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100.xml" ContentType="application/vnd.openxmlformats-officedocument.presentationml.slide+xml"/>
  <Override PartName="/ppt/slides/slide99.xml" ContentType="application/vnd.openxmlformats-officedocument.presentationml.slide+xml"/>
  <Override PartName="/ppt/slides/slide98.xml" ContentType="application/vnd.openxmlformats-officedocument.presentationml.slide+xml"/>
  <Override PartName="/ppt/slides/slide97.xml" ContentType="application/vnd.openxmlformats-officedocument.presentationml.slide+xml"/>
  <Override PartName="/ppt/slides/slide96.xml" ContentType="application/vnd.openxmlformats-officedocument.presentationml.slide+xml"/>
  <Override PartName="/ppt/slides/slide95.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8.xml" ContentType="application/vnd.openxmlformats-officedocument.presentationml.slide+xml"/>
  <Override PartName="/ppt/slides/slide107.xml" ContentType="application/vnd.openxmlformats-officedocument.presentationml.slide+xml"/>
  <Override PartName="/ppt/slides/slide106.xml" ContentType="application/vnd.openxmlformats-officedocument.presentationml.slide+xml"/>
  <Override PartName="/ppt/slides/slide105.xml" ContentType="application/vnd.openxmlformats-officedocument.presentationml.slide+xml"/>
  <Override PartName="/ppt/slides/slide104.xml" ContentType="application/vnd.openxmlformats-officedocument.presentationml.slide+xml"/>
  <Override PartName="/ppt/slides/slide94.xml" ContentType="application/vnd.openxmlformats-officedocument.presentationml.slide+xml"/>
  <Override PartName="/ppt/slides/slide93.xml" ContentType="application/vnd.openxmlformats-officedocument.presentationml.slide+xml"/>
  <Override PartName="/ppt/slides/slide92.xml" ContentType="application/vnd.openxmlformats-officedocument.presentationml.slide+xml"/>
  <Override PartName="/ppt/slides/slide83.xml" ContentType="application/vnd.openxmlformats-officedocument.presentationml.slide+xml"/>
  <Override PartName="/ppt/slides/slide82.xml" ContentType="application/vnd.openxmlformats-officedocument.presentationml.slide+xml"/>
  <Override PartName="/ppt/slides/slide81.xml" ContentType="application/vnd.openxmlformats-officedocument.presentationml.slide+xml"/>
  <Override PartName="/ppt/slides/slide80.xml" ContentType="application/vnd.openxmlformats-officedocument.presentationml.slide+xml"/>
  <Override PartName="/ppt/slides/slide79.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91.xml" ContentType="application/vnd.openxmlformats-officedocument.presentationml.slide+xml"/>
  <Override PartName="/ppt/slides/slide90.xml" ContentType="application/vnd.openxmlformats-officedocument.presentationml.slide+xml"/>
  <Override PartName="/ppt/slides/slide89.xml" ContentType="application/vnd.openxmlformats-officedocument.presentationml.slide+xml"/>
  <Override PartName="/ppt/slides/slide88.xml" ContentType="application/vnd.openxmlformats-officedocument.presentationml.slide+xml"/>
  <Override PartName="/ppt/slides/slide87.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32.xml" ContentType="application/vnd.openxmlformats-officedocument.presentationml.slide+xml"/>
  <Override PartName="/ppt/slides/slide131.xml" ContentType="application/vnd.openxmlformats-officedocument.presentationml.slide+xml"/>
  <Override PartName="/ppt/slides/slide130.xml" ContentType="application/vnd.openxmlformats-officedocument.presentationml.slide+xml"/>
  <Override PartName="/ppt/slides/slide129.xml" ContentType="application/vnd.openxmlformats-officedocument.presentationml.slide+xml"/>
  <Override PartName="/ppt/slides/slide128.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40.xml" ContentType="application/vnd.openxmlformats-officedocument.presentationml.slide+xml"/>
  <Override PartName="/ppt/slides/slide139.xml" ContentType="application/vnd.openxmlformats-officedocument.presentationml.slide+xml"/>
  <Override PartName="/ppt/slides/slide138.xml" ContentType="application/vnd.openxmlformats-officedocument.presentationml.slide+xml"/>
  <Override PartName="/ppt/slides/slide137.xml" ContentType="application/vnd.openxmlformats-officedocument.presentationml.slide+xml"/>
  <Override PartName="/ppt/slides/slide136.xml" ContentType="application/vnd.openxmlformats-officedocument.presentationml.slide+xml"/>
  <Override PartName="/ppt/slides/slide127.xml" ContentType="application/vnd.openxmlformats-officedocument.presentationml.slide+xml"/>
  <Override PartName="/ppt/slides/slide126.xml" ContentType="application/vnd.openxmlformats-officedocument.presentationml.slide+xml"/>
  <Override PartName="/ppt/slides/slide125.xml" ContentType="application/vnd.openxmlformats-officedocument.presentationml.slide+xml"/>
  <Override PartName="/ppt/slides/slide116.xml" ContentType="application/vnd.openxmlformats-officedocument.presentationml.slide+xml"/>
  <Override PartName="/ppt/slides/slide115.xml" ContentType="application/vnd.openxmlformats-officedocument.presentationml.slide+xml"/>
  <Override PartName="/ppt/slides/slide114.xml" ContentType="application/vnd.openxmlformats-officedocument.presentationml.slide+xml"/>
  <Override PartName="/ppt/slides/slide113.xml" ContentType="application/vnd.openxmlformats-officedocument.presentationml.slide+xml"/>
  <Override PartName="/ppt/slides/slide112.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4.xml" ContentType="application/vnd.openxmlformats-officedocument.presentationml.slide+xml"/>
  <Override PartName="/ppt/slides/slide123.xml" ContentType="application/vnd.openxmlformats-officedocument.presentationml.slide+xml"/>
  <Override PartName="/ppt/slides/slide122.xml" ContentType="application/vnd.openxmlformats-officedocument.presentationml.slide+xml"/>
  <Override PartName="/ppt/slides/slide121.xml" ContentType="application/vnd.openxmlformats-officedocument.presentationml.slide+xml"/>
  <Override PartName="/ppt/slides/slide120.xml" ContentType="application/vnd.openxmlformats-officedocument.presentationml.slide+xml"/>
  <Override PartName="/ppt/slides/slide78.xml" ContentType="application/vnd.openxmlformats-officedocument.presentationml.slide+xml"/>
  <Override PartName="/ppt/slides/slide77.xml" ContentType="application/vnd.openxmlformats-officedocument.presentationml.slide+xml"/>
  <Override PartName="/ppt/slides/slide7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67.xml" ContentType="application/vnd.openxmlformats-officedocument.presentationml.slide+xml"/>
  <Override PartName="/ppt/slides/slide66.xml" ContentType="application/vnd.openxmlformats-officedocument.presentationml.slide+xml"/>
  <Override PartName="/ppt/slides/slide65.xml" ContentType="application/vnd.openxmlformats-officedocument.presentationml.slide+xml"/>
  <Override PartName="/ppt/slides/slide64.xml" ContentType="application/vnd.openxmlformats-officedocument.presentationml.slide+xml"/>
  <Override PartName="/ppt/slides/slide63.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5.xml" ContentType="application/vnd.openxmlformats-officedocument.presentationml.slide+xml"/>
  <Override PartName="/ppt/slides/slide74.xml" ContentType="application/vnd.openxmlformats-officedocument.presentationml.slide+xml"/>
  <Override PartName="/ppt/slides/slide73.xml" ContentType="application/vnd.openxmlformats-officedocument.presentationml.slide+xml"/>
  <Override PartName="/ppt/slides/slide72.xml" ContentType="application/vnd.openxmlformats-officedocument.presentationml.slide+xml"/>
  <Override PartName="/ppt/slides/slide71.xml" ContentType="application/vnd.openxmlformats-officedocument.presentationml.slide+xml"/>
  <Override PartName="/ppt/slides/slide62.xml" ContentType="application/vnd.openxmlformats-officedocument.presentationml.slide+xml"/>
  <Override PartName="/ppt/slides/slide61.xml" ContentType="application/vnd.openxmlformats-officedocument.presentationml.slide+xml"/>
  <Override PartName="/ppt/slides/slide60.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9.xml" ContentType="application/vnd.openxmlformats-officedocument.presentationml.slide+xml"/>
  <Override PartName="/ppt/slides/slide58.xml" ContentType="application/vnd.openxmlformats-officedocument.presentationml.slide+xml"/>
  <Override PartName="/ppt/slides/slide57.xml" ContentType="application/vnd.openxmlformats-officedocument.presentationml.slide+xml"/>
  <Override PartName="/ppt/slides/slide56.xml" ContentType="application/vnd.openxmlformats-officedocument.presentationml.slide+xml"/>
  <Override PartName="/ppt/slides/slide55.xml" ContentType="application/vnd.openxmlformats-officedocument.presentationml.slide+xml"/>
  <Override PartName="/ppt/slides/slide13.xml" ContentType="application/vnd.openxmlformats-officedocument.presentationml.slide+xml"/>
  <Override PartName="/ppt/slides/slide141.xml" ContentType="application/vnd.openxmlformats-officedocument.presentationml.slide+xml"/>
  <Override PartName="/ppt/slides/slide14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67.xml" ContentType="application/vnd.openxmlformats-officedocument.presentationml.slide+xml"/>
  <Override PartName="/ppt/slides/slide166.xml" ContentType="application/vnd.openxmlformats-officedocument.presentationml.slide+xml"/>
  <Override PartName="/ppt/slides/slide165.xml" ContentType="application/vnd.openxmlformats-officedocument.presentationml.slide+xml"/>
  <Override PartName="/ppt/slides/slide164.xml" ContentType="application/vnd.openxmlformats-officedocument.presentationml.slide+xml"/>
  <Override PartName="/ppt/slides/slide163.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62.xml" ContentType="application/vnd.openxmlformats-officedocument.presentationml.slide+xml"/>
  <Override PartName="/ppt/slides/slide142.xml" ContentType="application/vnd.openxmlformats-officedocument.presentationml.slide+xml"/>
  <Override PartName="/ppt/slides/slide160.xml" ContentType="application/vnd.openxmlformats-officedocument.presentationml.slide+xml"/>
  <Override PartName="/ppt/slides/slide150.xml" ContentType="application/vnd.openxmlformats-officedocument.presentationml.slide+xml"/>
  <Override PartName="/ppt/slides/slide149.xml" ContentType="application/vnd.openxmlformats-officedocument.presentationml.slide+xml"/>
  <Override PartName="/ppt/slides/slide148.xml" ContentType="application/vnd.openxmlformats-officedocument.presentationml.slide+xml"/>
  <Override PartName="/ppt/slides/slide147.xml" ContentType="application/vnd.openxmlformats-officedocument.presentationml.slide+xml"/>
  <Override PartName="/ppt/slides/slide146.xml" ContentType="application/vnd.openxmlformats-officedocument.presentationml.slide+xml"/>
  <Override PartName="/ppt/slides/slide145.xml" ContentType="application/vnd.openxmlformats-officedocument.presentationml.slide+xml"/>
  <Override PartName="/ppt/slides/slide144.xml" ContentType="application/vnd.openxmlformats-officedocument.presentationml.slide+xml"/>
  <Override PartName="/ppt/slides/slide151.xml" ContentType="application/vnd.openxmlformats-officedocument.presentationml.slide+xml"/>
  <Override PartName="/ppt/slides/slide161.xml" ContentType="application/vnd.openxmlformats-officedocument.presentationml.slide+xml"/>
  <Override PartName="/ppt/slides/slide153.xml" ContentType="application/vnd.openxmlformats-officedocument.presentationml.slide+xml"/>
  <Override PartName="/ppt/slides/slide159.xml" ContentType="application/vnd.openxmlformats-officedocument.presentationml.slide+xml"/>
  <Override PartName="/ppt/slides/slide158.xml" ContentType="application/vnd.openxmlformats-officedocument.presentationml.slide+xml"/>
  <Override PartName="/ppt/slides/slide157.xml" ContentType="application/vnd.openxmlformats-officedocument.presentationml.slide+xml"/>
  <Override PartName="/ppt/slides/slide152.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Override PartName="/ppt/notesSlides/notesSlide34.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37.xml" ContentType="application/vnd.openxmlformats-officedocument.presentationml.notesSlide+xml"/>
  <Override PartName="/ppt/notesSlides/notesSlide35.xml" ContentType="application/vnd.openxmlformats-officedocument.presentationml.notesSlide+xml"/>
  <Override PartName="/ppt/notesSlides/notesSlide39.xml" ContentType="application/vnd.openxmlformats-officedocument.presentationml.notesSlide+xml"/>
  <Override PartName="/ppt/notesSlides/notesSlide68.xml" ContentType="application/vnd.openxmlformats-officedocument.presentationml.notesSlide+xml"/>
  <Override PartName="/ppt/notesSlides/notesSlide67.xml" ContentType="application/vnd.openxmlformats-officedocument.presentationml.notesSlide+xml"/>
  <Override PartName="/ppt/notesSlides/notesSlide66.xml" ContentType="application/vnd.openxmlformats-officedocument.presentationml.notesSlide+xml"/>
  <Override PartName="/ppt/notesSlides/notesSlide65.xml" ContentType="application/vnd.openxmlformats-officedocument.presentationml.notesSlide+xml"/>
  <Override PartName="/ppt/notesSlides/notesSlide38.xml" ContentType="application/vnd.openxmlformats-officedocument.presentationml.notesSlide+xml"/>
  <Override PartName="/ppt/notesSlides/notesSlide63.xml" ContentType="application/vnd.openxmlformats-officedocument.presentationml.notesSlide+xml"/>
  <Override PartName="/ppt/notesSlides/notesSlide62.xml" ContentType="application/vnd.openxmlformats-officedocument.presentationml.notesSlide+xml"/>
  <Override PartName="/ppt/notesSlides/notesSlide61.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9.xml" ContentType="application/vnd.openxmlformats-officedocument.presentationml.notesSlide+xml"/>
  <Override PartName="/ppt/notesSlides/notesSlide78.xml" ContentType="application/vnd.openxmlformats-officedocument.presentationml.notesSlide+xml"/>
  <Override PartName="/ppt/notesSlides/notesSlide77.xml" ContentType="application/vnd.openxmlformats-officedocument.presentationml.notesSlide+xml"/>
  <Override PartName="/ppt/notesSlides/notesSlide76.xml" ContentType="application/vnd.openxmlformats-officedocument.presentationml.notesSlide+xml"/>
  <Override PartName="/ppt/notesSlides/notesSlide75.xml" ContentType="application/vnd.openxmlformats-officedocument.presentationml.notesSlide+xml"/>
  <Override PartName="/ppt/notesSlides/notesSlide74.xml" ContentType="application/vnd.openxmlformats-officedocument.presentationml.notesSlide+xml"/>
  <Override PartName="/ppt/notesSlides/notesSlide73.xml" ContentType="application/vnd.openxmlformats-officedocument.presentationml.notesSlide+xml"/>
  <Override PartName="/ppt/notesSlides/notesSlide72.xml" ContentType="application/vnd.openxmlformats-officedocument.presentationml.notesSlide+xml"/>
  <Override PartName="/ppt/notesSlides/notesSlide60.xml" ContentType="application/vnd.openxmlformats-officedocument.presentationml.notesSlide+xml"/>
  <Override PartName="/ppt/notesSlides/notesSlide64.xml" ContentType="application/vnd.openxmlformats-officedocument.presentationml.notesSlide+xml"/>
  <Override PartName="/ppt/notesSlides/notesSlide59.xml" ContentType="application/vnd.openxmlformats-officedocument.presentationml.notesSlide+xml"/>
  <Override PartName="/ppt/notesSlides/notesSlide48.xml" ContentType="application/vnd.openxmlformats-officedocument.presentationml.notesSlide+xml"/>
  <Override PartName="/ppt/notesSlides/notesSlide47.xml" ContentType="application/vnd.openxmlformats-officedocument.presentationml.notesSlide+xml"/>
  <Override PartName="/ppt/notesSlides/notesSlide46.xml" ContentType="application/vnd.openxmlformats-officedocument.presentationml.notesSlide+xml"/>
  <Override PartName="/ppt/notesSlides/notesSlide45.xml" ContentType="application/vnd.openxmlformats-officedocument.presentationml.notesSlide+xml"/>
  <Override PartName="/ppt/notesSlides/notesSlide44.xml" ContentType="application/vnd.openxmlformats-officedocument.presentationml.notesSlide+xml"/>
  <Override PartName="/ppt/notesSlides/notesSlide43.xml" ContentType="application/vnd.openxmlformats-officedocument.presentationml.notesSlide+xml"/>
  <Override PartName="/ppt/notesSlides/notesSlide42.xml" ContentType="application/vnd.openxmlformats-officedocument.presentationml.notesSlide+xml"/>
  <Override PartName="/ppt/notesSlides/notesSlide41.xml" ContentType="application/vnd.openxmlformats-officedocument.presentationml.notesSlide+xml"/>
  <Override PartName="/ppt/notesSlides/notesSlide40.xml" ContentType="application/vnd.openxmlformats-officedocument.presentationml.notesSlide+xml"/>
  <Override PartName="/ppt/notesSlides/notesSlide49.xml" ContentType="application/vnd.openxmlformats-officedocument.presentationml.notesSlide+xml"/>
  <Override PartName="/ppt/notesSlides/notesSlide51.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4.xml" ContentType="application/vnd.openxmlformats-officedocument.presentationml.notesSlide+xml"/>
  <Override PartName="/ppt/notesSlides/notesSlide50.xml" ContentType="application/vnd.openxmlformats-officedocument.presentationml.notesSlide+xml"/>
  <Override PartName="/ppt/notesSlides/notesSlide53.xml" ContentType="application/vnd.openxmlformats-officedocument.presentationml.notesSlide+xml"/>
  <Override PartName="/ppt/notesSlides/notesSlide5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7" r:id="rId1"/>
  </p:sldMasterIdLst>
  <p:notesMasterIdLst>
    <p:notesMasterId r:id="rId169"/>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408" r:id="rId22"/>
    <p:sldId id="409" r:id="rId23"/>
    <p:sldId id="410" r:id="rId24"/>
    <p:sldId id="411" r:id="rId25"/>
    <p:sldId id="277" r:id="rId26"/>
    <p:sldId id="278" r:id="rId27"/>
    <p:sldId id="279" r:id="rId28"/>
    <p:sldId id="280" r:id="rId29"/>
    <p:sldId id="281" r:id="rId30"/>
    <p:sldId id="282" r:id="rId31"/>
    <p:sldId id="283" r:id="rId32"/>
    <p:sldId id="285" r:id="rId33"/>
    <p:sldId id="284"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2" r:id="rId50"/>
    <p:sldId id="301" r:id="rId51"/>
    <p:sldId id="303" r:id="rId52"/>
    <p:sldId id="304" r:id="rId53"/>
    <p:sldId id="305" r:id="rId54"/>
    <p:sldId id="306" r:id="rId55"/>
    <p:sldId id="307" r:id="rId56"/>
    <p:sldId id="308" r:id="rId57"/>
    <p:sldId id="309" r:id="rId58"/>
    <p:sldId id="310" r:id="rId59"/>
    <p:sldId id="311" r:id="rId60"/>
    <p:sldId id="312" r:id="rId61"/>
    <p:sldId id="313" r:id="rId62"/>
    <p:sldId id="315" r:id="rId63"/>
    <p:sldId id="314" r:id="rId64"/>
    <p:sldId id="316" r:id="rId65"/>
    <p:sldId id="317" r:id="rId66"/>
    <p:sldId id="318" r:id="rId67"/>
    <p:sldId id="320" r:id="rId68"/>
    <p:sldId id="321" r:id="rId69"/>
    <p:sldId id="319" r:id="rId70"/>
    <p:sldId id="324" r:id="rId71"/>
    <p:sldId id="323" r:id="rId72"/>
    <p:sldId id="322"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38" r:id="rId87"/>
    <p:sldId id="339" r:id="rId88"/>
    <p:sldId id="340" r:id="rId89"/>
    <p:sldId id="341" r:id="rId90"/>
    <p:sldId id="342" r:id="rId91"/>
    <p:sldId id="343" r:id="rId92"/>
    <p:sldId id="344" r:id="rId93"/>
    <p:sldId id="345" r:id="rId94"/>
    <p:sldId id="348" r:id="rId95"/>
    <p:sldId id="347" r:id="rId96"/>
    <p:sldId id="349" r:id="rId97"/>
    <p:sldId id="350" r:id="rId98"/>
    <p:sldId id="351" r:id="rId99"/>
    <p:sldId id="352" r:id="rId100"/>
    <p:sldId id="353" r:id="rId101"/>
    <p:sldId id="354" r:id="rId102"/>
    <p:sldId id="355" r:id="rId103"/>
    <p:sldId id="356" r:id="rId104"/>
    <p:sldId id="357" r:id="rId105"/>
    <p:sldId id="358" r:id="rId106"/>
    <p:sldId id="359" r:id="rId107"/>
    <p:sldId id="360" r:id="rId108"/>
    <p:sldId id="361" r:id="rId109"/>
    <p:sldId id="362" r:id="rId110"/>
    <p:sldId id="363" r:id="rId111"/>
    <p:sldId id="364" r:id="rId112"/>
    <p:sldId id="365" r:id="rId113"/>
    <p:sldId id="366" r:id="rId114"/>
    <p:sldId id="367" r:id="rId115"/>
    <p:sldId id="368" r:id="rId116"/>
    <p:sldId id="369" r:id="rId117"/>
    <p:sldId id="370" r:id="rId118"/>
    <p:sldId id="371" r:id="rId119"/>
    <p:sldId id="372" r:id="rId120"/>
    <p:sldId id="373" r:id="rId121"/>
    <p:sldId id="374" r:id="rId122"/>
    <p:sldId id="375" r:id="rId123"/>
    <p:sldId id="376" r:id="rId124"/>
    <p:sldId id="377" r:id="rId125"/>
    <p:sldId id="378" r:id="rId126"/>
    <p:sldId id="379" r:id="rId127"/>
    <p:sldId id="380" r:id="rId128"/>
    <p:sldId id="381" r:id="rId129"/>
    <p:sldId id="382" r:id="rId130"/>
    <p:sldId id="383" r:id="rId131"/>
    <p:sldId id="384" r:id="rId132"/>
    <p:sldId id="385" r:id="rId133"/>
    <p:sldId id="386" r:id="rId134"/>
    <p:sldId id="387" r:id="rId135"/>
    <p:sldId id="388" r:id="rId136"/>
    <p:sldId id="389" r:id="rId137"/>
    <p:sldId id="390" r:id="rId138"/>
    <p:sldId id="391" r:id="rId139"/>
    <p:sldId id="392" r:id="rId140"/>
    <p:sldId id="393" r:id="rId141"/>
    <p:sldId id="394" r:id="rId142"/>
    <p:sldId id="395" r:id="rId143"/>
    <p:sldId id="396" r:id="rId144"/>
    <p:sldId id="397" r:id="rId145"/>
    <p:sldId id="398" r:id="rId146"/>
    <p:sldId id="400" r:id="rId147"/>
    <p:sldId id="399" r:id="rId148"/>
    <p:sldId id="401" r:id="rId149"/>
    <p:sldId id="402" r:id="rId150"/>
    <p:sldId id="417" r:id="rId151"/>
    <p:sldId id="418" r:id="rId152"/>
    <p:sldId id="419" r:id="rId153"/>
    <p:sldId id="420" r:id="rId154"/>
    <p:sldId id="423" r:id="rId155"/>
    <p:sldId id="424" r:id="rId156"/>
    <p:sldId id="426" r:id="rId157"/>
    <p:sldId id="427" r:id="rId158"/>
    <p:sldId id="422" r:id="rId159"/>
    <p:sldId id="403" r:id="rId160"/>
    <p:sldId id="404" r:id="rId161"/>
    <p:sldId id="405" r:id="rId162"/>
    <p:sldId id="406" r:id="rId163"/>
    <p:sldId id="416" r:id="rId164"/>
    <p:sldId id="415" r:id="rId165"/>
    <p:sldId id="412" r:id="rId166"/>
    <p:sldId id="413" r:id="rId167"/>
    <p:sldId id="414" r:id="rId16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67793" autoAdjust="0"/>
  </p:normalViewPr>
  <p:slideViewPr>
    <p:cSldViewPr snapToGrid="0">
      <p:cViewPr varScale="1">
        <p:scale>
          <a:sx n="59" d="100"/>
          <a:sy n="59" d="100"/>
        </p:scale>
        <p:origin x="78" y="324"/>
      </p:cViewPr>
      <p:guideLst/>
    </p:cSldViewPr>
  </p:slideViewPr>
  <p:notesTextViewPr>
    <p:cViewPr>
      <p:scale>
        <a:sx n="3" d="2"/>
        <a:sy n="3" d="2"/>
      </p:scale>
      <p:origin x="0" y="0"/>
    </p:cViewPr>
  </p:notesTextViewPr>
  <p:notesViewPr>
    <p:cSldViewPr snapToGrid="0">
      <p:cViewPr varScale="1">
        <p:scale>
          <a:sx n="76" d="100"/>
          <a:sy n="76" d="100"/>
        </p:scale>
        <p:origin x="2885" y="67"/>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presProps" Target="pres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viewProps" Target="viewProp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customXml" Target="../customXml/item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customXml" Target="../customXml/item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customXml" Target="../customXml/item3.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FFA96F-79CD-4006-92BB-7AFB5AFEF5C6}" type="datetimeFigureOut">
              <a:rPr lang="en-US" smtClean="0"/>
              <a:t>10/23/2015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831FAE-8982-47C1-AE4D-6FAFA1431473}" type="slidenum">
              <a:rPr lang="en-US" smtClean="0"/>
              <a:t>‹#›</a:t>
            </a:fld>
            <a:endParaRPr lang="en-US"/>
          </a:p>
        </p:txBody>
      </p:sp>
    </p:spTree>
    <p:extLst>
      <p:ext uri="{BB962C8B-B14F-4D97-AF65-F5344CB8AC3E}">
        <p14:creationId xmlns:p14="http://schemas.microsoft.com/office/powerpoint/2010/main" val="4093054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a:t>
            </a:fld>
            <a:endParaRPr lang="en-US"/>
          </a:p>
        </p:txBody>
      </p:sp>
    </p:spTree>
    <p:extLst>
      <p:ext uri="{BB962C8B-B14F-4D97-AF65-F5344CB8AC3E}">
        <p14:creationId xmlns:p14="http://schemas.microsoft.com/office/powerpoint/2010/main" val="27610544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broken up this way just in case you have subrecipients that have a different year end</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14</a:t>
            </a:fld>
            <a:endParaRPr lang="en-US"/>
          </a:p>
        </p:txBody>
      </p:sp>
    </p:spTree>
    <p:extLst>
      <p:ext uri="{BB962C8B-B14F-4D97-AF65-F5344CB8AC3E}">
        <p14:creationId xmlns:p14="http://schemas.microsoft.com/office/powerpoint/2010/main" val="855464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lets cover “should” versus “must”.  These terms may seem interchangeable, but they are quite different, and you need to be on the lookout for them.  For purposes of the Uniform Guidance, “should” means “best practice or recommended approach by the CAFR” and “must” means “required”.  So anytime you read “a non-Federal entity should do x”, in your mind, read it as “this is a good idea for this to be done, but it doesn’t </a:t>
            </a:r>
            <a:r>
              <a:rPr lang="en-US" sz="1200" i="1" kern="1200" dirty="0" smtClean="0">
                <a:solidFill>
                  <a:schemeClr val="tx1"/>
                </a:solidFill>
                <a:effectLst/>
                <a:latin typeface="+mn-lt"/>
                <a:ea typeface="+mn-ea"/>
                <a:cs typeface="+mn-cs"/>
              </a:rPr>
              <a:t>have</a:t>
            </a:r>
            <a:r>
              <a:rPr lang="en-US" sz="1200" kern="1200" dirty="0" smtClean="0">
                <a:solidFill>
                  <a:schemeClr val="tx1"/>
                </a:solidFill>
                <a:effectLst/>
                <a:latin typeface="+mn-lt"/>
                <a:ea typeface="+mn-ea"/>
                <a:cs typeface="+mn-cs"/>
              </a:rPr>
              <a:t> to be done”, but if you read “a non-Federal entity must do x”, in your mind read it as, “this is required.”</a:t>
            </a:r>
          </a:p>
          <a:p>
            <a:r>
              <a:rPr lang="en-US" sz="1200" kern="1200" dirty="0" smtClean="0">
                <a:solidFill>
                  <a:schemeClr val="tx1"/>
                </a:solidFill>
                <a:effectLst/>
                <a:latin typeface="+mn-lt"/>
                <a:ea typeface="+mn-ea"/>
                <a:cs typeface="+mn-cs"/>
              </a:rPr>
              <a:t>So why is this important?  For starters, in other accounting guidance, “should” is “presumptively mandatory”, so don’t confuse those.  But more importantly, for internal controls.  Section 200.303 states that entities </a:t>
            </a:r>
            <a:r>
              <a:rPr lang="en-US" sz="1200" i="1" kern="1200" dirty="0" smtClean="0">
                <a:solidFill>
                  <a:schemeClr val="tx1"/>
                </a:solidFill>
                <a:effectLst/>
                <a:latin typeface="+mn-lt"/>
                <a:ea typeface="+mn-ea"/>
                <a:cs typeface="+mn-cs"/>
              </a:rPr>
              <a:t>must</a:t>
            </a:r>
            <a:r>
              <a:rPr lang="en-US" sz="1200" kern="1200" dirty="0" smtClean="0">
                <a:solidFill>
                  <a:schemeClr val="tx1"/>
                </a:solidFill>
                <a:effectLst/>
                <a:latin typeface="+mn-lt"/>
                <a:ea typeface="+mn-ea"/>
                <a:cs typeface="+mn-cs"/>
              </a:rPr>
              <a:t> establish and maintain effective internal controls over Federal awards to that provide reasonable assurance that awards are being managed in compliance with Federal statutes …”  Uniform Guidance further indicates that non-Federal entities </a:t>
            </a:r>
            <a:r>
              <a:rPr lang="en-US" sz="1200" i="1" kern="1200" dirty="0" smtClean="0">
                <a:solidFill>
                  <a:schemeClr val="tx1"/>
                </a:solidFill>
                <a:effectLst/>
                <a:latin typeface="+mn-lt"/>
                <a:ea typeface="+mn-ea"/>
                <a:cs typeface="+mn-cs"/>
              </a:rPr>
              <a:t>should</a:t>
            </a:r>
            <a:r>
              <a:rPr lang="en-US" sz="1200" kern="1200" dirty="0" smtClean="0">
                <a:solidFill>
                  <a:schemeClr val="tx1"/>
                </a:solidFill>
                <a:effectLst/>
                <a:latin typeface="+mn-lt"/>
                <a:ea typeface="+mn-ea"/>
                <a:cs typeface="+mn-cs"/>
              </a:rPr>
              <a:t> comply with the updated Green Book and COSO standards.  These are best practices, no question, but not required.</a:t>
            </a:r>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16</a:t>
            </a:fld>
            <a:endParaRPr lang="en-US"/>
          </a:p>
        </p:txBody>
      </p:sp>
    </p:spTree>
    <p:extLst>
      <p:ext uri="{BB962C8B-B14F-4D97-AF65-F5344CB8AC3E}">
        <p14:creationId xmlns:p14="http://schemas.microsoft.com/office/powerpoint/2010/main" val="39589699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SFMA is our method of meeting this criteria</a:t>
            </a:r>
            <a:r>
              <a:rPr lang="en-US" baseline="0" dirty="0" smtClean="0"/>
              <a:t> – with subsidiary systems.   For subrecipients, one will have to look at the sufficiency of their financial management system.  </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17</a:t>
            </a:fld>
            <a:endParaRPr lang="en-US"/>
          </a:p>
        </p:txBody>
      </p:sp>
    </p:spTree>
    <p:extLst>
      <p:ext uri="{BB962C8B-B14F-4D97-AF65-F5344CB8AC3E}">
        <p14:creationId xmlns:p14="http://schemas.microsoft.com/office/powerpoint/2010/main" val="22463471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Requires – A MUST</a:t>
            </a:r>
          </a:p>
          <a:p>
            <a:endParaRPr lang="en-US" dirty="0" smtClean="0"/>
          </a:p>
          <a:p>
            <a:r>
              <a:rPr lang="en-US" dirty="0" smtClean="0"/>
              <a:t>COSO is a</a:t>
            </a:r>
            <a:r>
              <a:rPr lang="en-US" baseline="0" dirty="0" smtClean="0"/>
              <a:t> part of the environment now.  </a:t>
            </a:r>
          </a:p>
          <a:p>
            <a:endParaRPr lang="en-US" baseline="0" dirty="0" smtClean="0"/>
          </a:p>
          <a:p>
            <a:r>
              <a:rPr lang="en-US" baseline="0" dirty="0" smtClean="0"/>
              <a:t>Green book is the government counterpart to COSO – it included COSO in its writing</a:t>
            </a:r>
          </a:p>
          <a:p>
            <a:endParaRPr lang="en-US" baseline="0" dirty="0" smtClean="0"/>
          </a:p>
          <a:p>
            <a:r>
              <a:rPr lang="en-US" baseline="0" dirty="0" smtClean="0"/>
              <a:t>Other non-state/Federal entities should be under COSO</a:t>
            </a:r>
          </a:p>
          <a:p>
            <a:endParaRPr lang="en-US" baseline="0" dirty="0" smtClean="0"/>
          </a:p>
          <a:p>
            <a:r>
              <a:rPr lang="en-US" baseline="0" dirty="0" smtClean="0"/>
              <a:t>State has its structure built in OAM chapter 10 under the COSO standards of  the early 1990s ( hadn’t been updated till recently)  </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19</a:t>
            </a:fld>
            <a:endParaRPr lang="en-US"/>
          </a:p>
        </p:txBody>
      </p:sp>
    </p:spTree>
    <p:extLst>
      <p:ext uri="{BB962C8B-B14F-4D97-AF65-F5344CB8AC3E}">
        <p14:creationId xmlns:p14="http://schemas.microsoft.com/office/powerpoint/2010/main" val="16614992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1" u="none" strike="noStrike" kern="1200" baseline="0" dirty="0" smtClean="0">
                <a:solidFill>
                  <a:schemeClr val="tx1"/>
                </a:solidFill>
                <a:latin typeface="+mn-lt"/>
                <a:ea typeface="+mn-ea"/>
                <a:cs typeface="+mn-cs"/>
              </a:rPr>
              <a:t>PII </a:t>
            </a:r>
            <a:r>
              <a:rPr lang="en-US" sz="1200" b="0" i="0" u="none" strike="noStrike" kern="1200" baseline="0" dirty="0" smtClean="0">
                <a:solidFill>
                  <a:schemeClr val="tx1"/>
                </a:solidFill>
                <a:latin typeface="+mn-lt"/>
                <a:ea typeface="+mn-ea"/>
                <a:cs typeface="+mn-cs"/>
              </a:rPr>
              <a:t>means information that can be</a:t>
            </a:r>
          </a:p>
          <a:p>
            <a:r>
              <a:rPr lang="en-US" sz="1200" b="0" i="0" u="none" strike="noStrike" kern="1200" baseline="0" dirty="0" smtClean="0">
                <a:solidFill>
                  <a:schemeClr val="tx1"/>
                </a:solidFill>
                <a:latin typeface="+mn-lt"/>
                <a:ea typeface="+mn-ea"/>
                <a:cs typeface="+mn-cs"/>
              </a:rPr>
              <a:t>used to distinguish or trace an</a:t>
            </a:r>
          </a:p>
          <a:p>
            <a:r>
              <a:rPr lang="en-US" sz="1200" b="0" i="0" u="none" strike="noStrike" kern="1200" baseline="0" dirty="0" smtClean="0">
                <a:solidFill>
                  <a:schemeClr val="tx1"/>
                </a:solidFill>
                <a:latin typeface="+mn-lt"/>
                <a:ea typeface="+mn-ea"/>
                <a:cs typeface="+mn-cs"/>
              </a:rPr>
              <a:t>individual’s identity, either alone or</a:t>
            </a:r>
          </a:p>
          <a:p>
            <a:r>
              <a:rPr lang="en-US" sz="1200" b="0" i="0" u="none" strike="noStrike" kern="1200" baseline="0" dirty="0" smtClean="0">
                <a:solidFill>
                  <a:schemeClr val="tx1"/>
                </a:solidFill>
                <a:latin typeface="+mn-lt"/>
                <a:ea typeface="+mn-ea"/>
                <a:cs typeface="+mn-cs"/>
              </a:rPr>
              <a:t>when combined with other personal or</a:t>
            </a:r>
          </a:p>
          <a:p>
            <a:r>
              <a:rPr lang="en-US" sz="1200" b="0" i="0" u="none" strike="noStrike" kern="1200" baseline="0" dirty="0" smtClean="0">
                <a:solidFill>
                  <a:schemeClr val="tx1"/>
                </a:solidFill>
                <a:latin typeface="+mn-lt"/>
                <a:ea typeface="+mn-ea"/>
                <a:cs typeface="+mn-cs"/>
              </a:rPr>
              <a:t>identifying information that is linked or</a:t>
            </a:r>
          </a:p>
          <a:p>
            <a:r>
              <a:rPr lang="en-US" sz="1200" b="0" i="0" u="none" strike="noStrike" kern="1200" baseline="0" dirty="0" smtClean="0">
                <a:solidFill>
                  <a:schemeClr val="tx1"/>
                </a:solidFill>
                <a:latin typeface="+mn-lt"/>
                <a:ea typeface="+mn-ea"/>
                <a:cs typeface="+mn-cs"/>
              </a:rPr>
              <a:t>linkable to a specific individual. Some</a:t>
            </a:r>
          </a:p>
          <a:p>
            <a:r>
              <a:rPr lang="en-US" sz="1200" b="0" i="0" u="none" strike="noStrike" kern="1200" baseline="0" dirty="0" smtClean="0">
                <a:solidFill>
                  <a:schemeClr val="tx1"/>
                </a:solidFill>
                <a:latin typeface="+mn-lt"/>
                <a:ea typeface="+mn-ea"/>
                <a:cs typeface="+mn-cs"/>
              </a:rPr>
              <a:t>information that is considered to be PII</a:t>
            </a:r>
          </a:p>
          <a:p>
            <a:r>
              <a:rPr lang="en-US" sz="1200" b="0" i="0" u="none" strike="noStrike" kern="1200" baseline="0" dirty="0" smtClean="0">
                <a:solidFill>
                  <a:schemeClr val="tx1"/>
                </a:solidFill>
                <a:latin typeface="+mn-lt"/>
                <a:ea typeface="+mn-ea"/>
                <a:cs typeface="+mn-cs"/>
              </a:rPr>
              <a:t>is available in public sources such as</a:t>
            </a:r>
          </a:p>
          <a:p>
            <a:r>
              <a:rPr lang="en-US" sz="1200" b="0" i="0" u="none" strike="noStrike" kern="1200" baseline="0" dirty="0" smtClean="0">
                <a:solidFill>
                  <a:schemeClr val="tx1"/>
                </a:solidFill>
                <a:latin typeface="+mn-lt"/>
                <a:ea typeface="+mn-ea"/>
                <a:cs typeface="+mn-cs"/>
              </a:rPr>
              <a:t>telephone books, public Web sites, and</a:t>
            </a:r>
          </a:p>
          <a:p>
            <a:r>
              <a:rPr lang="en-US" sz="1200" b="0" i="0" u="none" strike="noStrike" kern="1200" baseline="0" dirty="0" smtClean="0">
                <a:solidFill>
                  <a:schemeClr val="tx1"/>
                </a:solidFill>
                <a:latin typeface="+mn-lt"/>
                <a:ea typeface="+mn-ea"/>
                <a:cs typeface="+mn-cs"/>
              </a:rPr>
              <a:t>university listings. This type of</a:t>
            </a:r>
          </a:p>
          <a:p>
            <a:r>
              <a:rPr lang="en-US" sz="1200" b="0" i="0" u="none" strike="noStrike" kern="1200" baseline="0" dirty="0" smtClean="0">
                <a:solidFill>
                  <a:schemeClr val="tx1"/>
                </a:solidFill>
                <a:latin typeface="+mn-lt"/>
                <a:ea typeface="+mn-ea"/>
                <a:cs typeface="+mn-cs"/>
              </a:rPr>
              <a:t>information is considered to be Public</a:t>
            </a:r>
          </a:p>
          <a:p>
            <a:r>
              <a:rPr lang="en-US" sz="1200" b="0" i="0" u="none" strike="noStrike" kern="1200" baseline="0" dirty="0" smtClean="0">
                <a:solidFill>
                  <a:schemeClr val="tx1"/>
                </a:solidFill>
                <a:latin typeface="+mn-lt"/>
                <a:ea typeface="+mn-ea"/>
                <a:cs typeface="+mn-cs"/>
              </a:rPr>
              <a:t>PII and includes, for example, first and</a:t>
            </a:r>
          </a:p>
          <a:p>
            <a:r>
              <a:rPr lang="en-US" sz="1200" b="0" i="0" u="none" strike="noStrike" kern="1200" baseline="0" dirty="0" smtClean="0">
                <a:solidFill>
                  <a:schemeClr val="tx1"/>
                </a:solidFill>
                <a:latin typeface="+mn-lt"/>
                <a:ea typeface="+mn-ea"/>
                <a:cs typeface="+mn-cs"/>
              </a:rPr>
              <a:t>last name, address, work telephone</a:t>
            </a:r>
          </a:p>
          <a:p>
            <a:r>
              <a:rPr lang="en-US" sz="1200" b="0" i="0" u="none" strike="noStrike" kern="1200" baseline="0" dirty="0" smtClean="0">
                <a:solidFill>
                  <a:schemeClr val="tx1"/>
                </a:solidFill>
                <a:latin typeface="+mn-lt"/>
                <a:ea typeface="+mn-ea"/>
                <a:cs typeface="+mn-cs"/>
              </a:rPr>
              <a:t>number, email address, home telephone</a:t>
            </a:r>
          </a:p>
          <a:p>
            <a:r>
              <a:rPr lang="en-US" sz="1200" b="0" i="0" u="none" strike="noStrike" kern="1200" baseline="0" dirty="0" smtClean="0">
                <a:solidFill>
                  <a:schemeClr val="tx1"/>
                </a:solidFill>
                <a:latin typeface="+mn-lt"/>
                <a:ea typeface="+mn-ea"/>
                <a:cs typeface="+mn-cs"/>
              </a:rPr>
              <a:t>number, and general educational</a:t>
            </a:r>
          </a:p>
          <a:p>
            <a:r>
              <a:rPr lang="en-US" sz="1200" b="0" i="0" u="none" strike="noStrike" kern="1200" baseline="0" dirty="0" smtClean="0">
                <a:solidFill>
                  <a:schemeClr val="tx1"/>
                </a:solidFill>
                <a:latin typeface="+mn-lt"/>
                <a:ea typeface="+mn-ea"/>
                <a:cs typeface="+mn-cs"/>
              </a:rPr>
              <a:t>credentials. The definition of PII is not</a:t>
            </a:r>
          </a:p>
          <a:p>
            <a:r>
              <a:rPr lang="en-US" sz="1200" b="0" i="0" u="none" strike="noStrike" kern="1200" baseline="0" dirty="0" smtClean="0">
                <a:solidFill>
                  <a:schemeClr val="tx1"/>
                </a:solidFill>
                <a:latin typeface="+mn-lt"/>
                <a:ea typeface="+mn-ea"/>
                <a:cs typeface="+mn-cs"/>
              </a:rPr>
              <a:t>anchored to any single category of</a:t>
            </a:r>
          </a:p>
          <a:p>
            <a:r>
              <a:rPr lang="en-US" sz="1200" b="0" i="0" u="none" strike="noStrike" kern="1200" baseline="0" dirty="0" smtClean="0">
                <a:solidFill>
                  <a:schemeClr val="tx1"/>
                </a:solidFill>
                <a:latin typeface="+mn-lt"/>
                <a:ea typeface="+mn-ea"/>
                <a:cs typeface="+mn-cs"/>
              </a:rPr>
              <a:t>information or technology. Rather, it</a:t>
            </a:r>
          </a:p>
          <a:p>
            <a:r>
              <a:rPr lang="en-US" sz="1200" b="0" i="0" u="none" strike="noStrike" kern="1200" baseline="0" dirty="0" smtClean="0">
                <a:solidFill>
                  <a:schemeClr val="tx1"/>
                </a:solidFill>
                <a:latin typeface="+mn-lt"/>
                <a:ea typeface="+mn-ea"/>
                <a:cs typeface="+mn-cs"/>
              </a:rPr>
              <a:t>requires a case-by-case assessment of</a:t>
            </a:r>
          </a:p>
          <a:p>
            <a:r>
              <a:rPr lang="en-US" sz="1200" b="0" i="0" u="none" strike="noStrike" kern="1200" baseline="0" dirty="0" smtClean="0">
                <a:solidFill>
                  <a:schemeClr val="tx1"/>
                </a:solidFill>
                <a:latin typeface="+mn-lt"/>
                <a:ea typeface="+mn-ea"/>
                <a:cs typeface="+mn-cs"/>
              </a:rPr>
              <a:t>the specific risk that an individual can</a:t>
            </a:r>
          </a:p>
          <a:p>
            <a:r>
              <a:rPr lang="en-US" sz="1200" b="0" i="0" u="none" strike="noStrike" kern="1200" baseline="0" dirty="0" smtClean="0">
                <a:solidFill>
                  <a:schemeClr val="tx1"/>
                </a:solidFill>
                <a:latin typeface="+mn-lt"/>
                <a:ea typeface="+mn-ea"/>
                <a:cs typeface="+mn-cs"/>
              </a:rPr>
              <a:t>be identified. Non-PII can become PII</a:t>
            </a:r>
          </a:p>
          <a:p>
            <a:r>
              <a:rPr lang="en-US" sz="1200" b="0" i="0" u="none" strike="noStrike" kern="1200" baseline="0" dirty="0" smtClean="0">
                <a:solidFill>
                  <a:schemeClr val="tx1"/>
                </a:solidFill>
                <a:latin typeface="+mn-lt"/>
                <a:ea typeface="+mn-ea"/>
                <a:cs typeface="+mn-cs"/>
              </a:rPr>
              <a:t>whenever additional information is</a:t>
            </a:r>
          </a:p>
          <a:p>
            <a:r>
              <a:rPr lang="en-US" sz="1200" b="0" i="0" u="none" strike="noStrike" kern="1200" baseline="0" dirty="0" smtClean="0">
                <a:solidFill>
                  <a:schemeClr val="tx1"/>
                </a:solidFill>
                <a:latin typeface="+mn-lt"/>
                <a:ea typeface="+mn-ea"/>
                <a:cs typeface="+mn-cs"/>
              </a:rPr>
              <a:t>made publicly available, in any medium</a:t>
            </a:r>
          </a:p>
          <a:p>
            <a:r>
              <a:rPr lang="en-US" sz="1200" b="0" i="0" u="none" strike="noStrike" kern="1200" baseline="0" dirty="0" smtClean="0">
                <a:solidFill>
                  <a:schemeClr val="tx1"/>
                </a:solidFill>
                <a:latin typeface="+mn-lt"/>
                <a:ea typeface="+mn-ea"/>
                <a:cs typeface="+mn-cs"/>
              </a:rPr>
              <a:t>and from any source, that, when</a:t>
            </a:r>
          </a:p>
          <a:p>
            <a:r>
              <a:rPr lang="en-US" sz="1200" b="0" i="0" u="none" strike="noStrike" kern="1200" baseline="0" dirty="0" smtClean="0">
                <a:solidFill>
                  <a:schemeClr val="tx1"/>
                </a:solidFill>
                <a:latin typeface="+mn-lt"/>
                <a:ea typeface="+mn-ea"/>
                <a:cs typeface="+mn-cs"/>
              </a:rPr>
              <a:t>combined with other available</a:t>
            </a:r>
          </a:p>
          <a:p>
            <a:r>
              <a:rPr lang="en-US" sz="1200" b="0" i="0" u="none" strike="noStrike" kern="1200" baseline="0" dirty="0" smtClean="0">
                <a:solidFill>
                  <a:schemeClr val="tx1"/>
                </a:solidFill>
                <a:latin typeface="+mn-lt"/>
                <a:ea typeface="+mn-ea"/>
                <a:cs typeface="+mn-cs"/>
              </a:rPr>
              <a:t>information, could be used to identify</a:t>
            </a:r>
          </a:p>
          <a:p>
            <a:r>
              <a:rPr lang="en-US" sz="1200" b="0" i="0" u="none" strike="noStrike" kern="1200" baseline="0" dirty="0" smtClean="0">
                <a:solidFill>
                  <a:schemeClr val="tx1"/>
                </a:solidFill>
                <a:latin typeface="+mn-lt"/>
                <a:ea typeface="+mn-ea"/>
                <a:cs typeface="+mn-cs"/>
              </a:rPr>
              <a:t>an individual.</a:t>
            </a:r>
          </a:p>
          <a:p>
            <a:endParaRPr lang="en-US" sz="1200" b="0" i="0" u="none" strike="noStrike" kern="1200" baseline="0" dirty="0" smtClean="0">
              <a:solidFill>
                <a:schemeClr val="tx1"/>
              </a:solidFill>
              <a:latin typeface="+mn-lt"/>
              <a:ea typeface="+mn-ea"/>
              <a:cs typeface="+mn-cs"/>
            </a:endParaRPr>
          </a:p>
          <a:p>
            <a:r>
              <a:rPr lang="en-US" sz="1200" b="0" i="1" u="none" strike="noStrike" kern="1200" baseline="0" dirty="0" smtClean="0">
                <a:solidFill>
                  <a:schemeClr val="tx1"/>
                </a:solidFill>
                <a:latin typeface="+mn-lt"/>
                <a:ea typeface="+mn-ea"/>
                <a:cs typeface="+mn-cs"/>
              </a:rPr>
              <a:t>Protected PII </a:t>
            </a:r>
            <a:r>
              <a:rPr lang="en-US" sz="1200" b="0" i="0" u="none" strike="noStrike" kern="1200" baseline="0" dirty="0" smtClean="0">
                <a:solidFill>
                  <a:schemeClr val="tx1"/>
                </a:solidFill>
                <a:latin typeface="+mn-lt"/>
                <a:ea typeface="+mn-ea"/>
                <a:cs typeface="+mn-cs"/>
              </a:rPr>
              <a:t>means an individual’s</a:t>
            </a:r>
          </a:p>
          <a:p>
            <a:r>
              <a:rPr lang="en-US" sz="1200" b="0" i="0" u="none" strike="noStrike" kern="1200" baseline="0" dirty="0" smtClean="0">
                <a:solidFill>
                  <a:schemeClr val="tx1"/>
                </a:solidFill>
                <a:latin typeface="+mn-lt"/>
                <a:ea typeface="+mn-ea"/>
                <a:cs typeface="+mn-cs"/>
              </a:rPr>
              <a:t>first name or first initial and last name</a:t>
            </a:r>
          </a:p>
          <a:p>
            <a:r>
              <a:rPr lang="en-US" sz="1200" b="0" i="0" u="none" strike="noStrike" kern="1200" baseline="0" dirty="0" smtClean="0">
                <a:solidFill>
                  <a:schemeClr val="tx1"/>
                </a:solidFill>
                <a:latin typeface="+mn-lt"/>
                <a:ea typeface="+mn-ea"/>
                <a:cs typeface="+mn-cs"/>
              </a:rPr>
              <a:t>in combination with any one or more of</a:t>
            </a:r>
          </a:p>
          <a:p>
            <a:r>
              <a:rPr lang="en-US" sz="1200" b="0" i="0" u="none" strike="noStrike" kern="1200" baseline="0" dirty="0" smtClean="0">
                <a:solidFill>
                  <a:schemeClr val="tx1"/>
                </a:solidFill>
                <a:latin typeface="+mn-lt"/>
                <a:ea typeface="+mn-ea"/>
                <a:cs typeface="+mn-cs"/>
              </a:rPr>
              <a:t>types of information, including, but not</a:t>
            </a:r>
          </a:p>
          <a:p>
            <a:r>
              <a:rPr lang="en-US" sz="1200" b="0" i="0" u="none" strike="noStrike" kern="1200" baseline="0" dirty="0" smtClean="0">
                <a:solidFill>
                  <a:schemeClr val="tx1"/>
                </a:solidFill>
                <a:latin typeface="+mn-lt"/>
                <a:ea typeface="+mn-ea"/>
                <a:cs typeface="+mn-cs"/>
              </a:rPr>
              <a:t>limited to, social security number,</a:t>
            </a:r>
          </a:p>
          <a:p>
            <a:r>
              <a:rPr lang="en-US" sz="1200" b="0" i="0" u="none" strike="noStrike" kern="1200" baseline="0" dirty="0" smtClean="0">
                <a:solidFill>
                  <a:schemeClr val="tx1"/>
                </a:solidFill>
                <a:latin typeface="+mn-lt"/>
                <a:ea typeface="+mn-ea"/>
                <a:cs typeface="+mn-cs"/>
              </a:rPr>
              <a:t>passport number, credit card numbers,</a:t>
            </a:r>
          </a:p>
          <a:p>
            <a:r>
              <a:rPr lang="en-US" sz="1200" b="0" i="0" u="none" strike="noStrike" kern="1200" baseline="0" dirty="0" smtClean="0">
                <a:solidFill>
                  <a:schemeClr val="tx1"/>
                </a:solidFill>
                <a:latin typeface="+mn-lt"/>
                <a:ea typeface="+mn-ea"/>
                <a:cs typeface="+mn-cs"/>
              </a:rPr>
              <a:t>clearances, bank numbers, biometrics,</a:t>
            </a:r>
          </a:p>
          <a:p>
            <a:r>
              <a:rPr lang="en-US" sz="1200" b="0" i="0" u="none" strike="noStrike" kern="1200" baseline="0" dirty="0" smtClean="0">
                <a:solidFill>
                  <a:schemeClr val="tx1"/>
                </a:solidFill>
                <a:latin typeface="+mn-lt"/>
                <a:ea typeface="+mn-ea"/>
                <a:cs typeface="+mn-cs"/>
              </a:rPr>
              <a:t>date and place of birth, mother’s maiden</a:t>
            </a:r>
          </a:p>
          <a:p>
            <a:r>
              <a:rPr lang="en-US" sz="1200" b="0" i="0" u="none" strike="noStrike" kern="1200" baseline="0" dirty="0" smtClean="0">
                <a:solidFill>
                  <a:schemeClr val="tx1"/>
                </a:solidFill>
                <a:latin typeface="+mn-lt"/>
                <a:ea typeface="+mn-ea"/>
                <a:cs typeface="+mn-cs"/>
              </a:rPr>
              <a:t>name, criminal, medical and financial</a:t>
            </a:r>
          </a:p>
          <a:p>
            <a:r>
              <a:rPr lang="en-US" sz="1200" b="0" i="0" u="none" strike="noStrike" kern="1200" baseline="0" dirty="0" smtClean="0">
                <a:solidFill>
                  <a:schemeClr val="tx1"/>
                </a:solidFill>
                <a:latin typeface="+mn-lt"/>
                <a:ea typeface="+mn-ea"/>
                <a:cs typeface="+mn-cs"/>
              </a:rPr>
              <a:t>records, educational transcripts. This</a:t>
            </a:r>
          </a:p>
          <a:p>
            <a:r>
              <a:rPr lang="en-US" sz="1200" b="0" i="0" u="none" strike="noStrike" kern="1200" baseline="0" dirty="0" smtClean="0">
                <a:solidFill>
                  <a:schemeClr val="tx1"/>
                </a:solidFill>
                <a:latin typeface="+mn-lt"/>
                <a:ea typeface="+mn-ea"/>
                <a:cs typeface="+mn-cs"/>
              </a:rPr>
              <a:t>does not include PII that is required by</a:t>
            </a:r>
          </a:p>
          <a:p>
            <a:r>
              <a:rPr lang="en-US" sz="1200" b="0" i="0" u="none" strike="noStrike" kern="1200" baseline="0" dirty="0" smtClean="0">
                <a:solidFill>
                  <a:schemeClr val="tx1"/>
                </a:solidFill>
                <a:latin typeface="+mn-lt"/>
                <a:ea typeface="+mn-ea"/>
                <a:cs typeface="+mn-cs"/>
              </a:rPr>
              <a:t>law to be disclosed.</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20</a:t>
            </a:fld>
            <a:endParaRPr lang="en-US"/>
          </a:p>
        </p:txBody>
      </p:sp>
    </p:spTree>
    <p:extLst>
      <p:ext uri="{BB962C8B-B14F-4D97-AF65-F5344CB8AC3E}">
        <p14:creationId xmlns:p14="http://schemas.microsoft.com/office/powerpoint/2010/main" val="8822227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a:t>
            </a:r>
            <a:r>
              <a:rPr lang="en-US" dirty="0" smtClean="0"/>
              <a:t>area of</a:t>
            </a:r>
            <a:r>
              <a:rPr lang="en-US" baseline="0" dirty="0" smtClean="0"/>
              <a:t> the Uniform Guidance that the Training Branch has received considerable inquiries about relates to the determination, and perhaps more importantly, the differentiation between “Subrecipients and Contractors” in Subpart D -  Post Federal Award Requirements.  To some, this section of the Uniform Guidance (2 CFR 200.330) seemed to be completely new and took many people by surprise.  The Common Rule (43 CFR 12/A-102 grant administration) was rather silent on this topic, as nothing was even mentioned in it relating to Subrecipient vs Contractor determinations.  However, folks may be surprised to know that much of the language that now exists in the Uniform Guidance was previously located in OMB Circular A-133 “Audits of States, Local Governments, and Non-Profit Organizations” – section .210 appropriately titled (</a:t>
            </a:r>
            <a:r>
              <a:rPr lang="en-US" baseline="0" dirty="0" err="1" smtClean="0"/>
              <a:t>Subrecipient</a:t>
            </a:r>
            <a:r>
              <a:rPr lang="en-US" baseline="0" dirty="0" smtClean="0"/>
              <a:t> and Vendor Determinations) which is the same title as that found in 2 CFR 200.330 .  </a:t>
            </a:r>
          </a:p>
          <a:p>
            <a:endParaRPr lang="en-US" baseline="0" dirty="0" smtClean="0"/>
          </a:p>
          <a:p>
            <a:r>
              <a:rPr lang="en-US" baseline="0" dirty="0" smtClean="0"/>
              <a:t>Before we get into the differentiation between a </a:t>
            </a:r>
            <a:r>
              <a:rPr lang="en-US" baseline="0" dirty="0" err="1" smtClean="0"/>
              <a:t>Subrecipient</a:t>
            </a:r>
            <a:r>
              <a:rPr lang="en-US" baseline="0" dirty="0" smtClean="0"/>
              <a:t> and a Contractor, lets go over a few key definitions listed in the Uniform Guidance as they become extremely important to this topic:</a:t>
            </a:r>
          </a:p>
          <a:p>
            <a:endParaRPr lang="en-US" baseline="0" dirty="0" smtClean="0"/>
          </a:p>
          <a:p>
            <a:pPr marL="229426" indent="-229426">
              <a:buAutoNum type="arabicParenBoth"/>
            </a:pPr>
            <a:r>
              <a:rPr lang="en-US" baseline="0" dirty="0" smtClean="0"/>
              <a:t>Subaward: means an award provided by a pass-through entity to a subrecipient in order for the subrecipient to carry out part of a Federal award that was received by the pass-through entity.  A subaward does not include payments to entities designated as contractors or payments to an individual.  One of the more important parts of this definition is the last part which reads that a subaward may be provided or take the form of any legal instrument, even including those legal instruments that the pass-through entity calls a contract.  We will talk more about this later.</a:t>
            </a:r>
          </a:p>
          <a:p>
            <a:pPr marL="229426" indent="-229426">
              <a:buAutoNum type="arabicParenBoth"/>
            </a:pPr>
            <a:r>
              <a:rPr lang="en-US" baseline="0" dirty="0" smtClean="0"/>
              <a:t>Pass-through entity: this term did not exist under the old Common Rule, but is defined in 2 CFR 200 as any non-Federal entity that provides a subaward to as subrecipient.</a:t>
            </a:r>
          </a:p>
          <a:p>
            <a:pPr marL="229426" indent="-229426">
              <a:buAutoNum type="arabicParenBoth"/>
            </a:pPr>
            <a:r>
              <a:rPr lang="en-US" baseline="0" dirty="0" smtClean="0"/>
              <a:t>Subrecipient: means a non-Federal entity that receives a subaward from a pass-through entity to carry out part of a Federal program, but does not include an individual.</a:t>
            </a:r>
          </a:p>
          <a:p>
            <a:pPr marL="229426" indent="-229426">
              <a:buAutoNum type="arabicParenBoth"/>
            </a:pPr>
            <a:r>
              <a:rPr lang="en-US" baseline="0" dirty="0" smtClean="0"/>
              <a:t>Contract: means a legal instrument by which a non-Federal entity purchases goods/services.  The term contract does not include a legal document, when the substance of the transaction meets the definition of an award or subaward.  This relates back to our previous definition of a subaward.  </a:t>
            </a:r>
          </a:p>
          <a:p>
            <a:pPr marL="0" indent="0">
              <a:buNone/>
            </a:pPr>
            <a:endParaRPr lang="en-US" baseline="0" dirty="0" smtClean="0"/>
          </a:p>
          <a:p>
            <a:pPr marL="0" indent="0">
              <a:buNone/>
            </a:pPr>
            <a:r>
              <a:rPr lang="en-US" baseline="0" dirty="0" smtClean="0"/>
              <a:t>     Contract goes to a contractor</a:t>
            </a:r>
          </a:p>
          <a:p>
            <a:pPr marL="0" indent="0">
              <a:buNone/>
            </a:pPr>
            <a:r>
              <a:rPr lang="en-US" baseline="0" dirty="0" smtClean="0"/>
              <a:t>     Subaward goes to a </a:t>
            </a:r>
            <a:r>
              <a:rPr lang="en-US" baseline="0" dirty="0" err="1" smtClean="0"/>
              <a:t>subgrantee</a:t>
            </a:r>
            <a:endParaRPr lang="en-US" baseline="0" dirty="0" smtClean="0"/>
          </a:p>
          <a:p>
            <a:pPr marL="0" indent="0">
              <a:buNone/>
            </a:pPr>
            <a:endParaRPr lang="en-US" baseline="0" dirty="0" smtClean="0"/>
          </a:p>
          <a:p>
            <a:pPr marL="0" indent="0">
              <a:buNone/>
            </a:pPr>
            <a:r>
              <a:rPr lang="en-US" baseline="0" dirty="0" smtClean="0"/>
              <a:t>(5)  Contractor: means an entity that receives a contract as previously defined.</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B6D9A098-7F61-944F-AFC6-6C83CEBA7B10}" type="slidenum">
              <a:rPr lang="en-US" smtClean="0"/>
              <a:t>21</a:t>
            </a:fld>
            <a:endParaRPr lang="en-US"/>
          </a:p>
        </p:txBody>
      </p:sp>
    </p:spTree>
    <p:extLst>
      <p:ext uri="{BB962C8B-B14F-4D97-AF65-F5344CB8AC3E}">
        <p14:creationId xmlns:p14="http://schemas.microsoft.com/office/powerpoint/2010/main" val="34671846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non-Federal entity may concurrently receive Federal awards as a</a:t>
            </a:r>
            <a:r>
              <a:rPr lang="en-US" baseline="0" dirty="0" smtClean="0"/>
              <a:t> recipient, a </a:t>
            </a:r>
            <a:r>
              <a:rPr lang="en-US" baseline="0" dirty="0" err="1" smtClean="0"/>
              <a:t>subrecipient</a:t>
            </a:r>
            <a:r>
              <a:rPr lang="en-US" baseline="0" dirty="0" smtClean="0"/>
              <a:t>, and a contractor.  Pass-through entities should focus on the substance or nature of the relationship (agreement) with their non-Federal entities when trying to determine whether an entity is a </a:t>
            </a:r>
            <a:r>
              <a:rPr lang="en-US" baseline="0" dirty="0" err="1" smtClean="0"/>
              <a:t>Subrecipient</a:t>
            </a:r>
            <a:r>
              <a:rPr lang="en-US" baseline="0" dirty="0" smtClean="0"/>
              <a:t> or a Contractor.  As such, pass-through entities need to make a “case-by-case” basis and determination as to whether each agreement it makes for the disbursement of Federal program funds casts the entity receiving the funds as either a </a:t>
            </a:r>
            <a:r>
              <a:rPr lang="en-US" baseline="0" dirty="0" err="1" smtClean="0"/>
              <a:t>Subrecipient</a:t>
            </a:r>
            <a:r>
              <a:rPr lang="en-US" baseline="0" dirty="0" smtClean="0"/>
              <a:t> or Contractor.  Some pass-through entities use “contracts” as the legal instrument that </a:t>
            </a:r>
            <a:r>
              <a:rPr lang="en-US" baseline="0" dirty="0" err="1" smtClean="0"/>
              <a:t>consumates</a:t>
            </a:r>
            <a:r>
              <a:rPr lang="en-US" baseline="0" dirty="0" smtClean="0"/>
              <a:t> the relationship with their non-Federal entities.  Even though the actual document is called a contract, pass-through entities need to divorce themselves of what the actual legal instrument is and focus on the nature of the relationship with their non-Federal entities in order to truly make an accurate determination between a </a:t>
            </a:r>
            <a:r>
              <a:rPr lang="en-US" baseline="0" dirty="0" err="1" smtClean="0"/>
              <a:t>Subrecipient</a:t>
            </a:r>
            <a:r>
              <a:rPr lang="en-US" baseline="0" dirty="0" smtClean="0"/>
              <a:t> vs a Contractor.    </a:t>
            </a:r>
          </a:p>
          <a:p>
            <a:endParaRPr lang="en-US" baseline="0" dirty="0" smtClean="0"/>
          </a:p>
          <a:p>
            <a:r>
              <a:rPr lang="en-US" baseline="0" dirty="0" smtClean="0"/>
              <a:t>On a case-by-case basis, the Uniform Guidance provides a few common characteristics that typically the support the determination of a non-Federal entity as a </a:t>
            </a:r>
            <a:r>
              <a:rPr lang="en-US" baseline="0" dirty="0" err="1" smtClean="0"/>
              <a:t>Subrecipient</a:t>
            </a:r>
            <a:r>
              <a:rPr lang="en-US" baseline="0" dirty="0" smtClean="0"/>
              <a:t>.  These characteristics include:</a:t>
            </a:r>
          </a:p>
          <a:p>
            <a:endParaRPr lang="en-US" baseline="0" dirty="0" smtClean="0"/>
          </a:p>
          <a:p>
            <a:pPr marL="229426" indent="-229426">
              <a:buAutoNum type="arabicPeriod"/>
            </a:pPr>
            <a:r>
              <a:rPr lang="en-US" baseline="0" dirty="0" smtClean="0"/>
              <a:t>When the NFE determines who is eligible to receive what Federal assistance.</a:t>
            </a:r>
          </a:p>
          <a:p>
            <a:pPr marL="229426" indent="-229426">
              <a:buAutoNum type="arabicPeriod"/>
            </a:pPr>
            <a:r>
              <a:rPr lang="en-US" baseline="0" dirty="0" smtClean="0"/>
              <a:t>When the NFE has its performance measured in relation to whether the objectives of the Federal program were actually met.</a:t>
            </a:r>
          </a:p>
          <a:p>
            <a:pPr marL="229426" indent="-229426">
              <a:buAutoNum type="arabicPeriod"/>
            </a:pPr>
            <a:r>
              <a:rPr lang="en-US" baseline="0" dirty="0" smtClean="0"/>
              <a:t>When the NFE has the responsibility for programmatic decision making.</a:t>
            </a:r>
          </a:p>
          <a:p>
            <a:pPr marL="229426" indent="-229426">
              <a:buAutoNum type="arabicPeriod"/>
            </a:pPr>
            <a:r>
              <a:rPr lang="en-US" baseline="0" dirty="0" smtClean="0"/>
              <a:t>When the NFE is responsible for complying with the terms/conditions of the Federal award.</a:t>
            </a:r>
          </a:p>
          <a:p>
            <a:pPr marL="229426" indent="-229426">
              <a:buAutoNum type="arabicPeriod"/>
            </a:pPr>
            <a:r>
              <a:rPr lang="en-US" baseline="0" dirty="0" smtClean="0"/>
              <a:t>When the NFE uses Federal funds to carry out a program for a public purpose specified in authorizing statute, as opposed to simply providing goods or services for the benefit of the pass-through entity.</a:t>
            </a:r>
          </a:p>
          <a:p>
            <a:endParaRPr lang="en-US" baseline="0" dirty="0" smtClean="0"/>
          </a:p>
        </p:txBody>
      </p:sp>
      <p:sp>
        <p:nvSpPr>
          <p:cNvPr id="4" name="Slide Number Placeholder 3"/>
          <p:cNvSpPr>
            <a:spLocks noGrp="1"/>
          </p:cNvSpPr>
          <p:nvPr>
            <p:ph type="sldNum" sz="quarter" idx="10"/>
          </p:nvPr>
        </p:nvSpPr>
        <p:spPr/>
        <p:txBody>
          <a:bodyPr/>
          <a:lstStyle/>
          <a:p>
            <a:fld id="{B6D9A098-7F61-944F-AFC6-6C83CEBA7B10}" type="slidenum">
              <a:rPr lang="en-US" smtClean="0"/>
              <a:t>22</a:t>
            </a:fld>
            <a:endParaRPr lang="en-US"/>
          </a:p>
        </p:txBody>
      </p:sp>
    </p:spTree>
    <p:extLst>
      <p:ext uri="{BB962C8B-B14F-4D97-AF65-F5344CB8AC3E}">
        <p14:creationId xmlns:p14="http://schemas.microsoft.com/office/powerpoint/2010/main" val="1854636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8852">
              <a:defRPr/>
            </a:pPr>
            <a:r>
              <a:rPr lang="en-US" baseline="0" dirty="0" smtClean="0"/>
              <a:t>Conversely, common characteristics of a Contract typically include:</a:t>
            </a:r>
          </a:p>
          <a:p>
            <a:pPr defTabSz="458852">
              <a:defRPr/>
            </a:pPr>
            <a:endParaRPr lang="en-US" baseline="0" dirty="0" smtClean="0"/>
          </a:p>
          <a:p>
            <a:pPr marL="229426" indent="-229426" defTabSz="458852">
              <a:buFontTx/>
              <a:buAutoNum type="arabicPeriod"/>
              <a:defRPr/>
            </a:pPr>
            <a:r>
              <a:rPr lang="en-US" baseline="0" dirty="0" smtClean="0"/>
              <a:t>When the NFE is simply providing goods and services within normal business operations.</a:t>
            </a:r>
          </a:p>
          <a:p>
            <a:pPr marL="229426" indent="-229426" defTabSz="458852">
              <a:buFontTx/>
              <a:buAutoNum type="arabicPeriod"/>
              <a:defRPr/>
            </a:pPr>
            <a:r>
              <a:rPr lang="en-US" baseline="0" dirty="0" smtClean="0"/>
              <a:t>When the NFE provides similar goods or services to many different purchasers.</a:t>
            </a:r>
          </a:p>
          <a:p>
            <a:pPr marL="229426" indent="-229426" defTabSz="458852">
              <a:buFontTx/>
              <a:buAutoNum type="arabicPeriod"/>
              <a:defRPr/>
            </a:pPr>
            <a:r>
              <a:rPr lang="en-US" baseline="0" dirty="0" smtClean="0"/>
              <a:t>When the NFE normally operates in a competitive environment.</a:t>
            </a:r>
          </a:p>
          <a:p>
            <a:pPr marL="229426" indent="-229426" defTabSz="458852">
              <a:buFontTx/>
              <a:buAutoNum type="arabicPeriod"/>
              <a:defRPr/>
            </a:pPr>
            <a:r>
              <a:rPr lang="en-US" baseline="0" dirty="0" smtClean="0"/>
              <a:t>When the NFE provides goods or services that are ancillary to the operations of the Federal program.</a:t>
            </a:r>
          </a:p>
          <a:p>
            <a:pPr marL="229426" indent="-229426" defTabSz="458852">
              <a:buFontTx/>
              <a:buAutoNum type="arabicPeriod"/>
              <a:defRPr/>
            </a:pPr>
            <a:r>
              <a:rPr lang="en-US" baseline="0" dirty="0" smtClean="0"/>
              <a:t>When the NFE is not subject to the same compliance requirements of the Federal program as the pass-through entity.</a:t>
            </a:r>
          </a:p>
          <a:p>
            <a:pPr defTabSz="458852">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6D9A098-7F61-944F-AFC6-6C83CEBA7B10}" type="slidenum">
              <a:rPr lang="en-US" smtClean="0"/>
              <a:t>23</a:t>
            </a:fld>
            <a:endParaRPr lang="en-US"/>
          </a:p>
        </p:txBody>
      </p:sp>
    </p:spTree>
    <p:extLst>
      <p:ext uri="{BB962C8B-B14F-4D97-AF65-F5344CB8AC3E}">
        <p14:creationId xmlns:p14="http://schemas.microsoft.com/office/powerpoint/2010/main" val="9216105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a:t>
            </a:r>
            <a:r>
              <a:rPr lang="en-US" baseline="0" dirty="0" smtClean="0"/>
              <a:t> that</a:t>
            </a:r>
            <a:r>
              <a:rPr lang="en-US" dirty="0" smtClean="0"/>
              <a:t> we have gone over the typical</a:t>
            </a:r>
            <a:r>
              <a:rPr lang="en-US" baseline="0" dirty="0" smtClean="0"/>
              <a:t> characteristics that distinguish a Subrecipient relationship from a Contractor relationship, let’s a take a few moments to go over a few scenarios that may be relevant in the WSFR program in order to determine what type of relationship may be involved…</a:t>
            </a:r>
          </a:p>
          <a:p>
            <a:endParaRPr lang="en-US" baseline="0" dirty="0" smtClean="0"/>
          </a:p>
          <a:p>
            <a:r>
              <a:rPr lang="en-US" u="sng" baseline="0" dirty="0" smtClean="0"/>
              <a:t>Scenario 1</a:t>
            </a:r>
            <a:r>
              <a:rPr lang="en-US" baseline="0" dirty="0" smtClean="0"/>
              <a:t>: A State FW agency receives a Federal SFR grant to study the effects of stocking crappie in a reservoir to bolster the population in order to improve abundance and recreational fishing opportunities.  The FW agency in turn enters into an agreement with a local university to conduct the research as approved in the grant application.  The university implements the project as outlined in the grant and is required to submit a final performance report to the FW agency to determine if the objectives of the grant have been met.  Is the local university a Subrecipient or a Contractor?</a:t>
            </a:r>
          </a:p>
          <a:p>
            <a:r>
              <a:rPr lang="en-US" baseline="0" dirty="0" smtClean="0"/>
              <a:t>	</a:t>
            </a:r>
            <a:r>
              <a:rPr lang="en-US" b="1" baseline="0" dirty="0" smtClean="0"/>
              <a:t>ANSWER</a:t>
            </a:r>
            <a:r>
              <a:rPr lang="en-US" baseline="0" dirty="0" smtClean="0"/>
              <a:t>: The university would be a subrecipient because it meets the requirements of: (1) having its performance measured against whether the objectives of the Federal program are being met; (2) most likely has responsibility for programmatic decision making; (3) must adhere to applicable Federal compliance requirements; and (4) uses Federal funds to carry out a program of the organization as compared to simply providing goods or services.</a:t>
            </a:r>
          </a:p>
          <a:p>
            <a:endParaRPr lang="en-US" baseline="0" dirty="0" smtClean="0"/>
          </a:p>
          <a:p>
            <a:r>
              <a:rPr lang="en-US" u="sng" baseline="0" dirty="0" smtClean="0"/>
              <a:t>Scenario 2</a:t>
            </a:r>
            <a:r>
              <a:rPr lang="en-US" baseline="0" dirty="0" smtClean="0"/>
              <a:t>: A State FW agency receives a Federal WR grant for annual operations and maintenance of its wildlife management areas and facilities.  The FW agency determines that a new roof is needed on one of its regional wildlife offices at one of the WMA’s.  The FW agency enters into agreement with a local business to remove the existing roof and replace it with a new roof.  Is the business a Subrecipient or a Contractor?</a:t>
            </a:r>
          </a:p>
          <a:p>
            <a:r>
              <a:rPr lang="en-US" baseline="0" dirty="0" smtClean="0"/>
              <a:t>	</a:t>
            </a:r>
            <a:r>
              <a:rPr lang="en-US" b="1" baseline="0" dirty="0" smtClean="0"/>
              <a:t>ANSWER</a:t>
            </a:r>
            <a:r>
              <a:rPr lang="en-US" baseline="0" dirty="0" smtClean="0"/>
              <a:t>: The business would be a contractor because it meets the requirements of: (1) providing goods or services within normal business operations; (2) provides similar goods or services to many different purchasers; (3) operates in a competitive environment; and (4) provides good or services that are ancillary to the operation of the Federal program.</a:t>
            </a:r>
          </a:p>
          <a:p>
            <a:endParaRPr lang="en-US" baseline="0" dirty="0" smtClean="0"/>
          </a:p>
          <a:p>
            <a:r>
              <a:rPr lang="en-US" u="sng" baseline="0" dirty="0" smtClean="0"/>
              <a:t>Scenario 3</a:t>
            </a:r>
            <a:r>
              <a:rPr lang="en-US" baseline="0" dirty="0" smtClean="0"/>
              <a:t>: A State FW agency receives a Federal SFR grant to conduct research on striped bass populations.  One aspect of the research involves genetic analysis of tissue samples.  The FW agency enters into an agreement with a university to run the genetic samples and provide the results back to the FW agency for final analysis and performance report development.  Is the university a Subrecipient or a Contractor?</a:t>
            </a:r>
          </a:p>
          <a:p>
            <a:r>
              <a:rPr lang="en-US" baseline="0" dirty="0" smtClean="0"/>
              <a:t>	</a:t>
            </a:r>
            <a:r>
              <a:rPr lang="en-US" b="1" baseline="0" dirty="0" smtClean="0"/>
              <a:t>ANSWER</a:t>
            </a:r>
            <a:r>
              <a:rPr lang="en-US" baseline="0" dirty="0" smtClean="0"/>
              <a:t>: The university would be a contractor because it meets the requirements of: (1) providing goods or services within normal business operations; (2) provides similar goods or services to many different purchasers; and (3) provides goods or services that are ancillary to the operation of the Federal program.</a:t>
            </a:r>
          </a:p>
          <a:p>
            <a:endParaRPr lang="en-US" baseline="0" dirty="0" smtClean="0"/>
          </a:p>
          <a:p>
            <a:r>
              <a:rPr lang="en-US" u="sng" baseline="0" dirty="0" smtClean="0"/>
              <a:t>Scenario 4</a:t>
            </a:r>
            <a:r>
              <a:rPr lang="en-US" baseline="0" dirty="0" smtClean="0"/>
              <a:t>: A State agency receives a Federal Clean Vessel Act (CVA) grant to construct marine sewage </a:t>
            </a:r>
            <a:r>
              <a:rPr lang="en-US" baseline="0" dirty="0" err="1" smtClean="0"/>
              <a:t>pumpout</a:t>
            </a:r>
            <a:r>
              <a:rPr lang="en-US" baseline="0" dirty="0" smtClean="0"/>
              <a:t> facilities along lakes and rivers across the state.  The agency enters into agreement with a private marina to construct a sewage </a:t>
            </a:r>
            <a:r>
              <a:rPr lang="en-US" baseline="0" dirty="0" err="1" smtClean="0"/>
              <a:t>pumpout</a:t>
            </a:r>
            <a:r>
              <a:rPr lang="en-US" baseline="0" dirty="0" smtClean="0"/>
              <a:t> facility.  Is the private marina a Subrecipient or a Contractor?</a:t>
            </a:r>
          </a:p>
          <a:p>
            <a:r>
              <a:rPr lang="en-US" baseline="0" dirty="0" smtClean="0"/>
              <a:t>	</a:t>
            </a:r>
            <a:r>
              <a:rPr lang="en-US" b="1" baseline="0" dirty="0" smtClean="0"/>
              <a:t>ANSWER</a:t>
            </a:r>
            <a:r>
              <a:rPr lang="en-US" baseline="0" dirty="0" smtClean="0"/>
              <a:t>: The private marina is a Subrecipient because it meets the requirements of: (1) having its performance measured against whether the objectives of the Federal program were met; (2) has responsibility for programmatic decision making; (3) has responsibility for adherence to applicable Federal compliance requirements; and (4) uses Federal funds to carry out a program of the organization as compared to simply providing goods or services.</a:t>
            </a:r>
          </a:p>
          <a:p>
            <a:endParaRPr lang="en-US" dirty="0"/>
          </a:p>
        </p:txBody>
      </p:sp>
      <p:sp>
        <p:nvSpPr>
          <p:cNvPr id="4" name="Slide Number Placeholder 3"/>
          <p:cNvSpPr>
            <a:spLocks noGrp="1"/>
          </p:cNvSpPr>
          <p:nvPr>
            <p:ph type="sldNum" sz="quarter" idx="10"/>
          </p:nvPr>
        </p:nvSpPr>
        <p:spPr/>
        <p:txBody>
          <a:bodyPr/>
          <a:lstStyle/>
          <a:p>
            <a:fld id="{B6D9A098-7F61-944F-AFC6-6C83CEBA7B10}" type="slidenum">
              <a:rPr lang="en-US" smtClean="0"/>
              <a:t>24</a:t>
            </a:fld>
            <a:endParaRPr lang="en-US"/>
          </a:p>
        </p:txBody>
      </p:sp>
    </p:spTree>
    <p:extLst>
      <p:ext uri="{BB962C8B-B14F-4D97-AF65-F5344CB8AC3E}">
        <p14:creationId xmlns:p14="http://schemas.microsoft.com/office/powerpoint/2010/main" val="17629909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Appendix 1 – concerned with the Federal Notice of Funding opportunity- this</a:t>
            </a:r>
            <a:r>
              <a:rPr lang="en-US" baseline="0" dirty="0" smtClean="0"/>
              <a:t> outlines the format and information to be included in the Notice of Funding Opportunity</a:t>
            </a:r>
            <a:endParaRPr lang="en-US" dirty="0" smtClean="0"/>
          </a:p>
          <a:p>
            <a:endParaRPr lang="en-US" dirty="0" smtClean="0"/>
          </a:p>
          <a:p>
            <a:r>
              <a:rPr lang="en-US" dirty="0" smtClean="0"/>
              <a:t>Appendix II – concerned with Contract Provisions for Non-Federal Entity Contracts Under Federal Awards,</a:t>
            </a:r>
          </a:p>
          <a:p>
            <a:endParaRPr lang="en-US" dirty="0" smtClean="0"/>
          </a:p>
          <a:p>
            <a:r>
              <a:rPr lang="en-US" dirty="0" smtClean="0"/>
              <a:t>EEOC for construction contracts,</a:t>
            </a:r>
            <a:r>
              <a:rPr lang="en-US" baseline="0" dirty="0" smtClean="0"/>
              <a:t> (equal Employment Opportunity </a:t>
            </a:r>
            <a:r>
              <a:rPr lang="en-US" baseline="0" dirty="0" err="1" smtClean="0"/>
              <a:t>Commision</a:t>
            </a:r>
            <a:r>
              <a:rPr lang="en-US" baseline="0" dirty="0" smtClean="0"/>
              <a:t>)</a:t>
            </a:r>
          </a:p>
          <a:p>
            <a:endParaRPr lang="en-US" baseline="0" dirty="0" smtClean="0"/>
          </a:p>
          <a:p>
            <a:r>
              <a:rPr lang="en-US" baseline="0" dirty="0" smtClean="0"/>
              <a:t>Davis Bacon Act – (prevailing wages) etc.</a:t>
            </a:r>
            <a:endParaRPr lang="en-US" dirty="0" smtClean="0"/>
          </a:p>
          <a:p>
            <a:endParaRPr lang="en-US" dirty="0" smtClean="0"/>
          </a:p>
          <a:p>
            <a:r>
              <a:rPr lang="en-US" dirty="0" smtClean="0"/>
              <a:t>Items such as termination for</a:t>
            </a:r>
            <a:r>
              <a:rPr lang="en-US" baseline="0" dirty="0" smtClean="0"/>
              <a:t> cause and convenience by the NFE, </a:t>
            </a:r>
          </a:p>
          <a:p>
            <a:endParaRPr lang="en-US" baseline="0" dirty="0" smtClean="0"/>
          </a:p>
          <a:p>
            <a:r>
              <a:rPr lang="en-US" baseline="0" dirty="0" smtClean="0"/>
              <a:t>legal remedies for breach of contract,</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26</a:t>
            </a:fld>
            <a:endParaRPr lang="en-US"/>
          </a:p>
        </p:txBody>
      </p:sp>
    </p:spTree>
    <p:extLst>
      <p:ext uri="{BB962C8B-B14F-4D97-AF65-F5344CB8AC3E}">
        <p14:creationId xmlns:p14="http://schemas.microsoft.com/office/powerpoint/2010/main" val="2280676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eaLnBrk="0" fontAlgn="base" hangingPunct="0">
              <a:spcBef>
                <a:spcPct val="0"/>
              </a:spcBef>
              <a:spcAft>
                <a:spcPct val="0"/>
              </a:spcAft>
              <a:defRPr>
                <a:solidFill>
                  <a:schemeClr val="tx1"/>
                </a:solidFill>
                <a:latin typeface="Corbel" panose="020B0503020204020204" pitchFamily="34" charset="0"/>
              </a:defRPr>
            </a:lvl6pPr>
            <a:lvl7pPr marL="2971800" indent="-228600" eaLnBrk="0" fontAlgn="base" hangingPunct="0">
              <a:spcBef>
                <a:spcPct val="0"/>
              </a:spcBef>
              <a:spcAft>
                <a:spcPct val="0"/>
              </a:spcAft>
              <a:defRPr>
                <a:solidFill>
                  <a:schemeClr val="tx1"/>
                </a:solidFill>
                <a:latin typeface="Corbel" panose="020B0503020204020204" pitchFamily="34" charset="0"/>
              </a:defRPr>
            </a:lvl7pPr>
            <a:lvl8pPr marL="3429000" indent="-228600" eaLnBrk="0" fontAlgn="base" hangingPunct="0">
              <a:spcBef>
                <a:spcPct val="0"/>
              </a:spcBef>
              <a:spcAft>
                <a:spcPct val="0"/>
              </a:spcAft>
              <a:defRPr>
                <a:solidFill>
                  <a:schemeClr val="tx1"/>
                </a:solidFill>
                <a:latin typeface="Corbel" panose="020B0503020204020204" pitchFamily="34" charset="0"/>
              </a:defRPr>
            </a:lvl8pPr>
            <a:lvl9pPr marL="3886200" indent="-228600" eaLnBrk="0" fontAlgn="base" hangingPunct="0">
              <a:spcBef>
                <a:spcPct val="0"/>
              </a:spcBef>
              <a:spcAft>
                <a:spcPct val="0"/>
              </a:spcAft>
              <a:defRPr>
                <a:solidFill>
                  <a:schemeClr val="tx1"/>
                </a:solidFill>
                <a:latin typeface="Corbel" panose="020B0503020204020204" pitchFamily="34" charset="0"/>
              </a:defRPr>
            </a:lvl9pPr>
          </a:lstStyle>
          <a:p>
            <a:fld id="{FE3C12D9-ADE3-403D-98F1-A17560C6D6F8}" type="slidenum">
              <a:rPr lang="en-US" altLang="en-US" smtClean="0"/>
              <a:pPr/>
              <a:t>2</a:t>
            </a:fld>
            <a:endParaRPr lang="en-US" altLang="en-US" smtClean="0"/>
          </a:p>
        </p:txBody>
      </p:sp>
    </p:spTree>
    <p:extLst>
      <p:ext uri="{BB962C8B-B14F-4D97-AF65-F5344CB8AC3E}">
        <p14:creationId xmlns:p14="http://schemas.microsoft.com/office/powerpoint/2010/main" val="33922504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Note: HHS guidance for (external) Hospitals from 45 CFR Part 74</a:t>
            </a:r>
          </a:p>
          <a:p>
            <a:r>
              <a:rPr lang="en-US" sz="1200" dirty="0" smtClean="0"/>
              <a:t>was NOT incorporated into the new guidance – the OMB is</a:t>
            </a:r>
          </a:p>
          <a:p>
            <a:r>
              <a:rPr lang="en-US" sz="1200" dirty="0" smtClean="0"/>
              <a:t>conducting further review of the cost principles for</a:t>
            </a:r>
          </a:p>
          <a:p>
            <a:r>
              <a:rPr lang="en-US" sz="1200" dirty="0" smtClean="0"/>
              <a:t>hospitals, and will make a future determination about the</a:t>
            </a:r>
          </a:p>
          <a:p>
            <a:r>
              <a:rPr lang="en-US" sz="1200" dirty="0" smtClean="0"/>
              <a:t>extent to which they should be added to this guidance.</a:t>
            </a:r>
          </a:p>
          <a:p>
            <a:endParaRPr lang="en-US" dirty="0" smtClean="0"/>
          </a:p>
          <a:p>
            <a:r>
              <a:rPr lang="en-US" dirty="0" smtClean="0"/>
              <a:t>Cost principles</a:t>
            </a:r>
            <a:r>
              <a:rPr lang="en-US" baseline="0" dirty="0" smtClean="0"/>
              <a:t> in 2 CFR 200 DO apply to the State Hospital, but you’ll have to look elsewhere if you have a subrecipient hospital.</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27</a:t>
            </a:fld>
            <a:endParaRPr lang="en-US"/>
          </a:p>
        </p:txBody>
      </p:sp>
    </p:spTree>
    <p:extLst>
      <p:ext uri="{BB962C8B-B14F-4D97-AF65-F5344CB8AC3E}">
        <p14:creationId xmlns:p14="http://schemas.microsoft.com/office/powerpoint/2010/main" val="39750738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PRESCRIPTIVE!!!!!</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28</a:t>
            </a:fld>
            <a:endParaRPr lang="en-US"/>
          </a:p>
        </p:txBody>
      </p:sp>
    </p:spTree>
    <p:extLst>
      <p:ext uri="{BB962C8B-B14F-4D97-AF65-F5344CB8AC3E}">
        <p14:creationId xmlns:p14="http://schemas.microsoft.com/office/powerpoint/2010/main" val="24664885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dirty="0" smtClean="0"/>
              <a:t>Some nonprofit organizations can be considered similar to for-profit entities, and as such, operate under Federal cost principles applicable to for-profit entities.</a:t>
            </a:r>
          </a:p>
          <a:p>
            <a:r>
              <a:rPr lang="en-US" sz="2400" dirty="0" smtClean="0"/>
              <a:t>See listing in Appendix VIII, </a:t>
            </a:r>
            <a:r>
              <a:rPr lang="en-US" sz="2400" i="1" dirty="0" smtClean="0"/>
              <a:t>Nonprofit Organizations Exempt from Subpart E</a:t>
            </a:r>
          </a:p>
          <a:p>
            <a:pPr lvl="1"/>
            <a:r>
              <a:rPr lang="en-US" sz="2200" dirty="0" smtClean="0"/>
              <a:t>Currently includes list of 31 specific entities – check</a:t>
            </a:r>
            <a:r>
              <a:rPr lang="en-US" sz="2200" baseline="0" dirty="0" smtClean="0"/>
              <a:t> there to see if one of your subrecipients is among them</a:t>
            </a:r>
            <a:endParaRPr lang="en-US" sz="2200" dirty="0" smtClean="0"/>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29</a:t>
            </a:fld>
            <a:endParaRPr lang="en-US"/>
          </a:p>
        </p:txBody>
      </p:sp>
    </p:spTree>
    <p:extLst>
      <p:ext uri="{BB962C8B-B14F-4D97-AF65-F5344CB8AC3E}">
        <p14:creationId xmlns:p14="http://schemas.microsoft.com/office/powerpoint/2010/main" val="35171944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Examples: Equipment, </a:t>
            </a:r>
          </a:p>
          <a:p>
            <a:r>
              <a:rPr lang="en-US" sz="1200" b="0" i="0" u="none" strike="noStrike" kern="1200" baseline="0" dirty="0" smtClean="0">
                <a:solidFill>
                  <a:schemeClr val="tx1"/>
                </a:solidFill>
                <a:latin typeface="+mn-lt"/>
                <a:ea typeface="+mn-ea"/>
                <a:cs typeface="+mn-cs"/>
              </a:rPr>
              <a:t>Entertainment,</a:t>
            </a:r>
          </a:p>
          <a:p>
            <a:r>
              <a:rPr lang="en-US" sz="1200" b="0" i="0" u="none" strike="noStrike" kern="1200" baseline="0" dirty="0" smtClean="0">
                <a:solidFill>
                  <a:schemeClr val="tx1"/>
                </a:solidFill>
                <a:latin typeface="+mn-lt"/>
                <a:ea typeface="+mn-ea"/>
                <a:cs typeface="+mn-cs"/>
              </a:rPr>
              <a:t> Selling /Marketing Costs, </a:t>
            </a:r>
          </a:p>
          <a:p>
            <a:r>
              <a:rPr lang="en-US" sz="1200" b="0" i="0" u="none" strike="noStrike" kern="1200" baseline="0" dirty="0" smtClean="0">
                <a:solidFill>
                  <a:schemeClr val="tx1"/>
                </a:solidFill>
                <a:latin typeface="+mn-lt"/>
                <a:ea typeface="+mn-ea"/>
                <a:cs typeface="+mn-cs"/>
              </a:rPr>
              <a:t>Pre-Award Costs,</a:t>
            </a:r>
          </a:p>
          <a:p>
            <a:r>
              <a:rPr lang="en-US" sz="1200" b="0" i="0" u="none" strike="noStrike" kern="1200" baseline="0" dirty="0" smtClean="0">
                <a:solidFill>
                  <a:schemeClr val="tx1"/>
                </a:solidFill>
                <a:latin typeface="+mn-lt"/>
                <a:ea typeface="+mn-ea"/>
                <a:cs typeface="+mn-cs"/>
              </a:rPr>
              <a:t>Fundraising,</a:t>
            </a:r>
          </a:p>
          <a:p>
            <a:r>
              <a:rPr lang="en-US" sz="1200" b="0" i="0" u="none" strike="noStrike" kern="1200" baseline="0" dirty="0" smtClean="0">
                <a:solidFill>
                  <a:schemeClr val="tx1"/>
                </a:solidFill>
                <a:latin typeface="+mn-lt"/>
                <a:ea typeface="+mn-ea"/>
                <a:cs typeface="+mn-cs"/>
              </a:rPr>
              <a:t> Insurance or indemnification</a:t>
            </a:r>
          </a:p>
          <a:p>
            <a:r>
              <a:rPr lang="en-US" sz="1200" b="0" i="0" u="none" strike="noStrike" kern="1200" baseline="0" dirty="0" smtClean="0">
                <a:solidFill>
                  <a:schemeClr val="tx1"/>
                </a:solidFill>
                <a:latin typeface="+mn-lt"/>
                <a:ea typeface="+mn-ea"/>
                <a:cs typeface="+mn-cs"/>
              </a:rPr>
              <a:t>etc.</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7831FAE-8982-47C1-AE4D-6FAFA1431473}" type="slidenum">
              <a:rPr lang="en-US" smtClean="0"/>
              <a:t>37</a:t>
            </a:fld>
            <a:endParaRPr lang="en-US"/>
          </a:p>
        </p:txBody>
      </p:sp>
    </p:spTree>
    <p:extLst>
      <p:ext uri="{BB962C8B-B14F-4D97-AF65-F5344CB8AC3E}">
        <p14:creationId xmlns:p14="http://schemas.microsoft.com/office/powerpoint/2010/main" val="1700122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$50</a:t>
            </a:r>
            <a:r>
              <a:rPr lang="en-US" baseline="0" dirty="0" smtClean="0"/>
              <a:t> Direct costs - $10 unallowable </a:t>
            </a:r>
          </a:p>
          <a:p>
            <a:endParaRPr lang="en-US" baseline="0" dirty="0" smtClean="0"/>
          </a:p>
          <a:p>
            <a:r>
              <a:rPr lang="en-US" baseline="0" dirty="0" smtClean="0"/>
              <a:t>$20 other costs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40</a:t>
            </a:fld>
            <a:endParaRPr lang="en-US"/>
          </a:p>
        </p:txBody>
      </p:sp>
    </p:spTree>
    <p:extLst>
      <p:ext uri="{BB962C8B-B14F-4D97-AF65-F5344CB8AC3E}">
        <p14:creationId xmlns:p14="http://schemas.microsoft.com/office/powerpoint/2010/main" val="4079890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Facilities and Administration (F&amp;A) costs </a:t>
            </a:r>
            <a:r>
              <a:rPr lang="en-US" sz="1200" dirty="0" smtClean="0"/>
              <a:t>–</a:t>
            </a:r>
            <a:r>
              <a:rPr lang="en-US" sz="1200" baseline="0" dirty="0" smtClean="0"/>
              <a:t> indirect costs. – negotiated rates must be accepted by all federal awarding agencies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r>
              <a:rPr lang="en-US" dirty="0" smtClean="0"/>
              <a:t>Federal awarding agencies can</a:t>
            </a:r>
            <a:r>
              <a:rPr lang="en-US" baseline="0" dirty="0" smtClean="0"/>
              <a:t> use a rate different from negotiated rate, but only when required by federal statute or regulation, or by federal awarding agency head or delegate based on their documented criteria for making a deviation from the negotiated rate.</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42</a:t>
            </a:fld>
            <a:endParaRPr lang="en-US"/>
          </a:p>
        </p:txBody>
      </p:sp>
    </p:spTree>
    <p:extLst>
      <p:ext uri="{BB962C8B-B14F-4D97-AF65-F5344CB8AC3E}">
        <p14:creationId xmlns:p14="http://schemas.microsoft.com/office/powerpoint/2010/main" val="38504740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43</a:t>
            </a:fld>
            <a:endParaRPr lang="en-US"/>
          </a:p>
        </p:txBody>
      </p:sp>
    </p:spTree>
    <p:extLst>
      <p:ext uri="{BB962C8B-B14F-4D97-AF65-F5344CB8AC3E}">
        <p14:creationId xmlns:p14="http://schemas.microsoft.com/office/powerpoint/2010/main" val="370483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1) If the subrecipient has a negotiated rate with the Federal government, that rate must be used.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2) Not permissible for pass-through entities to force or entice a proposed sub without a negotiated rate to</a:t>
            </a:r>
          </a:p>
          <a:p>
            <a:r>
              <a:rPr lang="en-US" sz="1200" b="0" i="0" u="none" strike="noStrike" kern="1200" baseline="0" dirty="0" smtClean="0">
                <a:solidFill>
                  <a:schemeClr val="tx1"/>
                </a:solidFill>
                <a:latin typeface="+mn-lt"/>
                <a:ea typeface="+mn-ea"/>
                <a:cs typeface="+mn-cs"/>
              </a:rPr>
              <a:t>accept less than the de minimis rate.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3) Pass-through entities MAY, but are not required to, negotiate a rate with a subrecipient who asks to do</a:t>
            </a:r>
          </a:p>
          <a:p>
            <a:r>
              <a:rPr lang="en-US" sz="1200" b="0" i="0" u="none" strike="noStrike" kern="1200" baseline="0" dirty="0" smtClean="0">
                <a:solidFill>
                  <a:schemeClr val="tx1"/>
                </a:solidFill>
                <a:latin typeface="+mn-lt"/>
                <a:ea typeface="+mn-ea"/>
                <a:cs typeface="+mn-cs"/>
              </a:rPr>
              <a:t>so.</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44</a:t>
            </a:fld>
            <a:endParaRPr lang="en-US"/>
          </a:p>
        </p:txBody>
      </p:sp>
    </p:spTree>
    <p:extLst>
      <p:ext uri="{BB962C8B-B14F-4D97-AF65-F5344CB8AC3E}">
        <p14:creationId xmlns:p14="http://schemas.microsoft.com/office/powerpoint/2010/main" val="39787981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45</a:t>
            </a:fld>
            <a:endParaRPr lang="en-US"/>
          </a:p>
        </p:txBody>
      </p:sp>
    </p:spTree>
    <p:extLst>
      <p:ext uri="{BB962C8B-B14F-4D97-AF65-F5344CB8AC3E}">
        <p14:creationId xmlns:p14="http://schemas.microsoft.com/office/powerpoint/2010/main" val="17201046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46</a:t>
            </a:fld>
            <a:endParaRPr lang="en-US"/>
          </a:p>
        </p:txBody>
      </p:sp>
    </p:spTree>
    <p:extLst>
      <p:ext uri="{BB962C8B-B14F-4D97-AF65-F5344CB8AC3E}">
        <p14:creationId xmlns:p14="http://schemas.microsoft.com/office/powerpoint/2010/main" val="3494943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Stream line federal awards</a:t>
            </a:r>
          </a:p>
          <a:p>
            <a:r>
              <a:rPr lang="en-US" dirty="0" smtClean="0"/>
              <a:t>Easier for recipients</a:t>
            </a:r>
          </a:p>
          <a:p>
            <a:r>
              <a:rPr lang="en-US" dirty="0" smtClean="0"/>
              <a:t>Strengthen oversight</a:t>
            </a:r>
          </a:p>
          <a:p>
            <a:r>
              <a:rPr lang="en-US" dirty="0" smtClean="0"/>
              <a:t>Reduce fraud waste and abuse</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3</a:t>
            </a:fld>
            <a:endParaRPr lang="en-US"/>
          </a:p>
        </p:txBody>
      </p:sp>
    </p:spTree>
    <p:extLst>
      <p:ext uri="{BB962C8B-B14F-4D97-AF65-F5344CB8AC3E}">
        <p14:creationId xmlns:p14="http://schemas.microsoft.com/office/powerpoint/2010/main" val="118213847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47</a:t>
            </a:fld>
            <a:endParaRPr lang="en-US"/>
          </a:p>
        </p:txBody>
      </p:sp>
    </p:spTree>
    <p:extLst>
      <p:ext uri="{BB962C8B-B14F-4D97-AF65-F5344CB8AC3E}">
        <p14:creationId xmlns:p14="http://schemas.microsoft.com/office/powerpoint/2010/main" val="34075456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endParaRPr lang="en-US" dirty="0" smtClean="0"/>
          </a:p>
          <a:p>
            <a:endParaRPr lang="en-US" dirty="0" smtClean="0"/>
          </a:p>
          <a:p>
            <a:r>
              <a:rPr lang="en-US" dirty="0" smtClean="0"/>
              <a:t>The entity itself will be the one that determines (basically) who is authorized to sign certifications.  What the Federal agencies are looking for is the “C” suite of an organization-</a:t>
            </a:r>
            <a:r>
              <a:rPr lang="en-US" baseline="0" dirty="0" smtClean="0"/>
              <a:t> CFO, COO, Director of an agency, i.e., Upper Management.  </a:t>
            </a:r>
            <a:r>
              <a:rPr lang="en-US" baseline="0" dirty="0" err="1" smtClean="0"/>
              <a:t>Progam</a:t>
            </a:r>
            <a:r>
              <a:rPr lang="en-US" baseline="0" dirty="0" smtClean="0"/>
              <a:t> managers and staff accounting  are not ones to sign these </a:t>
            </a:r>
            <a:r>
              <a:rPr lang="en-US" baseline="0" dirty="0" err="1" smtClean="0"/>
              <a:t>ceritfications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49</a:t>
            </a:fld>
            <a:endParaRPr lang="en-US"/>
          </a:p>
        </p:txBody>
      </p:sp>
    </p:spTree>
    <p:extLst>
      <p:ext uri="{BB962C8B-B14F-4D97-AF65-F5344CB8AC3E}">
        <p14:creationId xmlns:p14="http://schemas.microsoft.com/office/powerpoint/2010/main" val="39538492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Major entity for nonprofits is defined as entity receiving over $10 million in direct Federal Funding. </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50</a:t>
            </a:fld>
            <a:endParaRPr lang="en-US"/>
          </a:p>
        </p:txBody>
      </p:sp>
    </p:spTree>
    <p:extLst>
      <p:ext uri="{BB962C8B-B14F-4D97-AF65-F5344CB8AC3E}">
        <p14:creationId xmlns:p14="http://schemas.microsoft.com/office/powerpoint/2010/main" val="18288572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Applies to institutions of higher education</a:t>
            </a:r>
          </a:p>
          <a:p>
            <a:r>
              <a:rPr lang="en-US" sz="1200" b="0" i="0" u="none" strike="noStrike" kern="1200" baseline="0" dirty="0" smtClean="0">
                <a:solidFill>
                  <a:schemeClr val="tx1"/>
                </a:solidFill>
                <a:latin typeface="+mn-lt"/>
                <a:ea typeface="+mn-ea"/>
                <a:cs typeface="+mn-cs"/>
              </a:rPr>
              <a:t>Current: If receive &gt; $25 million in federal funding in a</a:t>
            </a:r>
          </a:p>
          <a:p>
            <a:r>
              <a:rPr lang="en-US" sz="1200" b="0" i="0" u="none" strike="noStrike" kern="1200" baseline="0" dirty="0" smtClean="0">
                <a:solidFill>
                  <a:schemeClr val="tx1"/>
                </a:solidFill>
                <a:latin typeface="+mn-lt"/>
                <a:ea typeface="+mn-ea"/>
                <a:cs typeface="+mn-cs"/>
              </a:rPr>
              <a:t>fiscal year, must prepare and submit a Disclosure</a:t>
            </a:r>
          </a:p>
          <a:p>
            <a:r>
              <a:rPr lang="en-US" sz="1200" b="0" i="0" u="none" strike="noStrike" kern="1200" baseline="0" dirty="0" smtClean="0">
                <a:solidFill>
                  <a:schemeClr val="tx1"/>
                </a:solidFill>
                <a:latin typeface="+mn-lt"/>
                <a:ea typeface="+mn-ea"/>
                <a:cs typeface="+mn-cs"/>
              </a:rPr>
              <a:t>Statement (DS-2) describing the institution’s cost</a:t>
            </a:r>
          </a:p>
          <a:p>
            <a:r>
              <a:rPr lang="en-US" sz="1200" b="0" i="0" u="none" strike="noStrike" kern="1200" baseline="0" dirty="0" smtClean="0">
                <a:solidFill>
                  <a:schemeClr val="tx1"/>
                </a:solidFill>
                <a:latin typeface="+mn-lt"/>
                <a:ea typeface="+mn-ea"/>
                <a:cs typeface="+mn-cs"/>
              </a:rPr>
              <a:t>accounting practices.</a:t>
            </a:r>
          </a:p>
          <a:p>
            <a:r>
              <a:rPr lang="en-US" sz="1200" b="0" i="0" u="none" strike="noStrike" kern="1200" baseline="0" dirty="0" smtClean="0">
                <a:solidFill>
                  <a:schemeClr val="tx1"/>
                </a:solidFill>
                <a:latin typeface="+mn-lt"/>
                <a:ea typeface="+mn-ea"/>
                <a:cs typeface="+mn-cs"/>
              </a:rPr>
              <a:t>New:</a:t>
            </a:r>
          </a:p>
          <a:p>
            <a:r>
              <a:rPr lang="en-US" sz="1200" b="0" i="0" u="none" strike="noStrike" kern="1200" baseline="0" dirty="0" smtClean="0">
                <a:solidFill>
                  <a:schemeClr val="tx1"/>
                </a:solidFill>
                <a:latin typeface="+mn-lt"/>
                <a:ea typeface="+mn-ea"/>
                <a:cs typeface="+mn-cs"/>
              </a:rPr>
              <a:t>a) threshold increased to $50 million</a:t>
            </a:r>
          </a:p>
          <a:p>
            <a:r>
              <a:rPr lang="en-US" sz="1200" b="0" i="0" u="none" strike="noStrike" kern="1200" baseline="0" dirty="0" smtClean="0">
                <a:solidFill>
                  <a:schemeClr val="tx1"/>
                </a:solidFill>
                <a:latin typeface="+mn-lt"/>
                <a:ea typeface="+mn-ea"/>
                <a:cs typeface="+mn-cs"/>
              </a:rPr>
              <a:t>b) submit changes 6 months in advance of implementing a</a:t>
            </a:r>
          </a:p>
          <a:p>
            <a:r>
              <a:rPr lang="en-US" sz="1200" b="0" i="0" u="none" strike="noStrike" kern="1200" baseline="0" dirty="0" smtClean="0">
                <a:solidFill>
                  <a:schemeClr val="tx1"/>
                </a:solidFill>
                <a:latin typeface="+mn-lt"/>
                <a:ea typeface="+mn-ea"/>
                <a:cs typeface="+mn-cs"/>
              </a:rPr>
              <a:t>change – and if receive no indication of an extension or of</a:t>
            </a:r>
          </a:p>
          <a:p>
            <a:r>
              <a:rPr lang="en-US" sz="1200" b="0" i="0" u="none" strike="noStrike" kern="1200" baseline="0" dirty="0" smtClean="0">
                <a:solidFill>
                  <a:schemeClr val="tx1"/>
                </a:solidFill>
                <a:latin typeface="+mn-lt"/>
                <a:ea typeface="+mn-ea"/>
                <a:cs typeface="+mn-cs"/>
              </a:rPr>
              <a:t>concerns from the Federal agency, they may proceed with</a:t>
            </a:r>
          </a:p>
          <a:p>
            <a:r>
              <a:rPr lang="en-US" sz="1200" b="0" i="0" u="none" strike="noStrike" kern="1200" baseline="0" dirty="0" smtClean="0">
                <a:solidFill>
                  <a:schemeClr val="tx1"/>
                </a:solidFill>
                <a:latin typeface="+mn-lt"/>
                <a:ea typeface="+mn-ea"/>
                <a:cs typeface="+mn-cs"/>
              </a:rPr>
              <a:t>implementation</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52</a:t>
            </a:fld>
            <a:endParaRPr lang="en-US"/>
          </a:p>
        </p:txBody>
      </p:sp>
    </p:spTree>
    <p:extLst>
      <p:ext uri="{BB962C8B-B14F-4D97-AF65-F5344CB8AC3E}">
        <p14:creationId xmlns:p14="http://schemas.microsoft.com/office/powerpoint/2010/main" val="387157808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not mentioned, in those state where it is legal,</a:t>
            </a:r>
            <a:r>
              <a:rPr lang="en-US" baseline="0" dirty="0" smtClean="0"/>
              <a:t> I would expect that cannabis would also be unallowable.  </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57</a:t>
            </a:fld>
            <a:endParaRPr lang="en-US"/>
          </a:p>
        </p:txBody>
      </p:sp>
    </p:spTree>
    <p:extLst>
      <p:ext uri="{BB962C8B-B14F-4D97-AF65-F5344CB8AC3E}">
        <p14:creationId xmlns:p14="http://schemas.microsoft.com/office/powerpoint/2010/main" val="18560271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Caveats:</a:t>
            </a:r>
          </a:p>
          <a:p>
            <a:pPr marL="228600" indent="-228600">
              <a:buAutoNum type="arabicParenBoth"/>
            </a:pPr>
            <a:r>
              <a:rPr lang="en-US" sz="1200" b="0" i="0" u="none" strike="noStrike" kern="1200" baseline="0" dirty="0" smtClean="0">
                <a:solidFill>
                  <a:schemeClr val="tx1"/>
                </a:solidFill>
                <a:latin typeface="+mn-lt"/>
                <a:ea typeface="+mn-ea"/>
                <a:cs typeface="+mn-cs"/>
              </a:rPr>
              <a:t>Conducted in accordance with GAGAS attestation standards;</a:t>
            </a:r>
          </a:p>
          <a:p>
            <a:pPr marL="228600" indent="-228600">
              <a:buAutoNum type="arabicParenBoth"/>
            </a:pP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(2) Paid for and arranged by the </a:t>
            </a:r>
            <a:r>
              <a:rPr lang="en-US" sz="1200" b="0" i="0" u="none" strike="noStrike" kern="1200" baseline="0" dirty="0" err="1" smtClean="0">
                <a:solidFill>
                  <a:schemeClr val="tx1"/>
                </a:solidFill>
                <a:latin typeface="+mn-lt"/>
                <a:ea typeface="+mn-ea"/>
                <a:cs typeface="+mn-cs"/>
              </a:rPr>
              <a:t>passthrough</a:t>
            </a:r>
            <a:r>
              <a:rPr lang="en-US" sz="1200" b="0" i="0" u="none" strike="noStrike" kern="1200" baseline="0" dirty="0" smtClean="0">
                <a:solidFill>
                  <a:schemeClr val="tx1"/>
                </a:solidFill>
                <a:latin typeface="+mn-lt"/>
                <a:ea typeface="+mn-ea"/>
                <a:cs typeface="+mn-cs"/>
              </a:rPr>
              <a:t> entity; and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(3) Limited in scope to one or more of the following types of compliance requirements: activities allowed or </a:t>
            </a:r>
            <a:r>
              <a:rPr lang="en-US" sz="1200" b="0" i="0" u="none" strike="noStrike" kern="1200" baseline="0" dirty="0" err="1" smtClean="0">
                <a:solidFill>
                  <a:schemeClr val="tx1"/>
                </a:solidFill>
                <a:latin typeface="+mn-lt"/>
                <a:ea typeface="+mn-ea"/>
                <a:cs typeface="+mn-cs"/>
              </a:rPr>
              <a:t>unallowed</a:t>
            </a:r>
            <a:r>
              <a:rPr lang="en-US" sz="1200" b="0" i="0" u="none" strike="noStrike" kern="1200" baseline="0" dirty="0" smtClean="0">
                <a:solidFill>
                  <a:schemeClr val="tx1"/>
                </a:solidFill>
                <a:latin typeface="+mn-lt"/>
                <a:ea typeface="+mn-ea"/>
                <a:cs typeface="+mn-cs"/>
              </a:rPr>
              <a:t>; allowable costs/cost principles; eligibility; and reporting.</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58</a:t>
            </a:fld>
            <a:endParaRPr lang="en-US"/>
          </a:p>
        </p:txBody>
      </p:sp>
    </p:spTree>
    <p:extLst>
      <p:ext uri="{BB962C8B-B14F-4D97-AF65-F5344CB8AC3E}">
        <p14:creationId xmlns:p14="http://schemas.microsoft.com/office/powerpoint/2010/main" val="18128565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Costs for attempting to collect debts written off are also not allowable –e.g. </a:t>
            </a:r>
            <a:r>
              <a:rPr lang="en-US" dirty="0" err="1" smtClean="0"/>
              <a:t>colletion</a:t>
            </a:r>
            <a:r>
              <a:rPr lang="en-US" dirty="0" smtClean="0"/>
              <a:t> agencies, legal fees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59</a:t>
            </a:fld>
            <a:endParaRPr lang="en-US"/>
          </a:p>
        </p:txBody>
      </p:sp>
    </p:spTree>
    <p:extLst>
      <p:ext uri="{BB962C8B-B14F-4D97-AF65-F5344CB8AC3E}">
        <p14:creationId xmlns:p14="http://schemas.microsoft.com/office/powerpoint/2010/main" val="41747319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Amounts collected may be used by the non-Federal entity in accordance with cash management standards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61</a:t>
            </a:fld>
            <a:endParaRPr lang="en-US"/>
          </a:p>
        </p:txBody>
      </p:sp>
    </p:spTree>
    <p:extLst>
      <p:ext uri="{BB962C8B-B14F-4D97-AF65-F5344CB8AC3E}">
        <p14:creationId xmlns:p14="http://schemas.microsoft.com/office/powerpoint/2010/main" val="25241126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except as provided for in Appendix III (indirect costs for IHEs).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62</a:t>
            </a:fld>
            <a:endParaRPr lang="en-US"/>
          </a:p>
        </p:txBody>
      </p:sp>
    </p:spTree>
    <p:extLst>
      <p:ext uri="{BB962C8B-B14F-4D97-AF65-F5344CB8AC3E}">
        <p14:creationId xmlns:p14="http://schemas.microsoft.com/office/powerpoint/2010/main" val="9882588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OMB Circular A-21, (higher </a:t>
            </a:r>
            <a:r>
              <a:rPr lang="en-US" sz="1200" b="0" i="0" u="none" strike="noStrike" kern="1200" baseline="0" dirty="0" err="1" smtClean="0">
                <a:solidFill>
                  <a:schemeClr val="tx1"/>
                </a:solidFill>
                <a:latin typeface="+mn-lt"/>
                <a:ea typeface="+mn-ea"/>
                <a:cs typeface="+mn-cs"/>
              </a:rPr>
              <a:t>ed</a:t>
            </a:r>
            <a:r>
              <a:rPr lang="en-US" sz="1200" b="0" i="0" u="none" strike="noStrike" kern="1200" baseline="0" dirty="0" smtClean="0">
                <a:solidFill>
                  <a:schemeClr val="tx1"/>
                </a:solidFill>
                <a:latin typeface="+mn-lt"/>
                <a:ea typeface="+mn-ea"/>
                <a:cs typeface="+mn-cs"/>
              </a:rPr>
              <a:t>) Section J.10:</a:t>
            </a:r>
          </a:p>
          <a:p>
            <a:r>
              <a:rPr lang="en-US" sz="1200" b="0" i="0" u="none" strike="noStrike" kern="1200" baseline="0" dirty="0" smtClean="0">
                <a:solidFill>
                  <a:schemeClr val="tx1"/>
                </a:solidFill>
                <a:latin typeface="+mn-lt"/>
                <a:ea typeface="+mn-ea"/>
                <a:cs typeface="+mn-cs"/>
              </a:rPr>
              <a:t>– “responsible person with suitable means of</a:t>
            </a:r>
          </a:p>
          <a:p>
            <a:r>
              <a:rPr lang="en-US" sz="1200" b="0" i="0" u="none" strike="noStrike" kern="1200" baseline="0" dirty="0" smtClean="0">
                <a:solidFill>
                  <a:schemeClr val="tx1"/>
                </a:solidFill>
                <a:latin typeface="+mn-lt"/>
                <a:ea typeface="+mn-ea"/>
                <a:cs typeface="+mn-cs"/>
              </a:rPr>
              <a:t>verification that the work was performed.”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Plan-confirmation method – confirmation required</a:t>
            </a:r>
          </a:p>
          <a:p>
            <a:r>
              <a:rPr lang="en-US" sz="1200" b="0" i="0" u="none" strike="noStrike" kern="1200" baseline="0" dirty="0" smtClean="0">
                <a:solidFill>
                  <a:schemeClr val="tx1"/>
                </a:solidFill>
                <a:latin typeface="+mn-lt"/>
                <a:ea typeface="+mn-ea"/>
                <a:cs typeface="+mn-cs"/>
              </a:rPr>
              <a:t>at least annually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After the fact method – confirmation required at</a:t>
            </a:r>
          </a:p>
          <a:p>
            <a:r>
              <a:rPr lang="en-US" sz="1200" b="0" i="0" u="none" strike="noStrike" kern="1200" baseline="0" dirty="0" smtClean="0">
                <a:solidFill>
                  <a:schemeClr val="tx1"/>
                </a:solidFill>
                <a:latin typeface="+mn-lt"/>
                <a:ea typeface="+mn-ea"/>
                <a:cs typeface="+mn-cs"/>
              </a:rPr>
              <a:t>least monthly or every six months, depending on</a:t>
            </a:r>
          </a:p>
          <a:p>
            <a:r>
              <a:rPr lang="en-US" sz="1200" b="0" i="0" u="none" strike="noStrike" kern="1200" baseline="0" dirty="0" smtClean="0">
                <a:solidFill>
                  <a:schemeClr val="tx1"/>
                </a:solidFill>
                <a:latin typeface="+mn-lt"/>
                <a:ea typeface="+mn-ea"/>
                <a:cs typeface="+mn-cs"/>
              </a:rPr>
              <a:t>Employee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Must cover all time expended by employee, federal</a:t>
            </a:r>
          </a:p>
          <a:p>
            <a:r>
              <a:rPr lang="en-US" sz="1200" b="0" i="0" u="none" strike="noStrike" kern="1200" baseline="0" dirty="0" smtClean="0">
                <a:solidFill>
                  <a:schemeClr val="tx1"/>
                </a:solidFill>
                <a:latin typeface="+mn-lt"/>
                <a:ea typeface="+mn-ea"/>
                <a:cs typeface="+mn-cs"/>
              </a:rPr>
              <a:t>or not.</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68</a:t>
            </a:fld>
            <a:endParaRPr lang="en-US"/>
          </a:p>
        </p:txBody>
      </p:sp>
    </p:spTree>
    <p:extLst>
      <p:ext uri="{BB962C8B-B14F-4D97-AF65-F5344CB8AC3E}">
        <p14:creationId xmlns:p14="http://schemas.microsoft.com/office/powerpoint/2010/main" val="1453850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Code of Federal</a:t>
            </a:r>
            <a:r>
              <a:rPr lang="en-US" baseline="0" dirty="0" smtClean="0"/>
              <a:t> Regulations</a:t>
            </a:r>
            <a:endParaRPr lang="en-US" dirty="0" smtClean="0"/>
          </a:p>
          <a:p>
            <a:endParaRPr lang="en-US" dirty="0" smtClean="0"/>
          </a:p>
          <a:p>
            <a:endParaRPr lang="en-US" dirty="0" smtClean="0"/>
          </a:p>
          <a:p>
            <a:r>
              <a:rPr lang="en-US" dirty="0" smtClean="0"/>
              <a:t>Higher Ed</a:t>
            </a:r>
          </a:p>
          <a:p>
            <a:r>
              <a:rPr lang="en-US" dirty="0" smtClean="0"/>
              <a:t>Nonprofits </a:t>
            </a:r>
          </a:p>
          <a:p>
            <a:r>
              <a:rPr lang="en-US" dirty="0" smtClean="0"/>
              <a:t>Indian tribes</a:t>
            </a:r>
          </a:p>
          <a:p>
            <a:endParaRPr lang="en-US" dirty="0" smtClean="0"/>
          </a:p>
          <a:p>
            <a:r>
              <a:rPr lang="en-US" dirty="0" smtClean="0"/>
              <a:t>Appendix 1 – notice of funding opportunity</a:t>
            </a:r>
          </a:p>
          <a:p>
            <a:r>
              <a:rPr lang="en-US" dirty="0" smtClean="0"/>
              <a:t>Appendix II – Contract provisions (boilerplate)</a:t>
            </a:r>
          </a:p>
          <a:p>
            <a:endParaRPr lang="en-US" dirty="0" smtClean="0"/>
          </a:p>
          <a:p>
            <a:r>
              <a:rPr lang="en-US" dirty="0" smtClean="0"/>
              <a:t>Appendix X – Data Collection Form</a:t>
            </a:r>
          </a:p>
          <a:p>
            <a:endParaRPr lang="en-US" dirty="0" smtClean="0"/>
          </a:p>
          <a:p>
            <a:r>
              <a:rPr lang="en-US" dirty="0" smtClean="0"/>
              <a:t>Appendix XI – Compliance Supplement</a:t>
            </a:r>
          </a:p>
        </p:txBody>
      </p:sp>
      <p:sp>
        <p:nvSpPr>
          <p:cNvPr id="4" name="Slide Number Placeholder 3"/>
          <p:cNvSpPr>
            <a:spLocks noGrp="1"/>
          </p:cNvSpPr>
          <p:nvPr>
            <p:ph type="sldNum" sz="quarter" idx="10"/>
          </p:nvPr>
        </p:nvSpPr>
        <p:spPr/>
        <p:txBody>
          <a:bodyPr/>
          <a:lstStyle/>
          <a:p>
            <a:fld id="{77831FAE-8982-47C1-AE4D-6FAFA1431473}" type="slidenum">
              <a:rPr lang="en-US" smtClean="0"/>
              <a:t>6</a:t>
            </a:fld>
            <a:endParaRPr lang="en-US"/>
          </a:p>
        </p:txBody>
      </p:sp>
    </p:spTree>
    <p:extLst>
      <p:ext uri="{BB962C8B-B14F-4D97-AF65-F5344CB8AC3E}">
        <p14:creationId xmlns:p14="http://schemas.microsoft.com/office/powerpoint/2010/main" val="123025150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result of these changes is that non-Federal entities have clear</a:t>
            </a:r>
          </a:p>
          <a:p>
            <a:r>
              <a:rPr lang="en-US" sz="1200" b="0" i="0" u="none" strike="noStrike" kern="1200" baseline="0" dirty="0" smtClean="0">
                <a:solidFill>
                  <a:schemeClr val="tx1"/>
                </a:solidFill>
                <a:latin typeface="+mn-lt"/>
                <a:ea typeface="+mn-ea"/>
                <a:cs typeface="+mn-cs"/>
              </a:rPr>
              <a:t>high standards for maintaining a strong                 </a:t>
            </a:r>
          </a:p>
          <a:p>
            <a:r>
              <a:rPr lang="en-US" sz="1200" b="0" i="0" u="none" strike="noStrike" kern="1200" baseline="0" dirty="0" smtClean="0">
                <a:solidFill>
                  <a:schemeClr val="tx1"/>
                </a:solidFill>
                <a:latin typeface="+mn-lt"/>
                <a:ea typeface="+mn-ea"/>
                <a:cs typeface="+mn-cs"/>
              </a:rPr>
              <a:t>system of internal controls over their records to justify costs of salaries and</a:t>
            </a:r>
          </a:p>
          <a:p>
            <a:r>
              <a:rPr lang="en-US" sz="1200" b="0" i="0" u="none" strike="noStrike" kern="1200" baseline="0" dirty="0" smtClean="0">
                <a:solidFill>
                  <a:schemeClr val="tx1"/>
                </a:solidFill>
                <a:latin typeface="+mn-lt"/>
                <a:ea typeface="+mn-ea"/>
                <a:cs typeface="+mn-cs"/>
              </a:rPr>
              <a:t>wages, and also additional flexibility in the processes they use to meet these</a:t>
            </a:r>
          </a:p>
          <a:p>
            <a:r>
              <a:rPr lang="en-US" sz="1200" b="0" i="0" u="none" strike="noStrike" kern="1200" baseline="0" dirty="0" smtClean="0">
                <a:solidFill>
                  <a:schemeClr val="tx1"/>
                </a:solidFill>
                <a:latin typeface="+mn-lt"/>
                <a:ea typeface="+mn-ea"/>
                <a:cs typeface="+mn-cs"/>
              </a:rPr>
              <a:t>standards. This should allow them </a:t>
            </a:r>
            <a:r>
              <a:rPr lang="en-US" sz="1200" b="0" i="0" u="none" strike="noStrike" kern="1200" baseline="0" smtClean="0">
                <a:solidFill>
                  <a:schemeClr val="tx1"/>
                </a:solidFill>
                <a:latin typeface="+mn-lt"/>
                <a:ea typeface="+mn-ea"/>
                <a:cs typeface="+mn-cs"/>
              </a:rPr>
              <a:t>to be more </a:t>
            </a:r>
            <a:r>
              <a:rPr lang="en-US" sz="1200" b="0" i="0" u="none" strike="noStrike" kern="1200" baseline="0" dirty="0" smtClean="0">
                <a:solidFill>
                  <a:schemeClr val="tx1"/>
                </a:solidFill>
                <a:latin typeface="+mn-lt"/>
                <a:ea typeface="+mn-ea"/>
                <a:cs typeface="+mn-cs"/>
              </a:rPr>
              <a:t>accountable for these costs at less</a:t>
            </a:r>
          </a:p>
          <a:p>
            <a:r>
              <a:rPr lang="en-US" sz="1200" b="0" i="0" u="none" strike="noStrike" kern="1200" baseline="0" dirty="0" smtClean="0">
                <a:solidFill>
                  <a:schemeClr val="tx1"/>
                </a:solidFill>
                <a:latin typeface="+mn-lt"/>
                <a:ea typeface="+mn-ea"/>
                <a:cs typeface="+mn-cs"/>
              </a:rPr>
              <a:t>expense.</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73</a:t>
            </a:fld>
            <a:endParaRPr lang="en-US"/>
          </a:p>
        </p:txBody>
      </p:sp>
    </p:spTree>
    <p:extLst>
      <p:ext uri="{BB962C8B-B14F-4D97-AF65-F5344CB8AC3E}">
        <p14:creationId xmlns:p14="http://schemas.microsoft.com/office/powerpoint/2010/main" val="369447740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Pension Plan Costs. </a:t>
            </a:r>
          </a:p>
          <a:p>
            <a:r>
              <a:rPr lang="en-US" sz="1200" b="0" i="0" u="none" strike="noStrike" kern="1200" baseline="0" dirty="0" smtClean="0">
                <a:solidFill>
                  <a:schemeClr val="tx1"/>
                </a:solidFill>
                <a:latin typeface="+mn-lt"/>
                <a:ea typeface="+mn-ea"/>
                <a:cs typeface="+mn-cs"/>
              </a:rPr>
              <a:t>Pension plan costs which are incurred in accordance with the established policies of the non-Federal entity are allowable, provided</a:t>
            </a:r>
          </a:p>
          <a:p>
            <a:r>
              <a:rPr lang="en-US" sz="1200" b="0" i="0" u="none" strike="noStrike" kern="1200" baseline="0" dirty="0" smtClean="0">
                <a:solidFill>
                  <a:schemeClr val="tx1"/>
                </a:solidFill>
                <a:latin typeface="+mn-lt"/>
                <a:ea typeface="+mn-ea"/>
                <a:cs typeface="+mn-cs"/>
              </a:rPr>
              <a:t>that:</a:t>
            </a:r>
          </a:p>
          <a:p>
            <a:r>
              <a:rPr lang="en-US" sz="1200" b="0" i="0" u="none" strike="noStrike" kern="1200" baseline="0" dirty="0" smtClean="0">
                <a:solidFill>
                  <a:schemeClr val="tx1"/>
                </a:solidFill>
                <a:latin typeface="+mn-lt"/>
                <a:ea typeface="+mn-ea"/>
                <a:cs typeface="+mn-cs"/>
              </a:rPr>
              <a:t>(1) Such policies meet the test of reasonableness.</a:t>
            </a:r>
          </a:p>
          <a:p>
            <a:r>
              <a:rPr lang="en-US" sz="1200" b="0" i="0" u="none" strike="noStrike" kern="1200" baseline="0" dirty="0" smtClean="0">
                <a:solidFill>
                  <a:schemeClr val="tx1"/>
                </a:solidFill>
                <a:latin typeface="+mn-lt"/>
                <a:ea typeface="+mn-ea"/>
                <a:cs typeface="+mn-cs"/>
              </a:rPr>
              <a:t>(2) The methods of cost allocation are not discriminatory.</a:t>
            </a:r>
          </a:p>
          <a:p>
            <a:r>
              <a:rPr lang="en-US" sz="1200" b="0" i="0" u="none" strike="noStrike" kern="1200" baseline="0" dirty="0" smtClean="0">
                <a:solidFill>
                  <a:schemeClr val="tx1"/>
                </a:solidFill>
                <a:latin typeface="+mn-lt"/>
                <a:ea typeface="+mn-ea"/>
                <a:cs typeface="+mn-cs"/>
              </a:rPr>
              <a:t>(3) For entities using accrual based accounting, the cost assigned to each fiscal year is determined in accordance with GAAP.</a:t>
            </a:r>
          </a:p>
          <a:p>
            <a:endParaRPr lang="en-US" sz="1200" b="0" i="0" u="none" strike="noStrike" kern="1200" baseline="0" dirty="0" smtClean="0">
              <a:solidFill>
                <a:schemeClr val="tx1"/>
              </a:solidFill>
              <a:latin typeface="+mn-lt"/>
              <a:ea typeface="+mn-ea"/>
              <a:cs typeface="+mn-cs"/>
            </a:endParaRPr>
          </a:p>
          <a:p>
            <a:r>
              <a:rPr lang="en-US" sz="1200" b="1" i="0" u="none" strike="noStrike" kern="1200" baseline="0" dirty="0" smtClean="0">
                <a:solidFill>
                  <a:schemeClr val="tx1"/>
                </a:solidFill>
                <a:latin typeface="+mn-lt"/>
                <a:ea typeface="+mn-ea"/>
                <a:cs typeface="+mn-cs"/>
              </a:rPr>
              <a:t>Severance pay: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allowable only if it is required by:</a:t>
            </a:r>
          </a:p>
          <a:p>
            <a:r>
              <a:rPr lang="en-US" sz="1200" b="0" i="0" u="none" strike="noStrike" kern="1200" baseline="0" dirty="0" smtClean="0">
                <a:solidFill>
                  <a:schemeClr val="tx1"/>
                </a:solidFill>
                <a:latin typeface="+mn-lt"/>
                <a:ea typeface="+mn-ea"/>
                <a:cs typeface="+mn-cs"/>
              </a:rPr>
              <a:t> (a) law, </a:t>
            </a:r>
          </a:p>
          <a:p>
            <a:r>
              <a:rPr lang="en-US" sz="1200" b="0" i="0" u="none" strike="noStrike" kern="1200" baseline="0" dirty="0" smtClean="0">
                <a:solidFill>
                  <a:schemeClr val="tx1"/>
                </a:solidFill>
                <a:latin typeface="+mn-lt"/>
                <a:ea typeface="+mn-ea"/>
                <a:cs typeface="+mn-cs"/>
              </a:rPr>
              <a:t>(b) employer-employee agreement, </a:t>
            </a:r>
          </a:p>
          <a:p>
            <a:r>
              <a:rPr lang="en-US" sz="1200" b="0" i="0" u="none" strike="noStrike" kern="1200" baseline="0" dirty="0" smtClean="0">
                <a:solidFill>
                  <a:schemeClr val="tx1"/>
                </a:solidFill>
                <a:latin typeface="+mn-lt"/>
                <a:ea typeface="+mn-ea"/>
                <a:cs typeface="+mn-cs"/>
              </a:rPr>
              <a:t>(c) established policy that constitutes, in effect, an implied agreement on the non-Federal entity’s part, or </a:t>
            </a:r>
          </a:p>
          <a:p>
            <a:r>
              <a:rPr lang="en-US" sz="1200" b="0" i="0" u="none" strike="noStrike" kern="1200" baseline="0" dirty="0" smtClean="0">
                <a:solidFill>
                  <a:schemeClr val="tx1"/>
                </a:solidFill>
                <a:latin typeface="+mn-lt"/>
                <a:ea typeface="+mn-ea"/>
                <a:cs typeface="+mn-cs"/>
              </a:rPr>
              <a:t>(d) circumstances of the particular employment.</a:t>
            </a: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7831FAE-8982-47C1-AE4D-6FAFA1431473}" type="slidenum">
              <a:rPr lang="en-US" smtClean="0"/>
              <a:t>77</a:t>
            </a:fld>
            <a:endParaRPr lang="en-US"/>
          </a:p>
        </p:txBody>
      </p:sp>
    </p:spTree>
    <p:extLst>
      <p:ext uri="{BB962C8B-B14F-4D97-AF65-F5344CB8AC3E}">
        <p14:creationId xmlns:p14="http://schemas.microsoft.com/office/powerpoint/2010/main" val="111573217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requires conference hosts/sponsors to exercise discretion and judgment in ensuring that conference costs are appropriate, necessary and managed in a manner that minimizes costs to the Federal award.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This is an outcome which was noted in comments as one that is essential for advancing the careers of women in science, technology, engineering and math.</a:t>
            </a:r>
          </a:p>
        </p:txBody>
      </p:sp>
      <p:sp>
        <p:nvSpPr>
          <p:cNvPr id="4" name="Slide Number Placeholder 3"/>
          <p:cNvSpPr>
            <a:spLocks noGrp="1"/>
          </p:cNvSpPr>
          <p:nvPr>
            <p:ph type="sldNum" sz="quarter" idx="10"/>
          </p:nvPr>
        </p:nvSpPr>
        <p:spPr/>
        <p:txBody>
          <a:bodyPr/>
          <a:lstStyle/>
          <a:p>
            <a:fld id="{77831FAE-8982-47C1-AE4D-6FAFA1431473}" type="slidenum">
              <a:rPr lang="en-US" smtClean="0"/>
              <a:t>78</a:t>
            </a:fld>
            <a:endParaRPr lang="en-US"/>
          </a:p>
        </p:txBody>
      </p:sp>
    </p:spTree>
    <p:extLst>
      <p:ext uri="{BB962C8B-B14F-4D97-AF65-F5344CB8AC3E}">
        <p14:creationId xmlns:p14="http://schemas.microsoft.com/office/powerpoint/2010/main" val="338417886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Some contingency provisions can be included:</a:t>
            </a:r>
          </a:p>
          <a:p>
            <a:r>
              <a:rPr lang="en-US" sz="1200" b="0" i="0" u="none" strike="noStrike" kern="1200" baseline="0" dirty="0" smtClean="0">
                <a:solidFill>
                  <a:schemeClr val="tx1"/>
                </a:solidFill>
                <a:latin typeface="+mn-lt"/>
                <a:ea typeface="+mn-ea"/>
                <a:cs typeface="+mn-cs"/>
              </a:rPr>
              <a:t>To the extent they are necessary to improve the precision of those estimates. Amounts must be estimated using broadly-accepted cost estimating methodologies, specified in the budget documentation of the Federal award, and accepted by the Federal  awarding agency. As such, contingency amounts are to be included in the Federal award.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If to be allowable costs – must follow cost principals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Payments to a “contingency reserve are</a:t>
            </a:r>
            <a:r>
              <a:rPr lang="en-US" sz="1200" b="1" i="0" u="none" strike="noStrike" kern="1200" baseline="0" dirty="0" smtClean="0">
                <a:solidFill>
                  <a:schemeClr val="tx1"/>
                </a:solidFill>
                <a:latin typeface="+mn-lt"/>
                <a:ea typeface="+mn-ea"/>
                <a:cs typeface="+mn-cs"/>
              </a:rPr>
              <a:t> NOT allowable!</a:t>
            </a:r>
          </a:p>
        </p:txBody>
      </p:sp>
      <p:sp>
        <p:nvSpPr>
          <p:cNvPr id="4" name="Slide Number Placeholder 3"/>
          <p:cNvSpPr>
            <a:spLocks noGrp="1"/>
          </p:cNvSpPr>
          <p:nvPr>
            <p:ph type="sldNum" sz="quarter" idx="10"/>
          </p:nvPr>
        </p:nvSpPr>
        <p:spPr/>
        <p:txBody>
          <a:bodyPr/>
          <a:lstStyle/>
          <a:p>
            <a:fld id="{77831FAE-8982-47C1-AE4D-6FAFA1431473}" type="slidenum">
              <a:rPr lang="en-US" smtClean="0"/>
              <a:t>79</a:t>
            </a:fld>
            <a:endParaRPr lang="en-US"/>
          </a:p>
        </p:txBody>
      </p:sp>
    </p:spTree>
    <p:extLst>
      <p:ext uri="{BB962C8B-B14F-4D97-AF65-F5344CB8AC3E}">
        <p14:creationId xmlns:p14="http://schemas.microsoft.com/office/powerpoint/2010/main" val="149319857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Depreciation is computed applying</a:t>
            </a:r>
          </a:p>
          <a:p>
            <a:r>
              <a:rPr lang="en-US" sz="1200" b="0" i="0" u="none" strike="noStrike" kern="1200" baseline="0" dirty="0" smtClean="0">
                <a:solidFill>
                  <a:schemeClr val="tx1"/>
                </a:solidFill>
                <a:latin typeface="+mn-lt"/>
                <a:ea typeface="+mn-ea"/>
                <a:cs typeface="+mn-cs"/>
              </a:rPr>
              <a:t>the following rules. </a:t>
            </a:r>
          </a:p>
          <a:p>
            <a:r>
              <a:rPr lang="en-US" sz="1200" b="0" i="0" u="none" strike="noStrike" kern="1200" baseline="0" dirty="0" smtClean="0">
                <a:solidFill>
                  <a:schemeClr val="tx1"/>
                </a:solidFill>
                <a:latin typeface="+mn-lt"/>
                <a:ea typeface="+mn-ea"/>
                <a:cs typeface="+mn-cs"/>
              </a:rPr>
              <a:t>The computation of depreciation must be based on the acquisition cost of the assets involved.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Costs excluded:</a:t>
            </a:r>
          </a:p>
          <a:p>
            <a:pPr marL="228600" indent="-228600">
              <a:buAutoNum type="arabicParenBoth"/>
            </a:pPr>
            <a:r>
              <a:rPr lang="en-US" sz="1200" b="0" i="0" u="none" strike="noStrike" kern="1200" baseline="0" dirty="0" smtClean="0">
                <a:solidFill>
                  <a:schemeClr val="tx1"/>
                </a:solidFill>
                <a:latin typeface="+mn-lt"/>
                <a:ea typeface="+mn-ea"/>
                <a:cs typeface="+mn-cs"/>
              </a:rPr>
              <a:t>The cost of land;</a:t>
            </a:r>
          </a:p>
          <a:p>
            <a:pPr marL="228600" indent="-228600">
              <a:buAutoNum type="arabicParenBoth"/>
            </a:pP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(2) Any portion of the cost of buildings and equipment borne by or</a:t>
            </a:r>
          </a:p>
          <a:p>
            <a:r>
              <a:rPr lang="en-US" sz="1200" b="0" i="0" u="none" strike="noStrike" kern="1200" baseline="0" dirty="0" smtClean="0">
                <a:solidFill>
                  <a:schemeClr val="tx1"/>
                </a:solidFill>
                <a:latin typeface="+mn-lt"/>
                <a:ea typeface="+mn-ea"/>
                <a:cs typeface="+mn-cs"/>
              </a:rPr>
              <a:t>donated by the Federal government,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(3) Any portion of the cost of buildings and equipment contributed by</a:t>
            </a:r>
          </a:p>
          <a:p>
            <a:r>
              <a:rPr lang="en-US" sz="1200" b="0" i="0" u="none" strike="noStrike" kern="1200" baseline="0" dirty="0" smtClean="0">
                <a:solidFill>
                  <a:schemeClr val="tx1"/>
                </a:solidFill>
                <a:latin typeface="+mn-lt"/>
                <a:ea typeface="+mn-ea"/>
                <a:cs typeface="+mn-cs"/>
              </a:rPr>
              <a:t>or for the non-Federal entity, or where law or agreement prohibits recovery;</a:t>
            </a:r>
          </a:p>
          <a:p>
            <a:r>
              <a:rPr lang="en-US" sz="1200" b="0" i="0" u="none" strike="noStrike" kern="1200" baseline="0" dirty="0" smtClean="0">
                <a:solidFill>
                  <a:schemeClr val="tx1"/>
                </a:solidFill>
                <a:latin typeface="+mn-lt"/>
                <a:ea typeface="+mn-ea"/>
                <a:cs typeface="+mn-cs"/>
              </a:rPr>
              <a:t>and</a:t>
            </a:r>
          </a:p>
          <a:p>
            <a:r>
              <a:rPr lang="en-US" sz="1200" b="0" i="0" u="none" strike="noStrike" kern="1200" baseline="0" dirty="0" smtClean="0">
                <a:solidFill>
                  <a:schemeClr val="tx1"/>
                </a:solidFill>
                <a:latin typeface="+mn-lt"/>
                <a:ea typeface="+mn-ea"/>
                <a:cs typeface="+mn-cs"/>
              </a:rPr>
              <a:t>(4) Any asset acquired solely for the performance of a non-Federal award.</a:t>
            </a:r>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82</a:t>
            </a:fld>
            <a:endParaRPr lang="en-US"/>
          </a:p>
        </p:txBody>
      </p:sp>
    </p:spTree>
    <p:extLst>
      <p:ext uri="{BB962C8B-B14F-4D97-AF65-F5344CB8AC3E}">
        <p14:creationId xmlns:p14="http://schemas.microsoft.com/office/powerpoint/2010/main" val="267547464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pens, clocks,</a:t>
            </a:r>
            <a:r>
              <a:rPr lang="en-US" baseline="0" dirty="0" smtClean="0"/>
              <a:t> plaques etc. </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83</a:t>
            </a:fld>
            <a:endParaRPr lang="en-US"/>
          </a:p>
        </p:txBody>
      </p:sp>
    </p:spTree>
    <p:extLst>
      <p:ext uri="{BB962C8B-B14F-4D97-AF65-F5344CB8AC3E}">
        <p14:creationId xmlns:p14="http://schemas.microsoft.com/office/powerpoint/2010/main" val="31286123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“Computing Devices”:</a:t>
            </a:r>
          </a:p>
          <a:p>
            <a:r>
              <a:rPr lang="en-US" sz="1200" b="0" i="0" u="none" strike="noStrike" kern="1200" baseline="0" dirty="0" smtClean="0">
                <a:solidFill>
                  <a:schemeClr val="tx1"/>
                </a:solidFill>
                <a:latin typeface="+mn-lt"/>
                <a:ea typeface="+mn-ea"/>
                <a:cs typeface="+mn-cs"/>
              </a:rPr>
              <a:t>means machines used to acquire, store, analyze, process, and publish data and other information</a:t>
            </a:r>
          </a:p>
          <a:p>
            <a:r>
              <a:rPr lang="en-US" sz="1200" b="0" i="0" u="none" strike="noStrike" kern="1200" baseline="0" dirty="0" smtClean="0">
                <a:solidFill>
                  <a:schemeClr val="tx1"/>
                </a:solidFill>
                <a:latin typeface="+mn-lt"/>
                <a:ea typeface="+mn-ea"/>
                <a:cs typeface="+mn-cs"/>
              </a:rPr>
              <a:t>electronically, including accessories (or ‘‘peripherals’’) for printing, transmitting and receiving, or storing electronic</a:t>
            </a:r>
          </a:p>
          <a:p>
            <a:r>
              <a:rPr lang="en-US" sz="1200" b="0" i="0" u="none" strike="noStrike" kern="1200" baseline="0" dirty="0" smtClean="0">
                <a:solidFill>
                  <a:schemeClr val="tx1"/>
                </a:solidFill>
                <a:latin typeface="+mn-lt"/>
                <a:ea typeface="+mn-ea"/>
                <a:cs typeface="+mn-cs"/>
              </a:rPr>
              <a:t>information.</a:t>
            </a:r>
            <a:endParaRPr lang="en-US" b="0" dirty="0"/>
          </a:p>
        </p:txBody>
      </p:sp>
      <p:sp>
        <p:nvSpPr>
          <p:cNvPr id="4" name="Slide Number Placeholder 3"/>
          <p:cNvSpPr>
            <a:spLocks noGrp="1"/>
          </p:cNvSpPr>
          <p:nvPr>
            <p:ph type="sldNum" sz="quarter" idx="10"/>
          </p:nvPr>
        </p:nvSpPr>
        <p:spPr/>
        <p:txBody>
          <a:bodyPr/>
          <a:lstStyle/>
          <a:p>
            <a:fld id="{77831FAE-8982-47C1-AE4D-6FAFA1431473}" type="slidenum">
              <a:rPr lang="en-US" smtClean="0"/>
              <a:t>86</a:t>
            </a:fld>
            <a:endParaRPr lang="en-US"/>
          </a:p>
        </p:txBody>
      </p:sp>
    </p:spTree>
    <p:extLst>
      <p:ext uri="{BB962C8B-B14F-4D97-AF65-F5344CB8AC3E}">
        <p14:creationId xmlns:p14="http://schemas.microsoft.com/office/powerpoint/2010/main" val="88626085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Allowable costs are indirect only</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89</a:t>
            </a:fld>
            <a:endParaRPr lang="en-US"/>
          </a:p>
        </p:txBody>
      </p:sp>
    </p:spTree>
    <p:extLst>
      <p:ext uri="{BB962C8B-B14F-4D97-AF65-F5344CB8AC3E}">
        <p14:creationId xmlns:p14="http://schemas.microsoft.com/office/powerpoint/2010/main" val="23837631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Limitations of general conduct</a:t>
            </a:r>
          </a:p>
          <a:p>
            <a:pPr marL="171450" indent="-171450">
              <a:buFontTx/>
              <a:buChar char="-"/>
            </a:pPr>
            <a:r>
              <a:rPr lang="en-US" dirty="0" smtClean="0"/>
              <a:t>Accordance with</a:t>
            </a:r>
            <a:r>
              <a:rPr lang="en-US" baseline="0" dirty="0" smtClean="0"/>
              <a:t> entity policy and sound business practice</a:t>
            </a:r>
          </a:p>
          <a:p>
            <a:pPr marL="171450" indent="-171450">
              <a:buFontTx/>
              <a:buChar char="-"/>
            </a:pPr>
            <a:r>
              <a:rPr lang="en-US" baseline="0" dirty="0" smtClean="0"/>
              <a:t>Insurance covering risks to Federal government property unallowable unless required &amp; approved</a:t>
            </a:r>
          </a:p>
          <a:p>
            <a:pPr marL="171450" indent="-171450">
              <a:buFontTx/>
              <a:buChar char="-"/>
            </a:pPr>
            <a:r>
              <a:rPr lang="en-US" baseline="0" dirty="0" smtClean="0"/>
              <a:t>Business interruption must exclude coverage of management fees</a:t>
            </a:r>
          </a:p>
          <a:p>
            <a:pPr marL="0" indent="0">
              <a:buFontTx/>
              <a:buNone/>
            </a:pPr>
            <a:endParaRPr lang="en-US" dirty="0" smtClean="0"/>
          </a:p>
        </p:txBody>
      </p:sp>
      <p:sp>
        <p:nvSpPr>
          <p:cNvPr id="4" name="Slide Number Placeholder 3"/>
          <p:cNvSpPr>
            <a:spLocks noGrp="1"/>
          </p:cNvSpPr>
          <p:nvPr>
            <p:ph type="sldNum" sz="quarter" idx="10"/>
          </p:nvPr>
        </p:nvSpPr>
        <p:spPr/>
        <p:txBody>
          <a:bodyPr/>
          <a:lstStyle/>
          <a:p>
            <a:fld id="{77831FAE-8982-47C1-AE4D-6FAFA1431473}" type="slidenum">
              <a:rPr lang="en-US" smtClean="0"/>
              <a:t>93</a:t>
            </a:fld>
            <a:endParaRPr lang="en-US"/>
          </a:p>
        </p:txBody>
      </p:sp>
    </p:spTree>
    <p:extLst>
      <p:ext uri="{BB962C8B-B14F-4D97-AF65-F5344CB8AC3E}">
        <p14:creationId xmlns:p14="http://schemas.microsoft.com/office/powerpoint/2010/main" val="119031785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smtClean="0"/>
          </a:p>
        </p:txBody>
      </p:sp>
      <p:sp>
        <p:nvSpPr>
          <p:cNvPr id="4" name="Slide Number Placeholder 3"/>
          <p:cNvSpPr>
            <a:spLocks noGrp="1"/>
          </p:cNvSpPr>
          <p:nvPr>
            <p:ph type="sldNum" sz="quarter" idx="10"/>
          </p:nvPr>
        </p:nvSpPr>
        <p:spPr/>
        <p:txBody>
          <a:bodyPr/>
          <a:lstStyle/>
          <a:p>
            <a:fld id="{77831FAE-8982-47C1-AE4D-6FAFA1431473}" type="slidenum">
              <a:rPr lang="en-US" smtClean="0"/>
              <a:t>94</a:t>
            </a:fld>
            <a:endParaRPr lang="en-US"/>
          </a:p>
        </p:txBody>
      </p:sp>
    </p:spTree>
    <p:extLst>
      <p:ext uri="{BB962C8B-B14F-4D97-AF65-F5344CB8AC3E}">
        <p14:creationId xmlns:p14="http://schemas.microsoft.com/office/powerpoint/2010/main" val="124065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b="1" dirty="0" smtClean="0">
                <a:solidFill>
                  <a:schemeClr val="tx1">
                    <a:lumMod val="75000"/>
                    <a:lumOff val="25000"/>
                  </a:schemeClr>
                </a:solidFill>
              </a:rPr>
              <a:t>A-102</a:t>
            </a:r>
            <a:r>
              <a:rPr lang="en-US" altLang="en-US" dirty="0" smtClean="0">
                <a:solidFill>
                  <a:schemeClr val="tx1">
                    <a:lumMod val="75000"/>
                    <a:lumOff val="25000"/>
                  </a:schemeClr>
                </a:solidFill>
              </a:rPr>
              <a:t> </a:t>
            </a:r>
            <a:r>
              <a:rPr lang="en-US" altLang="en-US" i="1" dirty="0" smtClean="0">
                <a:solidFill>
                  <a:schemeClr val="tx1">
                    <a:lumMod val="75000"/>
                    <a:lumOff val="25000"/>
                  </a:schemeClr>
                </a:solidFill>
              </a:rPr>
              <a:t>Grants and Cooperative Agreements with State and Local Governments  </a:t>
            </a:r>
            <a:r>
              <a:rPr lang="en-US" altLang="en-US" b="1" i="1" dirty="0" smtClean="0">
                <a:solidFill>
                  <a:schemeClr val="tx1">
                    <a:lumMod val="75000"/>
                    <a:lumOff val="25000"/>
                  </a:schemeClr>
                </a:solidFill>
              </a:rPr>
              <a:t>August</a:t>
            </a:r>
            <a:r>
              <a:rPr lang="en-US" altLang="en-US" b="1" i="1" baseline="0" dirty="0" smtClean="0">
                <a:solidFill>
                  <a:schemeClr val="tx1">
                    <a:lumMod val="75000"/>
                    <a:lumOff val="25000"/>
                  </a:schemeClr>
                </a:solidFill>
              </a:rPr>
              <a:t> 1997</a:t>
            </a:r>
            <a:endParaRPr lang="en-US" altLang="en-US" b="1" i="1"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i="1"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b="1" dirty="0" smtClean="0">
                <a:solidFill>
                  <a:schemeClr val="tx1">
                    <a:lumMod val="75000"/>
                    <a:lumOff val="25000"/>
                  </a:schemeClr>
                </a:solidFill>
              </a:rPr>
              <a:t>A-110</a:t>
            </a:r>
            <a:r>
              <a:rPr lang="en-US" altLang="en-US" dirty="0" smtClean="0">
                <a:solidFill>
                  <a:schemeClr val="tx1">
                    <a:lumMod val="75000"/>
                    <a:lumOff val="25000"/>
                  </a:schemeClr>
                </a:solidFill>
              </a:rPr>
              <a:t> </a:t>
            </a:r>
            <a:r>
              <a:rPr lang="en-US" altLang="en-US" i="1" dirty="0" smtClean="0">
                <a:solidFill>
                  <a:schemeClr val="tx1">
                    <a:lumMod val="75000"/>
                    <a:lumOff val="25000"/>
                  </a:schemeClr>
                </a:solidFill>
              </a:rPr>
              <a:t>Uniform Administrative Requirements for Grants and Other Agreements with Institutions of Higher Education, Hospitals and Other Non-Profit Organizations</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b="1" dirty="0" smtClean="0">
                <a:solidFill>
                  <a:schemeClr val="tx1">
                    <a:lumMod val="75000"/>
                    <a:lumOff val="25000"/>
                  </a:schemeClr>
                </a:solidFill>
              </a:rPr>
              <a:t>November 1993, with amendments in September 1999</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b="1"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b="1" dirty="0" smtClean="0">
                <a:solidFill>
                  <a:schemeClr val="tx1">
                    <a:lumMod val="75000"/>
                    <a:lumOff val="25000"/>
                  </a:schemeClr>
                </a:solidFill>
              </a:rPr>
              <a:t>A-21</a:t>
            </a:r>
            <a:r>
              <a:rPr lang="en-US" altLang="en-US" dirty="0" smtClean="0">
                <a:solidFill>
                  <a:schemeClr val="tx1">
                    <a:lumMod val="75000"/>
                    <a:lumOff val="25000"/>
                  </a:schemeClr>
                </a:solidFill>
              </a:rPr>
              <a:t> </a:t>
            </a:r>
            <a:r>
              <a:rPr lang="en-US" altLang="en-US" i="1" dirty="0" smtClean="0">
                <a:solidFill>
                  <a:schemeClr val="tx1">
                    <a:lumMod val="75000"/>
                    <a:lumOff val="25000"/>
                  </a:schemeClr>
                </a:solidFill>
              </a:rPr>
              <a:t>Cost Principles for Educational Institutions   </a:t>
            </a:r>
            <a:r>
              <a:rPr lang="en-US" altLang="en-US" b="1" i="1" dirty="0" smtClean="0">
                <a:solidFill>
                  <a:schemeClr val="tx1">
                    <a:lumMod val="75000"/>
                    <a:lumOff val="25000"/>
                  </a:schemeClr>
                </a:solidFill>
              </a:rPr>
              <a:t>May 2004</a:t>
            </a:r>
            <a:endParaRPr lang="en-US" altLang="en-US" i="1"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b="1" dirty="0" smtClean="0">
                <a:solidFill>
                  <a:schemeClr val="tx1">
                    <a:lumMod val="75000"/>
                    <a:lumOff val="25000"/>
                  </a:schemeClr>
                </a:solidFill>
              </a:rPr>
              <a:t>A-87</a:t>
            </a:r>
            <a:r>
              <a:rPr lang="en-US" altLang="en-US" dirty="0" smtClean="0">
                <a:solidFill>
                  <a:schemeClr val="tx1">
                    <a:lumMod val="75000"/>
                    <a:lumOff val="25000"/>
                  </a:schemeClr>
                </a:solidFill>
              </a:rPr>
              <a:t> </a:t>
            </a:r>
            <a:r>
              <a:rPr lang="en-US" altLang="en-US" i="1" dirty="0" smtClean="0">
                <a:solidFill>
                  <a:schemeClr val="tx1">
                    <a:lumMod val="75000"/>
                    <a:lumOff val="25000"/>
                  </a:schemeClr>
                </a:solidFill>
              </a:rPr>
              <a:t>Cost Principles for State, Local and Indian Tribal Governments  </a:t>
            </a:r>
            <a:r>
              <a:rPr lang="en-US" altLang="en-US" b="1" i="1" dirty="0" smtClean="0">
                <a:solidFill>
                  <a:schemeClr val="tx1">
                    <a:lumMod val="75000"/>
                    <a:lumOff val="25000"/>
                  </a:schemeClr>
                </a:solidFill>
              </a:rPr>
              <a:t>May 2004</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b="1" dirty="0" smtClean="0">
                <a:solidFill>
                  <a:schemeClr val="tx1">
                    <a:lumMod val="75000"/>
                    <a:lumOff val="25000"/>
                  </a:schemeClr>
                </a:solidFill>
              </a:rPr>
              <a:t>A-122</a:t>
            </a:r>
            <a:r>
              <a:rPr lang="en-US" altLang="en-US" dirty="0" smtClean="0">
                <a:solidFill>
                  <a:schemeClr val="tx1">
                    <a:lumMod val="75000"/>
                    <a:lumOff val="25000"/>
                  </a:schemeClr>
                </a:solidFill>
              </a:rPr>
              <a:t> </a:t>
            </a:r>
            <a:r>
              <a:rPr lang="en-US" altLang="en-US" i="1" dirty="0" smtClean="0">
                <a:solidFill>
                  <a:schemeClr val="tx1">
                    <a:lumMod val="75000"/>
                    <a:lumOff val="25000"/>
                  </a:schemeClr>
                </a:solidFill>
              </a:rPr>
              <a:t>Cost Principles for Non-Profit Organizations    </a:t>
            </a:r>
            <a:r>
              <a:rPr lang="en-US" altLang="en-US" b="1" i="1" dirty="0" smtClean="0">
                <a:solidFill>
                  <a:schemeClr val="tx1">
                    <a:lumMod val="75000"/>
                    <a:lumOff val="25000"/>
                  </a:schemeClr>
                </a:solidFill>
              </a:rPr>
              <a:t>MAY</a:t>
            </a:r>
            <a:r>
              <a:rPr lang="en-US" altLang="en-US" b="1" i="1" baseline="0" dirty="0" smtClean="0">
                <a:solidFill>
                  <a:schemeClr val="tx1">
                    <a:lumMod val="75000"/>
                    <a:lumOff val="25000"/>
                  </a:schemeClr>
                </a:solidFill>
              </a:rPr>
              <a:t> 2004</a:t>
            </a:r>
            <a:endParaRPr lang="en-US" altLang="en-US" b="1" i="1"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i="1"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b="1" dirty="0" smtClean="0">
                <a:solidFill>
                  <a:schemeClr val="tx1">
                    <a:lumMod val="75000"/>
                    <a:lumOff val="25000"/>
                  </a:schemeClr>
                </a:solidFill>
              </a:rPr>
              <a:t>A-133</a:t>
            </a:r>
            <a:r>
              <a:rPr lang="en-US" altLang="en-US" dirty="0" smtClean="0">
                <a:solidFill>
                  <a:schemeClr val="tx1">
                    <a:lumMod val="75000"/>
                    <a:lumOff val="25000"/>
                  </a:schemeClr>
                </a:solidFill>
              </a:rPr>
              <a:t> </a:t>
            </a:r>
            <a:r>
              <a:rPr lang="en-US" altLang="en-US" i="1" dirty="0" smtClean="0">
                <a:solidFill>
                  <a:schemeClr val="tx1">
                    <a:lumMod val="75000"/>
                    <a:lumOff val="25000"/>
                  </a:schemeClr>
                </a:solidFill>
              </a:rPr>
              <a:t>Audits of States, Local Governments and Non-Profit Organizations   </a:t>
            </a:r>
            <a:r>
              <a:rPr lang="en-US" altLang="en-US" b="1" i="1" dirty="0" smtClean="0">
                <a:solidFill>
                  <a:schemeClr val="tx1">
                    <a:lumMod val="75000"/>
                    <a:lumOff val="25000"/>
                  </a:schemeClr>
                </a:solidFill>
              </a:rPr>
              <a:t>Revisions</a:t>
            </a:r>
            <a:r>
              <a:rPr lang="en-US" altLang="en-US" b="1" i="1" baseline="0" dirty="0" smtClean="0">
                <a:solidFill>
                  <a:schemeClr val="tx1">
                    <a:lumMod val="75000"/>
                    <a:lumOff val="25000"/>
                  </a:schemeClr>
                </a:solidFill>
              </a:rPr>
              <a:t> in June 2003 and June 2007</a:t>
            </a:r>
            <a:endParaRPr lang="en-US" altLang="en-US" b="1"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i="1"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b="1" dirty="0" smtClean="0">
                <a:solidFill>
                  <a:schemeClr val="tx1">
                    <a:lumMod val="75000"/>
                    <a:lumOff val="25000"/>
                  </a:schemeClr>
                </a:solidFill>
              </a:rPr>
              <a:t>A-50</a:t>
            </a:r>
            <a:r>
              <a:rPr lang="en-US" altLang="en-US" dirty="0" smtClean="0">
                <a:solidFill>
                  <a:schemeClr val="tx1">
                    <a:lumMod val="75000"/>
                    <a:lumOff val="25000"/>
                  </a:schemeClr>
                </a:solidFill>
              </a:rPr>
              <a:t> </a:t>
            </a:r>
            <a:r>
              <a:rPr lang="en-US" altLang="en-US" i="1" dirty="0" smtClean="0">
                <a:solidFill>
                  <a:schemeClr val="tx1">
                    <a:lumMod val="75000"/>
                    <a:lumOff val="25000"/>
                  </a:schemeClr>
                </a:solidFill>
              </a:rPr>
              <a:t>Audit Follow-up   </a:t>
            </a:r>
            <a:r>
              <a:rPr lang="en-US" altLang="en-US" b="1" i="1" dirty="0" smtClean="0">
                <a:solidFill>
                  <a:schemeClr val="tx1">
                    <a:lumMod val="75000"/>
                    <a:lumOff val="25000"/>
                  </a:schemeClr>
                </a:solidFill>
              </a:rPr>
              <a:t>August 1984</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b="1" dirty="0" smtClean="0">
                <a:solidFill>
                  <a:schemeClr val="tx1">
                    <a:lumMod val="75000"/>
                    <a:lumOff val="25000"/>
                  </a:schemeClr>
                </a:solidFill>
              </a:rPr>
              <a:t>A-89</a:t>
            </a:r>
            <a:r>
              <a:rPr lang="en-US" altLang="en-US" dirty="0" smtClean="0">
                <a:solidFill>
                  <a:schemeClr val="tx1">
                    <a:lumMod val="75000"/>
                    <a:lumOff val="25000"/>
                  </a:schemeClr>
                </a:solidFill>
              </a:rPr>
              <a:t> </a:t>
            </a:r>
            <a:r>
              <a:rPr lang="en-US" altLang="en-US" i="1" dirty="0" smtClean="0">
                <a:solidFill>
                  <a:schemeClr val="tx1">
                    <a:lumMod val="75000"/>
                    <a:lumOff val="25000"/>
                  </a:schemeClr>
                </a:solidFill>
              </a:rPr>
              <a:t>Catalog of Federal Domestic Assistance    </a:t>
            </a:r>
            <a:r>
              <a:rPr lang="en-US" altLang="en-US" b="1" i="1" dirty="0" smtClean="0">
                <a:solidFill>
                  <a:schemeClr val="tx1">
                    <a:lumMod val="75000"/>
                    <a:lumOff val="25000"/>
                  </a:schemeClr>
                </a:solidFill>
              </a:rPr>
              <a:t>August</a:t>
            </a:r>
            <a:r>
              <a:rPr lang="en-US" altLang="en-US" b="1" i="1" baseline="0" dirty="0" smtClean="0">
                <a:solidFill>
                  <a:schemeClr val="tx1">
                    <a:lumMod val="75000"/>
                    <a:lumOff val="25000"/>
                  </a:schemeClr>
                </a:solidFill>
              </a:rPr>
              <a:t> 1984</a:t>
            </a:r>
            <a:endParaRPr lang="en-US" altLang="en-US" b="1" i="1" dirty="0" smtClean="0">
              <a:solidFill>
                <a:schemeClr val="tx1">
                  <a:lumMod val="75000"/>
                  <a:lumOff val="2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solidFill>
                <a:schemeClr val="tx1">
                  <a:lumMod val="75000"/>
                  <a:lumOff val="25000"/>
                </a:schemeClr>
              </a:solidFill>
            </a:endParaRPr>
          </a:p>
        </p:txBody>
      </p:sp>
      <p:sp>
        <p:nvSpPr>
          <p:cNvPr id="4" name="Slide Number Placeholder 3"/>
          <p:cNvSpPr>
            <a:spLocks noGrp="1"/>
          </p:cNvSpPr>
          <p:nvPr>
            <p:ph type="sldNum" sz="quarter" idx="10"/>
          </p:nvPr>
        </p:nvSpPr>
        <p:spPr/>
        <p:txBody>
          <a:bodyPr/>
          <a:lstStyle/>
          <a:p>
            <a:fld id="{77831FAE-8982-47C1-AE4D-6FAFA1431473}" type="slidenum">
              <a:rPr lang="en-US" smtClean="0"/>
              <a:t>7</a:t>
            </a:fld>
            <a:endParaRPr lang="en-US"/>
          </a:p>
        </p:txBody>
      </p:sp>
    </p:spTree>
    <p:extLst>
      <p:ext uri="{BB962C8B-B14F-4D97-AF65-F5344CB8AC3E}">
        <p14:creationId xmlns:p14="http://schemas.microsoft.com/office/powerpoint/2010/main" val="140901417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Conditions:</a:t>
            </a:r>
          </a:p>
          <a:p>
            <a:r>
              <a:rPr lang="en-US" dirty="0" smtClean="0"/>
              <a:t>Costs capitalized according</a:t>
            </a:r>
            <a:r>
              <a:rPr lang="en-US" baseline="0" dirty="0" smtClean="0"/>
              <a:t> to GAAP</a:t>
            </a:r>
          </a:p>
          <a:p>
            <a:r>
              <a:rPr lang="en-US" baseline="0" dirty="0" smtClean="0"/>
              <a:t>Software development – allocated between federal and non-Federal portions</a:t>
            </a:r>
          </a:p>
          <a:p>
            <a:r>
              <a:rPr lang="en-US" baseline="0" dirty="0" smtClean="0"/>
              <a:t>Entity uses the capital assets for Federal awards</a:t>
            </a:r>
          </a:p>
          <a:p>
            <a:r>
              <a:rPr lang="en-US" baseline="0" dirty="0" smtClean="0"/>
              <a:t>Limited to FMV of arm’s length transaction</a:t>
            </a:r>
          </a:p>
          <a:p>
            <a:r>
              <a:rPr lang="en-US" baseline="0" dirty="0" smtClean="0"/>
              <a:t>Financing through arm’s length transaction</a:t>
            </a:r>
          </a:p>
          <a:p>
            <a:r>
              <a:rPr lang="en-US" baseline="0" dirty="0" smtClean="0"/>
              <a:t>Least expensive option – buy vs lease</a:t>
            </a:r>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96</a:t>
            </a:fld>
            <a:endParaRPr lang="en-US"/>
          </a:p>
        </p:txBody>
      </p:sp>
    </p:spTree>
    <p:extLst>
      <p:ext uri="{BB962C8B-B14F-4D97-AF65-F5344CB8AC3E}">
        <p14:creationId xmlns:p14="http://schemas.microsoft.com/office/powerpoint/2010/main" val="168105227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55 FR 6736 (February 26, 1990),</a:t>
            </a:r>
          </a:p>
          <a:p>
            <a:r>
              <a:rPr lang="en-US" sz="1200" b="0" i="0" u="none" strike="noStrike" kern="1200" baseline="0" dirty="0" smtClean="0">
                <a:solidFill>
                  <a:schemeClr val="tx1"/>
                </a:solidFill>
                <a:latin typeface="+mn-lt"/>
                <a:ea typeface="+mn-ea"/>
                <a:cs typeface="+mn-cs"/>
              </a:rPr>
              <a:t>54 FR 52306 (December 20, 1989),</a:t>
            </a:r>
          </a:p>
          <a:p>
            <a:r>
              <a:rPr lang="en-US" sz="1200" b="0" i="0" u="none" strike="noStrike" kern="1200" baseline="0" dirty="0" smtClean="0">
                <a:solidFill>
                  <a:schemeClr val="tx1"/>
                </a:solidFill>
                <a:latin typeface="+mn-lt"/>
                <a:ea typeface="+mn-ea"/>
                <a:cs typeface="+mn-cs"/>
              </a:rPr>
              <a:t>55 FR 24540 (June 15, 1990), </a:t>
            </a:r>
          </a:p>
          <a:p>
            <a:r>
              <a:rPr lang="en-US" sz="1200" b="0" i="0" u="none" strike="noStrike" kern="1200" baseline="0" dirty="0" smtClean="0">
                <a:solidFill>
                  <a:schemeClr val="tx1"/>
                </a:solidFill>
                <a:latin typeface="+mn-lt"/>
                <a:ea typeface="+mn-ea"/>
                <a:cs typeface="+mn-cs"/>
              </a:rPr>
              <a:t>57 FR 1772 (January 15, 1992),  </a:t>
            </a:r>
          </a:p>
          <a:p>
            <a:r>
              <a:rPr lang="en-US" sz="1200" b="0" i="0" u="none" strike="noStrike" kern="1200" baseline="0" dirty="0" smtClean="0">
                <a:solidFill>
                  <a:schemeClr val="tx1"/>
                </a:solidFill>
                <a:latin typeface="+mn-lt"/>
                <a:ea typeface="+mn-ea"/>
                <a:cs typeface="+mn-cs"/>
              </a:rPr>
              <a:t>and 61 FR 1412 (January 19, 1996).</a:t>
            </a:r>
          </a:p>
        </p:txBody>
      </p:sp>
      <p:sp>
        <p:nvSpPr>
          <p:cNvPr id="4" name="Slide Number Placeholder 3"/>
          <p:cNvSpPr>
            <a:spLocks noGrp="1"/>
          </p:cNvSpPr>
          <p:nvPr>
            <p:ph type="sldNum" sz="quarter" idx="10"/>
          </p:nvPr>
        </p:nvSpPr>
        <p:spPr/>
        <p:txBody>
          <a:bodyPr/>
          <a:lstStyle/>
          <a:p>
            <a:fld id="{77831FAE-8982-47C1-AE4D-6FAFA1431473}" type="slidenum">
              <a:rPr lang="en-US" smtClean="0"/>
              <a:t>97</a:t>
            </a:fld>
            <a:endParaRPr lang="en-US"/>
          </a:p>
        </p:txBody>
      </p:sp>
    </p:spTree>
    <p:extLst>
      <p:ext uri="{BB962C8B-B14F-4D97-AF65-F5344CB8AC3E}">
        <p14:creationId xmlns:p14="http://schemas.microsoft.com/office/powerpoint/2010/main" val="309999669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the specific case of computing devices, charging as</a:t>
            </a:r>
          </a:p>
          <a:p>
            <a:r>
              <a:rPr lang="en-US" sz="1200" b="0" i="0" u="none" strike="noStrike" kern="1200" baseline="0" dirty="0" smtClean="0">
                <a:solidFill>
                  <a:schemeClr val="tx1"/>
                </a:solidFill>
                <a:latin typeface="+mn-lt"/>
                <a:ea typeface="+mn-ea"/>
                <a:cs typeface="+mn-cs"/>
              </a:rPr>
              <a:t>direct costs is allowable for devices that</a:t>
            </a:r>
          </a:p>
          <a:p>
            <a:r>
              <a:rPr lang="en-US" sz="1200" b="0" i="0" u="none" strike="noStrike" kern="1200" baseline="0" dirty="0" smtClean="0">
                <a:solidFill>
                  <a:schemeClr val="tx1"/>
                </a:solidFill>
                <a:latin typeface="+mn-lt"/>
                <a:ea typeface="+mn-ea"/>
                <a:cs typeface="+mn-cs"/>
              </a:rPr>
              <a:t>are essential and allocable, but not</a:t>
            </a:r>
          </a:p>
          <a:p>
            <a:r>
              <a:rPr lang="en-US" sz="1200" b="0" i="0" u="none" strike="noStrike" kern="1200" baseline="0" dirty="0" smtClean="0">
                <a:solidFill>
                  <a:schemeClr val="tx1"/>
                </a:solidFill>
                <a:latin typeface="+mn-lt"/>
                <a:ea typeface="+mn-ea"/>
                <a:cs typeface="+mn-cs"/>
              </a:rPr>
              <a:t>solely dedicated, to the performance of</a:t>
            </a:r>
          </a:p>
          <a:p>
            <a:r>
              <a:rPr lang="en-US" sz="1200" b="0" i="0" u="none" strike="noStrike" kern="1200" baseline="0" dirty="0" smtClean="0">
                <a:solidFill>
                  <a:schemeClr val="tx1"/>
                </a:solidFill>
                <a:latin typeface="+mn-lt"/>
                <a:ea typeface="+mn-ea"/>
                <a:cs typeface="+mn-cs"/>
              </a:rPr>
              <a:t>a Federal award.</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100</a:t>
            </a:fld>
            <a:endParaRPr lang="en-US"/>
          </a:p>
        </p:txBody>
      </p:sp>
    </p:spTree>
    <p:extLst>
      <p:ext uri="{BB962C8B-B14F-4D97-AF65-F5344CB8AC3E}">
        <p14:creationId xmlns:p14="http://schemas.microsoft.com/office/powerpoint/2010/main" val="181586388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102</a:t>
            </a:fld>
            <a:endParaRPr lang="en-US"/>
          </a:p>
        </p:txBody>
      </p:sp>
    </p:spTree>
    <p:extLst>
      <p:ext uri="{BB962C8B-B14F-4D97-AF65-F5344CB8AC3E}">
        <p14:creationId xmlns:p14="http://schemas.microsoft.com/office/powerpoint/2010/main" val="337936432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Such costs</a:t>
            </a:r>
          </a:p>
          <a:p>
            <a:r>
              <a:rPr lang="en-US" sz="1200" b="0" i="0" u="none" strike="noStrike" kern="1200" baseline="0" dirty="0" smtClean="0">
                <a:solidFill>
                  <a:schemeClr val="tx1"/>
                </a:solidFill>
                <a:latin typeface="+mn-lt"/>
                <a:ea typeface="+mn-ea"/>
                <a:cs typeface="+mn-cs"/>
              </a:rPr>
              <a:t>include, but are not limited to,</a:t>
            </a:r>
          </a:p>
          <a:p>
            <a:r>
              <a:rPr lang="en-US" sz="1200" b="0" i="0" u="none" strike="noStrike" kern="1200" baseline="0" dirty="0" smtClean="0">
                <a:solidFill>
                  <a:schemeClr val="tx1"/>
                </a:solidFill>
                <a:latin typeface="+mn-lt"/>
                <a:ea typeface="+mn-ea"/>
                <a:cs typeface="+mn-cs"/>
              </a:rPr>
              <a:t> wages</a:t>
            </a:r>
          </a:p>
          <a:p>
            <a:r>
              <a:rPr lang="en-US" sz="1200" b="0" i="0" u="none" strike="noStrike" kern="1200" baseline="0" dirty="0" smtClean="0">
                <a:solidFill>
                  <a:schemeClr val="tx1"/>
                </a:solidFill>
                <a:latin typeface="+mn-lt"/>
                <a:ea typeface="+mn-ea"/>
                <a:cs typeface="+mn-cs"/>
              </a:rPr>
              <a:t> uniforms of personnel</a:t>
            </a:r>
          </a:p>
          <a:p>
            <a:r>
              <a:rPr lang="en-US" sz="1200" b="0" i="0" u="none" strike="noStrike" kern="1200" baseline="0" dirty="0" smtClean="0">
                <a:solidFill>
                  <a:schemeClr val="tx1"/>
                </a:solidFill>
                <a:latin typeface="+mn-lt"/>
                <a:ea typeface="+mn-ea"/>
                <a:cs typeface="+mn-cs"/>
              </a:rPr>
              <a:t>barriers;</a:t>
            </a:r>
          </a:p>
          <a:p>
            <a:r>
              <a:rPr lang="en-US" sz="1200" b="0" i="0" u="none" strike="noStrike" kern="1200" baseline="0" dirty="0" smtClean="0">
                <a:solidFill>
                  <a:schemeClr val="tx1"/>
                </a:solidFill>
                <a:latin typeface="+mn-lt"/>
                <a:ea typeface="+mn-ea"/>
                <a:cs typeface="+mn-cs"/>
              </a:rPr>
              <a:t>protective (non-military) gear, </a:t>
            </a:r>
          </a:p>
          <a:p>
            <a:r>
              <a:rPr lang="en-US" sz="1200" b="0" i="0" u="none" strike="noStrike" kern="1200" baseline="0" dirty="0" smtClean="0">
                <a:solidFill>
                  <a:schemeClr val="tx1"/>
                </a:solidFill>
                <a:latin typeface="+mn-lt"/>
                <a:ea typeface="+mn-ea"/>
                <a:cs typeface="+mn-cs"/>
              </a:rPr>
              <a:t>Devices</a:t>
            </a:r>
          </a:p>
          <a:p>
            <a:r>
              <a:rPr lang="en-US" sz="1200" b="0" i="0" u="none" strike="noStrike" kern="1200" baseline="0" dirty="0" smtClean="0">
                <a:solidFill>
                  <a:schemeClr val="tx1"/>
                </a:solidFill>
                <a:latin typeface="+mn-lt"/>
                <a:ea typeface="+mn-ea"/>
                <a:cs typeface="+mn-cs"/>
              </a:rPr>
              <a:t>equipment; </a:t>
            </a:r>
          </a:p>
          <a:p>
            <a:r>
              <a:rPr lang="en-US" sz="1200" b="0" i="0" u="none" strike="noStrike" kern="1200" baseline="0" dirty="0" smtClean="0">
                <a:solidFill>
                  <a:schemeClr val="tx1"/>
                </a:solidFill>
                <a:latin typeface="+mn-lt"/>
                <a:ea typeface="+mn-ea"/>
                <a:cs typeface="+mn-cs"/>
              </a:rPr>
              <a:t>contractual security services; </a:t>
            </a:r>
          </a:p>
          <a:p>
            <a:r>
              <a:rPr lang="en-US" sz="1200" b="0" i="0" u="none" strike="noStrike" kern="1200" baseline="0" dirty="0" smtClean="0">
                <a:solidFill>
                  <a:schemeClr val="tx1"/>
                </a:solidFill>
                <a:latin typeface="+mn-lt"/>
                <a:ea typeface="+mn-ea"/>
                <a:cs typeface="+mn-cs"/>
              </a:rPr>
              <a:t>and consultants.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103</a:t>
            </a:fld>
            <a:endParaRPr lang="en-US"/>
          </a:p>
        </p:txBody>
      </p:sp>
    </p:spTree>
    <p:extLst>
      <p:ext uri="{BB962C8B-B14F-4D97-AF65-F5344CB8AC3E}">
        <p14:creationId xmlns:p14="http://schemas.microsoft.com/office/powerpoint/2010/main" val="78100298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(1) The nature and scope of the</a:t>
            </a:r>
          </a:p>
          <a:p>
            <a:r>
              <a:rPr lang="en-US" sz="1200" b="0" i="0" u="none" strike="noStrike" kern="1200" baseline="0" dirty="0" smtClean="0">
                <a:solidFill>
                  <a:schemeClr val="tx1"/>
                </a:solidFill>
                <a:latin typeface="+mn-lt"/>
                <a:ea typeface="+mn-ea"/>
                <a:cs typeface="+mn-cs"/>
              </a:rPr>
              <a:t>service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(2) The necessity of contracting for the service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(3) The past pattern of such costs, particularly in the years prior to Federal awards.</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(4) The impact of Federal awards on the non-Federal entity’s business (i.e., what new problems have arisen).</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(6) Whether the service can be performed more economically by direct</a:t>
            </a:r>
          </a:p>
          <a:p>
            <a:r>
              <a:rPr lang="en-US" sz="1200" b="0" i="0" u="none" strike="noStrike" kern="1200" baseline="0" dirty="0" smtClean="0">
                <a:solidFill>
                  <a:schemeClr val="tx1"/>
                </a:solidFill>
                <a:latin typeface="+mn-lt"/>
                <a:ea typeface="+mn-ea"/>
                <a:cs typeface="+mn-cs"/>
              </a:rPr>
              <a:t>employment rather than contracting.</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(7) The qualifications of the individual or concern rendering the</a:t>
            </a:r>
          </a:p>
          <a:p>
            <a:r>
              <a:rPr lang="en-US" sz="1200" b="0" i="0" u="none" strike="noStrike" kern="1200" baseline="0" dirty="0" smtClean="0">
                <a:solidFill>
                  <a:schemeClr val="tx1"/>
                </a:solidFill>
                <a:latin typeface="+mn-lt"/>
                <a:ea typeface="+mn-ea"/>
                <a:cs typeface="+mn-cs"/>
              </a:rPr>
              <a:t>service and the customary fees charged,</a:t>
            </a:r>
          </a:p>
          <a:p>
            <a:r>
              <a:rPr lang="en-US" sz="1200" b="0" i="0" u="none" strike="noStrike" kern="1200" baseline="0" dirty="0" smtClean="0">
                <a:solidFill>
                  <a:schemeClr val="tx1"/>
                </a:solidFill>
                <a:latin typeface="+mn-lt"/>
                <a:ea typeface="+mn-ea"/>
                <a:cs typeface="+mn-cs"/>
              </a:rPr>
              <a:t>especially on non-federally funded</a:t>
            </a:r>
          </a:p>
          <a:p>
            <a:r>
              <a:rPr lang="en-US" sz="1200" b="0" i="0" u="none" strike="noStrike" kern="1200" baseline="0" dirty="0" smtClean="0">
                <a:solidFill>
                  <a:schemeClr val="tx1"/>
                </a:solidFill>
                <a:latin typeface="+mn-lt"/>
                <a:ea typeface="+mn-ea"/>
                <a:cs typeface="+mn-cs"/>
              </a:rPr>
              <a:t>activities.</a:t>
            </a:r>
          </a:p>
          <a:p>
            <a:r>
              <a:rPr lang="en-US" sz="1200" b="0" i="0" u="none" strike="noStrike" kern="1200" baseline="0" dirty="0" smtClean="0">
                <a:solidFill>
                  <a:schemeClr val="tx1"/>
                </a:solidFill>
                <a:latin typeface="+mn-lt"/>
                <a:ea typeface="+mn-ea"/>
                <a:cs typeface="+mn-cs"/>
              </a:rPr>
              <a:t>(8) Adequacy of the contractual agreement for the service (e.g.,</a:t>
            </a:r>
          </a:p>
          <a:p>
            <a:r>
              <a:rPr lang="en-US" sz="1200" b="0" i="0" u="none" strike="noStrike" kern="1200" baseline="0" dirty="0" smtClean="0">
                <a:solidFill>
                  <a:schemeClr val="tx1"/>
                </a:solidFill>
                <a:latin typeface="+mn-lt"/>
                <a:ea typeface="+mn-ea"/>
                <a:cs typeface="+mn-cs"/>
              </a:rPr>
              <a:t>description of the service, estimate of</a:t>
            </a:r>
          </a:p>
          <a:p>
            <a:r>
              <a:rPr lang="en-US" sz="1200" b="0" i="0" u="none" strike="noStrike" kern="1200" baseline="0" dirty="0" smtClean="0">
                <a:solidFill>
                  <a:schemeClr val="tx1"/>
                </a:solidFill>
                <a:latin typeface="+mn-lt"/>
                <a:ea typeface="+mn-ea"/>
                <a:cs typeface="+mn-cs"/>
              </a:rPr>
              <a:t>time required, rate of compensation, and</a:t>
            </a:r>
          </a:p>
          <a:p>
            <a:r>
              <a:rPr lang="en-US" sz="1200" b="0" i="0" u="none" strike="noStrike" kern="1200" baseline="0" dirty="0" smtClean="0">
                <a:solidFill>
                  <a:schemeClr val="tx1"/>
                </a:solidFill>
                <a:latin typeface="+mn-lt"/>
                <a:ea typeface="+mn-ea"/>
                <a:cs typeface="+mn-cs"/>
              </a:rPr>
              <a:t>termination provisions).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105</a:t>
            </a:fld>
            <a:endParaRPr lang="en-US"/>
          </a:p>
        </p:txBody>
      </p:sp>
    </p:spTree>
    <p:extLst>
      <p:ext uri="{BB962C8B-B14F-4D97-AF65-F5344CB8AC3E}">
        <p14:creationId xmlns:p14="http://schemas.microsoft.com/office/powerpoint/2010/main" val="165322692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106</a:t>
            </a:fld>
            <a:endParaRPr lang="en-US"/>
          </a:p>
        </p:txBody>
      </p:sp>
    </p:spTree>
    <p:extLst>
      <p:ext uri="{BB962C8B-B14F-4D97-AF65-F5344CB8AC3E}">
        <p14:creationId xmlns:p14="http://schemas.microsoft.com/office/powerpoint/2010/main" val="53700634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Costs incurred in the restoration or</a:t>
            </a:r>
          </a:p>
          <a:p>
            <a:r>
              <a:rPr lang="en-US" sz="1200" b="0" i="0" u="none" strike="noStrike" kern="1200" baseline="0" dirty="0" smtClean="0">
                <a:solidFill>
                  <a:schemeClr val="tx1"/>
                </a:solidFill>
                <a:latin typeface="+mn-lt"/>
                <a:ea typeface="+mn-ea"/>
                <a:cs typeface="+mn-cs"/>
              </a:rPr>
              <a:t>rehabilitation of the non-Federal entity’s</a:t>
            </a:r>
          </a:p>
          <a:p>
            <a:r>
              <a:rPr lang="en-US" sz="1200" b="0" i="0" u="none" strike="noStrike" kern="1200" baseline="0" dirty="0" smtClean="0">
                <a:solidFill>
                  <a:schemeClr val="tx1"/>
                </a:solidFill>
                <a:latin typeface="+mn-lt"/>
                <a:ea typeface="+mn-ea"/>
                <a:cs typeface="+mn-cs"/>
              </a:rPr>
              <a:t>facilities to approximately the same</a:t>
            </a:r>
          </a:p>
          <a:p>
            <a:r>
              <a:rPr lang="en-US" sz="1200" b="0" i="0" u="none" strike="noStrike" kern="1200" baseline="0" dirty="0" smtClean="0">
                <a:solidFill>
                  <a:schemeClr val="tx1"/>
                </a:solidFill>
                <a:latin typeface="+mn-lt"/>
                <a:ea typeface="+mn-ea"/>
                <a:cs typeface="+mn-cs"/>
              </a:rPr>
              <a:t>condition existing immediately prior to</a:t>
            </a:r>
          </a:p>
          <a:p>
            <a:r>
              <a:rPr lang="en-US" sz="1200" b="0" i="0" u="none" strike="noStrike" kern="1200" baseline="0" dirty="0" smtClean="0">
                <a:solidFill>
                  <a:schemeClr val="tx1"/>
                </a:solidFill>
                <a:latin typeface="+mn-lt"/>
                <a:ea typeface="+mn-ea"/>
                <a:cs typeface="+mn-cs"/>
              </a:rPr>
              <a:t>commencement of Federal awards, less</a:t>
            </a:r>
          </a:p>
          <a:p>
            <a:r>
              <a:rPr lang="en-US" sz="1200" b="0" i="0" u="none" strike="noStrike" kern="1200" baseline="0" dirty="0" smtClean="0">
                <a:solidFill>
                  <a:schemeClr val="tx1"/>
                </a:solidFill>
                <a:latin typeface="+mn-lt"/>
                <a:ea typeface="+mn-ea"/>
                <a:cs typeface="+mn-cs"/>
              </a:rPr>
              <a:t>costs related to normal wear and tear,</a:t>
            </a:r>
          </a:p>
          <a:p>
            <a:r>
              <a:rPr lang="en-US" sz="1200" b="0" i="0" u="none" strike="noStrike" kern="1200" baseline="0" dirty="0" smtClean="0">
                <a:solidFill>
                  <a:schemeClr val="tx1"/>
                </a:solidFill>
                <a:latin typeface="+mn-lt"/>
                <a:ea typeface="+mn-ea"/>
                <a:cs typeface="+mn-cs"/>
              </a:rPr>
              <a:t>are allowable.</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107</a:t>
            </a:fld>
            <a:endParaRPr lang="en-US"/>
          </a:p>
        </p:txBody>
      </p:sp>
    </p:spTree>
    <p:extLst>
      <p:ext uri="{BB962C8B-B14F-4D97-AF65-F5344CB8AC3E}">
        <p14:creationId xmlns:p14="http://schemas.microsoft.com/office/powerpoint/2010/main" val="151479043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Move is for benefit</a:t>
            </a:r>
            <a:r>
              <a:rPr lang="en-US" baseline="0" dirty="0" smtClean="0"/>
              <a:t> of employer</a:t>
            </a:r>
          </a:p>
          <a:p>
            <a:r>
              <a:rPr lang="en-US" baseline="0" dirty="0" smtClean="0"/>
              <a:t>Paid under established written policy</a:t>
            </a:r>
          </a:p>
          <a:p>
            <a:r>
              <a:rPr lang="en-US" baseline="0" dirty="0" smtClean="0"/>
              <a:t>No greater than actual cost</a:t>
            </a:r>
          </a:p>
          <a:p>
            <a:endParaRPr lang="en-US" baseline="0" dirty="0" smtClean="0"/>
          </a:p>
          <a:p>
            <a:r>
              <a:rPr lang="en-US" baseline="0" dirty="0" smtClean="0"/>
              <a:t>Current Employee:</a:t>
            </a:r>
          </a:p>
          <a:p>
            <a:r>
              <a:rPr lang="en-US" baseline="0" dirty="0" smtClean="0"/>
              <a:t>Cost of move to new location</a:t>
            </a:r>
          </a:p>
          <a:p>
            <a:r>
              <a:rPr lang="en-US" baseline="0" dirty="0" smtClean="0"/>
              <a:t>Costs of finding a home   - finding living quarters temp lodging MAX 30 days</a:t>
            </a:r>
          </a:p>
          <a:p>
            <a:r>
              <a:rPr lang="en-US" baseline="0" dirty="0" smtClean="0"/>
              <a:t>Closing Costs to 8% of sales price of former home</a:t>
            </a:r>
          </a:p>
          <a:p>
            <a:r>
              <a:rPr lang="en-US" baseline="0" dirty="0" smtClean="0"/>
              <a:t>Continuing costs of a vacant house – six months</a:t>
            </a:r>
          </a:p>
          <a:p>
            <a:endParaRPr lang="en-US" baseline="0" dirty="0" smtClean="0"/>
          </a:p>
          <a:p>
            <a:r>
              <a:rPr lang="en-US" baseline="0" dirty="0" smtClean="0"/>
              <a:t>Unallowable:</a:t>
            </a:r>
          </a:p>
          <a:p>
            <a:r>
              <a:rPr lang="en-US" baseline="0" dirty="0" smtClean="0"/>
              <a:t>Fees &amp; costs of buying a new home</a:t>
            </a:r>
          </a:p>
          <a:p>
            <a:r>
              <a:rPr lang="en-US" baseline="0" dirty="0" smtClean="0"/>
              <a:t>Loss on sale of former home</a:t>
            </a:r>
          </a:p>
          <a:p>
            <a:r>
              <a:rPr lang="en-US" baseline="0" dirty="0" smtClean="0"/>
              <a:t>Mortgage principal and interest on home being sold</a:t>
            </a:r>
          </a:p>
          <a:p>
            <a:r>
              <a:rPr lang="en-US" baseline="0" dirty="0" smtClean="0"/>
              <a:t>Income taxes on reimbursed relocation costs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109</a:t>
            </a:fld>
            <a:endParaRPr lang="en-US"/>
          </a:p>
        </p:txBody>
      </p:sp>
    </p:spTree>
    <p:extLst>
      <p:ext uri="{BB962C8B-B14F-4D97-AF65-F5344CB8AC3E}">
        <p14:creationId xmlns:p14="http://schemas.microsoft.com/office/powerpoint/2010/main" val="147346455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not arms length – only</a:t>
            </a:r>
            <a:r>
              <a:rPr lang="en-US" baseline="0" dirty="0" smtClean="0"/>
              <a:t> up to match what arm’s length transaction would be</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110</a:t>
            </a:fld>
            <a:endParaRPr lang="en-US"/>
          </a:p>
        </p:txBody>
      </p:sp>
    </p:spTree>
    <p:extLst>
      <p:ext uri="{BB962C8B-B14F-4D97-AF65-F5344CB8AC3E}">
        <p14:creationId xmlns:p14="http://schemas.microsoft.com/office/powerpoint/2010/main" val="1932391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en-US" dirty="0" smtClean="0"/>
              <a:t>OAM 15.42.00 Federal Grants  </a:t>
            </a:r>
            <a:r>
              <a:rPr lang="en-US" b="1" dirty="0" smtClean="0"/>
              <a:t>April 1, 2013</a:t>
            </a:r>
          </a:p>
          <a:p>
            <a:endParaRPr lang="en-US" b="1" dirty="0" smtClean="0"/>
          </a:p>
          <a:p>
            <a:r>
              <a:rPr lang="en-US" b="0" dirty="0" smtClean="0"/>
              <a:t>OAM</a:t>
            </a:r>
            <a:r>
              <a:rPr lang="en-US" b="0" baseline="0" dirty="0" smtClean="0"/>
              <a:t> 30.10.00 Statewide Single Audit  </a:t>
            </a:r>
            <a:r>
              <a:rPr lang="en-US" b="1" baseline="0" dirty="0" smtClean="0"/>
              <a:t>April 2, 2007</a:t>
            </a:r>
            <a:endParaRPr lang="en-US" b="0" baseline="0" dirty="0" smtClean="0"/>
          </a:p>
          <a:p>
            <a:endParaRPr lang="en-US" b="0" baseline="0" dirty="0" smtClean="0"/>
          </a:p>
          <a:p>
            <a:r>
              <a:rPr lang="en-US" b="0" baseline="0" dirty="0" smtClean="0"/>
              <a:t>OAM 30.20.00  Statewide Central Service Cost Allocation  </a:t>
            </a:r>
            <a:r>
              <a:rPr lang="en-US" b="1" baseline="0" dirty="0" smtClean="0"/>
              <a:t>Policy – Oct. 26, 2010  Procedures – July 1, 2001</a:t>
            </a:r>
            <a:endParaRPr lang="en-US" b="0" baseline="0" dirty="0" smtClean="0"/>
          </a:p>
          <a:p>
            <a:endParaRPr lang="en-US" b="0" baseline="0" dirty="0" smtClean="0"/>
          </a:p>
          <a:p>
            <a:r>
              <a:rPr lang="en-US" b="0" baseline="0" dirty="0" smtClean="0"/>
              <a:t>OAM 30.30.00  Cash Management </a:t>
            </a:r>
            <a:r>
              <a:rPr lang="en-US" b="1" baseline="0" dirty="0" smtClean="0"/>
              <a:t>April 2, 2007</a:t>
            </a:r>
            <a:endParaRPr lang="en-US" b="0" baseline="0" dirty="0" smtClean="0"/>
          </a:p>
          <a:p>
            <a:endParaRPr lang="en-US" b="0" baseline="0" dirty="0" smtClean="0"/>
          </a:p>
          <a:p>
            <a:r>
              <a:rPr lang="en-US" b="0" baseline="0" dirty="0" smtClean="0"/>
              <a:t>OAM 30.40.00 Subrecipient Monitoring  </a:t>
            </a:r>
            <a:r>
              <a:rPr lang="en-US" b="1" baseline="0" dirty="0" smtClean="0"/>
              <a:t>April 2, 2007</a:t>
            </a:r>
          </a:p>
          <a:p>
            <a:endParaRPr lang="en-US" b="1" baseline="0" dirty="0" smtClean="0"/>
          </a:p>
          <a:p>
            <a:r>
              <a:rPr lang="en-US" b="1" baseline="0" dirty="0" smtClean="0"/>
              <a:t>Note that the current guidance in the OAM is up-to –date with the </a:t>
            </a:r>
            <a:r>
              <a:rPr lang="en-US" b="1" i="1" baseline="0" dirty="0" smtClean="0"/>
              <a:t>current</a:t>
            </a:r>
            <a:r>
              <a:rPr lang="en-US" b="1" baseline="0" dirty="0" smtClean="0"/>
              <a:t> federal guidance.  We will be begin updating for the new guidance in after the training</a:t>
            </a:r>
            <a:endParaRPr lang="en-US" b="1" dirty="0"/>
          </a:p>
        </p:txBody>
      </p:sp>
      <p:sp>
        <p:nvSpPr>
          <p:cNvPr id="4" name="Slide Number Placeholder 3"/>
          <p:cNvSpPr>
            <a:spLocks noGrp="1"/>
          </p:cNvSpPr>
          <p:nvPr>
            <p:ph type="sldNum" sz="quarter" idx="10"/>
          </p:nvPr>
        </p:nvSpPr>
        <p:spPr/>
        <p:txBody>
          <a:bodyPr/>
          <a:lstStyle/>
          <a:p>
            <a:fld id="{77831FAE-8982-47C1-AE4D-6FAFA1431473}" type="slidenum">
              <a:rPr lang="en-US" smtClean="0"/>
              <a:t>8</a:t>
            </a:fld>
            <a:endParaRPr lang="en-US"/>
          </a:p>
        </p:txBody>
      </p:sp>
    </p:spTree>
    <p:extLst>
      <p:ext uri="{BB962C8B-B14F-4D97-AF65-F5344CB8AC3E}">
        <p14:creationId xmlns:p14="http://schemas.microsoft.com/office/powerpoint/2010/main" val="332286908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Readily identified – direct costs</a:t>
            </a:r>
          </a:p>
          <a:p>
            <a:endParaRPr lang="en-US" dirty="0" smtClean="0"/>
          </a:p>
          <a:p>
            <a:r>
              <a:rPr lang="en-US" sz="1200" b="0" i="0" u="none" strike="noStrike" kern="1200" baseline="0" dirty="0" smtClean="0">
                <a:solidFill>
                  <a:schemeClr val="tx1"/>
                </a:solidFill>
                <a:latin typeface="+mn-lt"/>
                <a:ea typeface="+mn-ea"/>
                <a:cs typeface="+mn-cs"/>
              </a:rPr>
              <a:t>Not readily identified:</a:t>
            </a:r>
          </a:p>
          <a:p>
            <a:r>
              <a:rPr lang="en-US" sz="1200" b="0" i="0" u="none" strike="noStrike" kern="1200" baseline="0" dirty="0" smtClean="0">
                <a:solidFill>
                  <a:schemeClr val="tx1"/>
                </a:solidFill>
                <a:latin typeface="+mn-lt"/>
                <a:ea typeface="+mn-ea"/>
                <a:cs typeface="+mn-cs"/>
              </a:rPr>
              <a:t>Allowable, including costs incurred for fright,</a:t>
            </a:r>
          </a:p>
          <a:p>
            <a:r>
              <a:rPr lang="en-US" sz="1200" b="0" i="0" u="none" strike="noStrike" kern="1200" baseline="0" dirty="0" smtClean="0">
                <a:solidFill>
                  <a:schemeClr val="tx1"/>
                </a:solidFill>
                <a:latin typeface="+mn-lt"/>
                <a:ea typeface="+mn-ea"/>
                <a:cs typeface="+mn-cs"/>
              </a:rPr>
              <a:t>postage and other expenses for delivery of</a:t>
            </a:r>
          </a:p>
          <a:p>
            <a:r>
              <a:rPr lang="en-US" sz="1200" b="0" i="0" u="none" strike="noStrike" kern="1200" baseline="0" dirty="0" smtClean="0">
                <a:solidFill>
                  <a:schemeClr val="tx1"/>
                </a:solidFill>
                <a:latin typeface="+mn-lt"/>
                <a:ea typeface="+mn-ea"/>
                <a:cs typeface="+mn-cs"/>
              </a:rPr>
              <a:t>goods or services.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116</a:t>
            </a:fld>
            <a:endParaRPr lang="en-US"/>
          </a:p>
        </p:txBody>
      </p:sp>
    </p:spTree>
    <p:extLst>
      <p:ext uri="{BB962C8B-B14F-4D97-AF65-F5344CB8AC3E}">
        <p14:creationId xmlns:p14="http://schemas.microsoft.com/office/powerpoint/2010/main" val="188632438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(c)(1) Temporary dependent care costs (as dependent is defined in 26 U.S.C.</a:t>
            </a:r>
          </a:p>
          <a:p>
            <a:r>
              <a:rPr lang="en-US" sz="1200" b="0" i="0" u="none" strike="noStrike" kern="1200" baseline="0" dirty="0" smtClean="0">
                <a:solidFill>
                  <a:schemeClr val="tx1"/>
                </a:solidFill>
                <a:latin typeface="+mn-lt"/>
                <a:ea typeface="+mn-ea"/>
                <a:cs typeface="+mn-cs"/>
              </a:rPr>
              <a:t>152) above and beyond regular dependent care that directly results</a:t>
            </a:r>
          </a:p>
          <a:p>
            <a:r>
              <a:rPr lang="en-US" sz="1200" b="0" i="0" u="none" strike="noStrike" kern="1200" baseline="0" dirty="0" smtClean="0">
                <a:solidFill>
                  <a:schemeClr val="tx1"/>
                </a:solidFill>
                <a:latin typeface="+mn-lt"/>
                <a:ea typeface="+mn-ea"/>
                <a:cs typeface="+mn-cs"/>
              </a:rPr>
              <a:t>from travel to conferences is allowable provided that: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t>
            </a:r>
            <a:r>
              <a:rPr lang="en-US" sz="1200" b="0" i="0" u="none" strike="noStrike" kern="1200" baseline="0" dirty="0" err="1" smtClean="0">
                <a:solidFill>
                  <a:schemeClr val="tx1"/>
                </a:solidFill>
                <a:latin typeface="+mn-lt"/>
                <a:ea typeface="+mn-ea"/>
                <a:cs typeface="+mn-cs"/>
              </a:rPr>
              <a:t>i</a:t>
            </a:r>
            <a:r>
              <a:rPr lang="en-US" sz="1200" b="0" i="0" u="none" strike="noStrike" kern="1200" baseline="0" dirty="0" smtClean="0">
                <a:solidFill>
                  <a:schemeClr val="tx1"/>
                </a:solidFill>
                <a:latin typeface="+mn-lt"/>
                <a:ea typeface="+mn-ea"/>
                <a:cs typeface="+mn-cs"/>
              </a:rPr>
              <a:t>) The costs are a direct result of the individual’s travel for the Federal</a:t>
            </a:r>
          </a:p>
          <a:p>
            <a:r>
              <a:rPr lang="en-US" sz="1200" b="0" i="0" u="none" strike="noStrike" kern="1200" baseline="0" dirty="0" smtClean="0">
                <a:solidFill>
                  <a:schemeClr val="tx1"/>
                </a:solidFill>
                <a:latin typeface="+mn-lt"/>
                <a:ea typeface="+mn-ea"/>
                <a:cs typeface="+mn-cs"/>
              </a:rPr>
              <a:t>award;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(ii) The costs are consistent with the non-Federal entity’s documented travel</a:t>
            </a:r>
          </a:p>
          <a:p>
            <a:r>
              <a:rPr lang="en-US" sz="1200" b="0" i="0" u="none" strike="noStrike" kern="1200" baseline="0" dirty="0" smtClean="0">
                <a:solidFill>
                  <a:schemeClr val="tx1"/>
                </a:solidFill>
                <a:latin typeface="+mn-lt"/>
                <a:ea typeface="+mn-ea"/>
                <a:cs typeface="+mn-cs"/>
              </a:rPr>
              <a:t>policy for all entity travel; and </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(iii) Are only temporary during the travel period.</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117</a:t>
            </a:fld>
            <a:endParaRPr lang="en-US"/>
          </a:p>
        </p:txBody>
      </p:sp>
    </p:spTree>
    <p:extLst>
      <p:ext uri="{BB962C8B-B14F-4D97-AF65-F5344CB8AC3E}">
        <p14:creationId xmlns:p14="http://schemas.microsoft.com/office/powerpoint/2010/main" val="66015665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smtClean="0">
                <a:solidFill>
                  <a:schemeClr val="tx1">
                    <a:lumMod val="75000"/>
                    <a:lumOff val="25000"/>
                  </a:schemeClr>
                </a:solidFill>
              </a:rPr>
              <a:t>A-133 </a:t>
            </a:r>
            <a:r>
              <a:rPr lang="en-US" altLang="en-US" i="1" dirty="0" smtClean="0">
                <a:solidFill>
                  <a:schemeClr val="tx1">
                    <a:lumMod val="75000"/>
                    <a:lumOff val="25000"/>
                  </a:schemeClr>
                </a:solidFill>
              </a:rPr>
              <a:t>Audits of States, Local Governments and Non-Profit Organizations   </a:t>
            </a:r>
            <a:r>
              <a:rPr lang="en-US" altLang="en-US" b="1" i="1" dirty="0" smtClean="0">
                <a:solidFill>
                  <a:schemeClr val="tx1">
                    <a:lumMod val="75000"/>
                    <a:lumOff val="25000"/>
                  </a:schemeClr>
                </a:solidFill>
              </a:rPr>
              <a:t>Revisions</a:t>
            </a:r>
            <a:r>
              <a:rPr lang="en-US" altLang="en-US" b="1" i="1" baseline="0" dirty="0" smtClean="0">
                <a:solidFill>
                  <a:schemeClr val="tx1">
                    <a:lumMod val="75000"/>
                    <a:lumOff val="25000"/>
                  </a:schemeClr>
                </a:solidFill>
              </a:rPr>
              <a:t> in June 2003 and June 2007</a:t>
            </a:r>
            <a:endParaRPr lang="en-US" altLang="en-US" b="1" dirty="0" smtClean="0">
              <a:solidFill>
                <a:schemeClr val="tx1">
                  <a:lumMod val="75000"/>
                  <a:lumOff val="25000"/>
                </a:schemeClr>
              </a:solidFill>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120</a:t>
            </a:fld>
            <a:endParaRPr lang="en-US"/>
          </a:p>
        </p:txBody>
      </p:sp>
    </p:spTree>
    <p:extLst>
      <p:ext uri="{BB962C8B-B14F-4D97-AF65-F5344CB8AC3E}">
        <p14:creationId xmlns:p14="http://schemas.microsoft.com/office/powerpoint/2010/main" val="118103222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$500,000</a:t>
            </a:r>
          </a:p>
          <a:p>
            <a:endParaRPr lang="en-US" dirty="0" smtClean="0"/>
          </a:p>
          <a:p>
            <a:r>
              <a:rPr lang="en-US" dirty="0" smtClean="0"/>
              <a:t>May drop off some subrecipients</a:t>
            </a:r>
          </a:p>
          <a:p>
            <a:endParaRPr lang="en-US" dirty="0" smtClean="0"/>
          </a:p>
          <a:p>
            <a:r>
              <a:rPr lang="en-US" dirty="0" smtClean="0"/>
              <a:t>Coverage is</a:t>
            </a:r>
            <a:r>
              <a:rPr lang="en-US" baseline="0" dirty="0" smtClean="0"/>
              <a:t> still 99.7% - WOW!</a:t>
            </a:r>
            <a:endParaRPr lang="en-US" dirty="0" smtClean="0"/>
          </a:p>
          <a:p>
            <a:endParaRPr lang="en-US" dirty="0" smtClean="0"/>
          </a:p>
          <a:p>
            <a:r>
              <a:rPr lang="en-US" dirty="0" err="1" smtClean="0"/>
              <a:t>Approx</a:t>
            </a:r>
            <a:r>
              <a:rPr lang="en-US" dirty="0" smtClean="0"/>
              <a:t> 37500 receive Single Audit now – this drops</a:t>
            </a:r>
            <a:r>
              <a:rPr lang="en-US" baseline="0" dirty="0" smtClean="0"/>
              <a:t> off 5,000, about 13 % of those entities.  </a:t>
            </a:r>
            <a:endParaRPr lang="en-US" dirty="0" smtClean="0"/>
          </a:p>
          <a:p>
            <a:endParaRPr lang="en-US" dirty="0" smtClean="0"/>
          </a:p>
          <a:p>
            <a:r>
              <a:rPr lang="en-US" dirty="0" smtClean="0"/>
              <a:t>Larger amounts =&gt; more possibility</a:t>
            </a:r>
            <a:r>
              <a:rPr lang="en-US" baseline="0" dirty="0" smtClean="0"/>
              <a:t> for risk – allows Feds to focus on those programs, relieve burden on small programs.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122</a:t>
            </a:fld>
            <a:endParaRPr lang="en-US"/>
          </a:p>
        </p:txBody>
      </p:sp>
    </p:spTree>
    <p:extLst>
      <p:ext uri="{BB962C8B-B14F-4D97-AF65-F5344CB8AC3E}">
        <p14:creationId xmlns:p14="http://schemas.microsoft.com/office/powerpoint/2010/main" val="300771683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Federal Agency pays for any additional audit work – not non-federal entity</a:t>
            </a:r>
          </a:p>
          <a:p>
            <a:endParaRPr lang="en-US" dirty="0" smtClean="0"/>
          </a:p>
          <a:p>
            <a:r>
              <a:rPr lang="en-US" dirty="0" smtClean="0"/>
              <a:t>Federal</a:t>
            </a:r>
            <a:r>
              <a:rPr lang="en-US" baseline="0" dirty="0" smtClean="0"/>
              <a:t> agency can request that a program be audited as a major program</a:t>
            </a:r>
          </a:p>
          <a:p>
            <a:endParaRPr lang="en-US" baseline="0" dirty="0" smtClean="0"/>
          </a:p>
          <a:p>
            <a:r>
              <a:rPr lang="en-US" baseline="0" dirty="0" smtClean="0"/>
              <a:t>Must request 180 days in advance of period to be audited</a:t>
            </a:r>
          </a:p>
          <a:p>
            <a:endParaRPr lang="en-US" baseline="0" dirty="0" smtClean="0"/>
          </a:p>
          <a:p>
            <a:r>
              <a:rPr lang="en-US" baseline="0" dirty="0" smtClean="0"/>
              <a:t>If program was not to be a major program under the rules, Federal agency pays incremental cost for doing the major program audit work.</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123</a:t>
            </a:fld>
            <a:endParaRPr lang="en-US"/>
          </a:p>
        </p:txBody>
      </p:sp>
    </p:spTree>
    <p:extLst>
      <p:ext uri="{BB962C8B-B14F-4D97-AF65-F5344CB8AC3E}">
        <p14:creationId xmlns:p14="http://schemas.microsoft.com/office/powerpoint/2010/main" val="102102049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CFDA</a:t>
            </a:r>
            <a:r>
              <a:rPr lang="en-US" baseline="0" dirty="0" smtClean="0"/>
              <a:t> number</a:t>
            </a:r>
          </a:p>
          <a:p>
            <a:endParaRPr lang="en-US" baseline="0" dirty="0" smtClean="0"/>
          </a:p>
          <a:p>
            <a:r>
              <a:rPr lang="en-US" baseline="0" dirty="0" smtClean="0"/>
              <a:t>We figure out the clusters, based on Federal information</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77831FAE-8982-47C1-AE4D-6FAFA1431473}" type="slidenum">
              <a:rPr lang="en-US" smtClean="0"/>
              <a:t>125</a:t>
            </a:fld>
            <a:endParaRPr lang="en-US"/>
          </a:p>
        </p:txBody>
      </p:sp>
    </p:spTree>
    <p:extLst>
      <p:ext uri="{BB962C8B-B14F-4D97-AF65-F5344CB8AC3E}">
        <p14:creationId xmlns:p14="http://schemas.microsoft.com/office/powerpoint/2010/main" val="391370155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Auditor is using a risk-based approach to determine major</a:t>
            </a:r>
            <a:r>
              <a:rPr lang="en-US" baseline="0" dirty="0" smtClean="0"/>
              <a:t> programs./</a:t>
            </a:r>
          </a:p>
          <a:p>
            <a:endParaRPr lang="en-US" baseline="0" dirty="0" smtClean="0"/>
          </a:p>
          <a:p>
            <a:r>
              <a:rPr lang="en-US" baseline="0" dirty="0" smtClean="0"/>
              <a:t>Includes consideration of :</a:t>
            </a:r>
          </a:p>
          <a:p>
            <a:r>
              <a:rPr lang="en-US" baseline="0" dirty="0" smtClean="0"/>
              <a:t>current and prior audit findings</a:t>
            </a:r>
          </a:p>
          <a:p>
            <a:r>
              <a:rPr lang="en-US" baseline="0" dirty="0" smtClean="0"/>
              <a:t>Oversight by Federal agencies and pass-though entities</a:t>
            </a:r>
          </a:p>
          <a:p>
            <a:r>
              <a:rPr lang="en-US" baseline="0" dirty="0" smtClean="0"/>
              <a:t>Inherent risk of Federal program</a:t>
            </a:r>
          </a:p>
          <a:p>
            <a:endParaRPr lang="en-US" dirty="0" smtClean="0"/>
          </a:p>
          <a:p>
            <a:r>
              <a:rPr lang="en-US" dirty="0" smtClean="0"/>
              <a:t>Over 1 Billion &lt;=10</a:t>
            </a:r>
            <a:r>
              <a:rPr lang="en-US" baseline="0" dirty="0" smtClean="0"/>
              <a:t> B – 0.003 X awards expended  (30M)</a:t>
            </a:r>
          </a:p>
          <a:p>
            <a:endParaRPr lang="en-US" baseline="0" dirty="0" smtClean="0"/>
          </a:p>
          <a:p>
            <a:r>
              <a:rPr lang="en-US" baseline="0" dirty="0" smtClean="0"/>
              <a:t>10B – 20 B    30 million</a:t>
            </a:r>
          </a:p>
          <a:p>
            <a:endParaRPr lang="en-US" baseline="0" dirty="0" smtClean="0"/>
          </a:p>
          <a:p>
            <a:r>
              <a:rPr lang="en-US" baseline="0" dirty="0" smtClean="0"/>
              <a:t>&gt; 20B  .0015 X total Award amount 30M+</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129</a:t>
            </a:fld>
            <a:endParaRPr lang="en-US"/>
          </a:p>
        </p:txBody>
      </p:sp>
    </p:spTree>
    <p:extLst>
      <p:ext uri="{BB962C8B-B14F-4D97-AF65-F5344CB8AC3E}">
        <p14:creationId xmlns:p14="http://schemas.microsoft.com/office/powerpoint/2010/main" val="176960510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133</a:t>
            </a:fld>
            <a:endParaRPr lang="en-US"/>
          </a:p>
        </p:txBody>
      </p:sp>
    </p:spTree>
    <p:extLst>
      <p:ext uri="{BB962C8B-B14F-4D97-AF65-F5344CB8AC3E}">
        <p14:creationId xmlns:p14="http://schemas.microsoft.com/office/powerpoint/2010/main" val="204528753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134</a:t>
            </a:fld>
            <a:endParaRPr lang="en-US"/>
          </a:p>
        </p:txBody>
      </p:sp>
    </p:spTree>
    <p:extLst>
      <p:ext uri="{BB962C8B-B14F-4D97-AF65-F5344CB8AC3E}">
        <p14:creationId xmlns:p14="http://schemas.microsoft.com/office/powerpoint/2010/main" val="27242510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Program 9, 10, 11 not evaluated because there</a:t>
            </a:r>
            <a:r>
              <a:rPr lang="en-US" baseline="0" dirty="0" smtClean="0"/>
              <a:t> is 1 high risk B- ¼ of the count of low risk As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135</a:t>
            </a:fld>
            <a:endParaRPr lang="en-US"/>
          </a:p>
        </p:txBody>
      </p:sp>
    </p:spTree>
    <p:extLst>
      <p:ext uri="{BB962C8B-B14F-4D97-AF65-F5344CB8AC3E}">
        <p14:creationId xmlns:p14="http://schemas.microsoft.com/office/powerpoint/2010/main" val="41938745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Raises threshold – saves work for 5,000 entities, still covers 99.7 % of all federal funding.</a:t>
            </a:r>
          </a:p>
          <a:p>
            <a:endParaRPr lang="en-US" dirty="0" smtClean="0"/>
          </a:p>
          <a:p>
            <a:r>
              <a:rPr lang="en-US" dirty="0" smtClean="0"/>
              <a:t>This means that agencies</a:t>
            </a:r>
            <a:r>
              <a:rPr lang="en-US" baseline="0" dirty="0" smtClean="0"/>
              <a:t> doing subrecipient monitoring can pull the audit off the web, and not have to keep the audit report – available on the web.</a:t>
            </a:r>
          </a:p>
          <a:p>
            <a:endParaRPr lang="en-US" baseline="0" dirty="0" smtClean="0"/>
          </a:p>
          <a:p>
            <a:r>
              <a:rPr lang="en-US" baseline="0" dirty="0" smtClean="0"/>
              <a:t>We’ll talk about contractor versus vendor in a moment – this has been the most problem for the feds on question hotlines over the years.</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In more depth later</a:t>
            </a:r>
          </a:p>
          <a:p>
            <a:r>
              <a:rPr lang="en-US" sz="1200" kern="1200" dirty="0" smtClean="0">
                <a:solidFill>
                  <a:schemeClr val="tx1"/>
                </a:solidFill>
                <a:effectLst/>
                <a:latin typeface="+mn-lt"/>
                <a:ea typeface="+mn-ea"/>
                <a:cs typeface="+mn-cs"/>
              </a:rPr>
              <a:t>Must = Required</a:t>
            </a:r>
          </a:p>
          <a:p>
            <a:r>
              <a:rPr lang="en-US" sz="1200" kern="1200" dirty="0" smtClean="0">
                <a:solidFill>
                  <a:schemeClr val="tx1"/>
                </a:solidFill>
                <a:effectLst/>
                <a:latin typeface="+mn-lt"/>
                <a:ea typeface="+mn-ea"/>
                <a:cs typeface="+mn-cs"/>
              </a:rPr>
              <a:t>Should = Best practice, therefore it’s a suggestion or recommendation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9</a:t>
            </a:fld>
            <a:endParaRPr lang="en-US"/>
          </a:p>
        </p:txBody>
      </p:sp>
    </p:spTree>
    <p:extLst>
      <p:ext uri="{BB962C8B-B14F-4D97-AF65-F5344CB8AC3E}">
        <p14:creationId xmlns:p14="http://schemas.microsoft.com/office/powerpoint/2010/main" val="245967231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is for a low risk auditee.  A high risk auditee would have to have $470 thousand more (minimum) to meet coverage rules  (6,675,000 X 40% = 2,670,000)</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Low risk Auditee limit is 20% - Rounding IS NOT allowed.  If the percentage had been  19.9999999999999, another program still</a:t>
            </a:r>
            <a:r>
              <a:rPr lang="en-US" baseline="0" dirty="0" smtClean="0"/>
              <a:t> would have had to be audited.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136</a:t>
            </a:fld>
            <a:endParaRPr lang="en-US"/>
          </a:p>
        </p:txBody>
      </p:sp>
    </p:spTree>
    <p:extLst>
      <p:ext uri="{BB962C8B-B14F-4D97-AF65-F5344CB8AC3E}">
        <p14:creationId xmlns:p14="http://schemas.microsoft.com/office/powerpoint/2010/main" val="94353267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1" u="none" strike="noStrike" kern="1200" baseline="0" dirty="0" smtClean="0">
                <a:solidFill>
                  <a:schemeClr val="tx1"/>
                </a:solidFill>
                <a:latin typeface="+mn-lt"/>
                <a:ea typeface="+mn-ea"/>
                <a:cs typeface="+mn-cs"/>
              </a:rPr>
              <a:t>200.25 Cooperative audit resolution </a:t>
            </a:r>
            <a:r>
              <a:rPr lang="en-US" sz="1200" b="0" i="0" u="none" strike="noStrike" kern="1200" baseline="0" dirty="0" smtClean="0">
                <a:solidFill>
                  <a:schemeClr val="tx1"/>
                </a:solidFill>
                <a:latin typeface="+mn-lt"/>
                <a:ea typeface="+mn-ea"/>
                <a:cs typeface="+mn-cs"/>
              </a:rPr>
              <a:t>means</a:t>
            </a:r>
          </a:p>
          <a:p>
            <a:r>
              <a:rPr lang="en-US" sz="1200" b="0" i="0" u="none" strike="noStrike" kern="1200" baseline="0" dirty="0" smtClean="0">
                <a:solidFill>
                  <a:schemeClr val="tx1"/>
                </a:solidFill>
                <a:latin typeface="+mn-lt"/>
                <a:ea typeface="+mn-ea"/>
                <a:cs typeface="+mn-cs"/>
              </a:rPr>
              <a:t>the use of audit follow-up techniques</a:t>
            </a:r>
          </a:p>
          <a:p>
            <a:r>
              <a:rPr lang="en-US" sz="1200" b="0" i="0" u="none" strike="noStrike" kern="1200" baseline="0" dirty="0" smtClean="0">
                <a:solidFill>
                  <a:schemeClr val="tx1"/>
                </a:solidFill>
                <a:latin typeface="+mn-lt"/>
                <a:ea typeface="+mn-ea"/>
                <a:cs typeface="+mn-cs"/>
              </a:rPr>
              <a:t>which promote prompt corrective action</a:t>
            </a:r>
          </a:p>
          <a:p>
            <a:r>
              <a:rPr lang="en-US" sz="1200" b="0" i="0" u="none" strike="noStrike" kern="1200" baseline="0" dirty="0" smtClean="0">
                <a:solidFill>
                  <a:schemeClr val="tx1"/>
                </a:solidFill>
                <a:latin typeface="+mn-lt"/>
                <a:ea typeface="+mn-ea"/>
                <a:cs typeface="+mn-cs"/>
              </a:rPr>
              <a:t>by improving communication, fostering</a:t>
            </a:r>
          </a:p>
          <a:p>
            <a:r>
              <a:rPr lang="en-US" sz="1200" b="0" i="0" u="none" strike="noStrike" kern="1200" baseline="0" dirty="0" smtClean="0">
                <a:solidFill>
                  <a:schemeClr val="tx1"/>
                </a:solidFill>
                <a:latin typeface="+mn-lt"/>
                <a:ea typeface="+mn-ea"/>
                <a:cs typeface="+mn-cs"/>
              </a:rPr>
              <a:t>collaboration, promoting trust, and</a:t>
            </a:r>
          </a:p>
          <a:p>
            <a:r>
              <a:rPr lang="en-US" sz="1200" b="0" i="0" u="none" strike="noStrike" kern="1200" baseline="0" dirty="0" smtClean="0">
                <a:solidFill>
                  <a:schemeClr val="tx1"/>
                </a:solidFill>
                <a:latin typeface="+mn-lt"/>
                <a:ea typeface="+mn-ea"/>
                <a:cs typeface="+mn-cs"/>
              </a:rPr>
              <a:t>developing an understanding between</a:t>
            </a:r>
          </a:p>
          <a:p>
            <a:r>
              <a:rPr lang="en-US" sz="1200" b="0" i="0" u="none" strike="noStrike" kern="1200" baseline="0" dirty="0" smtClean="0">
                <a:solidFill>
                  <a:schemeClr val="tx1"/>
                </a:solidFill>
                <a:latin typeface="+mn-lt"/>
                <a:ea typeface="+mn-ea"/>
                <a:cs typeface="+mn-cs"/>
              </a:rPr>
              <a:t>the Federal agency and the non-Federal</a:t>
            </a:r>
          </a:p>
          <a:p>
            <a:r>
              <a:rPr lang="en-US" sz="1200" b="0" i="0" u="none" strike="noStrike" kern="1200" baseline="0" dirty="0" smtClean="0">
                <a:solidFill>
                  <a:schemeClr val="tx1"/>
                </a:solidFill>
                <a:latin typeface="+mn-lt"/>
                <a:ea typeface="+mn-ea"/>
                <a:cs typeface="+mn-cs"/>
              </a:rPr>
              <a:t>entity. This approach is based upon:</a:t>
            </a:r>
          </a:p>
          <a:p>
            <a:r>
              <a:rPr lang="en-US" sz="1200" b="0" i="0" u="none" strike="noStrike" kern="1200" baseline="0" dirty="0" smtClean="0">
                <a:solidFill>
                  <a:schemeClr val="tx1"/>
                </a:solidFill>
                <a:latin typeface="+mn-lt"/>
                <a:ea typeface="+mn-ea"/>
                <a:cs typeface="+mn-cs"/>
              </a:rPr>
              <a:t>(a) A strong commitment by Federal</a:t>
            </a:r>
          </a:p>
          <a:p>
            <a:r>
              <a:rPr lang="en-US" sz="1200" b="0" i="0" u="none" strike="noStrike" kern="1200" baseline="0" dirty="0" smtClean="0">
                <a:solidFill>
                  <a:schemeClr val="tx1"/>
                </a:solidFill>
                <a:latin typeface="+mn-lt"/>
                <a:ea typeface="+mn-ea"/>
                <a:cs typeface="+mn-cs"/>
              </a:rPr>
              <a:t>agency and non-Federal entity</a:t>
            </a:r>
          </a:p>
          <a:p>
            <a:r>
              <a:rPr lang="en-US" sz="1200" b="0" i="0" u="none" strike="noStrike" kern="1200" baseline="0" dirty="0" smtClean="0">
                <a:solidFill>
                  <a:schemeClr val="tx1"/>
                </a:solidFill>
                <a:latin typeface="+mn-lt"/>
                <a:ea typeface="+mn-ea"/>
                <a:cs typeface="+mn-cs"/>
              </a:rPr>
              <a:t>leadership to program integrity;</a:t>
            </a:r>
          </a:p>
          <a:p>
            <a:r>
              <a:rPr lang="en-US" sz="1200" b="0" i="0" u="none" strike="noStrike" kern="1200" baseline="0" dirty="0" smtClean="0">
                <a:solidFill>
                  <a:schemeClr val="tx1"/>
                </a:solidFill>
                <a:latin typeface="+mn-lt"/>
                <a:ea typeface="+mn-ea"/>
                <a:cs typeface="+mn-cs"/>
              </a:rPr>
              <a:t>(b) Federal agencies strengthening</a:t>
            </a:r>
          </a:p>
          <a:p>
            <a:r>
              <a:rPr lang="en-US" sz="1200" b="0" i="0" u="none" strike="noStrike" kern="1200" baseline="0" dirty="0" smtClean="0">
                <a:solidFill>
                  <a:schemeClr val="tx1"/>
                </a:solidFill>
                <a:latin typeface="+mn-lt"/>
                <a:ea typeface="+mn-ea"/>
                <a:cs typeface="+mn-cs"/>
              </a:rPr>
              <a:t>partnerships and working cooperatively</a:t>
            </a:r>
          </a:p>
          <a:p>
            <a:r>
              <a:rPr lang="en-US" sz="1200" b="0" i="0" u="none" strike="noStrike" kern="1200" baseline="0" dirty="0" smtClean="0">
                <a:solidFill>
                  <a:schemeClr val="tx1"/>
                </a:solidFill>
                <a:latin typeface="+mn-lt"/>
                <a:ea typeface="+mn-ea"/>
                <a:cs typeface="+mn-cs"/>
              </a:rPr>
              <a:t>with non-Federal entities and their</a:t>
            </a:r>
          </a:p>
          <a:p>
            <a:r>
              <a:rPr lang="en-US" sz="1200" b="0" i="0" u="none" strike="noStrike" kern="1200" baseline="0" dirty="0" smtClean="0">
                <a:solidFill>
                  <a:schemeClr val="tx1"/>
                </a:solidFill>
                <a:latin typeface="+mn-lt"/>
                <a:ea typeface="+mn-ea"/>
                <a:cs typeface="+mn-cs"/>
              </a:rPr>
              <a:t>auditors; and non-Federal entities and</a:t>
            </a:r>
          </a:p>
          <a:p>
            <a:r>
              <a:rPr lang="en-US" sz="1200" b="0" i="0" u="none" strike="noStrike" kern="1200" baseline="0" dirty="0" smtClean="0">
                <a:solidFill>
                  <a:schemeClr val="tx1"/>
                </a:solidFill>
                <a:latin typeface="+mn-lt"/>
                <a:ea typeface="+mn-ea"/>
                <a:cs typeface="+mn-cs"/>
              </a:rPr>
              <a:t>their auditors working cooperatively</a:t>
            </a:r>
          </a:p>
          <a:p>
            <a:r>
              <a:rPr lang="en-US" sz="1200" b="0" i="0" u="none" strike="noStrike" kern="1200" baseline="0" dirty="0" smtClean="0">
                <a:solidFill>
                  <a:schemeClr val="tx1"/>
                </a:solidFill>
                <a:latin typeface="+mn-lt"/>
                <a:ea typeface="+mn-ea"/>
                <a:cs typeface="+mn-cs"/>
              </a:rPr>
              <a:t>with Federal agencies;</a:t>
            </a:r>
          </a:p>
          <a:p>
            <a:r>
              <a:rPr lang="en-US" sz="1200" b="0" i="0" u="none" strike="noStrike" kern="1200" baseline="0" dirty="0" smtClean="0">
                <a:solidFill>
                  <a:schemeClr val="tx1"/>
                </a:solidFill>
                <a:latin typeface="+mn-lt"/>
                <a:ea typeface="+mn-ea"/>
                <a:cs typeface="+mn-cs"/>
              </a:rPr>
              <a:t>(c) A focus on current conditions and</a:t>
            </a:r>
          </a:p>
          <a:p>
            <a:r>
              <a:rPr lang="en-US" sz="1200" b="0" i="0" u="none" strike="noStrike" kern="1200" baseline="0" dirty="0" smtClean="0">
                <a:solidFill>
                  <a:schemeClr val="tx1"/>
                </a:solidFill>
                <a:latin typeface="+mn-lt"/>
                <a:ea typeface="+mn-ea"/>
                <a:cs typeface="+mn-cs"/>
              </a:rPr>
              <a:t>corrective action going forward;</a:t>
            </a:r>
          </a:p>
          <a:p>
            <a:r>
              <a:rPr lang="en-US" sz="1200" b="0" i="0" u="none" strike="noStrike" kern="1200" baseline="0" dirty="0" smtClean="0">
                <a:solidFill>
                  <a:schemeClr val="tx1"/>
                </a:solidFill>
                <a:latin typeface="+mn-lt"/>
                <a:ea typeface="+mn-ea"/>
                <a:cs typeface="+mn-cs"/>
              </a:rPr>
              <a:t>(d) Federal agencies offering</a:t>
            </a:r>
          </a:p>
          <a:p>
            <a:r>
              <a:rPr lang="en-US" sz="1200" b="0" i="0" u="none" strike="noStrike" kern="1200" baseline="0" dirty="0" smtClean="0">
                <a:solidFill>
                  <a:schemeClr val="tx1"/>
                </a:solidFill>
                <a:latin typeface="+mn-lt"/>
                <a:ea typeface="+mn-ea"/>
                <a:cs typeface="+mn-cs"/>
              </a:rPr>
              <a:t>appropriate relief for past</a:t>
            </a:r>
          </a:p>
          <a:p>
            <a:r>
              <a:rPr lang="en-US" sz="1200" b="0" i="0" u="none" strike="noStrike" kern="1200" baseline="0" dirty="0" smtClean="0">
                <a:solidFill>
                  <a:schemeClr val="tx1"/>
                </a:solidFill>
                <a:latin typeface="+mn-lt"/>
                <a:ea typeface="+mn-ea"/>
                <a:cs typeface="+mn-cs"/>
              </a:rPr>
              <a:t>noncompliance when audits show</a:t>
            </a:r>
          </a:p>
          <a:p>
            <a:r>
              <a:rPr lang="en-US" sz="1200" b="0" i="0" u="none" strike="noStrike" kern="1200" baseline="0" dirty="0" smtClean="0">
                <a:solidFill>
                  <a:schemeClr val="tx1"/>
                </a:solidFill>
                <a:latin typeface="+mn-lt"/>
                <a:ea typeface="+mn-ea"/>
                <a:cs typeface="+mn-cs"/>
              </a:rPr>
              <a:t>prompt corrective action has occurred;</a:t>
            </a:r>
          </a:p>
          <a:p>
            <a:r>
              <a:rPr lang="en-US" sz="1200" b="0" i="0" u="none" strike="noStrike" kern="1200" baseline="0" dirty="0" smtClean="0">
                <a:solidFill>
                  <a:schemeClr val="tx1"/>
                </a:solidFill>
                <a:latin typeface="+mn-lt"/>
                <a:ea typeface="+mn-ea"/>
                <a:cs typeface="+mn-cs"/>
              </a:rPr>
              <a:t>and</a:t>
            </a:r>
          </a:p>
          <a:p>
            <a:r>
              <a:rPr lang="en-US" sz="1200" b="0" i="0" u="none" strike="noStrike" kern="1200" baseline="0" dirty="0" smtClean="0">
                <a:solidFill>
                  <a:schemeClr val="tx1"/>
                </a:solidFill>
                <a:latin typeface="+mn-lt"/>
                <a:ea typeface="+mn-ea"/>
                <a:cs typeface="+mn-cs"/>
              </a:rPr>
              <a:t>(e) Federal agency leadership sending</a:t>
            </a:r>
          </a:p>
          <a:p>
            <a:r>
              <a:rPr lang="en-US" sz="1200" b="0" i="0" u="none" strike="noStrike" kern="1200" baseline="0" dirty="0" smtClean="0">
                <a:solidFill>
                  <a:schemeClr val="tx1"/>
                </a:solidFill>
                <a:latin typeface="+mn-lt"/>
                <a:ea typeface="+mn-ea"/>
                <a:cs typeface="+mn-cs"/>
              </a:rPr>
              <a:t>a clear message that continued failure to</a:t>
            </a:r>
          </a:p>
          <a:p>
            <a:r>
              <a:rPr lang="en-US" sz="1200" b="0" i="0" u="none" strike="noStrike" kern="1200" baseline="0" dirty="0" smtClean="0">
                <a:solidFill>
                  <a:schemeClr val="tx1"/>
                </a:solidFill>
                <a:latin typeface="+mn-lt"/>
                <a:ea typeface="+mn-ea"/>
                <a:cs typeface="+mn-cs"/>
              </a:rPr>
              <a:t>correct conditions identified by audits</a:t>
            </a:r>
          </a:p>
          <a:p>
            <a:r>
              <a:rPr lang="en-US" sz="1200" b="0" i="0" u="none" strike="noStrike" kern="1200" baseline="0" dirty="0" smtClean="0">
                <a:solidFill>
                  <a:schemeClr val="tx1"/>
                </a:solidFill>
                <a:latin typeface="+mn-lt"/>
                <a:ea typeface="+mn-ea"/>
                <a:cs typeface="+mn-cs"/>
              </a:rPr>
              <a:t>which are likely to cause improper</a:t>
            </a:r>
          </a:p>
          <a:p>
            <a:r>
              <a:rPr lang="en-US" sz="1200" b="0" i="0" u="none" strike="noStrike" kern="1200" baseline="0" dirty="0" smtClean="0">
                <a:solidFill>
                  <a:schemeClr val="tx1"/>
                </a:solidFill>
                <a:latin typeface="+mn-lt"/>
                <a:ea typeface="+mn-ea"/>
                <a:cs typeface="+mn-cs"/>
              </a:rPr>
              <a:t>payments, fraud, waste, or abuse is</a:t>
            </a:r>
          </a:p>
          <a:p>
            <a:r>
              <a:rPr lang="en-US" sz="1200" b="0" i="0" u="none" strike="noStrike" kern="1200" baseline="0" dirty="0" smtClean="0">
                <a:solidFill>
                  <a:schemeClr val="tx1"/>
                </a:solidFill>
                <a:latin typeface="+mn-lt"/>
                <a:ea typeface="+mn-ea"/>
                <a:cs typeface="+mn-cs"/>
              </a:rPr>
              <a:t>unacceptable and will result in</a:t>
            </a:r>
          </a:p>
          <a:p>
            <a:r>
              <a:rPr lang="en-US" sz="1200" b="0" i="0" u="none" strike="noStrike" kern="1200" baseline="0" dirty="0" smtClean="0">
                <a:solidFill>
                  <a:schemeClr val="tx1"/>
                </a:solidFill>
                <a:latin typeface="+mn-lt"/>
                <a:ea typeface="+mn-ea"/>
                <a:cs typeface="+mn-cs"/>
              </a:rPr>
              <a:t>sanctions.</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145</a:t>
            </a:fld>
            <a:endParaRPr lang="en-US"/>
          </a:p>
        </p:txBody>
      </p:sp>
    </p:spTree>
    <p:extLst>
      <p:ext uri="{BB962C8B-B14F-4D97-AF65-F5344CB8AC3E}">
        <p14:creationId xmlns:p14="http://schemas.microsoft.com/office/powerpoint/2010/main" val="390975766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 cost may not be allocated to a Federal award as</a:t>
            </a:r>
          </a:p>
          <a:p>
            <a:r>
              <a:rPr lang="en-US" sz="1200" b="0" i="0" u="none" strike="noStrike" kern="1200" baseline="0" dirty="0" smtClean="0">
                <a:solidFill>
                  <a:schemeClr val="tx1"/>
                </a:solidFill>
                <a:latin typeface="+mn-lt"/>
                <a:ea typeface="+mn-ea"/>
                <a:cs typeface="+mn-cs"/>
              </a:rPr>
              <a:t>an indirect cost if any other cost incurred for</a:t>
            </a:r>
          </a:p>
          <a:p>
            <a:r>
              <a:rPr lang="en-US" sz="1200" b="0" i="0" u="none" strike="noStrike" kern="1200" baseline="0" dirty="0" smtClean="0">
                <a:solidFill>
                  <a:schemeClr val="tx1"/>
                </a:solidFill>
                <a:latin typeface="+mn-lt"/>
                <a:ea typeface="+mn-ea"/>
                <a:cs typeface="+mn-cs"/>
              </a:rPr>
              <a:t>the same purpose, in like circumstances, has</a:t>
            </a:r>
          </a:p>
          <a:p>
            <a:r>
              <a:rPr lang="en-US" sz="1200" b="0" i="0" u="none" strike="noStrike" kern="1200" baseline="0" dirty="0" smtClean="0">
                <a:solidFill>
                  <a:schemeClr val="tx1"/>
                </a:solidFill>
                <a:latin typeface="+mn-lt"/>
                <a:ea typeface="+mn-ea"/>
                <a:cs typeface="+mn-cs"/>
              </a:rPr>
              <a:t>been assigned to a Federal award as a direct</a:t>
            </a:r>
          </a:p>
          <a:p>
            <a:r>
              <a:rPr lang="en-US" sz="1200" b="0" i="0" u="none" strike="noStrike" kern="1200" baseline="0" dirty="0" smtClean="0">
                <a:solidFill>
                  <a:schemeClr val="tx1"/>
                </a:solidFill>
                <a:latin typeface="+mn-lt"/>
                <a:ea typeface="+mn-ea"/>
                <a:cs typeface="+mn-cs"/>
              </a:rPr>
              <a:t>cost.</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151</a:t>
            </a:fld>
            <a:endParaRPr lang="en-US"/>
          </a:p>
        </p:txBody>
      </p:sp>
    </p:spTree>
    <p:extLst>
      <p:ext uri="{BB962C8B-B14F-4D97-AF65-F5344CB8AC3E}">
        <p14:creationId xmlns:p14="http://schemas.microsoft.com/office/powerpoint/2010/main" val="327498288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154</a:t>
            </a:fld>
            <a:endParaRPr lang="en-US"/>
          </a:p>
        </p:txBody>
      </p:sp>
    </p:spTree>
    <p:extLst>
      <p:ext uri="{BB962C8B-B14F-4D97-AF65-F5344CB8AC3E}">
        <p14:creationId xmlns:p14="http://schemas.microsoft.com/office/powerpoint/2010/main" val="343874077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us – an agency</a:t>
            </a:r>
          </a:p>
          <a:p>
            <a:endParaRPr lang="en-US" dirty="0" smtClean="0"/>
          </a:p>
          <a:p>
            <a:r>
              <a:rPr lang="en-US" dirty="0" smtClean="0"/>
              <a:t>DAS charges </a:t>
            </a:r>
            <a:r>
              <a:rPr lang="en-US" dirty="0" err="1" smtClean="0"/>
              <a:t>bfor</a:t>
            </a:r>
            <a:r>
              <a:rPr lang="en-US" dirty="0" smtClean="0"/>
              <a:t> central accounting, operation of SFMA, Human resources using an </a:t>
            </a:r>
            <a:r>
              <a:rPr lang="en-US" dirty="0" err="1" smtClean="0"/>
              <a:t>lallocation</a:t>
            </a:r>
            <a:endParaRPr lang="en-US" dirty="0" smtClean="0"/>
          </a:p>
          <a:p>
            <a:endParaRPr lang="en-US" dirty="0" smtClean="0"/>
          </a:p>
          <a:p>
            <a:r>
              <a:rPr lang="en-US" dirty="0" smtClean="0"/>
              <a:t>Billed – rent</a:t>
            </a:r>
            <a:r>
              <a:rPr lang="en-US" baseline="0" dirty="0" smtClean="0"/>
              <a:t> , phone, insurance, motor pool</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160</a:t>
            </a:fld>
            <a:endParaRPr lang="en-US"/>
          </a:p>
        </p:txBody>
      </p:sp>
    </p:spTree>
    <p:extLst>
      <p:ext uri="{BB962C8B-B14F-4D97-AF65-F5344CB8AC3E}">
        <p14:creationId xmlns:p14="http://schemas.microsoft.com/office/powerpoint/2010/main" val="189087797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Prepared and submitted six months prior to the beginning of fiscal year – Extensions *May*</a:t>
            </a:r>
            <a:r>
              <a:rPr lang="en-US" baseline="0" dirty="0" smtClean="0"/>
              <a:t> be granted by cognizant agency</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161</a:t>
            </a:fld>
            <a:endParaRPr lang="en-US"/>
          </a:p>
        </p:txBody>
      </p:sp>
    </p:spTree>
    <p:extLst>
      <p:ext uri="{BB962C8B-B14F-4D97-AF65-F5344CB8AC3E}">
        <p14:creationId xmlns:p14="http://schemas.microsoft.com/office/powerpoint/2010/main" val="231868677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a:t>
            </a:r>
          </a:p>
          <a:p>
            <a:r>
              <a:rPr lang="en-US" dirty="0" smtClean="0"/>
              <a:t>Org</a:t>
            </a:r>
            <a:r>
              <a:rPr lang="en-US" baseline="0" dirty="0" smtClean="0"/>
              <a:t> chart detailed to show operations including central service </a:t>
            </a:r>
            <a:r>
              <a:rPr lang="en-US" baseline="0" dirty="0" err="1" smtClean="0"/>
              <a:t>activites</a:t>
            </a:r>
            <a:endParaRPr lang="en-US" baseline="0" dirty="0" smtClean="0"/>
          </a:p>
          <a:p>
            <a:endParaRPr lang="en-US" baseline="0" dirty="0" smtClean="0"/>
          </a:p>
          <a:p>
            <a:r>
              <a:rPr lang="en-US" baseline="0" dirty="0" smtClean="0"/>
              <a:t>CAFR to support allowable costs</a:t>
            </a:r>
          </a:p>
          <a:p>
            <a:endParaRPr lang="en-US" baseline="0" dirty="0" smtClean="0"/>
          </a:p>
          <a:p>
            <a:r>
              <a:rPr lang="en-US" baseline="0" dirty="0" smtClean="0"/>
              <a:t>Certification that the plan includes only allowable costs,</a:t>
            </a:r>
          </a:p>
          <a:p>
            <a:r>
              <a:rPr lang="en-US" baseline="0" dirty="0" smtClean="0"/>
              <a:t>And costs treated similarly among various awards/activities</a:t>
            </a:r>
          </a:p>
          <a:p>
            <a:endParaRPr lang="en-US" baseline="0" dirty="0" smtClean="0"/>
          </a:p>
          <a:p>
            <a:r>
              <a:rPr lang="en-US" baseline="0" dirty="0" smtClean="0"/>
              <a:t>Allocated Central Services:</a:t>
            </a:r>
          </a:p>
          <a:p>
            <a:r>
              <a:rPr lang="en-US" baseline="0" dirty="0" smtClean="0"/>
              <a:t>Each service will include</a:t>
            </a:r>
          </a:p>
          <a:p>
            <a:r>
              <a:rPr lang="en-US" baseline="0" dirty="0" smtClean="0"/>
              <a:t>	description of the service</a:t>
            </a:r>
          </a:p>
          <a:p>
            <a:r>
              <a:rPr lang="en-US" baseline="0" dirty="0" smtClean="0"/>
              <a:t>	Ident of unit providing service</a:t>
            </a:r>
          </a:p>
          <a:p>
            <a:r>
              <a:rPr lang="en-US" baseline="0" dirty="0" smtClean="0"/>
              <a:t>	Items of expense included in costs</a:t>
            </a:r>
          </a:p>
          <a:p>
            <a:r>
              <a:rPr lang="en-US" baseline="0" dirty="0" smtClean="0"/>
              <a:t>	Method used to distribute service to agencies</a:t>
            </a:r>
          </a:p>
          <a:p>
            <a:endParaRPr lang="en-US" baseline="0" dirty="0" smtClean="0"/>
          </a:p>
          <a:p>
            <a:r>
              <a:rPr lang="en-US" baseline="0" dirty="0" smtClean="0"/>
              <a:t>Billed Services:</a:t>
            </a:r>
          </a:p>
          <a:p>
            <a:r>
              <a:rPr lang="en-US" baseline="0" dirty="0" smtClean="0"/>
              <a:t>Internal Service funds &gt;5M</a:t>
            </a:r>
          </a:p>
          <a:p>
            <a:r>
              <a:rPr lang="en-US" baseline="0" dirty="0" smtClean="0"/>
              <a:t>	Description</a:t>
            </a:r>
          </a:p>
          <a:p>
            <a:r>
              <a:rPr lang="en-US" baseline="0" dirty="0" smtClean="0"/>
              <a:t>	Balance Sheet</a:t>
            </a:r>
          </a:p>
          <a:p>
            <a:r>
              <a:rPr lang="en-US" baseline="0" dirty="0" smtClean="0"/>
              <a:t>	Revenue/Expenses Stmt</a:t>
            </a:r>
          </a:p>
          <a:p>
            <a:r>
              <a:rPr lang="en-US" baseline="0" dirty="0" smtClean="0"/>
              <a:t>	non-operating transfers in/out of fund</a:t>
            </a:r>
          </a:p>
          <a:p>
            <a:r>
              <a:rPr lang="en-US" baseline="0" dirty="0" smtClean="0"/>
              <a:t>	Procedures used to charge costs of service &amp; how Billing rate is calculated</a:t>
            </a:r>
          </a:p>
          <a:p>
            <a:r>
              <a:rPr lang="en-US" baseline="0" dirty="0" smtClean="0"/>
              <a:t>	Schedule of current rates</a:t>
            </a:r>
          </a:p>
          <a:p>
            <a:r>
              <a:rPr lang="en-US" baseline="0" dirty="0" smtClean="0"/>
              <a:t>	schedule comparing revenues to allowable costs</a:t>
            </a:r>
          </a:p>
          <a:p>
            <a:r>
              <a:rPr lang="en-US" baseline="0" dirty="0" smtClean="0"/>
              <a:t>	Explanation of how variance will be handled</a:t>
            </a:r>
          </a:p>
          <a:p>
            <a:endParaRPr lang="en-US" baseline="0" dirty="0" smtClean="0"/>
          </a:p>
          <a:p>
            <a:r>
              <a:rPr lang="en-US" baseline="0" dirty="0" smtClean="0"/>
              <a:t>Self – insurance fund:</a:t>
            </a:r>
          </a:p>
          <a:p>
            <a:r>
              <a:rPr lang="en-US" baseline="0" dirty="0" smtClean="0"/>
              <a:t>	Similar to ISF</a:t>
            </a:r>
          </a:p>
          <a:p>
            <a:r>
              <a:rPr lang="en-US" baseline="0" dirty="0" smtClean="0"/>
              <a:t>	List of covered by fund</a:t>
            </a:r>
          </a:p>
          <a:p>
            <a:r>
              <a:rPr lang="en-US" baseline="0" dirty="0" smtClean="0"/>
              <a:t>	How level of fund contributions are determined</a:t>
            </a:r>
          </a:p>
          <a:p>
            <a:r>
              <a:rPr lang="en-US" baseline="0" dirty="0" smtClean="0"/>
              <a:t>	Procedures used to charge costs of service &amp; how Billing rate is calculated</a:t>
            </a:r>
          </a:p>
          <a:p>
            <a:r>
              <a:rPr lang="en-US" baseline="0" dirty="0" smtClean="0"/>
              <a:t>	</a:t>
            </a:r>
            <a:r>
              <a:rPr lang="en-US" baseline="0" dirty="0" err="1" smtClean="0"/>
              <a:t>Serserve</a:t>
            </a:r>
            <a:r>
              <a:rPr lang="en-US" baseline="0" dirty="0" smtClean="0"/>
              <a:t> levels in excess of claims submitted/submitted not </a:t>
            </a:r>
            <a:r>
              <a:rPr lang="en-US" baseline="0" dirty="0" err="1" smtClean="0"/>
              <a:t>adjusicated</a:t>
            </a:r>
            <a:r>
              <a:rPr lang="en-US" baseline="0" dirty="0" smtClean="0"/>
              <a:t>/incurred but not committed must be explained</a:t>
            </a:r>
          </a:p>
          <a:p>
            <a:endParaRPr lang="en-US" baseline="0" dirty="0" smtClean="0"/>
          </a:p>
          <a:p>
            <a:r>
              <a:rPr lang="en-US" sz="1200" b="0" i="0" u="none" strike="noStrike" kern="1200" baseline="0" dirty="0" smtClean="0">
                <a:solidFill>
                  <a:schemeClr val="tx1"/>
                </a:solidFill>
                <a:latin typeface="+mn-lt"/>
                <a:ea typeface="+mn-ea"/>
                <a:cs typeface="+mn-cs"/>
              </a:rPr>
              <a:t>For fringe benefit costs, </a:t>
            </a:r>
          </a:p>
          <a:p>
            <a:r>
              <a:rPr lang="en-US" sz="1200" b="0" i="0" u="none" strike="noStrike" kern="1200" baseline="0" dirty="0" smtClean="0">
                <a:solidFill>
                  <a:schemeClr val="tx1"/>
                </a:solidFill>
                <a:latin typeface="+mn-lt"/>
                <a:ea typeface="+mn-ea"/>
                <a:cs typeface="+mn-cs"/>
              </a:rPr>
              <a:t>	a listing of fringe benefits provided to covered employees, and</a:t>
            </a:r>
          </a:p>
          <a:p>
            <a:r>
              <a:rPr lang="en-US" sz="1200" b="0" i="0" u="none" strike="noStrike" kern="1200" baseline="0" dirty="0" smtClean="0">
                <a:solidFill>
                  <a:schemeClr val="tx1"/>
                </a:solidFill>
                <a:latin typeface="+mn-lt"/>
                <a:ea typeface="+mn-ea"/>
                <a:cs typeface="+mn-cs"/>
              </a:rPr>
              <a:t>	the overall annual cost of each type of benefit; </a:t>
            </a:r>
          </a:p>
          <a:p>
            <a:r>
              <a:rPr lang="en-US" sz="1200" b="0" i="0" u="none" strike="noStrike" kern="1200" baseline="0" dirty="0" smtClean="0">
                <a:solidFill>
                  <a:schemeClr val="tx1"/>
                </a:solidFill>
                <a:latin typeface="+mn-lt"/>
                <a:ea typeface="+mn-ea"/>
                <a:cs typeface="+mn-cs"/>
              </a:rPr>
              <a:t>	current fringe benefit policies; </a:t>
            </a:r>
          </a:p>
          <a:p>
            <a:r>
              <a:rPr lang="en-US" sz="1200" b="0" i="0" u="none" strike="noStrike" kern="1200" baseline="0" dirty="0" smtClean="0">
                <a:solidFill>
                  <a:schemeClr val="tx1"/>
                </a:solidFill>
                <a:latin typeface="+mn-lt"/>
                <a:ea typeface="+mn-ea"/>
                <a:cs typeface="+mn-cs"/>
              </a:rPr>
              <a:t>	And procedures used to charge or allocate the</a:t>
            </a:r>
          </a:p>
          <a:p>
            <a:r>
              <a:rPr lang="en-US" sz="1200" b="0" i="0" u="none" strike="noStrike" kern="1200" baseline="0" dirty="0" smtClean="0">
                <a:solidFill>
                  <a:schemeClr val="tx1"/>
                </a:solidFill>
                <a:latin typeface="+mn-lt"/>
                <a:ea typeface="+mn-ea"/>
                <a:cs typeface="+mn-cs"/>
              </a:rPr>
              <a:t>	costs of the benefits to benefitted activities.</a:t>
            </a:r>
            <a:endParaRPr lang="en-US" baseline="0" dirty="0" smtClean="0"/>
          </a:p>
          <a:p>
            <a:r>
              <a:rPr lang="en-US" baseline="0" dirty="0" smtClean="0"/>
              <a:t>Sample at 200 CFR </a:t>
            </a:r>
            <a:r>
              <a:rPr lang="en-US" baseline="0" dirty="0" err="1" smtClean="0"/>
              <a:t>Apopendix</a:t>
            </a:r>
            <a:r>
              <a:rPr lang="en-US" baseline="0" dirty="0" smtClean="0"/>
              <a:t> V(E) 4.</a:t>
            </a:r>
          </a:p>
          <a:p>
            <a:endParaRPr lang="en-US" baseline="0" dirty="0" smtClean="0"/>
          </a:p>
          <a:p>
            <a:endParaRPr lang="en-US" baseline="0" dirty="0" smtClean="0"/>
          </a:p>
          <a:p>
            <a:endParaRPr lang="en-US" baseline="0" dirty="0" smtClean="0"/>
          </a:p>
          <a:p>
            <a:r>
              <a:rPr lang="en-US" baseline="0" dirty="0" smtClean="0"/>
              <a:t>Billed Services</a:t>
            </a:r>
          </a:p>
          <a:p>
            <a:r>
              <a:rPr lang="en-US" baseline="0" dirty="0" smtClean="0"/>
              <a:t>Includes</a:t>
            </a:r>
          </a:p>
          <a:p>
            <a:r>
              <a:rPr lang="en-US" baseline="0" dirty="0" smtClean="0"/>
              <a:t>	I(</a:t>
            </a:r>
            <a:r>
              <a:rPr lang="en-US" baseline="0" dirty="0" err="1" smtClean="0"/>
              <a:t>nternal</a:t>
            </a:r>
            <a:r>
              <a:rPr lang="en-US" baseline="0" dirty="0" smtClean="0"/>
              <a:t> service funds over $5million budget</a:t>
            </a:r>
          </a:p>
          <a:p>
            <a:r>
              <a:rPr lang="en-US" baseline="0" dirty="0" smtClean="0"/>
              <a:t>	B/S, Income </a:t>
            </a:r>
            <a:r>
              <a:rPr lang="en-US" baseline="0" dirty="0" err="1" smtClean="0"/>
              <a:t>stmt</a:t>
            </a:r>
            <a:r>
              <a:rPr lang="en-US" baseline="0" dirty="0" smtClean="0"/>
              <a:t>, method of to charge costs, rates</a:t>
            </a:r>
          </a:p>
          <a:p>
            <a:r>
              <a:rPr lang="en-US" baseline="0" dirty="0" smtClean="0"/>
              <a:t>	Comparison of actual revenue to </a:t>
            </a:r>
            <a:r>
              <a:rPr lang="en-US" baseline="0" dirty="0" err="1" smtClean="0"/>
              <a:t>expwenditure</a:t>
            </a:r>
            <a:r>
              <a:rPr lang="en-US" baseline="0" dirty="0" smtClean="0"/>
              <a:t> &amp; how variance are handled</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162</a:t>
            </a:fld>
            <a:endParaRPr lang="en-US"/>
          </a:p>
        </p:txBody>
      </p:sp>
    </p:spTree>
    <p:extLst>
      <p:ext uri="{BB962C8B-B14F-4D97-AF65-F5344CB8AC3E}">
        <p14:creationId xmlns:p14="http://schemas.microsoft.com/office/powerpoint/2010/main" val="421339367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3434024" cy="1941844"/>
          </a:xfrm>
        </p:spPr>
      </p:sp>
      <p:sp>
        <p:nvSpPr>
          <p:cNvPr id="3" name="Notes Placeholder 2"/>
          <p:cNvSpPr>
            <a:spLocks noGrp="1"/>
          </p:cNvSpPr>
          <p:nvPr>
            <p:ph type="body" idx="1"/>
          </p:nvPr>
        </p:nvSpPr>
        <p:spPr>
          <a:xfrm>
            <a:off x="685800" y="3205424"/>
            <a:ext cx="5486400" cy="5767754"/>
          </a:xfrm>
        </p:spPr>
        <p:txBody>
          <a:bodyPr/>
          <a:lstStyle/>
          <a:p>
            <a:r>
              <a:rPr lang="en-US" dirty="0" smtClean="0"/>
              <a:t>For those case-by</a:t>
            </a:r>
            <a:r>
              <a:rPr lang="en-US" baseline="0" dirty="0" smtClean="0"/>
              <a:t>-case determinations that involve a Subrecipient relationship, the pass-through entity for all intensive purposes now becomes and acts as if they are the Federal awarding agency.  As such, we move to the next section of the Uniform Guidance (200.331) which discusses the responsibilities of pass-through entities.  Pass-through entities now have the responsibility to clearly identify the subaward to their subrecipients.  This is typically done within whatever legal instrument (MOA, contract, agreement, </a:t>
            </a:r>
            <a:r>
              <a:rPr lang="en-US" baseline="0" dirty="0" err="1" smtClean="0"/>
              <a:t>ect</a:t>
            </a:r>
            <a:r>
              <a:rPr lang="en-US" baseline="0" dirty="0" smtClean="0"/>
              <a:t>) the pass-through entity uses to formalize the relationship and agreement with the non-Federal entity (i.e. Subrecipient).</a:t>
            </a:r>
          </a:p>
          <a:p>
            <a:endParaRPr lang="en-US" baseline="0" dirty="0" smtClean="0"/>
          </a:p>
          <a:p>
            <a:r>
              <a:rPr lang="en-US" baseline="0" dirty="0" smtClean="0"/>
              <a:t>Items that must be included in the legal instrument that help to identify the subaward include the 13 required items listed in </a:t>
            </a:r>
            <a:r>
              <a:rPr lang="en-US" b="1" dirty="0" smtClean="0"/>
              <a:t>§200.331 </a:t>
            </a:r>
            <a:r>
              <a:rPr lang="en-US" b="0" dirty="0" smtClean="0"/>
              <a:t>that</a:t>
            </a:r>
            <a:r>
              <a:rPr lang="en-US" b="0" baseline="0" dirty="0" smtClean="0"/>
              <a:t> identify the Federal Award.  A few of these items include the Federal Award Identification Number (FAIN); the Federal Award Dates; Amount of Federal Funds Obligated by this action; and the CFDA number and name, subrecipient DUNS number indirect cost rate.  Please refer to </a:t>
            </a:r>
            <a:r>
              <a:rPr lang="en-US" b="1" dirty="0" smtClean="0"/>
              <a:t>§200.331</a:t>
            </a:r>
            <a:r>
              <a:rPr lang="en-US" b="0" dirty="0" smtClean="0"/>
              <a:t> for a complete</a:t>
            </a:r>
            <a:r>
              <a:rPr lang="en-US" b="0" baseline="0" dirty="0" smtClean="0"/>
              <a:t> list of the required items that should be included.</a:t>
            </a:r>
          </a:p>
          <a:p>
            <a:endParaRPr lang="en-US" b="0" baseline="0" dirty="0" smtClean="0"/>
          </a:p>
          <a:p>
            <a:r>
              <a:rPr lang="en-US" b="0" baseline="0" dirty="0" smtClean="0"/>
              <a:t>Additionally, the pass-through entity must also clearly identify all of the requirements imposed on the Subrecipient to ensure that the Federal Award is used in accordance with Federal statutes, regulations, and terms/conditions of the Federal award, as well as any additional requirements that the pass-through entity imposes on the Subrecipient in order for the pass-through entity to meet its own responsibility for compliance.</a:t>
            </a:r>
          </a:p>
          <a:p>
            <a:endParaRPr lang="en-US" b="0" baseline="0" dirty="0" smtClean="0"/>
          </a:p>
          <a:p>
            <a:r>
              <a:rPr lang="en-US" b="0" baseline="0" dirty="0" smtClean="0"/>
              <a:t>The pass-through entity must also inform the Subrecipient of its requirement to permit the pass-through entity and auditors access to the Subrecipients records and financial states.</a:t>
            </a:r>
            <a:r>
              <a:rPr lang="en-US" b="1" dirty="0" smtClean="0"/>
              <a:t> </a:t>
            </a:r>
            <a:endParaRPr lang="en-US" b="0" baseline="0" dirty="0" smtClean="0"/>
          </a:p>
        </p:txBody>
      </p:sp>
      <p:sp>
        <p:nvSpPr>
          <p:cNvPr id="4" name="Slide Number Placeholder 3"/>
          <p:cNvSpPr>
            <a:spLocks noGrp="1"/>
          </p:cNvSpPr>
          <p:nvPr>
            <p:ph type="sldNum" sz="quarter" idx="10"/>
          </p:nvPr>
        </p:nvSpPr>
        <p:spPr/>
        <p:txBody>
          <a:bodyPr/>
          <a:lstStyle/>
          <a:p>
            <a:fld id="{B6D9A098-7F61-944F-AFC6-6C83CEBA7B10}" type="slidenum">
              <a:rPr lang="en-US" smtClean="0"/>
              <a:t>165</a:t>
            </a:fld>
            <a:endParaRPr lang="en-US"/>
          </a:p>
        </p:txBody>
      </p:sp>
    </p:spTree>
    <p:extLst>
      <p:ext uri="{BB962C8B-B14F-4D97-AF65-F5344CB8AC3E}">
        <p14:creationId xmlns:p14="http://schemas.microsoft.com/office/powerpoint/2010/main" val="350064655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Additionally, prior to issuing</a:t>
            </a:r>
            <a:r>
              <a:rPr lang="en-US" baseline="0" dirty="0" smtClean="0"/>
              <a:t> any Federal funds to the Subrecipient, the pass-through entity must complete a risk assessment of the Subrecipient in terms of their potential for noncompliance with Federal statutes, regulations, and terms/conditions of the award.  When completing the risk assessment, pass-through entities should focus on 4 key areas including: (1) prior experience with the same or similar type of awards; (2) the results of previous audits, as well as including whether or not the Subrecipient is eligible to receive a Single Audit in accordance with Subpart F of 2 CFR 200; (3) whether the Subrecipient has new personnel or substantially changed systems that could impact their ability to effectively implement the project and use Federal funds appropriately; and (4) the extent of results of other Federal awarding agency monitoring programs.  The Service has developed its own official risk assessment form (FWS 3-2462) that evaluates their Financial Assistance recipients level of risk for noncompliance.  State FW agencies perhaps not wanting to re-invent the wheel should contact their WSFR Regional Offices to inquire about obtaining a copy of the risk assessment form to help develop their state process.   </a:t>
            </a:r>
          </a:p>
          <a:p>
            <a:endParaRPr lang="en-US" baseline="0" dirty="0" smtClean="0"/>
          </a:p>
          <a:p>
            <a:r>
              <a:rPr lang="en-US" baseline="0" dirty="0" smtClean="0"/>
              <a:t>In addition to the risk assessment, pass-through entities must also report on all new </a:t>
            </a:r>
            <a:r>
              <a:rPr lang="en-US" baseline="0" dirty="0" err="1" smtClean="0"/>
              <a:t>subawards</a:t>
            </a:r>
            <a:r>
              <a:rPr lang="en-US" baseline="0" dirty="0" smtClean="0"/>
              <a:t> (greater than $25,000) that they provide to Subrecipients.  Reports must be entered into FFAT by the end of the month following the month that funds were obligated to the Subrecipient. </a:t>
            </a:r>
          </a:p>
          <a:p>
            <a:endParaRPr lang="en-US" baseline="0" dirty="0" smtClean="0"/>
          </a:p>
        </p:txBody>
      </p:sp>
      <p:sp>
        <p:nvSpPr>
          <p:cNvPr id="4" name="Slide Number Placeholder 3"/>
          <p:cNvSpPr>
            <a:spLocks noGrp="1"/>
          </p:cNvSpPr>
          <p:nvPr>
            <p:ph type="sldNum" sz="quarter" idx="10"/>
          </p:nvPr>
        </p:nvSpPr>
        <p:spPr/>
        <p:txBody>
          <a:bodyPr/>
          <a:lstStyle/>
          <a:p>
            <a:fld id="{B6D9A098-7F61-944F-AFC6-6C83CEBA7B10}" type="slidenum">
              <a:rPr lang="en-US" smtClean="0"/>
              <a:t>166</a:t>
            </a:fld>
            <a:endParaRPr lang="en-US"/>
          </a:p>
        </p:txBody>
      </p:sp>
    </p:spTree>
    <p:extLst>
      <p:ext uri="{BB962C8B-B14F-4D97-AF65-F5344CB8AC3E}">
        <p14:creationId xmlns:p14="http://schemas.microsoft.com/office/powerpoint/2010/main" val="201377024"/>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Pass</a:t>
            </a:r>
            <a:r>
              <a:rPr lang="en-US" baseline="0" dirty="0" smtClean="0"/>
              <a:t>-through entities should use the results of the risk assessment to help establish and guide future monitoring tools and practices of Subrecipients in order to help ensure that Federal funds are used appropriately and projects are implemented and completed as outline and in a timely fashion.  Pass-through entities can choose to: (1) provide training and other forms of technical assistance on project-related matters; (2) establish period dates for on-site review of project progress and accomplishment; (3) arrange for and settle upon agreed upon procedure engagements if necessary related to the Federal award; (4) again help to verify that the </a:t>
            </a:r>
            <a:r>
              <a:rPr lang="en-US" baseline="0" dirty="0" err="1" smtClean="0"/>
              <a:t>Subrecipient</a:t>
            </a:r>
            <a:r>
              <a:rPr lang="en-US" baseline="0" dirty="0" smtClean="0"/>
              <a:t>, if applicable, receives a Single Audit should they expend more than $750,000 in Federal funds in a fiscal year.  Lastly, the results of the risk assessment may help to establish enforcement actions for </a:t>
            </a:r>
            <a:r>
              <a:rPr lang="en-US" baseline="0" dirty="0" err="1" smtClean="0"/>
              <a:t>Subrecipient</a:t>
            </a:r>
            <a:r>
              <a:rPr lang="en-US" baseline="0" dirty="0" smtClean="0"/>
              <a:t> noncompliance.</a:t>
            </a:r>
          </a:p>
          <a:p>
            <a:endParaRPr lang="en-US" dirty="0"/>
          </a:p>
        </p:txBody>
      </p:sp>
      <p:sp>
        <p:nvSpPr>
          <p:cNvPr id="4" name="Slide Number Placeholder 3"/>
          <p:cNvSpPr>
            <a:spLocks noGrp="1"/>
          </p:cNvSpPr>
          <p:nvPr>
            <p:ph type="sldNum" sz="quarter" idx="10"/>
          </p:nvPr>
        </p:nvSpPr>
        <p:spPr/>
        <p:txBody>
          <a:bodyPr/>
          <a:lstStyle/>
          <a:p>
            <a:fld id="{B6D9A098-7F61-944F-AFC6-6C83CEBA7B10}" type="slidenum">
              <a:rPr lang="en-US" smtClean="0"/>
              <a:t>167</a:t>
            </a:fld>
            <a:endParaRPr lang="en-US"/>
          </a:p>
        </p:txBody>
      </p:sp>
    </p:spTree>
    <p:extLst>
      <p:ext uri="{BB962C8B-B14F-4D97-AF65-F5344CB8AC3E}">
        <p14:creationId xmlns:p14="http://schemas.microsoft.com/office/powerpoint/2010/main" val="3683700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Federal Award Date – Date the grant is signed by the grantor Federal agency</a:t>
            </a:r>
          </a:p>
          <a:p>
            <a:endParaRPr lang="en-US" dirty="0" smtClean="0"/>
          </a:p>
          <a:p>
            <a:endParaRPr lang="en-US" dirty="0" smtClean="0"/>
          </a:p>
          <a:p>
            <a:r>
              <a:rPr lang="en-US" dirty="0" smtClean="0"/>
              <a:t>Federal contact will know</a:t>
            </a:r>
            <a:r>
              <a:rPr lang="en-US" baseline="0" dirty="0" smtClean="0"/>
              <a:t> and grant documentation will also have this information</a:t>
            </a:r>
          </a:p>
        </p:txBody>
      </p:sp>
      <p:sp>
        <p:nvSpPr>
          <p:cNvPr id="4" name="Slide Number Placeholder 3"/>
          <p:cNvSpPr>
            <a:spLocks noGrp="1"/>
          </p:cNvSpPr>
          <p:nvPr>
            <p:ph type="sldNum" sz="quarter" idx="10"/>
          </p:nvPr>
        </p:nvSpPr>
        <p:spPr/>
        <p:txBody>
          <a:bodyPr/>
          <a:lstStyle/>
          <a:p>
            <a:fld id="{77831FAE-8982-47C1-AE4D-6FAFA1431473}" type="slidenum">
              <a:rPr lang="en-US" smtClean="0"/>
              <a:t>10</a:t>
            </a:fld>
            <a:endParaRPr lang="en-US"/>
          </a:p>
        </p:txBody>
      </p:sp>
    </p:spTree>
    <p:extLst>
      <p:ext uri="{BB962C8B-B14F-4D97-AF65-F5344CB8AC3E}">
        <p14:creationId xmlns:p14="http://schemas.microsoft.com/office/powerpoint/2010/main" val="2921591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Auditor will be </a:t>
            </a:r>
            <a:r>
              <a:rPr lang="en-US" dirty="0" err="1" smtClean="0"/>
              <a:t>likey</a:t>
            </a:r>
            <a:r>
              <a:rPr lang="en-US" dirty="0" smtClean="0"/>
              <a:t> looking  whether you are</a:t>
            </a:r>
            <a:r>
              <a:rPr lang="en-US" baseline="0" dirty="0" smtClean="0"/>
              <a:t> following the appropriate guidance, but audit rules don’t early implement.</a:t>
            </a:r>
            <a:endParaRPr lang="en-US" dirty="0"/>
          </a:p>
        </p:txBody>
      </p:sp>
      <p:sp>
        <p:nvSpPr>
          <p:cNvPr id="4" name="Slide Number Placeholder 3"/>
          <p:cNvSpPr>
            <a:spLocks noGrp="1"/>
          </p:cNvSpPr>
          <p:nvPr>
            <p:ph type="sldNum" sz="quarter" idx="10"/>
          </p:nvPr>
        </p:nvSpPr>
        <p:spPr/>
        <p:txBody>
          <a:bodyPr/>
          <a:lstStyle/>
          <a:p>
            <a:fld id="{77831FAE-8982-47C1-AE4D-6FAFA1431473}" type="slidenum">
              <a:rPr lang="en-US" smtClean="0"/>
              <a:t>12</a:t>
            </a:fld>
            <a:endParaRPr lang="en-US"/>
          </a:p>
        </p:txBody>
      </p:sp>
    </p:spTree>
    <p:extLst>
      <p:ext uri="{BB962C8B-B14F-4D97-AF65-F5344CB8AC3E}">
        <p14:creationId xmlns:p14="http://schemas.microsoft.com/office/powerpoint/2010/main" val="1900849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069CB8-F204-4D06-B913-C5A26A89888A}"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3081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2237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67950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smtClean="0"/>
              <a:t>‹#›</a:t>
            </a:fld>
            <a:endParaRPr lang="en-US" dirty="0"/>
          </a:p>
        </p:txBody>
      </p:sp>
    </p:spTree>
    <p:extLst>
      <p:ext uri="{BB962C8B-B14F-4D97-AF65-F5344CB8AC3E}">
        <p14:creationId xmlns:p14="http://schemas.microsoft.com/office/powerpoint/2010/main" val="3898296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smtClean="0"/>
              <a:t>10/23/2015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1019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smtClean="0"/>
              <a:t>10/23/2015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91387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98F3E3B-34E3-4345-B2A1-994B83598A9C}" type="datetimeFigureOut">
              <a:rPr lang="en-US" smtClean="0"/>
              <a:t>10/23/2015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04592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smtClean="0"/>
              <a:t>10/23/2015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8710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smtClean="0"/>
              <a:t>10/23/2015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16477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smtClean="0"/>
              <a:t>10/23/2015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17464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smtClean="0"/>
              <a:t>10/23/2015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99138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smtClean="0"/>
              <a:t>10/23/2015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5587015"/>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hyperlink" Target="http://www.harvester.census.gov/" TargetMode="Externa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dirty="0"/>
              <a:t>Uniform Guidance for Federal Awards</a:t>
            </a:r>
            <a:endParaRPr lang="en-US" dirty="0"/>
          </a:p>
        </p:txBody>
      </p:sp>
      <p:sp>
        <p:nvSpPr>
          <p:cNvPr id="3" name="Subtitle 2"/>
          <p:cNvSpPr>
            <a:spLocks noGrp="1"/>
          </p:cNvSpPr>
          <p:nvPr>
            <p:ph type="subTitle" idx="1"/>
          </p:nvPr>
        </p:nvSpPr>
        <p:spPr/>
        <p:txBody>
          <a:bodyPr>
            <a:normAutofit fontScale="85000" lnSpcReduction="20000"/>
          </a:bodyPr>
          <a:lstStyle/>
          <a:p>
            <a:pPr>
              <a:buClr>
                <a:schemeClr val="accent1">
                  <a:lumMod val="75000"/>
                </a:schemeClr>
              </a:buClr>
              <a:defRPr/>
            </a:pPr>
            <a:r>
              <a:rPr lang="en-US" dirty="0"/>
              <a:t>Presented by Michael Cutler</a:t>
            </a:r>
          </a:p>
          <a:p>
            <a:pPr>
              <a:buClr>
                <a:schemeClr val="accent1">
                  <a:lumMod val="75000"/>
                </a:schemeClr>
              </a:buClr>
              <a:defRPr/>
            </a:pPr>
            <a:r>
              <a:rPr lang="en-US" dirty="0" smtClean="0"/>
              <a:t>October 27, </a:t>
            </a:r>
            <a:r>
              <a:rPr lang="en-US" dirty="0"/>
              <a:t>2015</a:t>
            </a:r>
          </a:p>
          <a:p>
            <a:pPr>
              <a:buClr>
                <a:schemeClr val="accent1">
                  <a:lumMod val="75000"/>
                </a:schemeClr>
              </a:buClr>
              <a:defRPr/>
            </a:pPr>
            <a:r>
              <a:rPr lang="en-US" dirty="0"/>
              <a:t>9:00 – 4:00</a:t>
            </a:r>
          </a:p>
          <a:p>
            <a:endParaRPr lang="en-US" dirty="0"/>
          </a:p>
        </p:txBody>
      </p:sp>
    </p:spTree>
    <p:extLst>
      <p:ext uri="{BB962C8B-B14F-4D97-AF65-F5344CB8AC3E}">
        <p14:creationId xmlns:p14="http://schemas.microsoft.com/office/powerpoint/2010/main" val="1841031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Effective </a:t>
            </a:r>
            <a:r>
              <a:rPr lang="en-US" altLang="en-US" dirty="0" err="1" smtClean="0"/>
              <a:t>Date</a:t>
            </a:r>
            <a:r>
              <a:rPr lang="en-US" altLang="en-US" b="1" u="sng" dirty="0" err="1" smtClean="0"/>
              <a:t>S</a:t>
            </a:r>
            <a:r>
              <a:rPr lang="en-US" altLang="en-US" dirty="0" smtClean="0"/>
              <a:t> </a:t>
            </a:r>
            <a:r>
              <a:rPr lang="en-US" altLang="en-US" dirty="0"/>
              <a:t>of Uniform </a:t>
            </a:r>
            <a:r>
              <a:rPr lang="en-US" altLang="en-US" dirty="0" smtClean="0"/>
              <a:t>Guidance</a:t>
            </a:r>
            <a:br>
              <a:rPr lang="en-US" altLang="en-US" dirty="0" smtClean="0"/>
            </a:br>
            <a:endParaRPr lang="en-US" dirty="0"/>
          </a:p>
        </p:txBody>
      </p:sp>
      <p:sp>
        <p:nvSpPr>
          <p:cNvPr id="3" name="Content Placeholder 2"/>
          <p:cNvSpPr>
            <a:spLocks noGrp="1"/>
          </p:cNvSpPr>
          <p:nvPr>
            <p:ph idx="1"/>
          </p:nvPr>
        </p:nvSpPr>
        <p:spPr/>
        <p:txBody>
          <a:bodyPr>
            <a:normAutofit/>
          </a:bodyPr>
          <a:lstStyle/>
          <a:p>
            <a:r>
              <a:rPr lang="en-US" altLang="en-US" sz="2400" dirty="0"/>
              <a:t>Per §200.110 and 8/29/14 FAQ .110-1 through .110-15</a:t>
            </a:r>
          </a:p>
          <a:p>
            <a:r>
              <a:rPr lang="en-US" altLang="en-US" sz="2400" dirty="0" smtClean="0"/>
              <a:t>For Federal agencies,  </a:t>
            </a:r>
            <a:r>
              <a:rPr lang="en-US" altLang="en-US" sz="2400" dirty="0"/>
              <a:t>must implement the requirements </a:t>
            </a:r>
            <a:r>
              <a:rPr lang="en-US" altLang="en-US" sz="2400" dirty="0" smtClean="0"/>
              <a:t>on  </a:t>
            </a:r>
            <a:r>
              <a:rPr lang="en-US" altLang="en-US" sz="2400" dirty="0"/>
              <a:t>December 26, </a:t>
            </a:r>
            <a:r>
              <a:rPr lang="en-US" altLang="en-US" sz="2400" dirty="0" smtClean="0"/>
              <a:t>2013</a:t>
            </a:r>
            <a:endParaRPr lang="en-US" altLang="en-US" sz="2400" dirty="0"/>
          </a:p>
          <a:p>
            <a:r>
              <a:rPr lang="en-US" altLang="en-US" sz="2400" dirty="0"/>
              <a:t>Administrative requirements and cost principles will apply to </a:t>
            </a:r>
            <a:r>
              <a:rPr lang="en-US" altLang="en-US" sz="2400" u="sng" dirty="0"/>
              <a:t>new awards and funding increments</a:t>
            </a:r>
            <a:r>
              <a:rPr lang="en-US" altLang="en-US" sz="2400" dirty="0"/>
              <a:t>* of existing awards made on or after December 26, 2014</a:t>
            </a:r>
          </a:p>
          <a:p>
            <a:r>
              <a:rPr lang="en-US" altLang="en-US" sz="2400" dirty="0"/>
              <a:t>* = New rules apply as of the Federal award date to new awards and for Federal agencies that consider incremental funding actions on previously made awards to be opportunities to change award terms and conditions, the first funding increment after December 26, 2014</a:t>
            </a:r>
          </a:p>
          <a:p>
            <a:endParaRPr lang="en-US" dirty="0"/>
          </a:p>
        </p:txBody>
      </p:sp>
    </p:spTree>
    <p:extLst>
      <p:ext uri="{BB962C8B-B14F-4D97-AF65-F5344CB8AC3E}">
        <p14:creationId xmlns:p14="http://schemas.microsoft.com/office/powerpoint/2010/main" val="1141325163"/>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200.453 materials and Supplies</a:t>
            </a:r>
            <a:endParaRPr lang="en-US" dirty="0"/>
          </a:p>
        </p:txBody>
      </p:sp>
      <p:sp>
        <p:nvSpPr>
          <p:cNvPr id="3" name="Content Placeholder 2"/>
          <p:cNvSpPr>
            <a:spLocks noGrp="1"/>
          </p:cNvSpPr>
          <p:nvPr>
            <p:ph idx="1"/>
          </p:nvPr>
        </p:nvSpPr>
        <p:spPr/>
        <p:txBody>
          <a:bodyPr>
            <a:normAutofit/>
          </a:bodyPr>
          <a:lstStyle/>
          <a:p>
            <a:r>
              <a:rPr lang="en-US" sz="3600" dirty="0"/>
              <a:t>Allowable.</a:t>
            </a:r>
          </a:p>
          <a:p>
            <a:r>
              <a:rPr lang="en-US" sz="3600" dirty="0"/>
              <a:t>Must be charged net of any </a:t>
            </a:r>
            <a:r>
              <a:rPr lang="en-US" sz="3600" dirty="0" smtClean="0"/>
              <a:t>applicable credits </a:t>
            </a:r>
            <a:r>
              <a:rPr lang="en-US" sz="3600" dirty="0"/>
              <a:t>(discounts).</a:t>
            </a:r>
          </a:p>
          <a:p>
            <a:r>
              <a:rPr lang="en-US" sz="3600" dirty="0"/>
              <a:t>May be charged as direct costs if for </a:t>
            </a:r>
            <a:r>
              <a:rPr lang="en-US" sz="3600" dirty="0" smtClean="0"/>
              <a:t>the performance </a:t>
            </a:r>
            <a:r>
              <a:rPr lang="en-US" sz="3600" dirty="0"/>
              <a:t>of the Federal award.</a:t>
            </a:r>
          </a:p>
        </p:txBody>
      </p:sp>
    </p:spTree>
    <p:extLst>
      <p:ext uri="{BB962C8B-B14F-4D97-AF65-F5344CB8AC3E}">
        <p14:creationId xmlns:p14="http://schemas.microsoft.com/office/powerpoint/2010/main" val="23978036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200.454 Memberships, Subscriptions, Professional Activities</a:t>
            </a:r>
            <a:endParaRPr lang="en-US" dirty="0"/>
          </a:p>
        </p:txBody>
      </p:sp>
      <p:sp>
        <p:nvSpPr>
          <p:cNvPr id="3" name="Content Placeholder 2"/>
          <p:cNvSpPr>
            <a:spLocks noGrp="1"/>
          </p:cNvSpPr>
          <p:nvPr>
            <p:ph idx="1"/>
          </p:nvPr>
        </p:nvSpPr>
        <p:spPr/>
        <p:txBody>
          <a:bodyPr>
            <a:noAutofit/>
          </a:bodyPr>
          <a:lstStyle/>
          <a:p>
            <a:r>
              <a:rPr lang="en-US" sz="2800" b="1" dirty="0" smtClean="0"/>
              <a:t>Allowable:</a:t>
            </a:r>
            <a:endParaRPr lang="en-US" sz="2800" b="1" dirty="0"/>
          </a:p>
          <a:p>
            <a:r>
              <a:rPr lang="en-US" sz="2800" dirty="0" smtClean="0"/>
              <a:t>Membership </a:t>
            </a:r>
            <a:r>
              <a:rPr lang="en-US" sz="2800" dirty="0"/>
              <a:t>in business, technical and </a:t>
            </a:r>
            <a:r>
              <a:rPr lang="en-US" sz="2800" dirty="0" smtClean="0"/>
              <a:t>professional organizations</a:t>
            </a:r>
            <a:endParaRPr lang="en-US" sz="2800" dirty="0"/>
          </a:p>
          <a:p>
            <a:r>
              <a:rPr lang="en-US" sz="2800" dirty="0" smtClean="0"/>
              <a:t>Subscriptions </a:t>
            </a:r>
            <a:r>
              <a:rPr lang="en-US" sz="2800" dirty="0"/>
              <a:t>to business, professional and </a:t>
            </a:r>
            <a:r>
              <a:rPr lang="en-US" sz="2800" dirty="0" smtClean="0"/>
              <a:t>technical periodicals</a:t>
            </a:r>
            <a:endParaRPr lang="en-US" sz="2800" dirty="0"/>
          </a:p>
          <a:p>
            <a:r>
              <a:rPr lang="en-US" sz="2800" dirty="0" smtClean="0"/>
              <a:t>Membership </a:t>
            </a:r>
            <a:r>
              <a:rPr lang="en-US" sz="2800" dirty="0"/>
              <a:t>in civic / community organizations, </a:t>
            </a:r>
            <a:r>
              <a:rPr lang="en-US" sz="2800" b="1" dirty="0" smtClean="0"/>
              <a:t>with prior </a:t>
            </a:r>
            <a:r>
              <a:rPr lang="en-US" sz="2800" b="1" dirty="0"/>
              <a:t>approval</a:t>
            </a:r>
          </a:p>
          <a:p>
            <a:r>
              <a:rPr lang="en-US" sz="2800" b="1" dirty="0"/>
              <a:t>Unallowable:</a:t>
            </a:r>
          </a:p>
          <a:p>
            <a:r>
              <a:rPr lang="en-US" sz="2800" dirty="0" smtClean="0"/>
              <a:t>Membership </a:t>
            </a:r>
            <a:r>
              <a:rPr lang="en-US" sz="2800" dirty="0"/>
              <a:t>in any country club or social / dining club</a:t>
            </a:r>
          </a:p>
          <a:p>
            <a:r>
              <a:rPr lang="en-US" sz="2800" dirty="0" smtClean="0"/>
              <a:t>Membership </a:t>
            </a:r>
            <a:r>
              <a:rPr lang="en-US" sz="2800" dirty="0"/>
              <a:t>in any organization whose primary </a:t>
            </a:r>
            <a:r>
              <a:rPr lang="en-US" sz="2800" dirty="0" smtClean="0"/>
              <a:t>purpose is </a:t>
            </a:r>
            <a:r>
              <a:rPr lang="en-US" sz="2800" dirty="0"/>
              <a:t>lobbying</a:t>
            </a:r>
          </a:p>
        </p:txBody>
      </p:sp>
    </p:spTree>
    <p:extLst>
      <p:ext uri="{BB962C8B-B14F-4D97-AF65-F5344CB8AC3E}">
        <p14:creationId xmlns:p14="http://schemas.microsoft.com/office/powerpoint/2010/main" val="205127194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200.456 Participant Support</a:t>
            </a:r>
            <a:endParaRPr lang="en-US" dirty="0"/>
          </a:p>
        </p:txBody>
      </p:sp>
      <p:sp>
        <p:nvSpPr>
          <p:cNvPr id="3" name="Content Placeholder 2"/>
          <p:cNvSpPr>
            <a:spLocks noGrp="1"/>
          </p:cNvSpPr>
          <p:nvPr>
            <p:ph idx="1"/>
          </p:nvPr>
        </p:nvSpPr>
        <p:spPr/>
        <p:txBody>
          <a:bodyPr>
            <a:normAutofit/>
          </a:bodyPr>
          <a:lstStyle/>
          <a:p>
            <a:r>
              <a:rPr lang="en-US" sz="3600" dirty="0"/>
              <a:t>Direct costs such as stipends, </a:t>
            </a:r>
            <a:r>
              <a:rPr lang="en-US" sz="3600" dirty="0" smtClean="0"/>
              <a:t>subsistence allowances</a:t>
            </a:r>
            <a:r>
              <a:rPr lang="en-US" sz="3600" dirty="0"/>
              <a:t>, travel allowances, </a:t>
            </a:r>
            <a:r>
              <a:rPr lang="en-US" sz="3600" dirty="0" smtClean="0"/>
              <a:t>and registration </a:t>
            </a:r>
            <a:r>
              <a:rPr lang="en-US" sz="3600" dirty="0"/>
              <a:t>fees paid are allowable </a:t>
            </a:r>
            <a:r>
              <a:rPr lang="en-US" sz="3600" dirty="0" smtClean="0"/>
              <a:t>with prior </a:t>
            </a:r>
            <a:r>
              <a:rPr lang="en-US" sz="3600" dirty="0"/>
              <a:t>approval of the Federal </a:t>
            </a:r>
            <a:r>
              <a:rPr lang="en-US" sz="3600" dirty="0" smtClean="0"/>
              <a:t>awarding agency</a:t>
            </a:r>
            <a:r>
              <a:rPr lang="en-US" sz="3600" dirty="0"/>
              <a:t>.</a:t>
            </a:r>
          </a:p>
        </p:txBody>
      </p:sp>
    </p:spTree>
    <p:extLst>
      <p:ext uri="{BB962C8B-B14F-4D97-AF65-F5344CB8AC3E}">
        <p14:creationId xmlns:p14="http://schemas.microsoft.com/office/powerpoint/2010/main" val="428725746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200.457  Plant and Security Costs</a:t>
            </a:r>
            <a:endParaRPr lang="en-US" dirty="0"/>
          </a:p>
        </p:txBody>
      </p:sp>
      <p:sp>
        <p:nvSpPr>
          <p:cNvPr id="3" name="Content Placeholder 2"/>
          <p:cNvSpPr>
            <a:spLocks noGrp="1"/>
          </p:cNvSpPr>
          <p:nvPr>
            <p:ph idx="1"/>
          </p:nvPr>
        </p:nvSpPr>
        <p:spPr/>
        <p:txBody>
          <a:bodyPr>
            <a:normAutofit/>
          </a:bodyPr>
          <a:lstStyle/>
          <a:p>
            <a:r>
              <a:rPr lang="en-US" sz="3200" dirty="0"/>
              <a:t>Allowable</a:t>
            </a:r>
            <a:r>
              <a:rPr lang="en-US" sz="3200" dirty="0" smtClean="0"/>
              <a:t>.</a:t>
            </a:r>
          </a:p>
          <a:p>
            <a:endParaRPr lang="en-US" sz="3200" dirty="0"/>
          </a:p>
          <a:p>
            <a:r>
              <a:rPr lang="en-US" sz="3200" dirty="0" smtClean="0"/>
              <a:t> </a:t>
            </a:r>
            <a:r>
              <a:rPr lang="en-US" sz="3200" dirty="0"/>
              <a:t>Any costs for </a:t>
            </a:r>
            <a:r>
              <a:rPr lang="en-US" sz="3200" dirty="0" smtClean="0"/>
              <a:t>capital expenditures </a:t>
            </a:r>
            <a:r>
              <a:rPr lang="en-US" sz="3200" dirty="0"/>
              <a:t>are subject to 200.439</a:t>
            </a:r>
            <a:r>
              <a:rPr lang="en-US" sz="3200" dirty="0" smtClean="0"/>
              <a:t>, Equipment </a:t>
            </a:r>
            <a:r>
              <a:rPr lang="en-US" sz="3200" dirty="0"/>
              <a:t>and other </a:t>
            </a:r>
            <a:r>
              <a:rPr lang="en-US" sz="3200" dirty="0" smtClean="0"/>
              <a:t>Capital Expenditures</a:t>
            </a:r>
            <a:r>
              <a:rPr lang="en-US" sz="3200" dirty="0"/>
              <a:t>.</a:t>
            </a:r>
          </a:p>
        </p:txBody>
      </p:sp>
    </p:spTree>
    <p:extLst>
      <p:ext uri="{BB962C8B-B14F-4D97-AF65-F5344CB8AC3E}">
        <p14:creationId xmlns:p14="http://schemas.microsoft.com/office/powerpoint/2010/main" val="214514165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200.458  Pre-award Costs</a:t>
            </a:r>
            <a:endParaRPr lang="en-US" dirty="0"/>
          </a:p>
        </p:txBody>
      </p:sp>
      <p:sp>
        <p:nvSpPr>
          <p:cNvPr id="3" name="Content Placeholder 2"/>
          <p:cNvSpPr>
            <a:spLocks noGrp="1"/>
          </p:cNvSpPr>
          <p:nvPr>
            <p:ph idx="1"/>
          </p:nvPr>
        </p:nvSpPr>
        <p:spPr/>
        <p:txBody>
          <a:bodyPr>
            <a:normAutofit/>
          </a:bodyPr>
          <a:lstStyle/>
          <a:p>
            <a:r>
              <a:rPr lang="en-US" sz="3200" dirty="0"/>
              <a:t>Allowable only if approved by the </a:t>
            </a:r>
            <a:r>
              <a:rPr lang="en-US" sz="3200" dirty="0" smtClean="0"/>
              <a:t>Federal awarding </a:t>
            </a:r>
            <a:r>
              <a:rPr lang="en-US" sz="3200" dirty="0"/>
              <a:t>agency, and only to the </a:t>
            </a:r>
            <a:r>
              <a:rPr lang="en-US" sz="3200" dirty="0" smtClean="0"/>
              <a:t>extent they </a:t>
            </a:r>
            <a:r>
              <a:rPr lang="en-US" sz="3200" dirty="0"/>
              <a:t>would have been allowable if </a:t>
            </a:r>
            <a:r>
              <a:rPr lang="en-US" sz="3200" dirty="0" smtClean="0"/>
              <a:t>incurred after </a:t>
            </a:r>
            <a:r>
              <a:rPr lang="en-US" sz="3200" dirty="0"/>
              <a:t>the date of the Federal award.</a:t>
            </a:r>
          </a:p>
        </p:txBody>
      </p:sp>
    </p:spTree>
    <p:extLst>
      <p:ext uri="{BB962C8B-B14F-4D97-AF65-F5344CB8AC3E}">
        <p14:creationId xmlns:p14="http://schemas.microsoft.com/office/powerpoint/2010/main" val="213966633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200.459  Professional Services</a:t>
            </a:r>
            <a:endParaRPr lang="en-US" dirty="0"/>
          </a:p>
        </p:txBody>
      </p:sp>
      <p:sp>
        <p:nvSpPr>
          <p:cNvPr id="3" name="Content Placeholder 2"/>
          <p:cNvSpPr>
            <a:spLocks noGrp="1"/>
          </p:cNvSpPr>
          <p:nvPr>
            <p:ph idx="1"/>
          </p:nvPr>
        </p:nvSpPr>
        <p:spPr/>
        <p:txBody>
          <a:bodyPr>
            <a:normAutofit/>
          </a:bodyPr>
          <a:lstStyle/>
          <a:p>
            <a:r>
              <a:rPr lang="en-US" sz="3200" dirty="0"/>
              <a:t>Allowable, subject to several criteria.</a:t>
            </a:r>
          </a:p>
          <a:p>
            <a:r>
              <a:rPr lang="en-US" sz="3200" dirty="0"/>
              <a:t>Legal and audit costs may be limited </a:t>
            </a:r>
            <a:r>
              <a:rPr lang="en-US" sz="3200" dirty="0" smtClean="0"/>
              <a:t>by other </a:t>
            </a:r>
            <a:r>
              <a:rPr lang="en-US" sz="3200" dirty="0"/>
              <a:t>sections of the CFR as well.</a:t>
            </a:r>
          </a:p>
        </p:txBody>
      </p:sp>
    </p:spTree>
    <p:extLst>
      <p:ext uri="{BB962C8B-B14F-4D97-AF65-F5344CB8AC3E}">
        <p14:creationId xmlns:p14="http://schemas.microsoft.com/office/powerpoint/2010/main" val="315951832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200.460 Proposal Costs</a:t>
            </a:r>
            <a:endParaRPr lang="en-US" dirty="0"/>
          </a:p>
        </p:txBody>
      </p:sp>
      <p:sp>
        <p:nvSpPr>
          <p:cNvPr id="3" name="Content Placeholder 2"/>
          <p:cNvSpPr>
            <a:spLocks noGrp="1"/>
          </p:cNvSpPr>
          <p:nvPr>
            <p:ph idx="1"/>
          </p:nvPr>
        </p:nvSpPr>
        <p:spPr/>
        <p:txBody>
          <a:bodyPr/>
          <a:lstStyle/>
          <a:p>
            <a:r>
              <a:rPr lang="en-US" sz="3200" dirty="0"/>
              <a:t>Pertains to cost of preparing bids </a:t>
            </a:r>
            <a:r>
              <a:rPr lang="en-US" sz="3200" dirty="0" smtClean="0"/>
              <a:t>or proposals </a:t>
            </a:r>
            <a:r>
              <a:rPr lang="en-US" sz="3200" dirty="0"/>
              <a:t>on potential Federal and </a:t>
            </a:r>
            <a:r>
              <a:rPr lang="en-US" sz="3200" dirty="0" smtClean="0"/>
              <a:t>non- Federal </a:t>
            </a:r>
            <a:r>
              <a:rPr lang="en-US" sz="3200" dirty="0"/>
              <a:t>awards and projects</a:t>
            </a:r>
            <a:r>
              <a:rPr lang="en-US" sz="3200" dirty="0" smtClean="0"/>
              <a:t>.</a:t>
            </a:r>
          </a:p>
          <a:p>
            <a:endParaRPr lang="en-US" sz="3200" dirty="0"/>
          </a:p>
          <a:p>
            <a:r>
              <a:rPr lang="en-US" sz="3200" dirty="0"/>
              <a:t>Allowable as indirect costs.</a:t>
            </a:r>
          </a:p>
        </p:txBody>
      </p:sp>
    </p:spTree>
    <p:extLst>
      <p:ext uri="{BB962C8B-B14F-4D97-AF65-F5344CB8AC3E}">
        <p14:creationId xmlns:p14="http://schemas.microsoft.com/office/powerpoint/2010/main" val="186730950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200.462  </a:t>
            </a:r>
            <a:r>
              <a:rPr lang="en-US" dirty="0" err="1" smtClean="0"/>
              <a:t>Rearragnement</a:t>
            </a:r>
            <a:r>
              <a:rPr lang="en-US" dirty="0" smtClean="0"/>
              <a:t>/Reconversion</a:t>
            </a:r>
            <a:endParaRPr lang="en-US" dirty="0"/>
          </a:p>
        </p:txBody>
      </p:sp>
      <p:sp>
        <p:nvSpPr>
          <p:cNvPr id="3" name="Content Placeholder 2"/>
          <p:cNvSpPr>
            <a:spLocks noGrp="1"/>
          </p:cNvSpPr>
          <p:nvPr>
            <p:ph idx="1"/>
          </p:nvPr>
        </p:nvSpPr>
        <p:spPr/>
        <p:txBody>
          <a:bodyPr>
            <a:normAutofit/>
          </a:bodyPr>
          <a:lstStyle/>
          <a:p>
            <a:r>
              <a:rPr lang="en-US" sz="3600" dirty="0"/>
              <a:t>Ordinary and normal rearrangement </a:t>
            </a:r>
            <a:r>
              <a:rPr lang="en-US" sz="3600" dirty="0" smtClean="0"/>
              <a:t>/ alteration </a:t>
            </a:r>
            <a:r>
              <a:rPr lang="en-US" sz="3600" dirty="0"/>
              <a:t>of facilities are allowable </a:t>
            </a:r>
            <a:r>
              <a:rPr lang="en-US" sz="3600" dirty="0" smtClean="0"/>
              <a:t>as indirect </a:t>
            </a:r>
            <a:r>
              <a:rPr lang="en-US" sz="3600" dirty="0"/>
              <a:t>costs.</a:t>
            </a:r>
          </a:p>
          <a:p>
            <a:r>
              <a:rPr lang="en-US" sz="3600" dirty="0"/>
              <a:t>Special arrangements / alterations </a:t>
            </a:r>
            <a:r>
              <a:rPr lang="en-US" sz="3600" dirty="0" smtClean="0"/>
              <a:t>incurred specifically </a:t>
            </a:r>
            <a:r>
              <a:rPr lang="en-US" sz="3600" dirty="0"/>
              <a:t>for the award are </a:t>
            </a:r>
            <a:r>
              <a:rPr lang="en-US" sz="3600" dirty="0" smtClean="0"/>
              <a:t>allowable with </a:t>
            </a:r>
            <a:r>
              <a:rPr lang="en-US" sz="3600" dirty="0"/>
              <a:t>prior approval.</a:t>
            </a:r>
          </a:p>
        </p:txBody>
      </p:sp>
    </p:spTree>
    <p:extLst>
      <p:ext uri="{BB962C8B-B14F-4D97-AF65-F5344CB8AC3E}">
        <p14:creationId xmlns:p14="http://schemas.microsoft.com/office/powerpoint/2010/main" val="336951000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200.463 Recruiting Costs</a:t>
            </a:r>
            <a:endParaRPr lang="en-US" dirty="0"/>
          </a:p>
        </p:txBody>
      </p:sp>
      <p:sp>
        <p:nvSpPr>
          <p:cNvPr id="3" name="Content Placeholder 2"/>
          <p:cNvSpPr>
            <a:spLocks noGrp="1"/>
          </p:cNvSpPr>
          <p:nvPr>
            <p:ph idx="1"/>
          </p:nvPr>
        </p:nvSpPr>
        <p:spPr/>
        <p:txBody>
          <a:bodyPr>
            <a:normAutofit/>
          </a:bodyPr>
          <a:lstStyle/>
          <a:p>
            <a:r>
              <a:rPr lang="en-US" sz="3200" dirty="0"/>
              <a:t>Allowable to the extent such costs are incurred pursuant </a:t>
            </a:r>
            <a:r>
              <a:rPr lang="en-US" sz="3200" dirty="0" smtClean="0"/>
              <a:t>to the </a:t>
            </a:r>
            <a:r>
              <a:rPr lang="en-US" sz="3200" dirty="0"/>
              <a:t>entity’s standard recruitment program.</a:t>
            </a:r>
          </a:p>
          <a:p>
            <a:r>
              <a:rPr lang="en-US" sz="3200" dirty="0"/>
              <a:t>Special salary allowances or fringe benefits to </a:t>
            </a:r>
            <a:r>
              <a:rPr lang="en-US" sz="3200" dirty="0" smtClean="0"/>
              <a:t>attract employees </a:t>
            </a:r>
            <a:r>
              <a:rPr lang="en-US" sz="3200" dirty="0"/>
              <a:t>that do not meet the </a:t>
            </a:r>
            <a:r>
              <a:rPr lang="en-US" sz="3200" dirty="0" smtClean="0"/>
              <a:t> “</a:t>
            </a:r>
            <a:r>
              <a:rPr lang="en-US" sz="3200" dirty="0"/>
              <a:t>reasonable” test </a:t>
            </a:r>
            <a:r>
              <a:rPr lang="en-US" sz="3200" dirty="0" smtClean="0"/>
              <a:t>are unallowable</a:t>
            </a:r>
            <a:r>
              <a:rPr lang="en-US" sz="3200" dirty="0"/>
              <a:t>.</a:t>
            </a:r>
          </a:p>
          <a:p>
            <a:r>
              <a:rPr lang="en-US" sz="3200" dirty="0"/>
              <a:t>Relocation costs will </a:t>
            </a:r>
            <a:r>
              <a:rPr lang="en-US" sz="3200" dirty="0" smtClean="0"/>
              <a:t>need </a:t>
            </a:r>
            <a:r>
              <a:rPr lang="en-US" sz="3200" dirty="0"/>
              <a:t>to be refunded to the </a:t>
            </a:r>
            <a:r>
              <a:rPr lang="en-US" sz="3200" dirty="0" smtClean="0"/>
              <a:t>Federal agency </a:t>
            </a:r>
            <a:r>
              <a:rPr lang="en-US" sz="3200" dirty="0"/>
              <a:t>if the employee resigns within 12 months </a:t>
            </a:r>
            <a:r>
              <a:rPr lang="en-US" sz="3200" dirty="0" smtClean="0"/>
              <a:t>after hire</a:t>
            </a:r>
            <a:r>
              <a:rPr lang="en-US" sz="3200" dirty="0"/>
              <a:t>.</a:t>
            </a:r>
          </a:p>
        </p:txBody>
      </p:sp>
    </p:spTree>
    <p:extLst>
      <p:ext uri="{BB962C8B-B14F-4D97-AF65-F5344CB8AC3E}">
        <p14:creationId xmlns:p14="http://schemas.microsoft.com/office/powerpoint/2010/main" val="45864920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200.464  Employee Relocation</a:t>
            </a:r>
            <a:endParaRPr lang="en-US" dirty="0"/>
          </a:p>
        </p:txBody>
      </p:sp>
      <p:sp>
        <p:nvSpPr>
          <p:cNvPr id="3" name="Content Placeholder 2"/>
          <p:cNvSpPr>
            <a:spLocks noGrp="1"/>
          </p:cNvSpPr>
          <p:nvPr>
            <p:ph idx="1"/>
          </p:nvPr>
        </p:nvSpPr>
        <p:spPr/>
        <p:txBody>
          <a:bodyPr>
            <a:normAutofit/>
          </a:bodyPr>
          <a:lstStyle/>
          <a:p>
            <a:r>
              <a:rPr lang="en-US" sz="3600" dirty="0"/>
              <a:t>Allowable, subject to limitations such </a:t>
            </a:r>
            <a:r>
              <a:rPr lang="en-US" sz="3600" dirty="0" smtClean="0"/>
              <a:t>as those </a:t>
            </a:r>
            <a:r>
              <a:rPr lang="en-US" sz="3600" dirty="0"/>
              <a:t>set by the entity’s normal policies</a:t>
            </a:r>
            <a:r>
              <a:rPr lang="en-US" sz="3600" dirty="0" smtClean="0"/>
              <a:t>, and </a:t>
            </a:r>
            <a:r>
              <a:rPr lang="en-US" sz="3600" dirty="0"/>
              <a:t>limits on specific amounts and </a:t>
            </a:r>
            <a:r>
              <a:rPr lang="en-US" sz="3600" dirty="0" smtClean="0"/>
              <a:t>time periods </a:t>
            </a:r>
            <a:r>
              <a:rPr lang="en-US" sz="3600" dirty="0"/>
              <a:t>during which such costs may </a:t>
            </a:r>
            <a:r>
              <a:rPr lang="en-US" sz="3600" dirty="0" smtClean="0"/>
              <a:t>be paid</a:t>
            </a:r>
            <a:r>
              <a:rPr lang="en-US" sz="3600" dirty="0"/>
              <a:t>.</a:t>
            </a:r>
          </a:p>
        </p:txBody>
      </p:sp>
    </p:spTree>
    <p:extLst>
      <p:ext uri="{BB962C8B-B14F-4D97-AF65-F5344CB8AC3E}">
        <p14:creationId xmlns:p14="http://schemas.microsoft.com/office/powerpoint/2010/main" val="1352283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Effective </a:t>
            </a:r>
            <a:r>
              <a:rPr lang="en-US" altLang="en-US" dirty="0" err="1"/>
              <a:t>Date</a:t>
            </a:r>
            <a:r>
              <a:rPr lang="en-US" altLang="en-US" b="1" u="sng" dirty="0" err="1"/>
              <a:t>S</a:t>
            </a:r>
            <a:r>
              <a:rPr lang="en-US" altLang="en-US" dirty="0"/>
              <a:t> of Uniform </a:t>
            </a:r>
            <a:r>
              <a:rPr lang="en-US" altLang="en-US" dirty="0" smtClean="0"/>
              <a:t>Guidance</a:t>
            </a:r>
            <a:br>
              <a:rPr lang="en-US" altLang="en-US" dirty="0" smtClean="0"/>
            </a:br>
            <a:endParaRPr lang="en-US" dirty="0"/>
          </a:p>
        </p:txBody>
      </p:sp>
      <p:sp>
        <p:nvSpPr>
          <p:cNvPr id="3" name="Content Placeholder 2"/>
          <p:cNvSpPr>
            <a:spLocks noGrp="1"/>
          </p:cNvSpPr>
          <p:nvPr>
            <p:ph idx="1"/>
          </p:nvPr>
        </p:nvSpPr>
        <p:spPr/>
        <p:txBody>
          <a:bodyPr>
            <a:normAutofit/>
          </a:bodyPr>
          <a:lstStyle/>
          <a:p>
            <a:r>
              <a:rPr lang="en-US" altLang="en-US" sz="2800" dirty="0"/>
              <a:t>Federal award date </a:t>
            </a:r>
            <a:r>
              <a:rPr lang="en-US" altLang="en-US" sz="2800" dirty="0" smtClean="0"/>
              <a:t>(200.39</a:t>
            </a:r>
            <a:r>
              <a:rPr lang="en-US" altLang="en-US" sz="2800" dirty="0"/>
              <a:t>) means the date when the Federal award is signed by the authorized official of the Federal awarding agency</a:t>
            </a:r>
          </a:p>
          <a:p>
            <a:r>
              <a:rPr lang="en-US" altLang="en-US" sz="2800" dirty="0"/>
              <a:t>If Federal agency considers a funding increment an opportunity to change terms and conditions, it will not retroactively change terms and conditions for Federal awards already received</a:t>
            </a:r>
          </a:p>
          <a:p>
            <a:pPr lvl="1"/>
            <a:r>
              <a:rPr lang="en-US" altLang="en-US" sz="2400" dirty="0"/>
              <a:t>Therefore, likely have some awards subject to new and old standards</a:t>
            </a:r>
          </a:p>
        </p:txBody>
      </p:sp>
    </p:spTree>
    <p:extLst>
      <p:ext uri="{BB962C8B-B14F-4D97-AF65-F5344CB8AC3E}">
        <p14:creationId xmlns:p14="http://schemas.microsoft.com/office/powerpoint/2010/main" val="2562385383"/>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200.465 Rent</a:t>
            </a:r>
            <a:endParaRPr lang="en-US" dirty="0"/>
          </a:p>
        </p:txBody>
      </p:sp>
      <p:sp>
        <p:nvSpPr>
          <p:cNvPr id="3" name="Content Placeholder 2"/>
          <p:cNvSpPr>
            <a:spLocks noGrp="1"/>
          </p:cNvSpPr>
          <p:nvPr>
            <p:ph idx="1"/>
          </p:nvPr>
        </p:nvSpPr>
        <p:spPr/>
        <p:txBody>
          <a:bodyPr>
            <a:normAutofit/>
          </a:bodyPr>
          <a:lstStyle/>
          <a:p>
            <a:r>
              <a:rPr lang="en-US" sz="3600" dirty="0"/>
              <a:t>Allowable to the extent that rates </a:t>
            </a:r>
            <a:r>
              <a:rPr lang="en-US" sz="3600" dirty="0" smtClean="0"/>
              <a:t>are considered </a:t>
            </a:r>
            <a:r>
              <a:rPr lang="en-US" sz="3600" dirty="0"/>
              <a:t>reasonable, and </a:t>
            </a:r>
            <a:r>
              <a:rPr lang="en-US" sz="3600" dirty="0" smtClean="0"/>
              <a:t>are considered </a:t>
            </a:r>
            <a:r>
              <a:rPr lang="en-US" sz="3600" dirty="0"/>
              <a:t>“arm’s-length” transactions.</a:t>
            </a:r>
          </a:p>
        </p:txBody>
      </p:sp>
    </p:spTree>
    <p:extLst>
      <p:ext uri="{BB962C8B-B14F-4D97-AF65-F5344CB8AC3E}">
        <p14:creationId xmlns:p14="http://schemas.microsoft.com/office/powerpoint/2010/main" val="306081393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200.467  Selling/Marketing	</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Unallowable</a:t>
            </a:r>
          </a:p>
          <a:p>
            <a:endParaRPr lang="en-US" sz="3600" dirty="0"/>
          </a:p>
          <a:p>
            <a:pPr marL="0" indent="0">
              <a:buNone/>
            </a:pPr>
            <a:r>
              <a:rPr lang="en-US" sz="3600" dirty="0" smtClean="0"/>
              <a:t>Exception is as direct cost, prior approved, by the Federal agency</a:t>
            </a:r>
          </a:p>
          <a:p>
            <a:pPr marL="0" indent="0">
              <a:buNone/>
            </a:pPr>
            <a:endParaRPr lang="en-US" sz="3600" dirty="0"/>
          </a:p>
          <a:p>
            <a:pPr marL="0" indent="0">
              <a:buNone/>
            </a:pPr>
            <a:r>
              <a:rPr lang="en-US" sz="3600" dirty="0" smtClean="0"/>
              <a:t>Advertising and public relations, under </a:t>
            </a:r>
            <a:r>
              <a:rPr lang="en-US" sz="3600" dirty="0"/>
              <a:t>§ </a:t>
            </a:r>
            <a:r>
              <a:rPr lang="en-US" sz="3600" dirty="0" smtClean="0"/>
              <a:t>200.421 is allowable</a:t>
            </a:r>
            <a:endParaRPr lang="en-US" sz="3600" dirty="0"/>
          </a:p>
        </p:txBody>
      </p:sp>
    </p:spTree>
    <p:extLst>
      <p:ext uri="{BB962C8B-B14F-4D97-AF65-F5344CB8AC3E}">
        <p14:creationId xmlns:p14="http://schemas.microsoft.com/office/powerpoint/2010/main" val="131882362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200.468 Specialized Service Facilities</a:t>
            </a:r>
            <a:endParaRPr lang="en-US" dirty="0"/>
          </a:p>
        </p:txBody>
      </p:sp>
      <p:sp>
        <p:nvSpPr>
          <p:cNvPr id="3" name="Content Placeholder 2"/>
          <p:cNvSpPr>
            <a:spLocks noGrp="1"/>
          </p:cNvSpPr>
          <p:nvPr>
            <p:ph idx="1"/>
          </p:nvPr>
        </p:nvSpPr>
        <p:spPr/>
        <p:txBody>
          <a:bodyPr>
            <a:normAutofit/>
          </a:bodyPr>
          <a:lstStyle/>
          <a:p>
            <a:r>
              <a:rPr lang="en-US" sz="3600" dirty="0"/>
              <a:t>Includes costs of services provided by </a:t>
            </a:r>
            <a:r>
              <a:rPr lang="en-US" sz="3600" dirty="0" smtClean="0"/>
              <a:t>highly complex </a:t>
            </a:r>
            <a:r>
              <a:rPr lang="en-US" sz="3600" dirty="0"/>
              <a:t>or specialized facilities such </a:t>
            </a:r>
            <a:r>
              <a:rPr lang="en-US" sz="3600" dirty="0" smtClean="0"/>
              <a:t>as computing </a:t>
            </a:r>
            <a:r>
              <a:rPr lang="en-US" sz="3600" dirty="0"/>
              <a:t>facilities, wind tunnels, </a:t>
            </a:r>
            <a:r>
              <a:rPr lang="en-US" sz="3600" dirty="0" smtClean="0"/>
              <a:t>or reactors</a:t>
            </a:r>
            <a:r>
              <a:rPr lang="en-US" sz="3600" dirty="0"/>
              <a:t>.</a:t>
            </a:r>
          </a:p>
          <a:p>
            <a:r>
              <a:rPr lang="en-US" sz="3600" dirty="0"/>
              <a:t>Allowable, provided such charges </a:t>
            </a:r>
            <a:r>
              <a:rPr lang="en-US" sz="3600" dirty="0" smtClean="0"/>
              <a:t>meet certain </a:t>
            </a:r>
            <a:r>
              <a:rPr lang="en-US" sz="3600" dirty="0"/>
              <a:t>conditions (for example, based </a:t>
            </a:r>
            <a:r>
              <a:rPr lang="en-US" sz="3600" dirty="0" smtClean="0"/>
              <a:t>on actual </a:t>
            </a:r>
            <a:r>
              <a:rPr lang="en-US" sz="3600" dirty="0"/>
              <a:t>usage / schedule of </a:t>
            </a:r>
            <a:r>
              <a:rPr lang="en-US" sz="3600" dirty="0" smtClean="0"/>
              <a:t>established rates</a:t>
            </a:r>
            <a:r>
              <a:rPr lang="en-US" sz="3600" dirty="0"/>
              <a:t>, etc.)</a:t>
            </a:r>
          </a:p>
        </p:txBody>
      </p:sp>
    </p:spTree>
    <p:extLst>
      <p:ext uri="{BB962C8B-B14F-4D97-AF65-F5344CB8AC3E}">
        <p14:creationId xmlns:p14="http://schemas.microsoft.com/office/powerpoint/2010/main" val="316155258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200.470  Taxes</a:t>
            </a:r>
            <a:endParaRPr lang="en-US" dirty="0"/>
          </a:p>
        </p:txBody>
      </p:sp>
      <p:sp>
        <p:nvSpPr>
          <p:cNvPr id="3" name="Content Placeholder 2"/>
          <p:cNvSpPr>
            <a:spLocks noGrp="1"/>
          </p:cNvSpPr>
          <p:nvPr>
            <p:ph idx="1"/>
          </p:nvPr>
        </p:nvSpPr>
        <p:spPr/>
        <p:txBody>
          <a:bodyPr>
            <a:normAutofit/>
          </a:bodyPr>
          <a:lstStyle/>
          <a:p>
            <a:r>
              <a:rPr lang="en-US" sz="3600" dirty="0"/>
              <a:t>Generally, taxes that an entity is </a:t>
            </a:r>
            <a:r>
              <a:rPr lang="en-US" sz="3600" dirty="0" smtClean="0"/>
              <a:t>legally required </a:t>
            </a:r>
            <a:r>
              <a:rPr lang="en-US" sz="3600" dirty="0"/>
              <a:t>to pay are allowable, with </a:t>
            </a:r>
            <a:r>
              <a:rPr lang="en-US" sz="3600" dirty="0" smtClean="0"/>
              <a:t>some limitations</a:t>
            </a:r>
            <a:r>
              <a:rPr lang="en-US" sz="3600" dirty="0"/>
              <a:t>.</a:t>
            </a:r>
          </a:p>
          <a:p>
            <a:r>
              <a:rPr lang="en-US" sz="3600" dirty="0"/>
              <a:t>For example, nonprofits and IHEs are </a:t>
            </a:r>
            <a:r>
              <a:rPr lang="en-US" sz="3600" dirty="0" smtClean="0"/>
              <a:t>not allowed </a:t>
            </a:r>
            <a:r>
              <a:rPr lang="en-US" sz="3600" dirty="0"/>
              <a:t>to charge special assessments </a:t>
            </a:r>
            <a:r>
              <a:rPr lang="en-US" sz="3600" dirty="0" smtClean="0"/>
              <a:t>on land</a:t>
            </a:r>
            <a:r>
              <a:rPr lang="en-US" sz="3600" dirty="0"/>
              <a:t>, and federal income taxes.</a:t>
            </a:r>
          </a:p>
        </p:txBody>
      </p:sp>
    </p:spTree>
    <p:extLst>
      <p:ext uri="{BB962C8B-B14F-4D97-AF65-F5344CB8AC3E}">
        <p14:creationId xmlns:p14="http://schemas.microsoft.com/office/powerpoint/2010/main" val="16341396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200.471 Termination Costs</a:t>
            </a:r>
            <a:endParaRPr lang="en-US" dirty="0"/>
          </a:p>
        </p:txBody>
      </p:sp>
      <p:sp>
        <p:nvSpPr>
          <p:cNvPr id="3" name="Content Placeholder 2"/>
          <p:cNvSpPr>
            <a:spLocks noGrp="1"/>
          </p:cNvSpPr>
          <p:nvPr>
            <p:ph idx="1"/>
          </p:nvPr>
        </p:nvSpPr>
        <p:spPr/>
        <p:txBody>
          <a:bodyPr>
            <a:normAutofit/>
          </a:bodyPr>
          <a:lstStyle/>
          <a:p>
            <a:r>
              <a:rPr lang="en-US" sz="3200" dirty="0"/>
              <a:t>Pertains to costs incurred that would </a:t>
            </a:r>
            <a:r>
              <a:rPr lang="en-US" sz="3200" dirty="0" smtClean="0"/>
              <a:t>not have </a:t>
            </a:r>
            <a:r>
              <a:rPr lang="en-US" sz="3200" dirty="0"/>
              <a:t>arisen had the Federal award </a:t>
            </a:r>
            <a:r>
              <a:rPr lang="en-US" sz="3200" dirty="0" smtClean="0"/>
              <a:t>not been </a:t>
            </a:r>
            <a:r>
              <a:rPr lang="en-US" sz="3200" dirty="0"/>
              <a:t>terminated.</a:t>
            </a:r>
          </a:p>
          <a:p>
            <a:r>
              <a:rPr lang="en-US" sz="3200" dirty="0"/>
              <a:t>Allowable, but only under very </a:t>
            </a:r>
            <a:r>
              <a:rPr lang="en-US" sz="3200" dirty="0" smtClean="0"/>
              <a:t>specific circumstances </a:t>
            </a:r>
            <a:r>
              <a:rPr lang="en-US" sz="3200" dirty="0"/>
              <a:t>(certain lease rental costs</a:t>
            </a:r>
            <a:r>
              <a:rPr lang="en-US" sz="3200" dirty="0" smtClean="0"/>
              <a:t>, for </a:t>
            </a:r>
            <a:r>
              <a:rPr lang="en-US" sz="3200" dirty="0"/>
              <a:t>example).</a:t>
            </a:r>
          </a:p>
        </p:txBody>
      </p:sp>
    </p:spTree>
    <p:extLst>
      <p:ext uri="{BB962C8B-B14F-4D97-AF65-F5344CB8AC3E}">
        <p14:creationId xmlns:p14="http://schemas.microsoft.com/office/powerpoint/2010/main" val="48548428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200.472  Training/Education	</a:t>
            </a:r>
            <a:endParaRPr lang="en-US" dirty="0"/>
          </a:p>
        </p:txBody>
      </p:sp>
      <p:sp>
        <p:nvSpPr>
          <p:cNvPr id="3" name="Content Placeholder 2"/>
          <p:cNvSpPr>
            <a:spLocks noGrp="1"/>
          </p:cNvSpPr>
          <p:nvPr>
            <p:ph idx="1"/>
          </p:nvPr>
        </p:nvSpPr>
        <p:spPr/>
        <p:txBody>
          <a:bodyPr>
            <a:normAutofit/>
          </a:bodyPr>
          <a:lstStyle/>
          <a:p>
            <a:r>
              <a:rPr lang="en-US" sz="3600" dirty="0" smtClean="0"/>
              <a:t>Allowable, as provided for employee development</a:t>
            </a:r>
            <a:endParaRPr lang="en-US" sz="3600" dirty="0"/>
          </a:p>
        </p:txBody>
      </p:sp>
    </p:spTree>
    <p:extLst>
      <p:ext uri="{BB962C8B-B14F-4D97-AF65-F5344CB8AC3E}">
        <p14:creationId xmlns:p14="http://schemas.microsoft.com/office/powerpoint/2010/main" val="10837838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200.473 Transportation</a:t>
            </a:r>
            <a:endParaRPr lang="en-US" dirty="0"/>
          </a:p>
        </p:txBody>
      </p:sp>
      <p:sp>
        <p:nvSpPr>
          <p:cNvPr id="3" name="Content Placeholder 2"/>
          <p:cNvSpPr>
            <a:spLocks noGrp="1"/>
          </p:cNvSpPr>
          <p:nvPr>
            <p:ph idx="1"/>
          </p:nvPr>
        </p:nvSpPr>
        <p:spPr/>
        <p:txBody>
          <a:bodyPr>
            <a:normAutofit/>
          </a:bodyPr>
          <a:lstStyle/>
          <a:p>
            <a:r>
              <a:rPr lang="en-US" sz="3600" dirty="0"/>
              <a:t>Allowable, including costs incurred for </a:t>
            </a:r>
            <a:r>
              <a:rPr lang="en-US" sz="3600" dirty="0" smtClean="0"/>
              <a:t>freight, postage </a:t>
            </a:r>
            <a:r>
              <a:rPr lang="en-US" sz="3600" dirty="0"/>
              <a:t>and other expenses for delivery </a:t>
            </a:r>
            <a:r>
              <a:rPr lang="en-US" sz="3600" dirty="0" smtClean="0"/>
              <a:t>of goods </a:t>
            </a:r>
            <a:r>
              <a:rPr lang="en-US" sz="3600" dirty="0"/>
              <a:t>or services.</a:t>
            </a:r>
          </a:p>
        </p:txBody>
      </p:sp>
    </p:spTree>
    <p:extLst>
      <p:ext uri="{BB962C8B-B14F-4D97-AF65-F5344CB8AC3E}">
        <p14:creationId xmlns:p14="http://schemas.microsoft.com/office/powerpoint/2010/main" val="214053122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200.474  Travel Costs</a:t>
            </a:r>
            <a:endParaRPr lang="en-US" dirty="0"/>
          </a:p>
        </p:txBody>
      </p:sp>
      <p:sp>
        <p:nvSpPr>
          <p:cNvPr id="3" name="Content Placeholder 2"/>
          <p:cNvSpPr>
            <a:spLocks noGrp="1"/>
          </p:cNvSpPr>
          <p:nvPr>
            <p:ph idx="1"/>
          </p:nvPr>
        </p:nvSpPr>
        <p:spPr/>
        <p:txBody>
          <a:bodyPr>
            <a:noAutofit/>
          </a:bodyPr>
          <a:lstStyle/>
          <a:p>
            <a:r>
              <a:rPr lang="en-US" sz="2400" dirty="0"/>
              <a:t>Includes expenses for transportation, lodging, </a:t>
            </a:r>
            <a:r>
              <a:rPr lang="en-US" sz="2400" dirty="0" smtClean="0"/>
              <a:t>subsistence and </a:t>
            </a:r>
            <a:r>
              <a:rPr lang="en-US" sz="2400" dirty="0"/>
              <a:t>related items incurred by employees on </a:t>
            </a:r>
            <a:r>
              <a:rPr lang="en-US" sz="2400" dirty="0" smtClean="0"/>
              <a:t>official business </a:t>
            </a:r>
            <a:r>
              <a:rPr lang="en-US" sz="2400" dirty="0"/>
              <a:t>of the non-Federal entity.</a:t>
            </a:r>
          </a:p>
          <a:p>
            <a:r>
              <a:rPr lang="en-US" sz="2400" dirty="0" smtClean="0"/>
              <a:t>May </a:t>
            </a:r>
            <a:r>
              <a:rPr lang="en-US" sz="2400" dirty="0"/>
              <a:t>be charged on an actual cost basis, on a per diem </a:t>
            </a:r>
            <a:r>
              <a:rPr lang="en-US" sz="2400" dirty="0" smtClean="0"/>
              <a:t>or mileage </a:t>
            </a:r>
            <a:r>
              <a:rPr lang="en-US" sz="2400" dirty="0"/>
              <a:t>basis, or combination thereof</a:t>
            </a:r>
          </a:p>
          <a:p>
            <a:r>
              <a:rPr lang="en-US" sz="2400" dirty="0" smtClean="0"/>
              <a:t>Must </a:t>
            </a:r>
            <a:r>
              <a:rPr lang="en-US" sz="2400" dirty="0"/>
              <a:t>be in accordance with entity’s written travel policies</a:t>
            </a:r>
          </a:p>
          <a:p>
            <a:r>
              <a:rPr lang="en-US" sz="2400" dirty="0" smtClean="0"/>
              <a:t>Travel </a:t>
            </a:r>
            <a:r>
              <a:rPr lang="en-US" sz="2400" dirty="0"/>
              <a:t>costs of officials are allowable </a:t>
            </a:r>
            <a:r>
              <a:rPr lang="en-US" sz="2400" b="1" dirty="0"/>
              <a:t>only with written </a:t>
            </a:r>
            <a:r>
              <a:rPr lang="en-US" sz="2400" b="1" dirty="0" smtClean="0"/>
              <a:t>prior approval </a:t>
            </a:r>
            <a:r>
              <a:rPr lang="en-US" sz="2400" dirty="0"/>
              <a:t>(see also 200.444 General Costs of Government)</a:t>
            </a:r>
          </a:p>
          <a:p>
            <a:r>
              <a:rPr lang="en-US" sz="2400" dirty="0" smtClean="0"/>
              <a:t>Provides </a:t>
            </a:r>
            <a:r>
              <a:rPr lang="en-US" sz="2400" dirty="0"/>
              <a:t>that temporary dependent care costs that </a:t>
            </a:r>
            <a:r>
              <a:rPr lang="en-US" sz="2400" dirty="0" smtClean="0"/>
              <a:t>result directly </a:t>
            </a:r>
            <a:r>
              <a:rPr lang="en-US" sz="2400" dirty="0"/>
              <a:t>from travel to conferences </a:t>
            </a:r>
            <a:r>
              <a:rPr lang="en-US" sz="2400" dirty="0" smtClean="0"/>
              <a:t>and </a:t>
            </a:r>
            <a:r>
              <a:rPr lang="en-US" sz="2400" dirty="0"/>
              <a:t>meet </a:t>
            </a:r>
            <a:r>
              <a:rPr lang="en-US" sz="2400" dirty="0" smtClean="0"/>
              <a:t>specified standards</a:t>
            </a:r>
            <a:r>
              <a:rPr lang="en-US" sz="2400" dirty="0"/>
              <a:t>, are allowable (an example of new “family friendly</a:t>
            </a:r>
            <a:r>
              <a:rPr lang="en-US" sz="2400" dirty="0" smtClean="0"/>
              <a:t>” policies</a:t>
            </a:r>
            <a:r>
              <a:rPr lang="en-US" sz="2400" dirty="0"/>
              <a:t>)</a:t>
            </a:r>
          </a:p>
        </p:txBody>
      </p:sp>
    </p:spTree>
    <p:extLst>
      <p:ext uri="{BB962C8B-B14F-4D97-AF65-F5344CB8AC3E}">
        <p14:creationId xmlns:p14="http://schemas.microsoft.com/office/powerpoint/2010/main" val="2807058538"/>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200.475 Trustees	</a:t>
            </a:r>
            <a:endParaRPr lang="en-US" dirty="0"/>
          </a:p>
        </p:txBody>
      </p:sp>
      <p:sp>
        <p:nvSpPr>
          <p:cNvPr id="3" name="Content Placeholder 2"/>
          <p:cNvSpPr>
            <a:spLocks noGrp="1"/>
          </p:cNvSpPr>
          <p:nvPr>
            <p:ph idx="1"/>
          </p:nvPr>
        </p:nvSpPr>
        <p:spPr/>
        <p:txBody>
          <a:bodyPr>
            <a:normAutofit/>
          </a:bodyPr>
          <a:lstStyle/>
          <a:p>
            <a:r>
              <a:rPr lang="en-US" sz="3200" dirty="0"/>
              <a:t>Applies to nonprofits and </a:t>
            </a:r>
            <a:r>
              <a:rPr lang="en-US" sz="3200" dirty="0" smtClean="0"/>
              <a:t>institutions of higher education: </a:t>
            </a:r>
            <a:r>
              <a:rPr lang="en-US" sz="3200" dirty="0"/>
              <a:t>travel </a:t>
            </a:r>
            <a:r>
              <a:rPr lang="en-US" sz="3200" dirty="0" smtClean="0"/>
              <a:t>and subsistence </a:t>
            </a:r>
            <a:r>
              <a:rPr lang="en-US" sz="3200" dirty="0"/>
              <a:t>costs for trustees / </a:t>
            </a:r>
            <a:r>
              <a:rPr lang="en-US" sz="3200" dirty="0" smtClean="0"/>
              <a:t>directors are  allowable</a:t>
            </a:r>
            <a:r>
              <a:rPr lang="en-US" sz="3200" dirty="0"/>
              <a:t>.</a:t>
            </a:r>
          </a:p>
        </p:txBody>
      </p:sp>
    </p:spTree>
    <p:extLst>
      <p:ext uri="{BB962C8B-B14F-4D97-AF65-F5344CB8AC3E}">
        <p14:creationId xmlns:p14="http://schemas.microsoft.com/office/powerpoint/2010/main" val="414956574"/>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Audit Requirements</a:t>
            </a:r>
            <a:endParaRPr lang="en-US" dirty="0"/>
          </a:p>
        </p:txBody>
      </p:sp>
    </p:spTree>
    <p:extLst>
      <p:ext uri="{BB962C8B-B14F-4D97-AF65-F5344CB8AC3E}">
        <p14:creationId xmlns:p14="http://schemas.microsoft.com/office/powerpoint/2010/main" val="3614946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Effective </a:t>
            </a:r>
            <a:r>
              <a:rPr lang="en-US" altLang="en-US" dirty="0" err="1"/>
              <a:t>Date</a:t>
            </a:r>
            <a:r>
              <a:rPr lang="en-US" altLang="en-US" b="1" u="sng" dirty="0" err="1"/>
              <a:t>S</a:t>
            </a:r>
            <a:r>
              <a:rPr lang="en-US" altLang="en-US" dirty="0"/>
              <a:t> of Uniform </a:t>
            </a:r>
            <a:r>
              <a:rPr lang="en-US" altLang="en-US" dirty="0" smtClean="0"/>
              <a:t>Guidance</a:t>
            </a:r>
            <a:endParaRPr lang="en-US" dirty="0"/>
          </a:p>
        </p:txBody>
      </p:sp>
      <p:sp>
        <p:nvSpPr>
          <p:cNvPr id="3" name="Content Placeholder 2"/>
          <p:cNvSpPr>
            <a:spLocks noGrp="1"/>
          </p:cNvSpPr>
          <p:nvPr>
            <p:ph idx="1"/>
          </p:nvPr>
        </p:nvSpPr>
        <p:spPr/>
        <p:txBody>
          <a:bodyPr>
            <a:normAutofit/>
          </a:bodyPr>
          <a:lstStyle/>
          <a:p>
            <a:r>
              <a:rPr lang="en-US" altLang="en-US" sz="3200" dirty="0"/>
              <a:t>Audit requirement (Subpart F) effective for fiscal years beginning after December 26, 2014</a:t>
            </a:r>
          </a:p>
          <a:p>
            <a:pPr lvl="1"/>
            <a:r>
              <a:rPr lang="en-US" altLang="en-US" sz="2800" dirty="0"/>
              <a:t>For State of Oregon, that is FY 2016</a:t>
            </a:r>
          </a:p>
          <a:p>
            <a:pPr lvl="1"/>
            <a:r>
              <a:rPr lang="en-US" altLang="en-US" sz="2800" dirty="0"/>
              <a:t>No provision of the audit requirements can be early implemented</a:t>
            </a:r>
          </a:p>
        </p:txBody>
      </p:sp>
    </p:spTree>
    <p:extLst>
      <p:ext uri="{BB962C8B-B14F-4D97-AF65-F5344CB8AC3E}">
        <p14:creationId xmlns:p14="http://schemas.microsoft.com/office/powerpoint/2010/main" val="1140547870"/>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 (Current Existing) Guidance	</a:t>
            </a:r>
            <a:endParaRPr lang="en-US" dirty="0"/>
          </a:p>
        </p:txBody>
      </p:sp>
      <p:sp>
        <p:nvSpPr>
          <p:cNvPr id="3" name="Content Placeholder 2"/>
          <p:cNvSpPr>
            <a:spLocks noGrp="1"/>
          </p:cNvSpPr>
          <p:nvPr>
            <p:ph idx="1"/>
          </p:nvPr>
        </p:nvSpPr>
        <p:spPr>
          <a:xfrm>
            <a:off x="952314" y="1879188"/>
            <a:ext cx="10058400" cy="4023360"/>
          </a:xfrm>
        </p:spPr>
        <p:txBody>
          <a:bodyPr/>
          <a:lstStyle/>
          <a:p>
            <a:endParaRPr lang="en-US" sz="3600" dirty="0" smtClean="0"/>
          </a:p>
          <a:p>
            <a:r>
              <a:rPr lang="en-US" sz="3600" dirty="0" smtClean="0"/>
              <a:t>OMB Circular A-133, </a:t>
            </a:r>
            <a:r>
              <a:rPr lang="en-US" sz="3600" i="1" dirty="0" smtClean="0"/>
              <a:t>Audits of States, Local Governments, and Non-profit Organizations</a:t>
            </a:r>
            <a:endParaRPr lang="en-US" dirty="0"/>
          </a:p>
        </p:txBody>
      </p:sp>
    </p:spTree>
    <p:extLst>
      <p:ext uri="{BB962C8B-B14F-4D97-AF65-F5344CB8AC3E}">
        <p14:creationId xmlns:p14="http://schemas.microsoft.com/office/powerpoint/2010/main" val="723092920"/>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smtClean="0"/>
              <a:t>Goals</a:t>
            </a:r>
            <a:endParaRPr lang="en-US" sz="6000" dirty="0"/>
          </a:p>
        </p:txBody>
      </p:sp>
      <p:sp>
        <p:nvSpPr>
          <p:cNvPr id="3" name="Content Placeholder 2"/>
          <p:cNvSpPr>
            <a:spLocks noGrp="1"/>
          </p:cNvSpPr>
          <p:nvPr>
            <p:ph idx="1"/>
          </p:nvPr>
        </p:nvSpPr>
        <p:spPr/>
        <p:txBody>
          <a:bodyPr>
            <a:normAutofit/>
          </a:bodyPr>
          <a:lstStyle/>
          <a:p>
            <a:r>
              <a:rPr lang="en-US" sz="2800" dirty="0" smtClean="0"/>
              <a:t>To </a:t>
            </a:r>
            <a:r>
              <a:rPr lang="en-US" sz="2800" dirty="0"/>
              <a:t>strengthen oversight and focus </a:t>
            </a:r>
            <a:r>
              <a:rPr lang="en-US" sz="2800" dirty="0" smtClean="0"/>
              <a:t>audits where </a:t>
            </a:r>
            <a:r>
              <a:rPr lang="en-US" sz="2800" dirty="0"/>
              <a:t>there is greatest risk of waste, </a:t>
            </a:r>
            <a:r>
              <a:rPr lang="en-US" sz="2800" dirty="0" smtClean="0"/>
              <a:t>fraud and </a:t>
            </a:r>
            <a:r>
              <a:rPr lang="en-US" sz="2800" dirty="0"/>
              <a:t>abuse.</a:t>
            </a:r>
          </a:p>
          <a:p>
            <a:r>
              <a:rPr lang="en-US" sz="2800" dirty="0" smtClean="0"/>
              <a:t>To </a:t>
            </a:r>
            <a:r>
              <a:rPr lang="en-US" sz="2800" dirty="0"/>
              <a:t>improve transparency – makes </a:t>
            </a:r>
            <a:r>
              <a:rPr lang="en-US" sz="2800" dirty="0" smtClean="0"/>
              <a:t>single audit </a:t>
            </a:r>
            <a:r>
              <a:rPr lang="en-US" sz="2800" dirty="0"/>
              <a:t>reports available to the public online</a:t>
            </a:r>
          </a:p>
          <a:p>
            <a:r>
              <a:rPr lang="en-US" sz="2800" dirty="0" smtClean="0"/>
              <a:t>Encourage </a:t>
            </a:r>
            <a:r>
              <a:rPr lang="en-US" sz="2800" dirty="0"/>
              <a:t>Federal agencies to take a </a:t>
            </a:r>
            <a:r>
              <a:rPr lang="en-US" sz="2800" dirty="0" smtClean="0"/>
              <a:t>more cooperative </a:t>
            </a:r>
            <a:r>
              <a:rPr lang="en-US" sz="2800" dirty="0"/>
              <a:t>approach to audit resolution </a:t>
            </a:r>
            <a:r>
              <a:rPr lang="en-US" sz="2800" dirty="0" smtClean="0"/>
              <a:t>in order </a:t>
            </a:r>
            <a:r>
              <a:rPr lang="en-US" sz="2800" dirty="0"/>
              <a:t>to more conclusively </a:t>
            </a:r>
            <a:r>
              <a:rPr lang="en-US" sz="2800" dirty="0" smtClean="0"/>
              <a:t>resolve underlying </a:t>
            </a:r>
            <a:r>
              <a:rPr lang="en-US" sz="2800" dirty="0"/>
              <a:t>weaknesses in internal controls</a:t>
            </a:r>
          </a:p>
        </p:txBody>
      </p:sp>
    </p:spTree>
    <p:extLst>
      <p:ext uri="{BB962C8B-B14F-4D97-AF65-F5344CB8AC3E}">
        <p14:creationId xmlns:p14="http://schemas.microsoft.com/office/powerpoint/2010/main" val="34593336"/>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200.501 Audit Threshold</a:t>
            </a:r>
            <a:endParaRPr lang="en-US" dirty="0"/>
          </a:p>
        </p:txBody>
      </p:sp>
      <p:sp>
        <p:nvSpPr>
          <p:cNvPr id="3" name="Content Placeholder 2"/>
          <p:cNvSpPr>
            <a:spLocks noGrp="1"/>
          </p:cNvSpPr>
          <p:nvPr>
            <p:ph idx="1"/>
          </p:nvPr>
        </p:nvSpPr>
        <p:spPr/>
        <p:txBody>
          <a:bodyPr>
            <a:normAutofit/>
          </a:bodyPr>
          <a:lstStyle/>
          <a:p>
            <a:r>
              <a:rPr lang="en-US" sz="3200" dirty="0" smtClean="0"/>
              <a:t>Raised </a:t>
            </a:r>
            <a:r>
              <a:rPr lang="en-US" sz="3200" dirty="0"/>
              <a:t>to $750,000 of </a:t>
            </a:r>
            <a:r>
              <a:rPr lang="en-US" sz="3200" dirty="0" smtClean="0"/>
              <a:t>expenditures </a:t>
            </a:r>
          </a:p>
          <a:p>
            <a:r>
              <a:rPr lang="en-US" sz="3200" dirty="0" smtClean="0"/>
              <a:t>Likely </a:t>
            </a:r>
            <a:r>
              <a:rPr lang="en-US" sz="3200" dirty="0"/>
              <a:t>to impact subrecipient monitoring</a:t>
            </a:r>
          </a:p>
          <a:p>
            <a:r>
              <a:rPr lang="en-US" sz="3200" dirty="0" smtClean="0"/>
              <a:t>Still </a:t>
            </a:r>
            <a:r>
              <a:rPr lang="en-US" sz="3200" dirty="0"/>
              <a:t>provides coverage for 99% of </a:t>
            </a:r>
            <a:r>
              <a:rPr lang="en-US" sz="3200" dirty="0" smtClean="0"/>
              <a:t>all entities</a:t>
            </a:r>
            <a:endParaRPr lang="en-US" sz="3200" dirty="0"/>
          </a:p>
          <a:p>
            <a:r>
              <a:rPr lang="en-US" sz="3200" dirty="0" smtClean="0"/>
              <a:t>Relives </a:t>
            </a:r>
            <a:r>
              <a:rPr lang="en-US" sz="3200" dirty="0"/>
              <a:t>burden on approximately </a:t>
            </a:r>
            <a:r>
              <a:rPr lang="en-US" sz="3200" dirty="0" smtClean="0"/>
              <a:t>5,000 entities</a:t>
            </a:r>
            <a:r>
              <a:rPr lang="en-US" sz="3200" dirty="0"/>
              <a:t>, who will no longer have audits</a:t>
            </a:r>
          </a:p>
          <a:p>
            <a:r>
              <a:rPr lang="en-US" sz="3200" dirty="0" smtClean="0"/>
              <a:t>Still </a:t>
            </a:r>
            <a:r>
              <a:rPr lang="en-US" sz="3200" dirty="0"/>
              <a:t>allows for program specific audits</a:t>
            </a:r>
          </a:p>
        </p:txBody>
      </p:sp>
    </p:spTree>
    <p:extLst>
      <p:ext uri="{BB962C8B-B14F-4D97-AF65-F5344CB8AC3E}">
        <p14:creationId xmlns:p14="http://schemas.microsoft.com/office/powerpoint/2010/main" val="2791915409"/>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200.503 Relation to Other Audit Requirements	</a:t>
            </a:r>
            <a:endParaRPr lang="en-US" dirty="0"/>
          </a:p>
        </p:txBody>
      </p:sp>
      <p:sp>
        <p:nvSpPr>
          <p:cNvPr id="3" name="Content Placeholder 2"/>
          <p:cNvSpPr>
            <a:spLocks noGrp="1"/>
          </p:cNvSpPr>
          <p:nvPr>
            <p:ph idx="1"/>
          </p:nvPr>
        </p:nvSpPr>
        <p:spPr/>
        <p:txBody>
          <a:bodyPr/>
          <a:lstStyle/>
          <a:p>
            <a:r>
              <a:rPr lang="en-US" sz="3200" dirty="0" smtClean="0"/>
              <a:t>Single Audit performed according to this part is in lieu of other financial audits – use the Single Audit as much as possible</a:t>
            </a:r>
          </a:p>
          <a:p>
            <a:r>
              <a:rPr lang="en-US" sz="3200" dirty="0" smtClean="0"/>
              <a:t>Additional audits may still be required, but the audit must not be duplicative.</a:t>
            </a:r>
          </a:p>
          <a:p>
            <a:r>
              <a:rPr lang="en-US" sz="3200" dirty="0" smtClean="0"/>
              <a:t>Additional audits should build upon work already done, and not repeat it. </a:t>
            </a:r>
          </a:p>
          <a:p>
            <a:endParaRPr lang="en-US" dirty="0"/>
          </a:p>
        </p:txBody>
      </p:sp>
    </p:spTree>
    <p:extLst>
      <p:ext uri="{BB962C8B-B14F-4D97-AF65-F5344CB8AC3E}">
        <p14:creationId xmlns:p14="http://schemas.microsoft.com/office/powerpoint/2010/main" val="1385253972"/>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200.508 - .512 Auditee Responsibilities</a:t>
            </a:r>
            <a:endParaRPr lang="en-US" dirty="0"/>
          </a:p>
        </p:txBody>
      </p:sp>
      <p:sp>
        <p:nvSpPr>
          <p:cNvPr id="3" name="Content Placeholder 2"/>
          <p:cNvSpPr>
            <a:spLocks noGrp="1"/>
          </p:cNvSpPr>
          <p:nvPr>
            <p:ph idx="1"/>
          </p:nvPr>
        </p:nvSpPr>
        <p:spPr/>
        <p:txBody>
          <a:bodyPr>
            <a:noAutofit/>
          </a:bodyPr>
          <a:lstStyle/>
          <a:p>
            <a:r>
              <a:rPr lang="en-US" sz="2800" dirty="0"/>
              <a:t>The auditee must:</a:t>
            </a:r>
          </a:p>
          <a:p>
            <a:r>
              <a:rPr lang="en-US" sz="2800" dirty="0" smtClean="0"/>
              <a:t>Procure </a:t>
            </a:r>
            <a:r>
              <a:rPr lang="en-US" sz="2800" dirty="0"/>
              <a:t>/ arrange for the audit to be </a:t>
            </a:r>
            <a:r>
              <a:rPr lang="en-US" sz="2800" dirty="0" smtClean="0"/>
              <a:t>performed (</a:t>
            </a:r>
            <a:r>
              <a:rPr lang="en-US" sz="2800" dirty="0"/>
              <a:t>200.509)</a:t>
            </a:r>
          </a:p>
          <a:p>
            <a:r>
              <a:rPr lang="en-US" sz="2800" dirty="0" smtClean="0"/>
              <a:t>Prepare </a:t>
            </a:r>
            <a:r>
              <a:rPr lang="en-US" sz="2800" dirty="0"/>
              <a:t>appropriate financial statements, including </a:t>
            </a:r>
            <a:r>
              <a:rPr lang="en-US" sz="2800" dirty="0" smtClean="0"/>
              <a:t>the schedule </a:t>
            </a:r>
            <a:r>
              <a:rPr lang="en-US" sz="2800" dirty="0"/>
              <a:t>of expenditures of federal awards (SEFA</a:t>
            </a:r>
            <a:r>
              <a:rPr lang="en-US" sz="2800" dirty="0" smtClean="0"/>
              <a:t>) (</a:t>
            </a:r>
            <a:r>
              <a:rPr lang="en-US" sz="2800" dirty="0"/>
              <a:t>200.510)</a:t>
            </a:r>
          </a:p>
          <a:p>
            <a:r>
              <a:rPr lang="en-US" sz="2800" dirty="0" smtClean="0"/>
              <a:t>Promptly </a:t>
            </a:r>
            <a:r>
              <a:rPr lang="en-US" sz="2800" dirty="0"/>
              <a:t>follow up and take corrective action on </a:t>
            </a:r>
            <a:r>
              <a:rPr lang="en-US" sz="2800" dirty="0" smtClean="0"/>
              <a:t>audit findings</a:t>
            </a:r>
            <a:r>
              <a:rPr lang="en-US" sz="2800" dirty="0"/>
              <a:t>, including preparation of a Summary </a:t>
            </a:r>
            <a:r>
              <a:rPr lang="en-US" sz="2800" dirty="0" smtClean="0"/>
              <a:t>Schedule of </a:t>
            </a:r>
            <a:r>
              <a:rPr lang="en-US" sz="2800" dirty="0"/>
              <a:t>Prior Audit Findings &amp; a Corrective Action </a:t>
            </a:r>
            <a:r>
              <a:rPr lang="en-US" sz="2800" dirty="0" smtClean="0"/>
              <a:t>Plan (</a:t>
            </a:r>
            <a:r>
              <a:rPr lang="en-US" sz="2800" dirty="0"/>
              <a:t>200.511)</a:t>
            </a:r>
          </a:p>
          <a:p>
            <a:r>
              <a:rPr lang="en-US" sz="2800" dirty="0" smtClean="0"/>
              <a:t>Provide </a:t>
            </a:r>
            <a:r>
              <a:rPr lang="en-US" sz="2800" dirty="0"/>
              <a:t>the auditor with access to personnel, accounts</a:t>
            </a:r>
            <a:r>
              <a:rPr lang="en-US" sz="2800" dirty="0" smtClean="0"/>
              <a:t>, books</a:t>
            </a:r>
            <a:r>
              <a:rPr lang="en-US" sz="2800" dirty="0"/>
              <a:t>, records, documentation, etc. as needed</a:t>
            </a:r>
          </a:p>
        </p:txBody>
      </p:sp>
    </p:spTree>
    <p:extLst>
      <p:ext uri="{BB962C8B-B14F-4D97-AF65-F5344CB8AC3E}">
        <p14:creationId xmlns:p14="http://schemas.microsoft.com/office/powerpoint/2010/main" val="2141681132"/>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200.510 SEFA Requirements</a:t>
            </a:r>
            <a:endParaRPr lang="en-US" dirty="0"/>
          </a:p>
        </p:txBody>
      </p:sp>
      <p:sp>
        <p:nvSpPr>
          <p:cNvPr id="3" name="Content Placeholder 2"/>
          <p:cNvSpPr>
            <a:spLocks noGrp="1"/>
          </p:cNvSpPr>
          <p:nvPr>
            <p:ph idx="1"/>
          </p:nvPr>
        </p:nvSpPr>
        <p:spPr/>
        <p:txBody>
          <a:bodyPr>
            <a:noAutofit/>
          </a:bodyPr>
          <a:lstStyle/>
          <a:p>
            <a:r>
              <a:rPr lang="en-US" sz="2400" dirty="0"/>
              <a:t>The SEFA must:</a:t>
            </a:r>
          </a:p>
          <a:p>
            <a:r>
              <a:rPr lang="en-US" sz="2400" dirty="0" smtClean="0"/>
              <a:t>List </a:t>
            </a:r>
            <a:r>
              <a:rPr lang="en-US" sz="2400" dirty="0"/>
              <a:t>individual Federal programs by Federal agency.</a:t>
            </a:r>
          </a:p>
          <a:p>
            <a:r>
              <a:rPr lang="en-US" sz="2400" dirty="0" smtClean="0"/>
              <a:t>For </a:t>
            </a:r>
            <a:r>
              <a:rPr lang="en-US" sz="2400" dirty="0"/>
              <a:t>a cluster of programs, provide the cluster name</a:t>
            </a:r>
            <a:r>
              <a:rPr lang="en-US" sz="2400" dirty="0" smtClean="0"/>
              <a:t>, and </a:t>
            </a:r>
            <a:r>
              <a:rPr lang="en-US" sz="2400" dirty="0"/>
              <a:t>total expenditures for the cluster</a:t>
            </a:r>
          </a:p>
          <a:p>
            <a:r>
              <a:rPr lang="en-US" sz="2400" dirty="0" smtClean="0"/>
              <a:t>For </a:t>
            </a:r>
            <a:r>
              <a:rPr lang="en-US" sz="2400" dirty="0"/>
              <a:t>R&amp;D, total Federal awards expended can be </a:t>
            </a:r>
            <a:r>
              <a:rPr lang="en-US" sz="2400" dirty="0" smtClean="0"/>
              <a:t>shown by </a:t>
            </a:r>
            <a:r>
              <a:rPr lang="en-US" sz="2400" dirty="0"/>
              <a:t>either individual Federal award, or by </a:t>
            </a:r>
            <a:r>
              <a:rPr lang="en-US" sz="2400" dirty="0" smtClean="0"/>
              <a:t>Federal agency </a:t>
            </a:r>
            <a:r>
              <a:rPr lang="en-US" sz="2400" dirty="0"/>
              <a:t>and major subdivision within the Federal agency</a:t>
            </a:r>
          </a:p>
          <a:p>
            <a:r>
              <a:rPr lang="en-US" sz="2400" dirty="0" smtClean="0"/>
              <a:t>For </a:t>
            </a:r>
            <a:r>
              <a:rPr lang="en-US" sz="2400" dirty="0"/>
              <a:t>Federal awards received as a subrecipient, </a:t>
            </a:r>
            <a:r>
              <a:rPr lang="en-US" sz="2400" dirty="0" smtClean="0"/>
              <a:t>the name </a:t>
            </a:r>
            <a:r>
              <a:rPr lang="en-US" sz="2400" dirty="0"/>
              <a:t>of the pass-through entity and identifying </a:t>
            </a:r>
            <a:r>
              <a:rPr lang="en-US" sz="2400" dirty="0" smtClean="0"/>
              <a:t>number assigned </a:t>
            </a:r>
            <a:r>
              <a:rPr lang="en-US" sz="2400" dirty="0"/>
              <a:t>by the pass-through agency</a:t>
            </a:r>
          </a:p>
          <a:p>
            <a:r>
              <a:rPr lang="en-US" sz="2400" dirty="0" smtClean="0"/>
              <a:t>Include </a:t>
            </a:r>
            <a:r>
              <a:rPr lang="en-US" sz="2400" dirty="0"/>
              <a:t>the total amount provided to subrecipients </a:t>
            </a:r>
            <a:r>
              <a:rPr lang="en-US" sz="2400" dirty="0" smtClean="0"/>
              <a:t>from each </a:t>
            </a:r>
            <a:r>
              <a:rPr lang="en-US" sz="2400" dirty="0"/>
              <a:t>Federal </a:t>
            </a:r>
            <a:r>
              <a:rPr lang="en-US" sz="2400" dirty="0" smtClean="0"/>
              <a:t>program</a:t>
            </a:r>
            <a:endParaRPr lang="en-US" sz="2400" dirty="0"/>
          </a:p>
        </p:txBody>
      </p:sp>
    </p:spTree>
    <p:extLst>
      <p:ext uri="{BB962C8B-B14F-4D97-AF65-F5344CB8AC3E}">
        <p14:creationId xmlns:p14="http://schemas.microsoft.com/office/powerpoint/2010/main" val="1773193950"/>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200.510 SEFA Requirements</a:t>
            </a:r>
            <a:endParaRPr lang="en-US" dirty="0"/>
          </a:p>
        </p:txBody>
      </p:sp>
      <p:sp>
        <p:nvSpPr>
          <p:cNvPr id="3" name="Content Placeholder 2"/>
          <p:cNvSpPr>
            <a:spLocks noGrp="1"/>
          </p:cNvSpPr>
          <p:nvPr>
            <p:ph idx="1"/>
          </p:nvPr>
        </p:nvSpPr>
        <p:spPr/>
        <p:txBody>
          <a:bodyPr>
            <a:normAutofit/>
          </a:bodyPr>
          <a:lstStyle/>
          <a:p>
            <a:r>
              <a:rPr lang="en-US" sz="2400" dirty="0"/>
              <a:t>The SEFA must:</a:t>
            </a:r>
          </a:p>
          <a:p>
            <a:r>
              <a:rPr lang="en-US" sz="2400" dirty="0" smtClean="0"/>
              <a:t>Provide </a:t>
            </a:r>
            <a:r>
              <a:rPr lang="en-US" sz="2400" dirty="0"/>
              <a:t>total Federal awards expended for </a:t>
            </a:r>
            <a:r>
              <a:rPr lang="en-US" sz="2400" dirty="0" smtClean="0"/>
              <a:t>each individual </a:t>
            </a:r>
            <a:r>
              <a:rPr lang="en-US" sz="2400" dirty="0"/>
              <a:t>Federal program and the CFDA number </a:t>
            </a:r>
            <a:r>
              <a:rPr lang="en-US" sz="2400" dirty="0" smtClean="0"/>
              <a:t>or other </a:t>
            </a:r>
            <a:r>
              <a:rPr lang="en-US" sz="2400" dirty="0"/>
              <a:t>identifying number when the CFDA information </a:t>
            </a:r>
            <a:r>
              <a:rPr lang="en-US" sz="2400" dirty="0" smtClean="0"/>
              <a:t>is not </a:t>
            </a:r>
            <a:r>
              <a:rPr lang="en-US" sz="2400" dirty="0"/>
              <a:t>available</a:t>
            </a:r>
          </a:p>
          <a:p>
            <a:r>
              <a:rPr lang="en-US" sz="2400" dirty="0" smtClean="0"/>
              <a:t>For </a:t>
            </a:r>
            <a:r>
              <a:rPr lang="en-US" sz="2400" dirty="0"/>
              <a:t>loan / loan guarantee programs, identify in the </a:t>
            </a:r>
            <a:r>
              <a:rPr lang="en-US" sz="2400" dirty="0" smtClean="0"/>
              <a:t>notes to </a:t>
            </a:r>
            <a:r>
              <a:rPr lang="en-US" sz="2400" dirty="0"/>
              <a:t>the schedule, the balances outstanding at the end </a:t>
            </a:r>
            <a:r>
              <a:rPr lang="en-US" sz="2400" dirty="0" smtClean="0"/>
              <a:t>of the </a:t>
            </a:r>
            <a:r>
              <a:rPr lang="en-US" sz="2400" dirty="0"/>
              <a:t>audit period. This is in addition to including the </a:t>
            </a:r>
            <a:r>
              <a:rPr lang="en-US" sz="2400" dirty="0" smtClean="0"/>
              <a:t>total Federal </a:t>
            </a:r>
            <a:r>
              <a:rPr lang="en-US" sz="2400" dirty="0"/>
              <a:t>awards expended in the schedule</a:t>
            </a:r>
          </a:p>
          <a:p>
            <a:r>
              <a:rPr lang="en-US" sz="2400" dirty="0" smtClean="0"/>
              <a:t>Include </a:t>
            </a:r>
            <a:r>
              <a:rPr lang="en-US" sz="2400" dirty="0"/>
              <a:t>notes that describe significant </a:t>
            </a:r>
            <a:r>
              <a:rPr lang="en-US" sz="2400" dirty="0" smtClean="0"/>
              <a:t>accounting policies </a:t>
            </a:r>
            <a:r>
              <a:rPr lang="en-US" sz="2400" dirty="0"/>
              <a:t>used in preparing the schedule, and notation </a:t>
            </a:r>
            <a:r>
              <a:rPr lang="en-US" sz="2400" dirty="0" smtClean="0"/>
              <a:t>of whether </a:t>
            </a:r>
            <a:r>
              <a:rPr lang="en-US" sz="2400" dirty="0"/>
              <a:t>or not the auditee elected to use the 10% </a:t>
            </a:r>
            <a:r>
              <a:rPr lang="en-US" sz="2400" dirty="0" smtClean="0"/>
              <a:t>de minimis </a:t>
            </a:r>
            <a:r>
              <a:rPr lang="en-US" sz="2400" dirty="0"/>
              <a:t>cost rate per 200.414</a:t>
            </a:r>
          </a:p>
        </p:txBody>
      </p:sp>
    </p:spTree>
    <p:extLst>
      <p:ext uri="{BB962C8B-B14F-4D97-AF65-F5344CB8AC3E}">
        <p14:creationId xmlns:p14="http://schemas.microsoft.com/office/powerpoint/2010/main" val="2965239549"/>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390293" y="0"/>
            <a:ext cx="11541512" cy="6218459"/>
          </a:xfrm>
          <a:prstGeom prst="rect">
            <a:avLst/>
          </a:prstGeom>
        </p:spPr>
      </p:pic>
    </p:spTree>
    <p:extLst>
      <p:ext uri="{BB962C8B-B14F-4D97-AF65-F5344CB8AC3E}">
        <p14:creationId xmlns:p14="http://schemas.microsoft.com/office/powerpoint/2010/main" val="3714768390"/>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200.518 Major Program Determination</a:t>
            </a:r>
            <a:endParaRPr lang="en-US" dirty="0"/>
          </a:p>
        </p:txBody>
      </p:sp>
      <p:sp>
        <p:nvSpPr>
          <p:cNvPr id="3" name="Content Placeholder 2"/>
          <p:cNvSpPr>
            <a:spLocks noGrp="1"/>
          </p:cNvSpPr>
          <p:nvPr>
            <p:ph idx="1"/>
          </p:nvPr>
        </p:nvSpPr>
        <p:spPr/>
        <p:txBody>
          <a:bodyPr>
            <a:normAutofit/>
          </a:bodyPr>
          <a:lstStyle/>
          <a:p>
            <a:r>
              <a:rPr lang="en-US" sz="3200" dirty="0" smtClean="0"/>
              <a:t>Similar </a:t>
            </a:r>
            <a:r>
              <a:rPr lang="en-US" sz="3200" dirty="0"/>
              <a:t>4-step risk-based approach </a:t>
            </a:r>
            <a:r>
              <a:rPr lang="en-US" sz="3200" dirty="0" smtClean="0"/>
              <a:t>to what </a:t>
            </a:r>
            <a:r>
              <a:rPr lang="en-US" sz="3200" dirty="0"/>
              <a:t>previously existed, but some of </a:t>
            </a:r>
            <a:r>
              <a:rPr lang="en-US" sz="3200" dirty="0" smtClean="0"/>
              <a:t>the specific </a:t>
            </a:r>
            <a:r>
              <a:rPr lang="en-US" sz="3200" dirty="0"/>
              <a:t>thresholds or risk criteria </a:t>
            </a:r>
            <a:r>
              <a:rPr lang="en-US" sz="3200" dirty="0" smtClean="0"/>
              <a:t>have changed</a:t>
            </a:r>
            <a:endParaRPr lang="en-US" sz="3200" dirty="0"/>
          </a:p>
          <a:p>
            <a:r>
              <a:rPr lang="en-US" sz="3200" dirty="0" smtClean="0"/>
              <a:t>Could </a:t>
            </a:r>
            <a:r>
              <a:rPr lang="en-US" sz="3200" dirty="0"/>
              <a:t>result in different programs </a:t>
            </a:r>
            <a:r>
              <a:rPr lang="en-US" sz="3200" dirty="0" smtClean="0"/>
              <a:t>being selected </a:t>
            </a:r>
            <a:r>
              <a:rPr lang="en-US" sz="3200" dirty="0"/>
              <a:t>for audit than in the past; there </a:t>
            </a:r>
            <a:r>
              <a:rPr lang="en-US" sz="3200" dirty="0" smtClean="0"/>
              <a:t>is some </a:t>
            </a:r>
            <a:r>
              <a:rPr lang="en-US" sz="3200" dirty="0"/>
              <a:t>potential for fewer programs to </a:t>
            </a:r>
            <a:r>
              <a:rPr lang="en-US" sz="3200" dirty="0" smtClean="0"/>
              <a:t>be selected </a:t>
            </a:r>
            <a:r>
              <a:rPr lang="en-US" sz="3200" dirty="0"/>
              <a:t>for testing (in some cases, </a:t>
            </a:r>
            <a:r>
              <a:rPr lang="en-US" sz="3200" dirty="0" smtClean="0"/>
              <a:t>more may </a:t>
            </a:r>
            <a:r>
              <a:rPr lang="en-US" sz="3200" dirty="0"/>
              <a:t>be tested)</a:t>
            </a:r>
          </a:p>
        </p:txBody>
      </p:sp>
    </p:spTree>
    <p:extLst>
      <p:ext uri="{BB962C8B-B14F-4D97-AF65-F5344CB8AC3E}">
        <p14:creationId xmlns:p14="http://schemas.microsoft.com/office/powerpoint/2010/main" val="1350152642"/>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200.518 Major Program Determination</a:t>
            </a:r>
            <a:endParaRPr lang="en-US" dirty="0"/>
          </a:p>
        </p:txBody>
      </p:sp>
      <p:sp>
        <p:nvSpPr>
          <p:cNvPr id="3" name="Content Placeholder 2"/>
          <p:cNvSpPr>
            <a:spLocks noGrp="1"/>
          </p:cNvSpPr>
          <p:nvPr>
            <p:ph idx="1"/>
          </p:nvPr>
        </p:nvSpPr>
        <p:spPr/>
        <p:txBody>
          <a:bodyPr>
            <a:normAutofit lnSpcReduction="10000"/>
          </a:bodyPr>
          <a:lstStyle/>
          <a:p>
            <a:r>
              <a:rPr lang="en-US" sz="3200" dirty="0" smtClean="0"/>
              <a:t>Step </a:t>
            </a:r>
            <a:r>
              <a:rPr lang="en-US" sz="3200" dirty="0"/>
              <a:t>1: Type A / B Threshold</a:t>
            </a:r>
          </a:p>
          <a:p>
            <a:r>
              <a:rPr lang="en-US" sz="3200" dirty="0" smtClean="0"/>
              <a:t>Minimum </a:t>
            </a:r>
            <a:r>
              <a:rPr lang="en-US" sz="3200" dirty="0"/>
              <a:t>$750,000 for entities with up to $</a:t>
            </a:r>
            <a:r>
              <a:rPr lang="en-US" sz="3200" dirty="0" smtClean="0"/>
              <a:t>25 million </a:t>
            </a:r>
            <a:r>
              <a:rPr lang="en-US" sz="3200" dirty="0"/>
              <a:t>in federal expenditures (raised </a:t>
            </a:r>
            <a:r>
              <a:rPr lang="en-US" sz="3200" dirty="0" smtClean="0"/>
              <a:t>from current </a:t>
            </a:r>
            <a:r>
              <a:rPr lang="en-US" sz="3200" dirty="0"/>
              <a:t>minimum of $300,000)</a:t>
            </a:r>
          </a:p>
          <a:p>
            <a:r>
              <a:rPr lang="en-US" sz="3200" dirty="0" smtClean="0"/>
              <a:t>3</a:t>
            </a:r>
            <a:r>
              <a:rPr lang="en-US" sz="3200" dirty="0"/>
              <a:t>% of federal expenditures if between $</a:t>
            </a:r>
            <a:r>
              <a:rPr lang="en-US" sz="3200" dirty="0" smtClean="0"/>
              <a:t>25-$</a:t>
            </a:r>
            <a:r>
              <a:rPr lang="en-US" sz="3200" dirty="0"/>
              <a:t>100 million of total federal expenditures</a:t>
            </a:r>
          </a:p>
          <a:p>
            <a:r>
              <a:rPr lang="en-US" sz="3200" dirty="0" smtClean="0"/>
              <a:t>$</a:t>
            </a:r>
            <a:r>
              <a:rPr lang="en-US" sz="3200" dirty="0"/>
              <a:t>3 million if between $100 million - $1 billion</a:t>
            </a:r>
          </a:p>
          <a:p>
            <a:r>
              <a:rPr lang="en-US" sz="3200" dirty="0" smtClean="0"/>
              <a:t>Goes </a:t>
            </a:r>
            <a:r>
              <a:rPr lang="en-US" sz="3200" dirty="0"/>
              <a:t>up from there…. (see table </a:t>
            </a:r>
            <a:r>
              <a:rPr lang="en-US" sz="3200" dirty="0" smtClean="0"/>
              <a:t>in guidance</a:t>
            </a:r>
            <a:r>
              <a:rPr lang="en-US" sz="3200" dirty="0"/>
              <a:t>)</a:t>
            </a:r>
          </a:p>
        </p:txBody>
      </p:sp>
    </p:spTree>
    <p:extLst>
      <p:ext uri="{BB962C8B-B14F-4D97-AF65-F5344CB8AC3E}">
        <p14:creationId xmlns:p14="http://schemas.microsoft.com/office/powerpoint/2010/main" val="35451431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Effective </a:t>
            </a:r>
            <a:r>
              <a:rPr lang="en-US" altLang="en-US" dirty="0" err="1"/>
              <a:t>Date</a:t>
            </a:r>
            <a:r>
              <a:rPr lang="en-US" altLang="en-US" b="1" u="sng" dirty="0" err="1"/>
              <a:t>S</a:t>
            </a:r>
            <a:r>
              <a:rPr lang="en-US" altLang="en-US" dirty="0"/>
              <a:t> of Uniform </a:t>
            </a:r>
            <a:r>
              <a:rPr lang="en-US" altLang="en-US" dirty="0" smtClean="0"/>
              <a:t>Guidance</a:t>
            </a:r>
            <a:br>
              <a:rPr lang="en-US" altLang="en-US" dirty="0" smtClean="0"/>
            </a:br>
            <a:endParaRPr lang="en-US" dirty="0"/>
          </a:p>
        </p:txBody>
      </p:sp>
      <p:sp>
        <p:nvSpPr>
          <p:cNvPr id="5" name="Content Placeholder 4"/>
          <p:cNvSpPr>
            <a:spLocks noGrp="1"/>
          </p:cNvSpPr>
          <p:nvPr>
            <p:ph idx="1"/>
          </p:nvPr>
        </p:nvSpPr>
        <p:spPr>
          <a:xfrm>
            <a:off x="1097280" y="1845734"/>
            <a:ext cx="10058400" cy="3551742"/>
          </a:xfrm>
          <a:prstGeom prst="rect">
            <a:avLst/>
          </a:prstGeom>
        </p:spPr>
        <p:txBody>
          <a:bodyPr>
            <a:spAutoFit/>
          </a:bodyPr>
          <a:lstStyle/>
          <a:p>
            <a:r>
              <a:rPr lang="en-US" sz="2800" dirty="0">
                <a:latin typeface="Arial" panose="020B0604020202020204" pitchFamily="34" charset="0"/>
              </a:rPr>
              <a:t>More on incremental funding:</a:t>
            </a:r>
          </a:p>
          <a:p>
            <a:r>
              <a:rPr lang="en-US" sz="2400" b="1" dirty="0" smtClean="0">
                <a:effectLst>
                  <a:outerShdw blurRad="38100" dist="38100" dir="2700000" algn="tl">
                    <a:srgbClr val="000000">
                      <a:alpha val="43137"/>
                    </a:srgbClr>
                  </a:outerShdw>
                </a:effectLst>
                <a:latin typeface="Arial" panose="020B0604020202020204" pitchFamily="34" charset="0"/>
              </a:rPr>
              <a:t>Q:</a:t>
            </a:r>
            <a:r>
              <a:rPr lang="en-US" sz="2400" dirty="0" smtClean="0">
                <a:latin typeface="Arial" panose="020B0604020202020204" pitchFamily="34" charset="0"/>
              </a:rPr>
              <a:t>  Do </a:t>
            </a:r>
            <a:r>
              <a:rPr lang="en-US" sz="2400" dirty="0">
                <a:latin typeface="Arial" panose="020B0604020202020204" pitchFamily="34" charset="0"/>
              </a:rPr>
              <a:t>you have to keep “old” funding in a separate</a:t>
            </a:r>
          </a:p>
          <a:p>
            <a:r>
              <a:rPr lang="en-US" sz="2400" dirty="0">
                <a:latin typeface="Arial" panose="020B0604020202020204" pitchFamily="34" charset="0"/>
              </a:rPr>
              <a:t>account from “new” funding after the guidance</a:t>
            </a:r>
          </a:p>
          <a:p>
            <a:r>
              <a:rPr lang="en-US" sz="2400" dirty="0">
                <a:latin typeface="Arial" panose="020B0604020202020204" pitchFamily="34" charset="0"/>
              </a:rPr>
              <a:t>becomes effective? (FAQ 200.110-7)</a:t>
            </a:r>
          </a:p>
          <a:p>
            <a:r>
              <a:rPr lang="en-US" sz="2400" b="1" dirty="0">
                <a:effectLst>
                  <a:outerShdw blurRad="38100" dist="38100" dir="2700000" algn="tl">
                    <a:srgbClr val="000000">
                      <a:alpha val="43137"/>
                    </a:srgbClr>
                  </a:outerShdw>
                </a:effectLst>
                <a:latin typeface="Arial" panose="020B0604020202020204" pitchFamily="34" charset="0"/>
              </a:rPr>
              <a:t>A:</a:t>
            </a:r>
            <a:r>
              <a:rPr lang="en-US" sz="2400" dirty="0">
                <a:latin typeface="Arial" panose="020B0604020202020204" pitchFamily="34" charset="0"/>
              </a:rPr>
              <a:t> </a:t>
            </a:r>
            <a:r>
              <a:rPr lang="en-US" sz="2400" dirty="0" smtClean="0">
                <a:latin typeface="Arial" panose="020B0604020202020204" pitchFamily="34" charset="0"/>
              </a:rPr>
              <a:t> No </a:t>
            </a:r>
            <a:r>
              <a:rPr lang="en-US" sz="2400" dirty="0">
                <a:latin typeface="Arial" panose="020B0604020202020204" pitchFamily="34" charset="0"/>
              </a:rPr>
              <a:t>– entities are not obligated to segregate or</a:t>
            </a:r>
          </a:p>
          <a:p>
            <a:r>
              <a:rPr lang="en-US" sz="2400" dirty="0">
                <a:latin typeface="Arial" panose="020B0604020202020204" pitchFamily="34" charset="0"/>
              </a:rPr>
              <a:t>otherwise track old funds and new funds, but</a:t>
            </a:r>
          </a:p>
          <a:p>
            <a:r>
              <a:rPr lang="en-US" sz="2400" dirty="0">
                <a:latin typeface="Arial" panose="020B0604020202020204" pitchFamily="34" charset="0"/>
              </a:rPr>
              <a:t>may do so at their discretion</a:t>
            </a:r>
            <a:endParaRPr lang="en-US" sz="2400" dirty="0"/>
          </a:p>
        </p:txBody>
      </p:sp>
    </p:spTree>
    <p:extLst>
      <p:ext uri="{BB962C8B-B14F-4D97-AF65-F5344CB8AC3E}">
        <p14:creationId xmlns:p14="http://schemas.microsoft.com/office/powerpoint/2010/main" val="32555435"/>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200.518 Major Program Determination</a:t>
            </a:r>
            <a:endParaRPr lang="en-US" dirty="0"/>
          </a:p>
        </p:txBody>
      </p:sp>
      <p:sp>
        <p:nvSpPr>
          <p:cNvPr id="3" name="Content Placeholder 2"/>
          <p:cNvSpPr>
            <a:spLocks noGrp="1"/>
          </p:cNvSpPr>
          <p:nvPr>
            <p:ph idx="1"/>
          </p:nvPr>
        </p:nvSpPr>
        <p:spPr/>
        <p:txBody>
          <a:bodyPr>
            <a:noAutofit/>
          </a:bodyPr>
          <a:lstStyle/>
          <a:p>
            <a:r>
              <a:rPr lang="en-US" sz="2600" dirty="0" smtClean="0"/>
              <a:t>Step </a:t>
            </a:r>
            <a:r>
              <a:rPr lang="en-US" sz="2600" dirty="0"/>
              <a:t>2: Determine which Type </a:t>
            </a:r>
            <a:r>
              <a:rPr lang="en-US" sz="2600" dirty="0" smtClean="0"/>
              <a:t>A programs </a:t>
            </a:r>
            <a:r>
              <a:rPr lang="en-US" sz="2600" dirty="0"/>
              <a:t>are Low Risk. To be low risk:</a:t>
            </a:r>
          </a:p>
          <a:p>
            <a:r>
              <a:rPr lang="en-US" sz="2600" dirty="0" smtClean="0"/>
              <a:t>Must </a:t>
            </a:r>
            <a:r>
              <a:rPr lang="en-US" sz="2600" dirty="0"/>
              <a:t>have been audited as a major program in </a:t>
            </a:r>
            <a:r>
              <a:rPr lang="en-US" sz="2600" dirty="0" smtClean="0"/>
              <a:t>at least </a:t>
            </a:r>
            <a:r>
              <a:rPr lang="en-US" sz="2600" dirty="0"/>
              <a:t>1 of the last 2 most recent audit periods, </a:t>
            </a:r>
            <a:r>
              <a:rPr lang="en-US" sz="2600" dirty="0" smtClean="0"/>
              <a:t>AND  in </a:t>
            </a:r>
            <a:r>
              <a:rPr lang="en-US" sz="2600" dirty="0"/>
              <a:t>most recent audit period, did </a:t>
            </a:r>
            <a:r>
              <a:rPr lang="en-US" sz="2600" b="1" dirty="0"/>
              <a:t>NOT </a:t>
            </a:r>
            <a:r>
              <a:rPr lang="en-US" sz="2600" dirty="0"/>
              <a:t>have:</a:t>
            </a:r>
          </a:p>
          <a:p>
            <a:pPr lvl="1"/>
            <a:r>
              <a:rPr lang="en-US" sz="2400" dirty="0" smtClean="0"/>
              <a:t>Internal </a:t>
            </a:r>
            <a:r>
              <a:rPr lang="en-US" sz="2400" dirty="0"/>
              <a:t>control deficiencies identified as </a:t>
            </a:r>
            <a:r>
              <a:rPr lang="en-US" sz="2400" u="sng" dirty="0"/>
              <a:t>material weaknesses </a:t>
            </a:r>
            <a:r>
              <a:rPr lang="en-US" sz="2400" dirty="0"/>
              <a:t>(</a:t>
            </a:r>
            <a:r>
              <a:rPr lang="en-US" sz="2400" dirty="0" smtClean="0"/>
              <a:t>this is </a:t>
            </a:r>
            <a:r>
              <a:rPr lang="en-US" sz="2400" dirty="0"/>
              <a:t>new)</a:t>
            </a:r>
          </a:p>
          <a:p>
            <a:pPr lvl="1"/>
            <a:r>
              <a:rPr lang="en-US" sz="2400" dirty="0" smtClean="0"/>
              <a:t>Modified </a:t>
            </a:r>
            <a:r>
              <a:rPr lang="en-US" sz="2400" dirty="0"/>
              <a:t>opinion on the major program</a:t>
            </a:r>
          </a:p>
          <a:p>
            <a:pPr lvl="1"/>
            <a:r>
              <a:rPr lang="en-US" sz="2400" dirty="0" smtClean="0"/>
              <a:t>Known </a:t>
            </a:r>
            <a:r>
              <a:rPr lang="en-US" sz="2400" dirty="0"/>
              <a:t>or likely questioned costs in excess of 5% of </a:t>
            </a:r>
            <a:r>
              <a:rPr lang="en-US" sz="2400" dirty="0" smtClean="0"/>
              <a:t>federal expenditures </a:t>
            </a:r>
            <a:r>
              <a:rPr lang="en-US" sz="2400" dirty="0"/>
              <a:t>for the program</a:t>
            </a:r>
          </a:p>
          <a:p>
            <a:pPr lvl="1"/>
            <a:r>
              <a:rPr lang="en-US" sz="2400" dirty="0" smtClean="0"/>
              <a:t>Consider </a:t>
            </a:r>
            <a:r>
              <a:rPr lang="en-US" sz="2400" dirty="0"/>
              <a:t>other risk criteria: results of audit follow up</a:t>
            </a:r>
            <a:r>
              <a:rPr lang="en-US" sz="2400" dirty="0" smtClean="0"/>
              <a:t>, changes </a:t>
            </a:r>
            <a:r>
              <a:rPr lang="en-US" sz="2400" dirty="0"/>
              <a:t>in personnel or systems, recent </a:t>
            </a:r>
            <a:r>
              <a:rPr lang="en-US" sz="2400" dirty="0" smtClean="0"/>
              <a:t>federal monitoring </a:t>
            </a:r>
            <a:r>
              <a:rPr lang="en-US" sz="2400" dirty="0"/>
              <a:t>/ oversight</a:t>
            </a:r>
          </a:p>
        </p:txBody>
      </p:sp>
    </p:spTree>
    <p:extLst>
      <p:ext uri="{BB962C8B-B14F-4D97-AF65-F5344CB8AC3E}">
        <p14:creationId xmlns:p14="http://schemas.microsoft.com/office/powerpoint/2010/main" val="2556226362"/>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200.518 Major program </a:t>
            </a:r>
            <a:r>
              <a:rPr lang="en-US" dirty="0"/>
              <a:t>D</a:t>
            </a:r>
            <a:r>
              <a:rPr lang="en-US" dirty="0" smtClean="0"/>
              <a:t>etermination</a:t>
            </a:r>
            <a:endParaRPr lang="en-US" dirty="0"/>
          </a:p>
        </p:txBody>
      </p:sp>
      <p:sp>
        <p:nvSpPr>
          <p:cNvPr id="3" name="Content Placeholder 2"/>
          <p:cNvSpPr>
            <a:spLocks noGrp="1"/>
          </p:cNvSpPr>
          <p:nvPr>
            <p:ph idx="1"/>
          </p:nvPr>
        </p:nvSpPr>
        <p:spPr/>
        <p:txBody>
          <a:bodyPr/>
          <a:lstStyle/>
          <a:p>
            <a:r>
              <a:rPr lang="en-US" sz="3200" dirty="0" smtClean="0"/>
              <a:t>Step </a:t>
            </a:r>
            <a:r>
              <a:rPr lang="en-US" sz="3200" dirty="0"/>
              <a:t>3: Determine which Type </a:t>
            </a:r>
            <a:r>
              <a:rPr lang="en-US" sz="3200" dirty="0" smtClean="0"/>
              <a:t>B programs </a:t>
            </a:r>
            <a:r>
              <a:rPr lang="en-US" sz="3200" dirty="0"/>
              <a:t>are High </a:t>
            </a:r>
            <a:r>
              <a:rPr lang="en-US" sz="3200" dirty="0" smtClean="0"/>
              <a:t>Risk:</a:t>
            </a:r>
            <a:endParaRPr lang="en-US" sz="3200" dirty="0"/>
          </a:p>
          <a:p>
            <a:pPr lvl="1"/>
            <a:r>
              <a:rPr lang="en-US" sz="2800" dirty="0" smtClean="0"/>
              <a:t>Assess </a:t>
            </a:r>
            <a:r>
              <a:rPr lang="en-US" sz="2800" dirty="0"/>
              <a:t>risk only on Type B programs </a:t>
            </a:r>
            <a:r>
              <a:rPr lang="en-US" sz="2800" dirty="0" smtClean="0"/>
              <a:t>that exceed </a:t>
            </a:r>
            <a:r>
              <a:rPr lang="en-US" sz="2800" dirty="0"/>
              <a:t>25% of the Type A </a:t>
            </a:r>
            <a:r>
              <a:rPr lang="en-US" sz="2800" dirty="0" smtClean="0"/>
              <a:t>threshold ($</a:t>
            </a:r>
            <a:r>
              <a:rPr lang="en-US" sz="2800" dirty="0"/>
              <a:t>187,500 if threshold is $750,000)</a:t>
            </a:r>
          </a:p>
          <a:p>
            <a:pPr lvl="1"/>
            <a:r>
              <a:rPr lang="en-US" sz="2800" dirty="0" smtClean="0"/>
              <a:t>Not </a:t>
            </a:r>
            <a:r>
              <a:rPr lang="en-US" sz="2800" dirty="0"/>
              <a:t>required to identify more High Risk </a:t>
            </a:r>
            <a:r>
              <a:rPr lang="en-US" sz="2800" dirty="0" smtClean="0"/>
              <a:t>Type </a:t>
            </a:r>
            <a:r>
              <a:rPr lang="en-US" sz="2800" dirty="0" err="1" smtClean="0"/>
              <a:t>Bs</a:t>
            </a:r>
            <a:r>
              <a:rPr lang="en-US" sz="2800" dirty="0" smtClean="0"/>
              <a:t> </a:t>
            </a:r>
            <a:r>
              <a:rPr lang="en-US" sz="2800" dirty="0"/>
              <a:t>than have 1/4th the number of Low </a:t>
            </a:r>
            <a:r>
              <a:rPr lang="en-US" sz="2800" dirty="0" smtClean="0"/>
              <a:t>Risk Type </a:t>
            </a:r>
            <a:r>
              <a:rPr lang="en-US" sz="2800" dirty="0"/>
              <a:t>As (previously ½)</a:t>
            </a:r>
          </a:p>
        </p:txBody>
      </p:sp>
    </p:spTree>
    <p:extLst>
      <p:ext uri="{BB962C8B-B14F-4D97-AF65-F5344CB8AC3E}">
        <p14:creationId xmlns:p14="http://schemas.microsoft.com/office/powerpoint/2010/main" val="146303630"/>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200.518 Major Program </a:t>
            </a:r>
            <a:r>
              <a:rPr lang="en-US" dirty="0"/>
              <a:t>D</a:t>
            </a:r>
            <a:r>
              <a:rPr lang="en-US" dirty="0" smtClean="0"/>
              <a:t>etermination</a:t>
            </a:r>
            <a:endParaRPr lang="en-US" dirty="0"/>
          </a:p>
        </p:txBody>
      </p:sp>
      <p:sp>
        <p:nvSpPr>
          <p:cNvPr id="3" name="Content Placeholder 2"/>
          <p:cNvSpPr>
            <a:spLocks noGrp="1"/>
          </p:cNvSpPr>
          <p:nvPr>
            <p:ph idx="1"/>
          </p:nvPr>
        </p:nvSpPr>
        <p:spPr/>
        <p:txBody>
          <a:bodyPr>
            <a:normAutofit/>
          </a:bodyPr>
          <a:lstStyle/>
          <a:p>
            <a:r>
              <a:rPr lang="en-US" sz="2800" dirty="0" smtClean="0"/>
              <a:t>Step </a:t>
            </a:r>
            <a:r>
              <a:rPr lang="en-US" sz="2800" dirty="0"/>
              <a:t>4: Final selections – must audit:</a:t>
            </a:r>
          </a:p>
          <a:p>
            <a:r>
              <a:rPr lang="en-US" sz="2800" dirty="0" smtClean="0"/>
              <a:t>All </a:t>
            </a:r>
            <a:r>
              <a:rPr lang="en-US" sz="2800" dirty="0"/>
              <a:t>Type A programs not identified as </a:t>
            </a:r>
            <a:r>
              <a:rPr lang="en-US" sz="2800" dirty="0" smtClean="0"/>
              <a:t>Low Risk </a:t>
            </a:r>
            <a:r>
              <a:rPr lang="en-US" sz="2800" dirty="0"/>
              <a:t>(from Step 2</a:t>
            </a:r>
            <a:r>
              <a:rPr lang="en-US" sz="2800" dirty="0" smtClean="0"/>
              <a:t>) e.g., High risk</a:t>
            </a:r>
            <a:endParaRPr lang="en-US" sz="2800" dirty="0"/>
          </a:p>
          <a:p>
            <a:r>
              <a:rPr lang="en-US" sz="2800" dirty="0" smtClean="0"/>
              <a:t>All </a:t>
            </a:r>
            <a:r>
              <a:rPr lang="en-US" sz="2800" dirty="0"/>
              <a:t>Type B programs identified as High </a:t>
            </a:r>
            <a:r>
              <a:rPr lang="en-US" sz="2800" dirty="0" smtClean="0"/>
              <a:t>Risk (</a:t>
            </a:r>
            <a:r>
              <a:rPr lang="en-US" sz="2800" dirty="0"/>
              <a:t>from Step 3)</a:t>
            </a:r>
          </a:p>
          <a:p>
            <a:r>
              <a:rPr lang="en-US" sz="2800" dirty="0" smtClean="0"/>
              <a:t>Percentage </a:t>
            </a:r>
            <a:r>
              <a:rPr lang="en-US" sz="2800" dirty="0"/>
              <a:t>of coverage rule (% of </a:t>
            </a:r>
            <a:r>
              <a:rPr lang="en-US" sz="2800" dirty="0" smtClean="0"/>
              <a:t>total federal </a:t>
            </a:r>
            <a:r>
              <a:rPr lang="en-US" sz="2800" dirty="0"/>
              <a:t>expenditures to be tested):</a:t>
            </a:r>
          </a:p>
        </p:txBody>
      </p:sp>
      <p:graphicFrame>
        <p:nvGraphicFramePr>
          <p:cNvPr id="4" name="Table 3"/>
          <p:cNvGraphicFramePr>
            <a:graphicFrameLocks noGrp="1"/>
          </p:cNvGraphicFramePr>
          <p:nvPr>
            <p:extLst>
              <p:ext uri="{D42A27DB-BD31-4B8C-83A1-F6EECF244321}">
                <p14:modId xmlns:p14="http://schemas.microsoft.com/office/powerpoint/2010/main" val="521117540"/>
              </p:ext>
            </p:extLst>
          </p:nvPr>
        </p:nvGraphicFramePr>
        <p:xfrm>
          <a:off x="3749287" y="4672361"/>
          <a:ext cx="5182840" cy="1539282"/>
        </p:xfrm>
        <a:graphic>
          <a:graphicData uri="http://schemas.openxmlformats.org/drawingml/2006/table">
            <a:tbl>
              <a:tblPr firstRow="1" bandRow="1">
                <a:tableStyleId>{5C22544A-7EE6-4342-B048-85BDC9FD1C3A}</a:tableStyleId>
              </a:tblPr>
              <a:tblGrid>
                <a:gridCol w="2306320"/>
                <a:gridCol w="1647584"/>
                <a:gridCol w="1228936"/>
              </a:tblGrid>
              <a:tr h="513094">
                <a:tc>
                  <a:txBody>
                    <a:bodyPr/>
                    <a:lstStyle/>
                    <a:p>
                      <a:pPr algn="ctr"/>
                      <a:r>
                        <a:rPr lang="en-US" sz="2400" dirty="0" smtClean="0"/>
                        <a:t>Type</a:t>
                      </a:r>
                      <a:r>
                        <a:rPr lang="en-US" sz="2400" baseline="0" dirty="0" smtClean="0"/>
                        <a:t> of Auditee</a:t>
                      </a:r>
                      <a:endParaRPr lang="en-US" sz="2400" dirty="0"/>
                    </a:p>
                  </a:txBody>
                  <a:tcPr/>
                </a:tc>
                <a:tc>
                  <a:txBody>
                    <a:bodyPr/>
                    <a:lstStyle/>
                    <a:p>
                      <a:pPr algn="ctr"/>
                      <a:r>
                        <a:rPr lang="en-US" sz="2400" dirty="0" smtClean="0"/>
                        <a:t>Currently</a:t>
                      </a:r>
                      <a:endParaRPr lang="en-US" sz="2400" dirty="0"/>
                    </a:p>
                  </a:txBody>
                  <a:tcPr/>
                </a:tc>
                <a:tc>
                  <a:txBody>
                    <a:bodyPr/>
                    <a:lstStyle/>
                    <a:p>
                      <a:pPr algn="ctr"/>
                      <a:r>
                        <a:rPr lang="en-US" sz="2400" dirty="0" smtClean="0"/>
                        <a:t>New</a:t>
                      </a:r>
                      <a:endParaRPr lang="en-US" sz="2400" dirty="0"/>
                    </a:p>
                  </a:txBody>
                  <a:tcPr/>
                </a:tc>
              </a:tr>
              <a:tr h="513094">
                <a:tc>
                  <a:txBody>
                    <a:bodyPr/>
                    <a:lstStyle/>
                    <a:p>
                      <a:pPr algn="ctr"/>
                      <a:r>
                        <a:rPr lang="en-US" sz="2400" dirty="0" smtClean="0"/>
                        <a:t>Low Risk</a:t>
                      </a:r>
                      <a:endParaRPr lang="en-US" sz="2400" dirty="0"/>
                    </a:p>
                  </a:txBody>
                  <a:tcPr/>
                </a:tc>
                <a:tc>
                  <a:txBody>
                    <a:bodyPr/>
                    <a:lstStyle/>
                    <a:p>
                      <a:pPr algn="ctr"/>
                      <a:r>
                        <a:rPr lang="en-US" sz="2400" dirty="0" smtClean="0"/>
                        <a:t>25%</a:t>
                      </a:r>
                      <a:endParaRPr lang="en-US" sz="2400" dirty="0"/>
                    </a:p>
                  </a:txBody>
                  <a:tcPr/>
                </a:tc>
                <a:tc>
                  <a:txBody>
                    <a:bodyPr/>
                    <a:lstStyle/>
                    <a:p>
                      <a:pPr algn="ctr"/>
                      <a:r>
                        <a:rPr lang="en-US" sz="2400" dirty="0" smtClean="0"/>
                        <a:t>20%</a:t>
                      </a:r>
                      <a:endParaRPr lang="en-US" sz="2400" dirty="0"/>
                    </a:p>
                  </a:txBody>
                  <a:tcPr/>
                </a:tc>
              </a:tr>
              <a:tr h="513094">
                <a:tc>
                  <a:txBody>
                    <a:bodyPr/>
                    <a:lstStyle/>
                    <a:p>
                      <a:pPr algn="ctr"/>
                      <a:r>
                        <a:rPr lang="en-US" sz="2400" dirty="0" smtClean="0"/>
                        <a:t>High Risk</a:t>
                      </a:r>
                      <a:endParaRPr lang="en-US" sz="2400" dirty="0"/>
                    </a:p>
                  </a:txBody>
                  <a:tcPr/>
                </a:tc>
                <a:tc>
                  <a:txBody>
                    <a:bodyPr/>
                    <a:lstStyle/>
                    <a:p>
                      <a:pPr algn="ctr"/>
                      <a:r>
                        <a:rPr lang="en-US" sz="2400" dirty="0" smtClean="0"/>
                        <a:t>50%</a:t>
                      </a:r>
                      <a:endParaRPr lang="en-US" sz="2400" dirty="0"/>
                    </a:p>
                  </a:txBody>
                  <a:tcPr/>
                </a:tc>
                <a:tc>
                  <a:txBody>
                    <a:bodyPr/>
                    <a:lstStyle/>
                    <a:p>
                      <a:pPr algn="ctr"/>
                      <a:r>
                        <a:rPr lang="en-US" sz="2400" dirty="0" smtClean="0"/>
                        <a:t>40%</a:t>
                      </a:r>
                      <a:endParaRPr lang="en-US" sz="2400" dirty="0"/>
                    </a:p>
                  </a:txBody>
                  <a:tcPr/>
                </a:tc>
              </a:tr>
            </a:tbl>
          </a:graphicData>
        </a:graphic>
      </p:graphicFrame>
    </p:spTree>
    <p:extLst>
      <p:ext uri="{BB962C8B-B14F-4D97-AF65-F5344CB8AC3E}">
        <p14:creationId xmlns:p14="http://schemas.microsoft.com/office/powerpoint/2010/main" val="1494208913"/>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200.520 Auditee Risk</a:t>
            </a:r>
            <a:endParaRPr lang="en-US" dirty="0"/>
          </a:p>
        </p:txBody>
      </p:sp>
      <p:sp>
        <p:nvSpPr>
          <p:cNvPr id="3" name="Content Placeholder 2"/>
          <p:cNvSpPr>
            <a:spLocks noGrp="1"/>
          </p:cNvSpPr>
          <p:nvPr>
            <p:ph idx="1"/>
          </p:nvPr>
        </p:nvSpPr>
        <p:spPr/>
        <p:txBody>
          <a:bodyPr>
            <a:noAutofit/>
          </a:bodyPr>
          <a:lstStyle/>
          <a:p>
            <a:r>
              <a:rPr lang="en-US" sz="2400" dirty="0"/>
              <a:t>Must meet ALL of the following for each of the </a:t>
            </a:r>
            <a:r>
              <a:rPr lang="en-US" sz="2400" dirty="0" smtClean="0"/>
              <a:t>2 prior </a:t>
            </a:r>
            <a:r>
              <a:rPr lang="en-US" sz="2400" dirty="0"/>
              <a:t>audit periods to be a Low Risk Auditee:</a:t>
            </a:r>
          </a:p>
          <a:p>
            <a:r>
              <a:rPr lang="en-US" sz="2400" dirty="0"/>
              <a:t>1) Single audits performed on annual basis, </a:t>
            </a:r>
            <a:r>
              <a:rPr lang="en-US" sz="2400" dirty="0" smtClean="0"/>
              <a:t>including submission </a:t>
            </a:r>
            <a:r>
              <a:rPr lang="en-US" sz="2400" dirty="0"/>
              <a:t>of the reporting package to the FAC </a:t>
            </a:r>
            <a:r>
              <a:rPr lang="en-US" sz="2400" dirty="0" smtClean="0"/>
              <a:t>within the </a:t>
            </a:r>
            <a:r>
              <a:rPr lang="en-US" sz="2400" dirty="0"/>
              <a:t>required timeframe</a:t>
            </a:r>
          </a:p>
          <a:p>
            <a:r>
              <a:rPr lang="en-US" sz="2400" dirty="0"/>
              <a:t>2) Unmodified audit opinions on the financial </a:t>
            </a:r>
            <a:r>
              <a:rPr lang="en-US" sz="2400" dirty="0" smtClean="0"/>
              <a:t>statements and </a:t>
            </a:r>
            <a:r>
              <a:rPr lang="en-US" sz="2400" dirty="0"/>
              <a:t>SEFA that were prepared in accordance </a:t>
            </a:r>
            <a:r>
              <a:rPr lang="en-US" sz="2400" dirty="0" smtClean="0"/>
              <a:t>with GAAP</a:t>
            </a:r>
            <a:r>
              <a:rPr lang="en-US" sz="2400" dirty="0"/>
              <a:t>, or a basis of accounting required by state law</a:t>
            </a:r>
          </a:p>
          <a:p>
            <a:r>
              <a:rPr lang="en-US" sz="2400" i="1" dirty="0" smtClean="0"/>
              <a:t>If </a:t>
            </a:r>
            <a:r>
              <a:rPr lang="en-US" sz="2400" i="1" dirty="0"/>
              <a:t>state law permits, but does not require non-GAAP </a:t>
            </a:r>
            <a:r>
              <a:rPr lang="en-US" sz="2400" i="1" dirty="0" smtClean="0"/>
              <a:t>financial statements</a:t>
            </a:r>
            <a:r>
              <a:rPr lang="en-US" sz="2400" i="1" dirty="0"/>
              <a:t>, the auditee cannot be considered low risk</a:t>
            </a:r>
          </a:p>
          <a:p>
            <a:r>
              <a:rPr lang="en-US" sz="2400" i="1" dirty="0" smtClean="0"/>
              <a:t>If </a:t>
            </a:r>
            <a:r>
              <a:rPr lang="en-US" sz="2400" i="1" dirty="0"/>
              <a:t>the auditee voluntarily prepares non-GAAP </a:t>
            </a:r>
            <a:r>
              <a:rPr lang="en-US" sz="2400" i="1" dirty="0" smtClean="0"/>
              <a:t>financial statements</a:t>
            </a:r>
            <a:r>
              <a:rPr lang="en-US" sz="2400" i="1" dirty="0"/>
              <a:t>, they cannot be considered low risk</a:t>
            </a:r>
            <a:endParaRPr lang="en-US" sz="2400" dirty="0"/>
          </a:p>
        </p:txBody>
      </p:sp>
    </p:spTree>
    <p:extLst>
      <p:ext uri="{BB962C8B-B14F-4D97-AF65-F5344CB8AC3E}">
        <p14:creationId xmlns:p14="http://schemas.microsoft.com/office/powerpoint/2010/main" val="2876810148"/>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200.520 Auditee Risk</a:t>
            </a:r>
            <a:endParaRPr lang="en-US" dirty="0"/>
          </a:p>
        </p:txBody>
      </p:sp>
      <p:sp>
        <p:nvSpPr>
          <p:cNvPr id="3" name="Content Placeholder 2"/>
          <p:cNvSpPr>
            <a:spLocks noGrp="1"/>
          </p:cNvSpPr>
          <p:nvPr>
            <p:ph idx="1"/>
          </p:nvPr>
        </p:nvSpPr>
        <p:spPr/>
        <p:txBody>
          <a:bodyPr>
            <a:noAutofit/>
          </a:bodyPr>
          <a:lstStyle/>
          <a:p>
            <a:r>
              <a:rPr lang="en-US" sz="2400" dirty="0" smtClean="0"/>
              <a:t>3</a:t>
            </a:r>
            <a:r>
              <a:rPr lang="en-US" sz="2400" dirty="0"/>
              <a:t>) No deficiencies in internal control over the </a:t>
            </a:r>
            <a:r>
              <a:rPr lang="en-US" sz="2400" dirty="0" smtClean="0"/>
              <a:t>financial statements </a:t>
            </a:r>
            <a:r>
              <a:rPr lang="en-US" sz="2400" dirty="0"/>
              <a:t>identified as material weaknesses</a:t>
            </a:r>
          </a:p>
          <a:p>
            <a:r>
              <a:rPr lang="en-US" sz="2400" dirty="0"/>
              <a:t>4) Auditor did not report a substantial doubt </a:t>
            </a:r>
            <a:r>
              <a:rPr lang="en-US" sz="2400" dirty="0" smtClean="0"/>
              <a:t>about auditee’s </a:t>
            </a:r>
            <a:r>
              <a:rPr lang="en-US" sz="2400" dirty="0"/>
              <a:t>ability to continue as a going concern (new)</a:t>
            </a:r>
          </a:p>
          <a:p>
            <a:r>
              <a:rPr lang="en-US" sz="2400" dirty="0"/>
              <a:t>5) None of the </a:t>
            </a:r>
            <a:r>
              <a:rPr lang="en-US" sz="2400" u="sng" dirty="0"/>
              <a:t>Type A </a:t>
            </a:r>
            <a:r>
              <a:rPr lang="en-US" sz="2400" dirty="0"/>
              <a:t>Federal programs had </a:t>
            </a:r>
            <a:r>
              <a:rPr lang="en-US" sz="2400" dirty="0" smtClean="0"/>
              <a:t>audit findings </a:t>
            </a:r>
            <a:r>
              <a:rPr lang="en-US" sz="2400" dirty="0"/>
              <a:t>that were:</a:t>
            </a:r>
          </a:p>
          <a:p>
            <a:pPr marL="0" indent="0">
              <a:buNone/>
            </a:pPr>
            <a:r>
              <a:rPr lang="en-US" sz="2400" dirty="0" smtClean="0"/>
              <a:t>	1</a:t>
            </a:r>
            <a:r>
              <a:rPr lang="en-US" sz="2400" dirty="0"/>
              <a:t>) Material weaknesses in internal control</a:t>
            </a:r>
          </a:p>
          <a:p>
            <a:pPr marL="0" indent="0">
              <a:buNone/>
            </a:pPr>
            <a:r>
              <a:rPr lang="en-US" sz="2400" dirty="0" smtClean="0"/>
              <a:t>	2</a:t>
            </a:r>
            <a:r>
              <a:rPr lang="en-US" sz="2400" dirty="0"/>
              <a:t>) Material noncompliance (modified opinion)</a:t>
            </a:r>
          </a:p>
          <a:p>
            <a:pPr marL="0" indent="0">
              <a:buNone/>
            </a:pPr>
            <a:r>
              <a:rPr lang="en-US" sz="2400" dirty="0" smtClean="0"/>
              <a:t>	3</a:t>
            </a:r>
            <a:r>
              <a:rPr lang="en-US" sz="2400" dirty="0"/>
              <a:t>) Known or likely questioned costs in excess of 5% of total </a:t>
            </a:r>
            <a:r>
              <a:rPr lang="en-US" sz="2400" dirty="0" smtClean="0"/>
              <a:t>expenditures</a:t>
            </a:r>
            <a:endParaRPr lang="en-US" sz="2400" dirty="0"/>
          </a:p>
        </p:txBody>
      </p:sp>
    </p:spTree>
    <p:extLst>
      <p:ext uri="{BB962C8B-B14F-4D97-AF65-F5344CB8AC3E}">
        <p14:creationId xmlns:p14="http://schemas.microsoft.com/office/powerpoint/2010/main" val="1364670557"/>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9177460" y="2720898"/>
            <a:ext cx="2364058" cy="1561170"/>
          </a:xfrm>
          <a:prstGeom prst="rect">
            <a:avLst/>
          </a:prstGeom>
          <a:noFill/>
        </p:spPr>
        <p:txBody>
          <a:bodyPr wrap="square" rtlCol="0">
            <a:spAutoFit/>
          </a:bodyPr>
          <a:lstStyle/>
          <a:p>
            <a:endParaRPr lang="en-US"/>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2722059932"/>
              </p:ext>
            </p:extLst>
          </p:nvPr>
        </p:nvGraphicFramePr>
        <p:xfrm>
          <a:off x="513380" y="412404"/>
          <a:ext cx="4623612" cy="5693880"/>
        </p:xfrm>
        <a:graphic>
          <a:graphicData uri="http://schemas.openxmlformats.org/drawingml/2006/table">
            <a:tbl>
              <a:tblPr firstRow="1" bandRow="1">
                <a:tableStyleId>{5C22544A-7EE6-4342-B048-85BDC9FD1C3A}</a:tableStyleId>
              </a:tblPr>
              <a:tblGrid>
                <a:gridCol w="1676400"/>
                <a:gridCol w="1319134"/>
                <a:gridCol w="1628078"/>
              </a:tblGrid>
              <a:tr h="702720">
                <a:tc>
                  <a:txBody>
                    <a:bodyPr/>
                    <a:lstStyle/>
                    <a:p>
                      <a:endParaRPr lang="en-US" sz="2000" dirty="0"/>
                    </a:p>
                  </a:txBody>
                  <a:tcPr/>
                </a:tc>
                <a:tc>
                  <a:txBody>
                    <a:bodyPr/>
                    <a:lstStyle/>
                    <a:p>
                      <a:pPr algn="ctr"/>
                      <a:r>
                        <a:rPr lang="en-US" sz="2000" dirty="0" smtClean="0"/>
                        <a:t>Program</a:t>
                      </a:r>
                      <a:r>
                        <a:rPr lang="en-US" sz="2000" baseline="0" dirty="0" smtClean="0"/>
                        <a:t> #</a:t>
                      </a:r>
                    </a:p>
                  </a:txBody>
                  <a:tcPr/>
                </a:tc>
                <a:tc>
                  <a:txBody>
                    <a:bodyPr/>
                    <a:lstStyle/>
                    <a:p>
                      <a:pPr algn="ctr"/>
                      <a:r>
                        <a:rPr lang="en-US" sz="2000" dirty="0" smtClean="0"/>
                        <a:t>Expenditures</a:t>
                      </a:r>
                      <a:endParaRPr lang="en-US" sz="2000" dirty="0"/>
                    </a:p>
                  </a:txBody>
                  <a:tcPr/>
                </a:tc>
              </a:tr>
              <a:tr h="415930">
                <a:tc>
                  <a:txBody>
                    <a:bodyPr/>
                    <a:lstStyle/>
                    <a:p>
                      <a:endParaRPr lang="en-US" sz="2000" dirty="0"/>
                    </a:p>
                  </a:txBody>
                  <a:tcPr>
                    <a:solidFill>
                      <a:schemeClr val="accent1">
                        <a:lumMod val="20000"/>
                        <a:lumOff val="80000"/>
                      </a:schemeClr>
                    </a:solidFill>
                  </a:tcPr>
                </a:tc>
                <a:tc>
                  <a:txBody>
                    <a:bodyPr/>
                    <a:lstStyle/>
                    <a:p>
                      <a:pPr algn="ctr"/>
                      <a:r>
                        <a:rPr lang="en-US" sz="2000" dirty="0" smtClean="0"/>
                        <a:t>1</a:t>
                      </a:r>
                      <a:endParaRPr lang="en-US" sz="2000" dirty="0"/>
                    </a:p>
                  </a:txBody>
                  <a:tcPr/>
                </a:tc>
                <a:tc>
                  <a:txBody>
                    <a:bodyPr/>
                    <a:lstStyle/>
                    <a:p>
                      <a:pPr algn="r"/>
                      <a:r>
                        <a:rPr lang="en-US" sz="2000" dirty="0" smtClean="0"/>
                        <a:t>$750,000</a:t>
                      </a:r>
                      <a:endParaRPr lang="en-US" sz="2000" dirty="0"/>
                    </a:p>
                  </a:txBody>
                  <a:tcPr/>
                </a:tc>
              </a:tr>
              <a:tr h="415930">
                <a:tc>
                  <a:txBody>
                    <a:bodyPr/>
                    <a:lstStyle/>
                    <a:p>
                      <a:endParaRPr lang="en-US" sz="2000" dirty="0"/>
                    </a:p>
                  </a:txBody>
                  <a:tcPr>
                    <a:solidFill>
                      <a:schemeClr val="accent1">
                        <a:lumMod val="20000"/>
                        <a:lumOff val="80000"/>
                      </a:schemeClr>
                    </a:solidFill>
                  </a:tcPr>
                </a:tc>
                <a:tc>
                  <a:txBody>
                    <a:bodyPr/>
                    <a:lstStyle/>
                    <a:p>
                      <a:pPr algn="ctr"/>
                      <a:r>
                        <a:rPr lang="en-US" sz="2000" dirty="0" smtClean="0"/>
                        <a:t>2</a:t>
                      </a:r>
                      <a:endParaRPr lang="en-US" sz="2000" dirty="0"/>
                    </a:p>
                  </a:txBody>
                  <a:tcPr/>
                </a:tc>
                <a:tc>
                  <a:txBody>
                    <a:bodyPr/>
                    <a:lstStyle/>
                    <a:p>
                      <a:pPr algn="r"/>
                      <a:r>
                        <a:rPr lang="en-US" sz="2000" dirty="0" smtClean="0"/>
                        <a:t>850,000</a:t>
                      </a:r>
                      <a:endParaRPr lang="en-US" sz="2000" dirty="0"/>
                    </a:p>
                  </a:txBody>
                  <a:tcPr/>
                </a:tc>
              </a:tr>
              <a:tr h="415930">
                <a:tc>
                  <a:txBody>
                    <a:bodyPr/>
                    <a:lstStyle/>
                    <a:p>
                      <a:endParaRPr lang="en-US" sz="2000" dirty="0"/>
                    </a:p>
                  </a:txBody>
                  <a:tcPr>
                    <a:solidFill>
                      <a:schemeClr val="accent1">
                        <a:lumMod val="20000"/>
                        <a:lumOff val="80000"/>
                      </a:schemeClr>
                    </a:solidFill>
                  </a:tcPr>
                </a:tc>
                <a:tc>
                  <a:txBody>
                    <a:bodyPr/>
                    <a:lstStyle/>
                    <a:p>
                      <a:pPr algn="ctr"/>
                      <a:r>
                        <a:rPr lang="en-US" sz="2000" dirty="0" smtClean="0"/>
                        <a:t>3</a:t>
                      </a:r>
                      <a:endParaRPr lang="en-US" sz="2000" dirty="0"/>
                    </a:p>
                  </a:txBody>
                  <a:tcPr/>
                </a:tc>
                <a:tc>
                  <a:txBody>
                    <a:bodyPr/>
                    <a:lstStyle/>
                    <a:p>
                      <a:pPr algn="r"/>
                      <a:r>
                        <a:rPr lang="en-US" sz="2000" dirty="0" smtClean="0"/>
                        <a:t>900,000</a:t>
                      </a:r>
                      <a:endParaRPr lang="en-US" sz="2000" dirty="0"/>
                    </a:p>
                  </a:txBody>
                  <a:tcPr/>
                </a:tc>
              </a:tr>
              <a:tr h="415930">
                <a:tc>
                  <a:txBody>
                    <a:bodyPr/>
                    <a:lstStyle/>
                    <a:p>
                      <a:r>
                        <a:rPr lang="en-US" sz="2000" dirty="0" smtClean="0"/>
                        <a:t>Type A/B</a:t>
                      </a:r>
                    </a:p>
                  </a:txBody>
                  <a:tcPr>
                    <a:solidFill>
                      <a:schemeClr val="accent1">
                        <a:lumMod val="20000"/>
                        <a:lumOff val="80000"/>
                      </a:schemeClr>
                    </a:solidFill>
                  </a:tcPr>
                </a:tc>
                <a:tc>
                  <a:txBody>
                    <a:bodyPr/>
                    <a:lstStyle/>
                    <a:p>
                      <a:pPr algn="ctr"/>
                      <a:r>
                        <a:rPr lang="en-US" sz="2000" dirty="0" smtClean="0"/>
                        <a:t>4</a:t>
                      </a:r>
                      <a:endParaRPr lang="en-US" sz="2000" dirty="0"/>
                    </a:p>
                  </a:txBody>
                  <a:tcPr/>
                </a:tc>
                <a:tc>
                  <a:txBody>
                    <a:bodyPr/>
                    <a:lstStyle/>
                    <a:p>
                      <a:pPr algn="r"/>
                      <a:r>
                        <a:rPr lang="en-US" sz="2000" dirty="0" smtClean="0"/>
                        <a:t>800,000</a:t>
                      </a:r>
                      <a:endParaRPr lang="en-US" sz="2000" dirty="0"/>
                    </a:p>
                  </a:txBody>
                  <a:tcPr/>
                </a:tc>
              </a:tr>
              <a:tr h="415930">
                <a:tc>
                  <a:txBody>
                    <a:bodyPr/>
                    <a:lstStyle/>
                    <a:p>
                      <a:r>
                        <a:rPr lang="en-US" sz="2000" dirty="0" smtClean="0"/>
                        <a:t>Program</a:t>
                      </a:r>
                    </a:p>
                  </a:txBody>
                  <a:tcPr>
                    <a:solidFill>
                      <a:schemeClr val="accent1">
                        <a:lumMod val="20000"/>
                        <a:lumOff val="80000"/>
                      </a:schemeClr>
                    </a:solidFill>
                  </a:tcPr>
                </a:tc>
                <a:tc>
                  <a:txBody>
                    <a:bodyPr/>
                    <a:lstStyle/>
                    <a:p>
                      <a:pPr algn="ctr"/>
                      <a:r>
                        <a:rPr lang="en-US" sz="2000" dirty="0" smtClean="0"/>
                        <a:t>5</a:t>
                      </a:r>
                      <a:endParaRPr lang="en-US" sz="2000" dirty="0"/>
                    </a:p>
                  </a:txBody>
                  <a:tcPr/>
                </a:tc>
                <a:tc>
                  <a:txBody>
                    <a:bodyPr/>
                    <a:lstStyle/>
                    <a:p>
                      <a:pPr algn="r"/>
                      <a:r>
                        <a:rPr lang="en-US" sz="2000" dirty="0" smtClean="0"/>
                        <a:t>775,000</a:t>
                      </a:r>
                      <a:endParaRPr lang="en-US" sz="2000" dirty="0"/>
                    </a:p>
                  </a:txBody>
                  <a:tcPr/>
                </a:tc>
              </a:tr>
              <a:tr h="415930">
                <a:tc>
                  <a:txBody>
                    <a:bodyPr/>
                    <a:lstStyle/>
                    <a:p>
                      <a:r>
                        <a:rPr lang="en-US" sz="2000" dirty="0" smtClean="0"/>
                        <a:t>Threshold is</a:t>
                      </a:r>
                      <a:endParaRPr lang="en-US" sz="2000" dirty="0"/>
                    </a:p>
                  </a:txBody>
                  <a:tcPr>
                    <a:solidFill>
                      <a:schemeClr val="accent1">
                        <a:lumMod val="20000"/>
                        <a:lumOff val="80000"/>
                      </a:schemeClr>
                    </a:solidFill>
                  </a:tcPr>
                </a:tc>
                <a:tc>
                  <a:txBody>
                    <a:bodyPr/>
                    <a:lstStyle/>
                    <a:p>
                      <a:pPr algn="ctr"/>
                      <a:r>
                        <a:rPr lang="en-US" sz="2000" dirty="0" smtClean="0"/>
                        <a:t>6</a:t>
                      </a:r>
                      <a:endParaRPr lang="en-US" sz="2000" dirty="0"/>
                    </a:p>
                  </a:txBody>
                  <a:tcPr/>
                </a:tc>
                <a:tc>
                  <a:txBody>
                    <a:bodyPr/>
                    <a:lstStyle/>
                    <a:p>
                      <a:pPr algn="r"/>
                      <a:r>
                        <a:rPr lang="en-US" sz="2000" dirty="0" smtClean="0"/>
                        <a:t>700,000</a:t>
                      </a:r>
                      <a:endParaRPr lang="en-US" sz="2000" dirty="0"/>
                    </a:p>
                  </a:txBody>
                  <a:tcPr/>
                </a:tc>
              </a:tr>
              <a:tr h="415930">
                <a:tc>
                  <a:txBody>
                    <a:bodyPr/>
                    <a:lstStyle/>
                    <a:p>
                      <a:r>
                        <a:rPr lang="en-US" sz="2000" dirty="0" smtClean="0"/>
                        <a:t>$750,000</a:t>
                      </a:r>
                      <a:endParaRPr lang="en-US" sz="2000" dirty="0"/>
                    </a:p>
                  </a:txBody>
                  <a:tcPr>
                    <a:solidFill>
                      <a:schemeClr val="accent1">
                        <a:lumMod val="20000"/>
                        <a:lumOff val="80000"/>
                      </a:schemeClr>
                    </a:solidFill>
                  </a:tcPr>
                </a:tc>
                <a:tc>
                  <a:txBody>
                    <a:bodyPr/>
                    <a:lstStyle/>
                    <a:p>
                      <a:pPr algn="ctr"/>
                      <a:r>
                        <a:rPr lang="en-US" sz="2000" dirty="0" smtClean="0"/>
                        <a:t>7</a:t>
                      </a:r>
                      <a:endParaRPr lang="en-US" sz="2000" dirty="0"/>
                    </a:p>
                  </a:txBody>
                  <a:tcPr/>
                </a:tc>
                <a:tc>
                  <a:txBody>
                    <a:bodyPr/>
                    <a:lstStyle/>
                    <a:p>
                      <a:pPr algn="r"/>
                      <a:r>
                        <a:rPr lang="en-US" sz="2000" dirty="0" smtClean="0"/>
                        <a:t>600,000</a:t>
                      </a:r>
                      <a:endParaRPr lang="en-US" sz="2000" dirty="0"/>
                    </a:p>
                  </a:txBody>
                  <a:tcPr/>
                </a:tc>
              </a:tr>
              <a:tr h="415930">
                <a:tc>
                  <a:txBody>
                    <a:bodyPr/>
                    <a:lstStyle/>
                    <a:p>
                      <a:endParaRPr lang="en-US" sz="2000" dirty="0"/>
                    </a:p>
                  </a:txBody>
                  <a:tcPr>
                    <a:solidFill>
                      <a:schemeClr val="accent1">
                        <a:lumMod val="20000"/>
                        <a:lumOff val="80000"/>
                      </a:schemeClr>
                    </a:solidFill>
                  </a:tcPr>
                </a:tc>
                <a:tc>
                  <a:txBody>
                    <a:bodyPr/>
                    <a:lstStyle/>
                    <a:p>
                      <a:pPr algn="ctr"/>
                      <a:r>
                        <a:rPr lang="en-US" sz="2000" dirty="0" smtClean="0"/>
                        <a:t>8</a:t>
                      </a:r>
                      <a:endParaRPr lang="en-US" sz="2000" dirty="0"/>
                    </a:p>
                  </a:txBody>
                  <a:tcPr/>
                </a:tc>
                <a:tc>
                  <a:txBody>
                    <a:bodyPr/>
                    <a:lstStyle/>
                    <a:p>
                      <a:pPr algn="r"/>
                      <a:r>
                        <a:rPr lang="en-US" sz="2000" dirty="0" smtClean="0"/>
                        <a:t>500,000</a:t>
                      </a:r>
                      <a:endParaRPr lang="en-US" sz="2000" dirty="0"/>
                    </a:p>
                  </a:txBody>
                  <a:tcPr/>
                </a:tc>
              </a:tr>
              <a:tr h="415930">
                <a:tc>
                  <a:txBody>
                    <a:bodyPr/>
                    <a:lstStyle/>
                    <a:p>
                      <a:endParaRPr lang="en-US" sz="2000" dirty="0"/>
                    </a:p>
                  </a:txBody>
                  <a:tcPr>
                    <a:solidFill>
                      <a:schemeClr val="accent1">
                        <a:lumMod val="20000"/>
                        <a:lumOff val="80000"/>
                      </a:schemeClr>
                    </a:solidFill>
                  </a:tcPr>
                </a:tc>
                <a:tc>
                  <a:txBody>
                    <a:bodyPr/>
                    <a:lstStyle/>
                    <a:p>
                      <a:pPr algn="ctr"/>
                      <a:r>
                        <a:rPr lang="en-US" sz="2000" dirty="0" smtClean="0"/>
                        <a:t>9</a:t>
                      </a:r>
                      <a:endParaRPr lang="en-US" sz="2000" dirty="0"/>
                    </a:p>
                  </a:txBody>
                  <a:tcPr/>
                </a:tc>
                <a:tc>
                  <a:txBody>
                    <a:bodyPr/>
                    <a:lstStyle/>
                    <a:p>
                      <a:pPr algn="r"/>
                      <a:r>
                        <a:rPr lang="en-US" sz="2000" dirty="0" smtClean="0"/>
                        <a:t>400,000</a:t>
                      </a:r>
                      <a:endParaRPr lang="en-US" sz="2000" dirty="0"/>
                    </a:p>
                  </a:txBody>
                  <a:tcPr/>
                </a:tc>
              </a:tr>
              <a:tr h="415930">
                <a:tc>
                  <a:txBody>
                    <a:bodyPr/>
                    <a:lstStyle/>
                    <a:p>
                      <a:endParaRPr lang="en-US" sz="2000" dirty="0"/>
                    </a:p>
                  </a:txBody>
                  <a:tcPr>
                    <a:solidFill>
                      <a:schemeClr val="accent1">
                        <a:lumMod val="20000"/>
                        <a:lumOff val="80000"/>
                      </a:schemeClr>
                    </a:solidFill>
                  </a:tcPr>
                </a:tc>
                <a:tc>
                  <a:txBody>
                    <a:bodyPr/>
                    <a:lstStyle/>
                    <a:p>
                      <a:pPr algn="ctr"/>
                      <a:r>
                        <a:rPr lang="en-US" sz="2000" dirty="0" smtClean="0"/>
                        <a:t>10</a:t>
                      </a:r>
                      <a:endParaRPr lang="en-US" sz="2000" dirty="0"/>
                    </a:p>
                  </a:txBody>
                  <a:tcPr/>
                </a:tc>
                <a:tc>
                  <a:txBody>
                    <a:bodyPr/>
                    <a:lstStyle/>
                    <a:p>
                      <a:pPr algn="r"/>
                      <a:r>
                        <a:rPr lang="en-US" sz="2000" dirty="0" smtClean="0"/>
                        <a:t>200,000</a:t>
                      </a:r>
                      <a:endParaRPr lang="en-US" sz="2000" dirty="0"/>
                    </a:p>
                  </a:txBody>
                  <a:tcPr/>
                </a:tc>
              </a:tr>
              <a:tr h="415930">
                <a:tc>
                  <a:txBody>
                    <a:bodyPr/>
                    <a:lstStyle/>
                    <a:p>
                      <a:endParaRPr lang="en-US" sz="2000" dirty="0"/>
                    </a:p>
                  </a:txBody>
                  <a:tcPr>
                    <a:solidFill>
                      <a:schemeClr val="accent1">
                        <a:lumMod val="20000"/>
                        <a:lumOff val="80000"/>
                      </a:schemeClr>
                    </a:solidFill>
                  </a:tcPr>
                </a:tc>
                <a:tc>
                  <a:txBody>
                    <a:bodyPr/>
                    <a:lstStyle/>
                    <a:p>
                      <a:pPr algn="ctr"/>
                      <a:r>
                        <a:rPr lang="en-US" sz="2000" dirty="0" smtClean="0"/>
                        <a:t>11</a:t>
                      </a:r>
                      <a:endParaRPr lang="en-US" sz="2000" dirty="0"/>
                    </a:p>
                  </a:txBody>
                  <a:tcPr/>
                </a:tc>
                <a:tc>
                  <a:txBody>
                    <a:bodyPr/>
                    <a:lstStyle/>
                    <a:p>
                      <a:pPr algn="r"/>
                      <a:r>
                        <a:rPr lang="en-US" sz="2000" dirty="0" smtClean="0"/>
                        <a:t>200,000</a:t>
                      </a:r>
                      <a:endParaRPr lang="en-US" sz="2000" dirty="0"/>
                    </a:p>
                  </a:txBody>
                  <a:tcPr/>
                </a:tc>
              </a:tr>
              <a:tr h="415930">
                <a:tc>
                  <a:txBody>
                    <a:bodyPr/>
                    <a:lstStyle/>
                    <a:p>
                      <a:endParaRPr lang="en-US" sz="2000" dirty="0"/>
                    </a:p>
                  </a:txBody>
                  <a:tcPr>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Total</a:t>
                      </a:r>
                    </a:p>
                  </a:txBody>
                  <a:tcPr/>
                </a:tc>
                <a:tc>
                  <a:txBody>
                    <a:bodyPr/>
                    <a:lstStyle/>
                    <a:p>
                      <a:pPr algn="r"/>
                      <a:r>
                        <a:rPr lang="en-US" sz="2000" dirty="0" smtClean="0"/>
                        <a:t>$6,675,000</a:t>
                      </a:r>
                      <a:endParaRPr lang="en-US" sz="2000" dirty="0"/>
                    </a:p>
                  </a:txBody>
                  <a:tcPr/>
                </a:tc>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4152865321"/>
              </p:ext>
            </p:extLst>
          </p:nvPr>
        </p:nvGraphicFramePr>
        <p:xfrm>
          <a:off x="5136992" y="422865"/>
          <a:ext cx="1628078" cy="5671386"/>
        </p:xfrm>
        <a:graphic>
          <a:graphicData uri="http://schemas.openxmlformats.org/drawingml/2006/table">
            <a:tbl>
              <a:tblPr firstRow="1" bandRow="1">
                <a:tableStyleId>{5C22544A-7EE6-4342-B048-85BDC9FD1C3A}</a:tableStyleId>
              </a:tblPr>
              <a:tblGrid>
                <a:gridCol w="1628078"/>
              </a:tblGrid>
              <a:tr h="680226">
                <a:tc>
                  <a:txBody>
                    <a:bodyPr/>
                    <a:lstStyle/>
                    <a:p>
                      <a:pPr algn="ctr"/>
                      <a:r>
                        <a:rPr lang="en-US" sz="2000" dirty="0" smtClean="0"/>
                        <a:t>Type</a:t>
                      </a:r>
                      <a:r>
                        <a:rPr lang="en-US" sz="2000" baseline="0" dirty="0" smtClean="0"/>
                        <a:t> A or B</a:t>
                      </a:r>
                      <a:endParaRPr lang="en-US" sz="2000" dirty="0"/>
                    </a:p>
                  </a:txBody>
                  <a:tcPr/>
                </a:tc>
              </a:tr>
              <a:tr h="415930">
                <a:tc>
                  <a:txBody>
                    <a:bodyPr/>
                    <a:lstStyle/>
                    <a:p>
                      <a:pPr algn="ctr"/>
                      <a:r>
                        <a:rPr lang="en-US" sz="2000" dirty="0" smtClean="0"/>
                        <a:t>A</a:t>
                      </a:r>
                      <a:endParaRPr lang="en-US" sz="2000" dirty="0"/>
                    </a:p>
                  </a:txBody>
                  <a:tcPr/>
                </a:tc>
              </a:tr>
              <a:tr h="415930">
                <a:tc>
                  <a:txBody>
                    <a:bodyPr/>
                    <a:lstStyle/>
                    <a:p>
                      <a:pPr algn="ctr"/>
                      <a:r>
                        <a:rPr lang="en-US" sz="2000" dirty="0" smtClean="0"/>
                        <a:t>A</a:t>
                      </a:r>
                      <a:endParaRPr lang="en-US" sz="2000" dirty="0"/>
                    </a:p>
                  </a:txBody>
                  <a:tcPr/>
                </a:tc>
              </a:tr>
              <a:tr h="415930">
                <a:tc>
                  <a:txBody>
                    <a:bodyPr/>
                    <a:lstStyle/>
                    <a:p>
                      <a:pPr algn="ctr"/>
                      <a:r>
                        <a:rPr lang="en-US" sz="2000" dirty="0" smtClean="0"/>
                        <a:t>A</a:t>
                      </a:r>
                      <a:endParaRPr lang="en-US" sz="2000" dirty="0"/>
                    </a:p>
                  </a:txBody>
                  <a:tcPr/>
                </a:tc>
              </a:tr>
              <a:tr h="415930">
                <a:tc>
                  <a:txBody>
                    <a:bodyPr/>
                    <a:lstStyle/>
                    <a:p>
                      <a:pPr algn="ctr"/>
                      <a:r>
                        <a:rPr lang="en-US" sz="2000" dirty="0" smtClean="0"/>
                        <a:t>A</a:t>
                      </a:r>
                      <a:endParaRPr lang="en-US" sz="2000" dirty="0"/>
                    </a:p>
                  </a:txBody>
                  <a:tcPr/>
                </a:tc>
              </a:tr>
              <a:tr h="415930">
                <a:tc>
                  <a:txBody>
                    <a:bodyPr/>
                    <a:lstStyle/>
                    <a:p>
                      <a:pPr algn="ctr"/>
                      <a:r>
                        <a:rPr lang="en-US" sz="2000" dirty="0" smtClean="0"/>
                        <a:t>A</a:t>
                      </a:r>
                      <a:endParaRPr lang="en-US" sz="2000" dirty="0"/>
                    </a:p>
                  </a:txBody>
                  <a:tcPr/>
                </a:tc>
              </a:tr>
              <a:tr h="415930">
                <a:tc>
                  <a:txBody>
                    <a:bodyPr/>
                    <a:lstStyle/>
                    <a:p>
                      <a:pPr algn="ctr"/>
                      <a:r>
                        <a:rPr lang="en-US" sz="2000" dirty="0" smtClean="0"/>
                        <a:t>B</a:t>
                      </a:r>
                      <a:endParaRPr lang="en-US" sz="2000" dirty="0"/>
                    </a:p>
                  </a:txBody>
                  <a:tcPr/>
                </a:tc>
              </a:tr>
              <a:tr h="415930">
                <a:tc>
                  <a:txBody>
                    <a:bodyPr/>
                    <a:lstStyle/>
                    <a:p>
                      <a:pPr algn="ctr"/>
                      <a:r>
                        <a:rPr lang="en-US" sz="2000" dirty="0" smtClean="0"/>
                        <a:t>B</a:t>
                      </a:r>
                      <a:endParaRPr lang="en-US" sz="2000" dirty="0"/>
                    </a:p>
                  </a:txBody>
                  <a:tcPr/>
                </a:tc>
              </a:tr>
              <a:tr h="415930">
                <a:tc>
                  <a:txBody>
                    <a:bodyPr/>
                    <a:lstStyle/>
                    <a:p>
                      <a:pPr algn="ctr"/>
                      <a:r>
                        <a:rPr lang="en-US" sz="2000" dirty="0" smtClean="0"/>
                        <a:t>B</a:t>
                      </a:r>
                      <a:endParaRPr lang="en-US" sz="2000" dirty="0"/>
                    </a:p>
                  </a:txBody>
                  <a:tcPr/>
                </a:tc>
              </a:tr>
              <a:tr h="415930">
                <a:tc>
                  <a:txBody>
                    <a:bodyPr/>
                    <a:lstStyle/>
                    <a:p>
                      <a:pPr algn="ctr"/>
                      <a:r>
                        <a:rPr lang="en-US" sz="2000" dirty="0" smtClean="0"/>
                        <a:t>B</a:t>
                      </a:r>
                      <a:endParaRPr lang="en-US" sz="2000" dirty="0"/>
                    </a:p>
                  </a:txBody>
                  <a:tcPr/>
                </a:tc>
              </a:tr>
              <a:tr h="415930">
                <a:tc>
                  <a:txBody>
                    <a:bodyPr/>
                    <a:lstStyle/>
                    <a:p>
                      <a:pPr algn="ctr"/>
                      <a:r>
                        <a:rPr lang="en-US" sz="2000" dirty="0" smtClean="0"/>
                        <a:t>B</a:t>
                      </a:r>
                      <a:endParaRPr lang="en-US" sz="2000" dirty="0"/>
                    </a:p>
                  </a:txBody>
                  <a:tcPr/>
                </a:tc>
              </a:tr>
              <a:tr h="415930">
                <a:tc>
                  <a:txBody>
                    <a:bodyPr/>
                    <a:lstStyle/>
                    <a:p>
                      <a:pPr algn="ctr"/>
                      <a:r>
                        <a:rPr lang="en-US" sz="2000" dirty="0" smtClean="0"/>
                        <a:t>B</a:t>
                      </a:r>
                      <a:endParaRPr lang="en-US" sz="2000" dirty="0"/>
                    </a:p>
                  </a:txBody>
                  <a:tcPr/>
                </a:tc>
              </a:tr>
              <a:tr h="415930">
                <a:tc>
                  <a:txBody>
                    <a:bodyPr/>
                    <a:lstStyle/>
                    <a:p>
                      <a:pPr algn="ctr"/>
                      <a:endParaRPr lang="en-US" sz="2000" dirty="0"/>
                    </a:p>
                  </a:txBody>
                  <a:tcPr/>
                </a:tc>
              </a:tr>
            </a:tbl>
          </a:graphicData>
        </a:graphic>
      </p:graphicFrame>
      <p:graphicFrame>
        <p:nvGraphicFramePr>
          <p:cNvPr id="7" name="Content Placeholder 3"/>
          <p:cNvGraphicFramePr>
            <a:graphicFrameLocks/>
          </p:cNvGraphicFramePr>
          <p:nvPr>
            <p:extLst>
              <p:ext uri="{D42A27DB-BD31-4B8C-83A1-F6EECF244321}">
                <p14:modId xmlns:p14="http://schemas.microsoft.com/office/powerpoint/2010/main" val="4211808265"/>
              </p:ext>
            </p:extLst>
          </p:nvPr>
        </p:nvGraphicFramePr>
        <p:xfrm>
          <a:off x="6776230" y="402742"/>
          <a:ext cx="2401230" cy="5692200"/>
        </p:xfrm>
        <a:graphic>
          <a:graphicData uri="http://schemas.openxmlformats.org/drawingml/2006/table">
            <a:tbl>
              <a:tblPr firstRow="1" bandRow="1">
                <a:tableStyleId>{5C22544A-7EE6-4342-B048-85BDC9FD1C3A}</a:tableStyleId>
              </a:tblPr>
              <a:tblGrid>
                <a:gridCol w="2401230"/>
              </a:tblGrid>
              <a:tr h="700849">
                <a:tc>
                  <a:txBody>
                    <a:bodyPr/>
                    <a:lstStyle/>
                    <a:p>
                      <a:pPr algn="ctr"/>
                      <a:r>
                        <a:rPr lang="en-US" sz="2000" dirty="0" smtClean="0"/>
                        <a:t>Audited in 1 of 2 years w/o findings?</a:t>
                      </a:r>
                      <a:endParaRPr lang="en-US" sz="2000" dirty="0"/>
                    </a:p>
                  </a:txBody>
                  <a:tcPr/>
                </a:tc>
              </a:tr>
              <a:tr h="415930">
                <a:tc>
                  <a:txBody>
                    <a:bodyPr/>
                    <a:lstStyle/>
                    <a:p>
                      <a:pPr algn="ctr"/>
                      <a:r>
                        <a:rPr lang="en-US" sz="2000" dirty="0" smtClean="0"/>
                        <a:t>Yes</a:t>
                      </a:r>
                      <a:endParaRPr lang="en-US" sz="2000" dirty="0"/>
                    </a:p>
                  </a:txBody>
                  <a:tcPr/>
                </a:tc>
              </a:tr>
              <a:tr h="415930">
                <a:tc>
                  <a:txBody>
                    <a:bodyPr/>
                    <a:lstStyle/>
                    <a:p>
                      <a:pPr algn="ctr"/>
                      <a:r>
                        <a:rPr lang="en-US" sz="2000" dirty="0" smtClean="0"/>
                        <a:t>Yes</a:t>
                      </a:r>
                      <a:endParaRPr lang="en-US" sz="2000" dirty="0"/>
                    </a:p>
                  </a:txBody>
                  <a:tcPr/>
                </a:tc>
              </a:tr>
              <a:tr h="415930">
                <a:tc>
                  <a:txBody>
                    <a:bodyPr/>
                    <a:lstStyle/>
                    <a:p>
                      <a:pPr algn="ctr"/>
                      <a:r>
                        <a:rPr lang="en-US" sz="2000" dirty="0" smtClean="0"/>
                        <a:t>Yes</a:t>
                      </a:r>
                      <a:endParaRPr lang="en-US" sz="2000" dirty="0"/>
                    </a:p>
                  </a:txBody>
                  <a:tcPr/>
                </a:tc>
              </a:tr>
              <a:tr h="415930">
                <a:tc>
                  <a:txBody>
                    <a:bodyPr/>
                    <a:lstStyle/>
                    <a:p>
                      <a:pPr algn="ctr"/>
                      <a:r>
                        <a:rPr lang="en-US" sz="2000" dirty="0" smtClean="0"/>
                        <a:t>No</a:t>
                      </a:r>
                      <a:endParaRPr lang="en-US" sz="2000" dirty="0"/>
                    </a:p>
                  </a:txBody>
                  <a:tcPr/>
                </a:tc>
              </a:tr>
              <a:tr h="415930">
                <a:tc>
                  <a:txBody>
                    <a:bodyPr/>
                    <a:lstStyle/>
                    <a:p>
                      <a:pPr algn="ctr"/>
                      <a:r>
                        <a:rPr lang="en-US" sz="2000" dirty="0" smtClean="0"/>
                        <a:t>No</a:t>
                      </a:r>
                      <a:endParaRPr lang="en-US" sz="2000" dirty="0"/>
                    </a:p>
                  </a:txBody>
                  <a:tcPr/>
                </a:tc>
              </a:tr>
              <a:tr h="415930">
                <a:tc>
                  <a:txBody>
                    <a:bodyPr/>
                    <a:lstStyle/>
                    <a:p>
                      <a:pPr algn="ctr"/>
                      <a:endParaRPr lang="en-US" sz="2000" dirty="0"/>
                    </a:p>
                  </a:txBody>
                  <a:tcPr/>
                </a:tc>
              </a:tr>
              <a:tr h="415930">
                <a:tc>
                  <a:txBody>
                    <a:bodyPr/>
                    <a:lstStyle/>
                    <a:p>
                      <a:pPr algn="ctr"/>
                      <a:endParaRPr lang="en-US" sz="2000" dirty="0"/>
                    </a:p>
                  </a:txBody>
                  <a:tcPr/>
                </a:tc>
              </a:tr>
              <a:tr h="415930">
                <a:tc>
                  <a:txBody>
                    <a:bodyPr/>
                    <a:lstStyle/>
                    <a:p>
                      <a:pPr algn="ctr"/>
                      <a:endParaRPr lang="en-US" sz="2000" dirty="0"/>
                    </a:p>
                  </a:txBody>
                  <a:tcPr/>
                </a:tc>
              </a:tr>
              <a:tr h="415930">
                <a:tc>
                  <a:txBody>
                    <a:bodyPr/>
                    <a:lstStyle/>
                    <a:p>
                      <a:pPr algn="ctr"/>
                      <a:endParaRPr lang="en-US" sz="2000" dirty="0"/>
                    </a:p>
                  </a:txBody>
                  <a:tcPr/>
                </a:tc>
              </a:tr>
              <a:tr h="415930">
                <a:tc>
                  <a:txBody>
                    <a:bodyPr/>
                    <a:lstStyle/>
                    <a:p>
                      <a:pPr algn="ctr"/>
                      <a:endParaRPr lang="en-US" sz="2000" dirty="0"/>
                    </a:p>
                  </a:txBody>
                  <a:tcPr/>
                </a:tc>
              </a:tr>
              <a:tr h="415930">
                <a:tc>
                  <a:txBody>
                    <a:bodyPr/>
                    <a:lstStyle/>
                    <a:p>
                      <a:pPr algn="ctr"/>
                      <a:endParaRPr lang="en-US" sz="2000" dirty="0"/>
                    </a:p>
                  </a:txBody>
                  <a:tcPr/>
                </a:tc>
              </a:tr>
              <a:tr h="415930">
                <a:tc>
                  <a:txBody>
                    <a:bodyPr/>
                    <a:lstStyle/>
                    <a:p>
                      <a:pPr algn="ctr"/>
                      <a:endParaRPr lang="en-US" sz="2000" dirty="0"/>
                    </a:p>
                  </a:txBody>
                  <a:tcPr/>
                </a:tc>
              </a:tr>
            </a:tbl>
          </a:graphicData>
        </a:graphic>
      </p:graphicFrame>
      <p:graphicFrame>
        <p:nvGraphicFramePr>
          <p:cNvPr id="8" name="Content Placeholder 3"/>
          <p:cNvGraphicFramePr>
            <a:graphicFrameLocks/>
          </p:cNvGraphicFramePr>
          <p:nvPr>
            <p:extLst>
              <p:ext uri="{D42A27DB-BD31-4B8C-83A1-F6EECF244321}">
                <p14:modId xmlns:p14="http://schemas.microsoft.com/office/powerpoint/2010/main" val="327630547"/>
              </p:ext>
            </p:extLst>
          </p:nvPr>
        </p:nvGraphicFramePr>
        <p:xfrm>
          <a:off x="9177460" y="412213"/>
          <a:ext cx="2401230" cy="5682729"/>
        </p:xfrm>
        <a:graphic>
          <a:graphicData uri="http://schemas.openxmlformats.org/drawingml/2006/table">
            <a:tbl>
              <a:tblPr firstRow="1" bandRow="1">
                <a:tableStyleId>{5C22544A-7EE6-4342-B048-85BDC9FD1C3A}</a:tableStyleId>
              </a:tblPr>
              <a:tblGrid>
                <a:gridCol w="2401230"/>
              </a:tblGrid>
              <a:tr h="691569">
                <a:tc>
                  <a:txBody>
                    <a:bodyPr/>
                    <a:lstStyle/>
                    <a:p>
                      <a:pPr algn="ctr"/>
                      <a:r>
                        <a:rPr lang="en-US" sz="2000" dirty="0" smtClean="0"/>
                        <a:t>Risk</a:t>
                      </a:r>
                      <a:endParaRPr lang="en-US" sz="2000" dirty="0"/>
                    </a:p>
                  </a:txBody>
                  <a:tcPr/>
                </a:tc>
              </a:tr>
              <a:tr h="415930">
                <a:tc>
                  <a:txBody>
                    <a:bodyPr/>
                    <a:lstStyle/>
                    <a:p>
                      <a:pPr algn="ctr"/>
                      <a:r>
                        <a:rPr lang="en-US" sz="2000" dirty="0" smtClean="0"/>
                        <a:t>Low</a:t>
                      </a:r>
                      <a:endParaRPr lang="en-US" sz="2000" dirty="0"/>
                    </a:p>
                  </a:txBody>
                  <a:tcPr/>
                </a:tc>
              </a:tr>
              <a:tr h="415930">
                <a:tc>
                  <a:txBody>
                    <a:bodyPr/>
                    <a:lstStyle/>
                    <a:p>
                      <a:pPr algn="ctr"/>
                      <a:r>
                        <a:rPr lang="en-US" sz="2000" dirty="0" smtClean="0"/>
                        <a:t>Low</a:t>
                      </a:r>
                      <a:endParaRPr lang="en-US" sz="2000" dirty="0"/>
                    </a:p>
                  </a:txBody>
                  <a:tcPr/>
                </a:tc>
              </a:tr>
              <a:tr h="415930">
                <a:tc>
                  <a:txBody>
                    <a:bodyPr/>
                    <a:lstStyle/>
                    <a:p>
                      <a:pPr algn="ctr"/>
                      <a:r>
                        <a:rPr lang="en-US" sz="2000" dirty="0" smtClean="0"/>
                        <a:t>Low</a:t>
                      </a:r>
                      <a:endParaRPr lang="en-US" sz="2000" dirty="0"/>
                    </a:p>
                  </a:txBody>
                  <a:tcPr/>
                </a:tc>
              </a:tr>
              <a:tr h="415930">
                <a:tc>
                  <a:txBody>
                    <a:bodyPr/>
                    <a:lstStyle/>
                    <a:p>
                      <a:pPr algn="ctr"/>
                      <a:r>
                        <a:rPr lang="en-US" sz="2000" dirty="0" smtClean="0"/>
                        <a:t>High</a:t>
                      </a:r>
                      <a:endParaRPr lang="en-US" sz="2000" dirty="0"/>
                    </a:p>
                  </a:txBody>
                  <a:tcPr/>
                </a:tc>
              </a:tr>
              <a:tr h="415930">
                <a:tc>
                  <a:txBody>
                    <a:bodyPr/>
                    <a:lstStyle/>
                    <a:p>
                      <a:pPr algn="ctr"/>
                      <a:r>
                        <a:rPr lang="en-US" sz="2000" dirty="0" smtClean="0"/>
                        <a:t>Low</a:t>
                      </a:r>
                    </a:p>
                  </a:txBody>
                  <a:tcPr/>
                </a:tc>
              </a:tr>
              <a:tr h="415930">
                <a:tc>
                  <a:txBody>
                    <a:bodyPr/>
                    <a:lstStyle/>
                    <a:p>
                      <a:pPr algn="ctr"/>
                      <a:r>
                        <a:rPr lang="en-US" sz="2000" dirty="0" smtClean="0"/>
                        <a:t>Low</a:t>
                      </a:r>
                      <a:endParaRPr lang="en-US" sz="2000" dirty="0"/>
                    </a:p>
                  </a:txBody>
                  <a:tcPr/>
                </a:tc>
              </a:tr>
              <a:tr h="415930">
                <a:tc>
                  <a:txBody>
                    <a:bodyPr/>
                    <a:lstStyle/>
                    <a:p>
                      <a:pPr algn="ctr"/>
                      <a:r>
                        <a:rPr lang="en-US" sz="2000" dirty="0" smtClean="0"/>
                        <a:t>Low</a:t>
                      </a:r>
                      <a:endParaRPr lang="en-US" sz="2000" dirty="0"/>
                    </a:p>
                  </a:txBody>
                  <a:tcPr/>
                </a:tc>
              </a:tr>
              <a:tr h="415930">
                <a:tc>
                  <a:txBody>
                    <a:bodyPr/>
                    <a:lstStyle/>
                    <a:p>
                      <a:pPr algn="ctr"/>
                      <a:r>
                        <a:rPr lang="en-US" sz="2000" dirty="0" smtClean="0"/>
                        <a:t>High</a:t>
                      </a:r>
                      <a:endParaRPr lang="en-US" sz="2000" dirty="0"/>
                    </a:p>
                  </a:txBody>
                  <a:tcPr/>
                </a:tc>
              </a:tr>
              <a:tr h="415930">
                <a:tc>
                  <a:txBody>
                    <a:bodyPr/>
                    <a:lstStyle/>
                    <a:p>
                      <a:pPr algn="ctr"/>
                      <a:r>
                        <a:rPr lang="en-US" sz="2000" dirty="0" smtClean="0"/>
                        <a:t>N/A</a:t>
                      </a:r>
                      <a:endParaRPr lang="en-US" sz="2000" dirty="0"/>
                    </a:p>
                  </a:txBody>
                  <a:tcPr/>
                </a:tc>
              </a:tr>
              <a:tr h="415930">
                <a:tc>
                  <a:txBody>
                    <a:bodyPr/>
                    <a:lstStyle/>
                    <a:p>
                      <a:pPr algn="ctr"/>
                      <a:r>
                        <a:rPr lang="en-US" sz="2000" dirty="0" smtClean="0"/>
                        <a:t>N/A</a:t>
                      </a:r>
                      <a:endParaRPr lang="en-US" sz="2000" dirty="0"/>
                    </a:p>
                  </a:txBody>
                  <a:tcPr/>
                </a:tc>
              </a:tr>
              <a:tr h="415930">
                <a:tc>
                  <a:txBody>
                    <a:bodyPr/>
                    <a:lstStyle/>
                    <a:p>
                      <a:pPr algn="ctr"/>
                      <a:r>
                        <a:rPr lang="en-US" sz="2000" dirty="0" smtClean="0"/>
                        <a:t>N/A</a:t>
                      </a:r>
                      <a:endParaRPr lang="en-US" sz="2000" dirty="0"/>
                    </a:p>
                  </a:txBody>
                  <a:tcPr/>
                </a:tc>
              </a:tr>
              <a:tr h="415930">
                <a:tc>
                  <a:txBody>
                    <a:bodyPr/>
                    <a:lstStyle/>
                    <a:p>
                      <a:pPr algn="ctr"/>
                      <a:endParaRPr lang="en-US" sz="2000" dirty="0"/>
                    </a:p>
                  </a:txBody>
                  <a:tcPr/>
                </a:tc>
              </a:tr>
            </a:tbl>
          </a:graphicData>
        </a:graphic>
      </p:graphicFrame>
      <p:sp>
        <p:nvSpPr>
          <p:cNvPr id="10" name="TextBox 9"/>
          <p:cNvSpPr txBox="1"/>
          <p:nvPr/>
        </p:nvSpPr>
        <p:spPr>
          <a:xfrm>
            <a:off x="9177460" y="2720898"/>
            <a:ext cx="2364058" cy="2308324"/>
          </a:xfrm>
          <a:prstGeom prst="rect">
            <a:avLst/>
          </a:prstGeom>
          <a:noFill/>
        </p:spPr>
        <p:txBody>
          <a:bodyPr wrap="square" rtlCol="0">
            <a:spAutoFit/>
          </a:bodyPr>
          <a:lstStyle/>
          <a:p>
            <a:r>
              <a:rPr lang="en-US" dirty="0" smtClean="0"/>
              <a:t>Finding in prior year was a Significant Deficiency in IC, no compliance modification, no known/Likely questioned costs &gt;5% of program</a:t>
            </a:r>
            <a:endParaRPr lang="en-US" dirty="0"/>
          </a:p>
        </p:txBody>
      </p:sp>
    </p:spTree>
    <p:extLst>
      <p:ext uri="{BB962C8B-B14F-4D97-AF65-F5344CB8AC3E}">
        <p14:creationId xmlns:p14="http://schemas.microsoft.com/office/powerpoint/2010/main" val="58857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par>
                                <p:cTn id="23" presetID="10"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31680865"/>
              </p:ext>
            </p:extLst>
          </p:nvPr>
        </p:nvGraphicFramePr>
        <p:xfrm>
          <a:off x="1995905" y="1164833"/>
          <a:ext cx="7568565" cy="4573784"/>
        </p:xfrm>
        <a:graphic>
          <a:graphicData uri="http://schemas.openxmlformats.org/drawingml/2006/table">
            <a:tbl>
              <a:tblPr firstRow="1" bandRow="1">
                <a:tableStyleId>{5C22544A-7EE6-4342-B048-85BDC9FD1C3A}</a:tableStyleId>
              </a:tblPr>
              <a:tblGrid>
                <a:gridCol w="2032000"/>
                <a:gridCol w="1472565"/>
                <a:gridCol w="2032000"/>
                <a:gridCol w="2032000"/>
              </a:tblGrid>
              <a:tr h="686246">
                <a:tc>
                  <a:txBody>
                    <a:bodyPr/>
                    <a:lstStyle/>
                    <a:p>
                      <a:r>
                        <a:rPr lang="en-US" dirty="0" smtClean="0"/>
                        <a:t>Major</a:t>
                      </a:r>
                      <a:r>
                        <a:rPr lang="en-US" baseline="0" dirty="0" smtClean="0"/>
                        <a:t> Program</a:t>
                      </a:r>
                      <a:endParaRPr lang="en-US" dirty="0"/>
                    </a:p>
                  </a:txBody>
                  <a:tcPr/>
                </a:tc>
                <a:tc>
                  <a:txBody>
                    <a:bodyPr/>
                    <a:lstStyle/>
                    <a:p>
                      <a:r>
                        <a:rPr lang="en-US" dirty="0" smtClean="0"/>
                        <a:t>Expenditures</a:t>
                      </a:r>
                      <a:endParaRPr lang="en-US" dirty="0"/>
                    </a:p>
                  </a:txBody>
                  <a:tcPr/>
                </a:tc>
                <a:tc>
                  <a:txBody>
                    <a:bodyPr/>
                    <a:lstStyle/>
                    <a:p>
                      <a:r>
                        <a:rPr lang="en-US" dirty="0" smtClean="0"/>
                        <a:t>Program Type</a:t>
                      </a:r>
                      <a:endParaRPr lang="en-US" dirty="0"/>
                    </a:p>
                  </a:txBody>
                  <a:tcPr/>
                </a:tc>
                <a:tc>
                  <a:txBody>
                    <a:bodyPr/>
                    <a:lstStyle/>
                    <a:p>
                      <a:r>
                        <a:rPr lang="en-US" dirty="0" smtClean="0"/>
                        <a:t>Coverage</a:t>
                      </a:r>
                      <a:endParaRPr lang="en-US" dirty="0"/>
                    </a:p>
                  </a:txBody>
                  <a:tcPr/>
                </a:tc>
              </a:tr>
              <a:tr h="686246">
                <a:tc>
                  <a:txBody>
                    <a:bodyPr/>
                    <a:lstStyle/>
                    <a:p>
                      <a:r>
                        <a:rPr lang="en-US" dirty="0" smtClean="0"/>
                        <a:t>Program</a:t>
                      </a:r>
                      <a:r>
                        <a:rPr lang="en-US" baseline="0" dirty="0" smtClean="0"/>
                        <a:t> #4</a:t>
                      </a:r>
                      <a:endParaRPr lang="en-US" dirty="0"/>
                    </a:p>
                  </a:txBody>
                  <a:tcPr/>
                </a:tc>
                <a:tc>
                  <a:txBody>
                    <a:bodyPr/>
                    <a:lstStyle/>
                    <a:p>
                      <a:pPr algn="r"/>
                      <a:r>
                        <a:rPr lang="en-US" dirty="0" smtClean="0"/>
                        <a:t>$800,000</a:t>
                      </a:r>
                      <a:endParaRPr lang="en-US" dirty="0"/>
                    </a:p>
                  </a:txBody>
                  <a:tcPr/>
                </a:tc>
                <a:tc>
                  <a:txBody>
                    <a:bodyPr/>
                    <a:lstStyle/>
                    <a:p>
                      <a:r>
                        <a:rPr lang="en-US" dirty="0" smtClean="0"/>
                        <a:t>A – High Risk</a:t>
                      </a:r>
                      <a:endParaRPr lang="en-US" dirty="0"/>
                    </a:p>
                  </a:txBody>
                  <a:tcPr/>
                </a:tc>
                <a:tc>
                  <a:txBody>
                    <a:bodyPr/>
                    <a:lstStyle/>
                    <a:p>
                      <a:endParaRPr lang="en-US"/>
                    </a:p>
                  </a:txBody>
                  <a:tcPr/>
                </a:tc>
              </a:tr>
              <a:tr h="686246">
                <a:tc>
                  <a:txBody>
                    <a:bodyPr/>
                    <a:lstStyle/>
                    <a:p>
                      <a:r>
                        <a:rPr lang="en-US" dirty="0" smtClean="0"/>
                        <a:t>Program #8</a:t>
                      </a:r>
                      <a:endParaRPr lang="en-US" dirty="0"/>
                    </a:p>
                  </a:txBody>
                  <a:tcPr/>
                </a:tc>
                <a:tc>
                  <a:txBody>
                    <a:bodyPr/>
                    <a:lstStyle/>
                    <a:p>
                      <a:pPr algn="r"/>
                      <a:r>
                        <a:rPr lang="en-US" dirty="0" smtClean="0"/>
                        <a:t>500,000</a:t>
                      </a:r>
                      <a:endParaRPr lang="en-US" dirty="0"/>
                    </a:p>
                  </a:txBody>
                  <a:tcPr/>
                </a:tc>
                <a:tc>
                  <a:txBody>
                    <a:bodyPr/>
                    <a:lstStyle/>
                    <a:p>
                      <a:r>
                        <a:rPr lang="en-US" dirty="0" smtClean="0"/>
                        <a:t>B</a:t>
                      </a:r>
                      <a:r>
                        <a:rPr lang="en-US" baseline="0" dirty="0" smtClean="0"/>
                        <a:t> </a:t>
                      </a:r>
                      <a:r>
                        <a:rPr lang="en-US" dirty="0" smtClean="0"/>
                        <a:t>– High Risk</a:t>
                      </a:r>
                      <a:endParaRPr lang="en-US" dirty="0"/>
                    </a:p>
                  </a:txBody>
                  <a:tcPr/>
                </a:tc>
                <a:tc>
                  <a:txBody>
                    <a:bodyPr/>
                    <a:lstStyle/>
                    <a:p>
                      <a:endParaRPr lang="en-US"/>
                    </a:p>
                  </a:txBody>
                  <a:tcPr/>
                </a:tc>
              </a:tr>
              <a:tr h="686246">
                <a:tc>
                  <a:txBody>
                    <a:bodyPr/>
                    <a:lstStyle/>
                    <a:p>
                      <a:pPr algn="ctr"/>
                      <a:r>
                        <a:rPr lang="en-US" dirty="0" smtClean="0"/>
                        <a:t>Subtotal</a:t>
                      </a:r>
                      <a:endParaRPr lang="en-US" dirty="0"/>
                    </a:p>
                  </a:txBody>
                  <a:tcPr/>
                </a:tc>
                <a:tc>
                  <a:txBody>
                    <a:bodyPr/>
                    <a:lstStyle/>
                    <a:p>
                      <a:pPr algn="r"/>
                      <a:r>
                        <a:rPr lang="en-US" dirty="0" smtClean="0"/>
                        <a:t>1,300,000</a:t>
                      </a:r>
                      <a:endParaRPr lang="en-US" dirty="0"/>
                    </a:p>
                  </a:txBody>
                  <a:tcPr/>
                </a:tc>
                <a:tc>
                  <a:txBody>
                    <a:bodyPr/>
                    <a:lstStyle/>
                    <a:p>
                      <a:endParaRPr lang="en-US" dirty="0"/>
                    </a:p>
                  </a:txBody>
                  <a:tcPr/>
                </a:tc>
                <a:tc>
                  <a:txBody>
                    <a:bodyPr/>
                    <a:lstStyle/>
                    <a:p>
                      <a:r>
                        <a:rPr lang="en-US" dirty="0" smtClean="0"/>
                        <a:t>19.48%</a:t>
                      </a:r>
                      <a:br>
                        <a:rPr lang="en-US" dirty="0" smtClean="0"/>
                      </a:br>
                      <a:r>
                        <a:rPr lang="en-US" dirty="0" smtClean="0"/>
                        <a:t>(1,300,000/ 6,675,000)</a:t>
                      </a:r>
                      <a:endParaRPr lang="en-US" dirty="0"/>
                    </a:p>
                  </a:txBody>
                  <a:tcPr/>
                </a:tc>
              </a:tr>
              <a:tr h="686246">
                <a:tc>
                  <a:txBody>
                    <a:bodyPr/>
                    <a:lstStyle/>
                    <a:p>
                      <a:r>
                        <a:rPr lang="en-US" dirty="0" smtClean="0"/>
                        <a:t>Program #3</a:t>
                      </a:r>
                      <a:endParaRPr lang="en-US" dirty="0"/>
                    </a:p>
                  </a:txBody>
                  <a:tcPr/>
                </a:tc>
                <a:tc>
                  <a:txBody>
                    <a:bodyPr/>
                    <a:lstStyle/>
                    <a:p>
                      <a:pPr algn="r"/>
                      <a:r>
                        <a:rPr lang="en-US" dirty="0" smtClean="0"/>
                        <a:t>900,000</a:t>
                      </a:r>
                      <a:endParaRPr lang="en-US" dirty="0"/>
                    </a:p>
                  </a:txBody>
                  <a:tcPr/>
                </a:tc>
                <a:tc>
                  <a:txBody>
                    <a:bodyPr/>
                    <a:lstStyle/>
                    <a:p>
                      <a:r>
                        <a:rPr lang="en-US" dirty="0" smtClean="0"/>
                        <a:t>A - Low Risk – selected</a:t>
                      </a:r>
                      <a:r>
                        <a:rPr lang="en-US" baseline="0" dirty="0" smtClean="0"/>
                        <a:t> to  achieve coverage</a:t>
                      </a:r>
                      <a:endParaRPr lang="en-US" dirty="0"/>
                    </a:p>
                  </a:txBody>
                  <a:tcPr/>
                </a:tc>
                <a:tc>
                  <a:txBody>
                    <a:bodyPr/>
                    <a:lstStyle/>
                    <a:p>
                      <a:endParaRPr lang="en-US" dirty="0"/>
                    </a:p>
                  </a:txBody>
                  <a:tcPr/>
                </a:tc>
              </a:tr>
              <a:tr h="686246">
                <a:tc>
                  <a:txBody>
                    <a:bodyPr/>
                    <a:lstStyle/>
                    <a:p>
                      <a:pPr algn="ctr"/>
                      <a:r>
                        <a:rPr lang="en-US" dirty="0" smtClean="0"/>
                        <a:t>Total</a:t>
                      </a:r>
                      <a:endParaRPr lang="en-US" dirty="0"/>
                    </a:p>
                  </a:txBody>
                  <a:tcPr/>
                </a:tc>
                <a:tc>
                  <a:txBody>
                    <a:bodyPr/>
                    <a:lstStyle/>
                    <a:p>
                      <a:pPr algn="r"/>
                      <a:r>
                        <a:rPr lang="en-US" dirty="0" smtClean="0"/>
                        <a:t>$2,200,000</a:t>
                      </a:r>
                      <a:endParaRPr lang="en-US" dirty="0"/>
                    </a:p>
                  </a:txBody>
                  <a:tcPr/>
                </a:tc>
                <a:tc>
                  <a:txBody>
                    <a:bodyPr/>
                    <a:lstStyle/>
                    <a:p>
                      <a:endParaRPr lang="en-US" dirty="0"/>
                    </a:p>
                  </a:txBody>
                  <a:tcPr/>
                </a:tc>
                <a:tc>
                  <a:txBody>
                    <a:bodyPr/>
                    <a:lstStyle/>
                    <a:p>
                      <a:r>
                        <a:rPr lang="en-US" dirty="0" smtClean="0"/>
                        <a:t>32.96%</a:t>
                      </a:r>
                      <a:endParaRPr lang="en-US" dirty="0"/>
                    </a:p>
                  </a:txBody>
                  <a:tcPr/>
                </a:tc>
              </a:tr>
            </a:tbl>
          </a:graphicData>
        </a:graphic>
      </p:graphicFrame>
    </p:spTree>
    <p:extLst>
      <p:ext uri="{BB962C8B-B14F-4D97-AF65-F5344CB8AC3E}">
        <p14:creationId xmlns:p14="http://schemas.microsoft.com/office/powerpoint/2010/main" val="3919127745"/>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200.516 Audit Findings</a:t>
            </a:r>
            <a:endParaRPr lang="en-US" dirty="0"/>
          </a:p>
        </p:txBody>
      </p:sp>
      <p:sp>
        <p:nvSpPr>
          <p:cNvPr id="3" name="Content Placeholder 2"/>
          <p:cNvSpPr>
            <a:spLocks noGrp="1"/>
          </p:cNvSpPr>
          <p:nvPr>
            <p:ph idx="1"/>
          </p:nvPr>
        </p:nvSpPr>
        <p:spPr>
          <a:xfrm>
            <a:off x="866275" y="1845734"/>
            <a:ext cx="10864514" cy="4023360"/>
          </a:xfrm>
        </p:spPr>
        <p:txBody>
          <a:bodyPr>
            <a:noAutofit/>
          </a:bodyPr>
          <a:lstStyle/>
          <a:p>
            <a:r>
              <a:rPr lang="en-US" sz="3200" dirty="0" smtClean="0"/>
              <a:t>Increases </a:t>
            </a:r>
            <a:r>
              <a:rPr lang="en-US" sz="3200" dirty="0"/>
              <a:t>threshold for reporting known </a:t>
            </a:r>
            <a:r>
              <a:rPr lang="en-US" sz="3200" dirty="0" smtClean="0"/>
              <a:t>and likely </a:t>
            </a:r>
            <a:r>
              <a:rPr lang="en-US" sz="3200" dirty="0"/>
              <a:t>questioned costs from $10,000 to $25,000</a:t>
            </a:r>
          </a:p>
          <a:p>
            <a:r>
              <a:rPr lang="en-US" sz="3200" dirty="0" smtClean="0"/>
              <a:t>Identified </a:t>
            </a:r>
            <a:r>
              <a:rPr lang="en-US" sz="3200" dirty="0"/>
              <a:t>by CFDA number &amp; title, </a:t>
            </a:r>
            <a:r>
              <a:rPr lang="en-US" sz="3200" dirty="0" smtClean="0"/>
              <a:t>applicable award </a:t>
            </a:r>
            <a:r>
              <a:rPr lang="en-US" sz="3200" dirty="0"/>
              <a:t>number and year, name of </a:t>
            </a:r>
            <a:r>
              <a:rPr lang="en-US" sz="3200" dirty="0" smtClean="0"/>
              <a:t>Federal agency </a:t>
            </a:r>
            <a:r>
              <a:rPr lang="en-US" sz="3200" dirty="0"/>
              <a:t>and pass-through entity</a:t>
            </a:r>
          </a:p>
          <a:p>
            <a:r>
              <a:rPr lang="en-US" sz="3200" dirty="0" smtClean="0"/>
              <a:t>Identification </a:t>
            </a:r>
            <a:r>
              <a:rPr lang="en-US" sz="3200" dirty="0"/>
              <a:t>of whether it is a repeat of </a:t>
            </a:r>
            <a:r>
              <a:rPr lang="en-US" sz="3200" dirty="0" smtClean="0"/>
              <a:t>a finding </a:t>
            </a:r>
            <a:r>
              <a:rPr lang="en-US" sz="3200" dirty="0"/>
              <a:t>from the immediately prior audit, and </a:t>
            </a:r>
            <a:r>
              <a:rPr lang="en-US" sz="3200" dirty="0" smtClean="0"/>
              <a:t>if so</a:t>
            </a:r>
            <a:r>
              <a:rPr lang="en-US" sz="3200" dirty="0"/>
              <a:t>, the prior year finding #</a:t>
            </a:r>
          </a:p>
          <a:p>
            <a:r>
              <a:rPr lang="en-US" sz="3200" dirty="0" smtClean="0"/>
              <a:t>Finding </a:t>
            </a:r>
            <a:r>
              <a:rPr lang="en-US" sz="3200" dirty="0"/>
              <a:t># must be in same format as </a:t>
            </a:r>
            <a:r>
              <a:rPr lang="en-US" sz="3200" dirty="0" smtClean="0"/>
              <a:t>required by </a:t>
            </a:r>
            <a:r>
              <a:rPr lang="en-US" sz="3200" dirty="0"/>
              <a:t>FAC (2013-XXX)</a:t>
            </a:r>
          </a:p>
        </p:txBody>
      </p:sp>
    </p:spTree>
    <p:extLst>
      <p:ext uri="{BB962C8B-B14F-4D97-AF65-F5344CB8AC3E}">
        <p14:creationId xmlns:p14="http://schemas.microsoft.com/office/powerpoint/2010/main" val="27604481"/>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200.516 Audit Findings</a:t>
            </a:r>
            <a:endParaRPr lang="en-US" dirty="0"/>
          </a:p>
        </p:txBody>
      </p:sp>
      <p:sp>
        <p:nvSpPr>
          <p:cNvPr id="3" name="Content Placeholder 2"/>
          <p:cNvSpPr>
            <a:spLocks noGrp="1"/>
          </p:cNvSpPr>
          <p:nvPr>
            <p:ph idx="1"/>
          </p:nvPr>
        </p:nvSpPr>
        <p:spPr/>
        <p:txBody>
          <a:bodyPr>
            <a:noAutofit/>
          </a:bodyPr>
          <a:lstStyle/>
          <a:p>
            <a:r>
              <a:rPr lang="fr-FR" sz="2800" dirty="0"/>
              <a:t>Criteria, Condition, Cause, Effect (no change)</a:t>
            </a:r>
          </a:p>
          <a:p>
            <a:r>
              <a:rPr lang="en-US" sz="2800" dirty="0" smtClean="0"/>
              <a:t>Questioned </a:t>
            </a:r>
            <a:r>
              <a:rPr lang="en-US" sz="2800" dirty="0"/>
              <a:t>costs – </a:t>
            </a:r>
            <a:r>
              <a:rPr lang="en-US" sz="2800" i="1" dirty="0"/>
              <a:t>and how they were computed</a:t>
            </a:r>
          </a:p>
          <a:p>
            <a:r>
              <a:rPr lang="en-US" sz="2800" i="1" dirty="0" smtClean="0"/>
              <a:t>Perspective </a:t>
            </a:r>
            <a:r>
              <a:rPr lang="en-US" sz="2800" i="1" dirty="0"/>
              <a:t>– information for judging the </a:t>
            </a:r>
            <a:r>
              <a:rPr lang="en-US" sz="2800" i="1" dirty="0" smtClean="0"/>
              <a:t>prevalence and </a:t>
            </a:r>
            <a:r>
              <a:rPr lang="en-US" sz="2800" i="1" dirty="0"/>
              <a:t>consequences of the findings</a:t>
            </a:r>
          </a:p>
          <a:p>
            <a:pPr lvl="1"/>
            <a:r>
              <a:rPr lang="en-US" sz="2400" i="1" dirty="0" smtClean="0"/>
              <a:t>Ex</a:t>
            </a:r>
            <a:r>
              <a:rPr lang="en-US" sz="2400" i="1" dirty="0"/>
              <a:t>: isolated instance or systemic problem; </a:t>
            </a:r>
            <a:r>
              <a:rPr lang="en-US" sz="2400" i="1" dirty="0" smtClean="0"/>
              <a:t>where appropriate</a:t>
            </a:r>
            <a:r>
              <a:rPr lang="en-US" sz="2400" i="1" dirty="0"/>
              <a:t>, relate to the universe and number </a:t>
            </a:r>
            <a:r>
              <a:rPr lang="en-US" sz="2400" i="1" dirty="0" smtClean="0"/>
              <a:t>of items </a:t>
            </a:r>
            <a:r>
              <a:rPr lang="en-US" sz="2400" i="1" dirty="0"/>
              <a:t>examined &amp; be quantified in terms of </a:t>
            </a:r>
            <a:r>
              <a:rPr lang="en-US" sz="2400" i="1" dirty="0" smtClean="0"/>
              <a:t>dollar value</a:t>
            </a:r>
            <a:r>
              <a:rPr lang="en-US" sz="2400" i="1" dirty="0"/>
              <a:t>; auditors to report whether the sampling was </a:t>
            </a:r>
            <a:r>
              <a:rPr lang="en-US" sz="2400" i="1" dirty="0" smtClean="0"/>
              <a:t>a statistically </a:t>
            </a:r>
            <a:r>
              <a:rPr lang="en-US" sz="2400" i="1" dirty="0"/>
              <a:t>valid sample</a:t>
            </a:r>
          </a:p>
          <a:p>
            <a:r>
              <a:rPr lang="en-US" sz="2800" dirty="0" smtClean="0"/>
              <a:t>Recommendations </a:t>
            </a:r>
            <a:r>
              <a:rPr lang="en-US" sz="2800" dirty="0"/>
              <a:t>(no change)</a:t>
            </a:r>
          </a:p>
          <a:p>
            <a:r>
              <a:rPr lang="en-US" sz="2800" dirty="0" smtClean="0"/>
              <a:t>Views </a:t>
            </a:r>
            <a:r>
              <a:rPr lang="en-US" sz="2800" dirty="0"/>
              <a:t>of Responsible Officials (no change)</a:t>
            </a:r>
          </a:p>
        </p:txBody>
      </p:sp>
    </p:spTree>
    <p:extLst>
      <p:ext uri="{BB962C8B-B14F-4D97-AF65-F5344CB8AC3E}">
        <p14:creationId xmlns:p14="http://schemas.microsoft.com/office/powerpoint/2010/main" val="1147234077"/>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200.516 Audit Findings</a:t>
            </a:r>
            <a:endParaRPr lang="en-US" dirty="0"/>
          </a:p>
        </p:txBody>
      </p:sp>
      <p:sp>
        <p:nvSpPr>
          <p:cNvPr id="3" name="Content Placeholder 2"/>
          <p:cNvSpPr>
            <a:spLocks noGrp="1"/>
          </p:cNvSpPr>
          <p:nvPr>
            <p:ph idx="1"/>
          </p:nvPr>
        </p:nvSpPr>
        <p:spPr/>
        <p:txBody>
          <a:bodyPr>
            <a:normAutofit/>
          </a:bodyPr>
          <a:lstStyle/>
          <a:p>
            <a:r>
              <a:rPr lang="en-US" sz="3600" dirty="0"/>
              <a:t>Auditors &amp; auditees must ensure reports </a:t>
            </a:r>
            <a:r>
              <a:rPr lang="en-US" sz="3600" dirty="0" smtClean="0"/>
              <a:t>do not </a:t>
            </a:r>
            <a:r>
              <a:rPr lang="en-US" sz="3600" dirty="0"/>
              <a:t>include PII</a:t>
            </a:r>
          </a:p>
          <a:p>
            <a:pPr lvl="1"/>
            <a:r>
              <a:rPr lang="en-US" sz="3200" dirty="0" smtClean="0"/>
              <a:t>Auditee </a:t>
            </a:r>
            <a:r>
              <a:rPr lang="en-US" sz="3200" dirty="0"/>
              <a:t>will sign a certification statement that </a:t>
            </a:r>
            <a:r>
              <a:rPr lang="en-US" sz="3200" dirty="0" smtClean="0"/>
              <a:t>reporting package </a:t>
            </a:r>
            <a:r>
              <a:rPr lang="en-US" sz="3200" dirty="0"/>
              <a:t>does not include PII</a:t>
            </a:r>
          </a:p>
          <a:p>
            <a:endParaRPr lang="en-US" sz="3600" dirty="0" smtClean="0"/>
          </a:p>
          <a:p>
            <a:r>
              <a:rPr lang="en-US" sz="3600" dirty="0" smtClean="0"/>
              <a:t>PII </a:t>
            </a:r>
            <a:r>
              <a:rPr lang="en-US" sz="3600" dirty="0"/>
              <a:t>= Personally Identifiable Information</a:t>
            </a:r>
          </a:p>
        </p:txBody>
      </p:sp>
    </p:spTree>
    <p:extLst>
      <p:ext uri="{BB962C8B-B14F-4D97-AF65-F5344CB8AC3E}">
        <p14:creationId xmlns:p14="http://schemas.microsoft.com/office/powerpoint/2010/main" val="18263318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altLang="en-US" dirty="0"/>
              <a:t>Effective </a:t>
            </a:r>
            <a:r>
              <a:rPr lang="en-US" altLang="en-US" dirty="0" err="1"/>
              <a:t>Date</a:t>
            </a:r>
            <a:r>
              <a:rPr lang="en-US" altLang="en-US" b="1" u="sng" dirty="0" err="1"/>
              <a:t>S</a:t>
            </a:r>
            <a:r>
              <a:rPr lang="en-US" altLang="en-US" dirty="0"/>
              <a:t> of Uniform Guidance</a:t>
            </a:r>
            <a:br>
              <a:rPr lang="en-US" altLang="en-US" dirty="0"/>
            </a:br>
            <a:endParaRPr lang="en-US" dirty="0"/>
          </a:p>
        </p:txBody>
      </p:sp>
      <p:sp>
        <p:nvSpPr>
          <p:cNvPr id="5" name="Content Placeholder 4"/>
          <p:cNvSpPr>
            <a:spLocks noGrp="1"/>
          </p:cNvSpPr>
          <p:nvPr>
            <p:ph sz="half" idx="1"/>
          </p:nvPr>
        </p:nvSpPr>
        <p:spPr>
          <a:xfrm>
            <a:off x="1097278" y="1845734"/>
            <a:ext cx="2504663" cy="4023360"/>
          </a:xfrm>
        </p:spPr>
        <p:txBody>
          <a:bodyPr>
            <a:normAutofit/>
          </a:bodyPr>
          <a:lstStyle/>
          <a:p>
            <a:pPr algn="ctr">
              <a:spcAft>
                <a:spcPts val="600"/>
              </a:spcAft>
            </a:pPr>
            <a:r>
              <a:rPr lang="en-US" sz="2400" b="1" u="sng" dirty="0" smtClean="0"/>
              <a:t>Year-End</a:t>
            </a:r>
          </a:p>
          <a:p>
            <a:pPr>
              <a:spcBef>
                <a:spcPts val="0"/>
              </a:spcBef>
            </a:pPr>
            <a:r>
              <a:rPr lang="en-US" dirty="0" smtClean="0"/>
              <a:t>June 30, 2014</a:t>
            </a:r>
          </a:p>
          <a:p>
            <a:pPr>
              <a:spcBef>
                <a:spcPts val="200"/>
              </a:spcBef>
            </a:pPr>
            <a:r>
              <a:rPr lang="en-US" dirty="0"/>
              <a:t>September</a:t>
            </a:r>
            <a:r>
              <a:rPr lang="en-US" dirty="0" smtClean="0"/>
              <a:t> 30, 2014</a:t>
            </a:r>
          </a:p>
          <a:p>
            <a:pPr>
              <a:spcBef>
                <a:spcPts val="200"/>
              </a:spcBef>
              <a:spcAft>
                <a:spcPts val="1200"/>
              </a:spcAft>
            </a:pPr>
            <a:r>
              <a:rPr lang="en-US" dirty="0" smtClean="0"/>
              <a:t>December 31, 2014</a:t>
            </a:r>
          </a:p>
          <a:p>
            <a:pPr>
              <a:spcBef>
                <a:spcPts val="400"/>
              </a:spcBef>
            </a:pPr>
            <a:r>
              <a:rPr lang="en-US" dirty="0" smtClean="0"/>
              <a:t>March 31, 2015</a:t>
            </a:r>
          </a:p>
          <a:p>
            <a:pPr>
              <a:spcBef>
                <a:spcPts val="0"/>
              </a:spcBef>
            </a:pPr>
            <a:r>
              <a:rPr lang="en-US" dirty="0"/>
              <a:t>June 30, </a:t>
            </a:r>
            <a:r>
              <a:rPr lang="en-US" dirty="0" smtClean="0"/>
              <a:t>2015</a:t>
            </a:r>
            <a:endParaRPr lang="en-US" dirty="0"/>
          </a:p>
          <a:p>
            <a:pPr>
              <a:spcBef>
                <a:spcPts val="200"/>
              </a:spcBef>
            </a:pPr>
            <a:r>
              <a:rPr lang="en-US" dirty="0"/>
              <a:t>September 30, </a:t>
            </a:r>
            <a:r>
              <a:rPr lang="en-US" dirty="0" smtClean="0"/>
              <a:t>2015</a:t>
            </a:r>
          </a:p>
          <a:p>
            <a:pPr>
              <a:spcBef>
                <a:spcPts val="200"/>
              </a:spcBef>
            </a:pPr>
            <a:endParaRPr lang="en-US" dirty="0"/>
          </a:p>
          <a:p>
            <a:pPr>
              <a:spcBef>
                <a:spcPts val="200"/>
              </a:spcBef>
            </a:pPr>
            <a:endParaRPr lang="en-US" dirty="0" smtClean="0"/>
          </a:p>
          <a:p>
            <a:pPr>
              <a:spcBef>
                <a:spcPts val="200"/>
              </a:spcBef>
            </a:pPr>
            <a:endParaRPr lang="en-US" dirty="0"/>
          </a:p>
          <a:p>
            <a:pPr>
              <a:spcBef>
                <a:spcPts val="200"/>
              </a:spcBef>
            </a:pPr>
            <a:r>
              <a:rPr lang="en-US" dirty="0" smtClean="0"/>
              <a:t>December 31, 2015</a:t>
            </a:r>
          </a:p>
          <a:p>
            <a:pPr>
              <a:spcBef>
                <a:spcPts val="200"/>
              </a:spcBef>
            </a:pPr>
            <a:endParaRPr lang="en-US" dirty="0"/>
          </a:p>
          <a:p>
            <a:pPr>
              <a:spcBef>
                <a:spcPts val="200"/>
              </a:spcBef>
            </a:pPr>
            <a:endParaRPr lang="en-US" dirty="0" smtClean="0"/>
          </a:p>
        </p:txBody>
      </p:sp>
      <p:sp>
        <p:nvSpPr>
          <p:cNvPr id="6" name="Content Placeholder 5"/>
          <p:cNvSpPr>
            <a:spLocks noGrp="1"/>
          </p:cNvSpPr>
          <p:nvPr>
            <p:ph sz="half" idx="2"/>
          </p:nvPr>
        </p:nvSpPr>
        <p:spPr>
          <a:xfrm>
            <a:off x="4444779" y="1845735"/>
            <a:ext cx="6710901" cy="4299426"/>
          </a:xfrm>
        </p:spPr>
        <p:txBody>
          <a:bodyPr>
            <a:normAutofit/>
          </a:bodyPr>
          <a:lstStyle/>
          <a:p>
            <a:pPr algn="ctr"/>
            <a:r>
              <a:rPr lang="en-US" sz="2400" b="1" u="sng" dirty="0" smtClean="0"/>
              <a:t>Impact</a:t>
            </a:r>
          </a:p>
          <a:p>
            <a:r>
              <a:rPr lang="en-US" dirty="0" smtClean="0"/>
              <a:t>No impact from the uniform Guidance for non-federal entities or auditors.</a:t>
            </a:r>
          </a:p>
          <a:p>
            <a:endParaRPr lang="en-US" dirty="0"/>
          </a:p>
          <a:p>
            <a:pPr>
              <a:spcBef>
                <a:spcPts val="200"/>
              </a:spcBef>
            </a:pPr>
            <a:r>
              <a:rPr lang="en-US" dirty="0" smtClean="0"/>
              <a:t>Non-federal entities will adopt new Admin Requirements and Cost Principles for </a:t>
            </a:r>
            <a:r>
              <a:rPr lang="en-US" b="1" u="sng" dirty="0" smtClean="0"/>
              <a:t>new</a:t>
            </a:r>
            <a:r>
              <a:rPr lang="en-US" dirty="0" smtClean="0"/>
              <a:t> and </a:t>
            </a:r>
            <a:r>
              <a:rPr lang="en-US" b="1" u="sng" dirty="0" smtClean="0"/>
              <a:t>incremental </a:t>
            </a:r>
            <a:r>
              <a:rPr lang="en-US" dirty="0" smtClean="0"/>
              <a:t> awards issued after December 26, 2014.</a:t>
            </a:r>
          </a:p>
          <a:p>
            <a:pPr>
              <a:spcAft>
                <a:spcPts val="600"/>
              </a:spcAft>
            </a:pPr>
            <a:r>
              <a:rPr lang="en-US" dirty="0" smtClean="0"/>
              <a:t>Audit requirements not affected, but auditor testing will be affected by adoption of the new requirements and principles.</a:t>
            </a:r>
          </a:p>
          <a:p>
            <a:pPr>
              <a:spcBef>
                <a:spcPts val="1800"/>
              </a:spcBef>
              <a:spcAft>
                <a:spcPts val="600"/>
              </a:spcAft>
            </a:pPr>
            <a:r>
              <a:rPr lang="en-US" dirty="0" smtClean="0"/>
              <a:t>Admin Requirements, Cost Principles and Audit requirements all apply</a:t>
            </a:r>
          </a:p>
          <a:p>
            <a:pPr>
              <a:spcAft>
                <a:spcPts val="600"/>
              </a:spcAft>
            </a:pPr>
            <a:endParaRPr lang="en-US" dirty="0" smtClean="0"/>
          </a:p>
          <a:p>
            <a:endParaRPr lang="en-US" dirty="0"/>
          </a:p>
        </p:txBody>
      </p:sp>
      <p:cxnSp>
        <p:nvCxnSpPr>
          <p:cNvPr id="9" name="Straight Connector 8"/>
          <p:cNvCxnSpPr/>
          <p:nvPr/>
        </p:nvCxnSpPr>
        <p:spPr>
          <a:xfrm>
            <a:off x="1129086" y="3323645"/>
            <a:ext cx="25126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444778" y="3323645"/>
            <a:ext cx="6629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134006" y="5236024"/>
            <a:ext cx="25126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449698" y="5236024"/>
            <a:ext cx="6629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9597064"/>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200.511 Audit Findings Follow-up</a:t>
            </a:r>
            <a:endParaRPr lang="en-US" dirty="0"/>
          </a:p>
        </p:txBody>
      </p:sp>
      <p:sp>
        <p:nvSpPr>
          <p:cNvPr id="3" name="Content Placeholder 2"/>
          <p:cNvSpPr>
            <a:spLocks noGrp="1"/>
          </p:cNvSpPr>
          <p:nvPr>
            <p:ph idx="1"/>
          </p:nvPr>
        </p:nvSpPr>
        <p:spPr/>
        <p:txBody>
          <a:bodyPr>
            <a:normAutofit/>
          </a:bodyPr>
          <a:lstStyle/>
          <a:p>
            <a:r>
              <a:rPr lang="en-US" sz="3200" dirty="0"/>
              <a:t>Summary Schedule of Prior Audit </a:t>
            </a:r>
            <a:r>
              <a:rPr lang="en-US" sz="3200" dirty="0" smtClean="0"/>
              <a:t>Findings must </a:t>
            </a:r>
            <a:r>
              <a:rPr lang="en-US" sz="3200" dirty="0"/>
              <a:t>include:</a:t>
            </a:r>
          </a:p>
          <a:p>
            <a:r>
              <a:rPr lang="en-US" sz="3200" dirty="0" smtClean="0"/>
              <a:t>Reference </a:t>
            </a:r>
            <a:r>
              <a:rPr lang="en-US" sz="3200" dirty="0"/>
              <a:t>numbers the auditor assigns to </a:t>
            </a:r>
            <a:r>
              <a:rPr lang="en-US" sz="3200" dirty="0" smtClean="0"/>
              <a:t>audit findings</a:t>
            </a:r>
            <a:endParaRPr lang="en-US" sz="3200" dirty="0"/>
          </a:p>
          <a:p>
            <a:r>
              <a:rPr lang="en-US" sz="3200" dirty="0" smtClean="0"/>
              <a:t>The </a:t>
            </a:r>
            <a:r>
              <a:rPr lang="en-US" sz="3200" dirty="0"/>
              <a:t>fiscal year in which the finding </a:t>
            </a:r>
            <a:r>
              <a:rPr lang="en-US" sz="3200" dirty="0" smtClean="0"/>
              <a:t>initially occurred</a:t>
            </a:r>
            <a:endParaRPr lang="en-US" sz="3200" dirty="0"/>
          </a:p>
          <a:p>
            <a:r>
              <a:rPr lang="en-US" sz="3200" dirty="0" smtClean="0"/>
              <a:t>Findings </a:t>
            </a:r>
            <a:r>
              <a:rPr lang="en-US" sz="3200" dirty="0"/>
              <a:t>relating to the financial </a:t>
            </a:r>
            <a:r>
              <a:rPr lang="en-US" sz="3200" dirty="0" smtClean="0"/>
              <a:t>statements that are </a:t>
            </a:r>
            <a:r>
              <a:rPr lang="en-US" sz="3200" dirty="0"/>
              <a:t>required to be reported in accordance </a:t>
            </a:r>
            <a:r>
              <a:rPr lang="en-US" sz="3200" dirty="0" smtClean="0"/>
              <a:t>with GAGAS</a:t>
            </a:r>
            <a:endParaRPr lang="en-US" sz="3200" dirty="0"/>
          </a:p>
        </p:txBody>
      </p:sp>
    </p:spTree>
    <p:extLst>
      <p:ext uri="{BB962C8B-B14F-4D97-AF65-F5344CB8AC3E}">
        <p14:creationId xmlns:p14="http://schemas.microsoft.com/office/powerpoint/2010/main" val="3408141164"/>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200.511 Audit Findings Follow-up</a:t>
            </a:r>
            <a:endParaRPr lang="en-US" dirty="0"/>
          </a:p>
        </p:txBody>
      </p:sp>
      <p:sp>
        <p:nvSpPr>
          <p:cNvPr id="3" name="Content Placeholder 2"/>
          <p:cNvSpPr>
            <a:spLocks noGrp="1"/>
          </p:cNvSpPr>
          <p:nvPr>
            <p:ph idx="1"/>
          </p:nvPr>
        </p:nvSpPr>
        <p:spPr/>
        <p:txBody>
          <a:bodyPr>
            <a:noAutofit/>
          </a:bodyPr>
          <a:lstStyle/>
          <a:p>
            <a:r>
              <a:rPr lang="en-US" sz="2800" dirty="0"/>
              <a:t>Summary Schedule of Prior Audit </a:t>
            </a:r>
            <a:r>
              <a:rPr lang="en-US" sz="2800" dirty="0" smtClean="0"/>
              <a:t>Findings must </a:t>
            </a:r>
            <a:r>
              <a:rPr lang="en-US" sz="2800" dirty="0"/>
              <a:t>include:</a:t>
            </a:r>
          </a:p>
          <a:p>
            <a:r>
              <a:rPr lang="en-US" sz="2800" dirty="0" smtClean="0"/>
              <a:t>Findings </a:t>
            </a:r>
            <a:r>
              <a:rPr lang="en-US" sz="2800" dirty="0"/>
              <a:t>reported in the prior audit’s </a:t>
            </a:r>
            <a:r>
              <a:rPr lang="en-US" sz="2800" dirty="0" smtClean="0"/>
              <a:t>Summary Schedule </a:t>
            </a:r>
            <a:r>
              <a:rPr lang="en-US" sz="2800" dirty="0"/>
              <a:t>of Prior Audit Findings, except for </a:t>
            </a:r>
            <a:r>
              <a:rPr lang="en-US" sz="2800" dirty="0" smtClean="0"/>
              <a:t>findings listed </a:t>
            </a:r>
            <a:r>
              <a:rPr lang="en-US" sz="2800" dirty="0"/>
              <a:t>as corrected, or when deemed no longer valid </a:t>
            </a:r>
            <a:r>
              <a:rPr lang="en-US" sz="2800" dirty="0" smtClean="0"/>
              <a:t>or not </a:t>
            </a:r>
            <a:r>
              <a:rPr lang="en-US" sz="2800" dirty="0"/>
              <a:t>warranting further action</a:t>
            </a:r>
          </a:p>
          <a:p>
            <a:r>
              <a:rPr lang="en-US" sz="2800" dirty="0" smtClean="0"/>
              <a:t>When  audit </a:t>
            </a:r>
            <a:r>
              <a:rPr lang="en-US" sz="2800" dirty="0"/>
              <a:t>findings were fully corrected, the </a:t>
            </a:r>
            <a:r>
              <a:rPr lang="en-US" sz="2800" dirty="0" smtClean="0"/>
              <a:t>summary schedule </a:t>
            </a:r>
            <a:r>
              <a:rPr lang="en-US" sz="2800" dirty="0"/>
              <a:t>need only list the findings and state </a:t>
            </a:r>
            <a:r>
              <a:rPr lang="en-US" sz="2800" dirty="0" smtClean="0"/>
              <a:t>that corrective </a:t>
            </a:r>
            <a:r>
              <a:rPr lang="en-US" sz="2800" dirty="0"/>
              <a:t>action was taken</a:t>
            </a:r>
          </a:p>
          <a:p>
            <a:r>
              <a:rPr lang="en-US" sz="2800" dirty="0" smtClean="0"/>
              <a:t>When </a:t>
            </a:r>
            <a:r>
              <a:rPr lang="en-US" sz="2800" dirty="0"/>
              <a:t>audit findings were partially corrected, </a:t>
            </a:r>
            <a:r>
              <a:rPr lang="en-US" sz="2800" dirty="0" smtClean="0"/>
              <a:t>the schedule </a:t>
            </a:r>
            <a:r>
              <a:rPr lang="en-US" sz="2800" dirty="0"/>
              <a:t>must describe the reasons for the </a:t>
            </a:r>
            <a:r>
              <a:rPr lang="en-US" sz="2800" dirty="0" smtClean="0"/>
              <a:t>finding’s recurrence </a:t>
            </a:r>
            <a:r>
              <a:rPr lang="en-US" sz="2800" dirty="0"/>
              <a:t>and planned corrective actions</a:t>
            </a:r>
          </a:p>
        </p:txBody>
      </p:sp>
    </p:spTree>
    <p:extLst>
      <p:ext uri="{BB962C8B-B14F-4D97-AF65-F5344CB8AC3E}">
        <p14:creationId xmlns:p14="http://schemas.microsoft.com/office/powerpoint/2010/main" val="1743974050"/>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200.511 Audit Findings Follow-up</a:t>
            </a:r>
            <a:endParaRPr lang="en-US" dirty="0"/>
          </a:p>
        </p:txBody>
      </p:sp>
      <p:sp>
        <p:nvSpPr>
          <p:cNvPr id="3" name="Content Placeholder 2"/>
          <p:cNvSpPr>
            <a:spLocks noGrp="1"/>
          </p:cNvSpPr>
          <p:nvPr>
            <p:ph idx="1"/>
          </p:nvPr>
        </p:nvSpPr>
        <p:spPr/>
        <p:txBody>
          <a:bodyPr>
            <a:noAutofit/>
          </a:bodyPr>
          <a:lstStyle/>
          <a:p>
            <a:r>
              <a:rPr lang="en-US" sz="2800" dirty="0"/>
              <a:t>Corrective Action Plan:</a:t>
            </a:r>
          </a:p>
          <a:p>
            <a:r>
              <a:rPr lang="en-US" sz="2800" dirty="0" smtClean="0"/>
              <a:t>Must </a:t>
            </a:r>
            <a:r>
              <a:rPr lang="en-US" sz="2800" dirty="0"/>
              <a:t>be prepared in a document separate from </a:t>
            </a:r>
            <a:r>
              <a:rPr lang="en-US" sz="2800" dirty="0" smtClean="0"/>
              <a:t>the auditor’s </a:t>
            </a:r>
            <a:r>
              <a:rPr lang="en-US" sz="2800" dirty="0"/>
              <a:t>findings (this is new)</a:t>
            </a:r>
          </a:p>
          <a:p>
            <a:r>
              <a:rPr lang="en-US" sz="2800" dirty="0" smtClean="0"/>
              <a:t>Reference </a:t>
            </a:r>
            <a:r>
              <a:rPr lang="en-US" sz="2800" dirty="0"/>
              <a:t>numbers the auditor assigns to audit findings</a:t>
            </a:r>
          </a:p>
          <a:p>
            <a:r>
              <a:rPr lang="en-US" sz="2800" dirty="0" smtClean="0"/>
              <a:t>Findings </a:t>
            </a:r>
            <a:r>
              <a:rPr lang="en-US" sz="2800" dirty="0"/>
              <a:t>relating to the financial statements that </a:t>
            </a:r>
            <a:r>
              <a:rPr lang="en-US" sz="2800" dirty="0" smtClean="0"/>
              <a:t>are required </a:t>
            </a:r>
            <a:r>
              <a:rPr lang="en-US" sz="2800" dirty="0"/>
              <a:t>to be reported in accordance with </a:t>
            </a:r>
            <a:r>
              <a:rPr lang="en-US" sz="2800" dirty="0" smtClean="0"/>
              <a:t>GAGAS </a:t>
            </a:r>
            <a:r>
              <a:rPr lang="en-US" sz="2800" dirty="0"/>
              <a:t>(this </a:t>
            </a:r>
            <a:r>
              <a:rPr lang="en-US" sz="2800" dirty="0" smtClean="0"/>
              <a:t>is new</a:t>
            </a:r>
            <a:r>
              <a:rPr lang="en-US" sz="2800" dirty="0"/>
              <a:t>)</a:t>
            </a:r>
          </a:p>
          <a:p>
            <a:r>
              <a:rPr lang="en-US" sz="2800" dirty="0" smtClean="0"/>
              <a:t>Must </a:t>
            </a:r>
            <a:r>
              <a:rPr lang="en-US" sz="2800" dirty="0"/>
              <a:t>include the name of the contact </a:t>
            </a:r>
            <a:r>
              <a:rPr lang="en-US" sz="2800" dirty="0" smtClean="0"/>
              <a:t>person responsible </a:t>
            </a:r>
            <a:r>
              <a:rPr lang="en-US" sz="2800" dirty="0"/>
              <a:t>for </a:t>
            </a:r>
            <a:r>
              <a:rPr lang="en-US" sz="2800" dirty="0" smtClean="0"/>
              <a:t> corrective </a:t>
            </a:r>
            <a:r>
              <a:rPr lang="en-US" sz="2800" dirty="0"/>
              <a:t>action, and the </a:t>
            </a:r>
            <a:r>
              <a:rPr lang="en-US" sz="2800" dirty="0" smtClean="0"/>
              <a:t>anticipated completion </a:t>
            </a:r>
            <a:r>
              <a:rPr lang="en-US" sz="2800" dirty="0"/>
              <a:t>date</a:t>
            </a:r>
          </a:p>
        </p:txBody>
      </p:sp>
    </p:spTree>
    <p:extLst>
      <p:ext uri="{BB962C8B-B14F-4D97-AF65-F5344CB8AC3E}">
        <p14:creationId xmlns:p14="http://schemas.microsoft.com/office/powerpoint/2010/main" val="2193649019"/>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200.512 Single Audit Report Submission</a:t>
            </a:r>
            <a:endParaRPr lang="en-US" dirty="0"/>
          </a:p>
        </p:txBody>
      </p:sp>
      <p:sp>
        <p:nvSpPr>
          <p:cNvPr id="3" name="Content Placeholder 2"/>
          <p:cNvSpPr>
            <a:spLocks noGrp="1"/>
          </p:cNvSpPr>
          <p:nvPr>
            <p:ph idx="1"/>
          </p:nvPr>
        </p:nvSpPr>
        <p:spPr/>
        <p:txBody>
          <a:bodyPr>
            <a:normAutofit/>
          </a:bodyPr>
          <a:lstStyle/>
          <a:p>
            <a:r>
              <a:rPr lang="en-US" sz="2400" dirty="0"/>
              <a:t>Reporting package and data collection form </a:t>
            </a:r>
            <a:r>
              <a:rPr lang="en-US" sz="2400" dirty="0" smtClean="0"/>
              <a:t>submitted on </a:t>
            </a:r>
            <a:r>
              <a:rPr lang="en-US" sz="2400" dirty="0"/>
              <a:t>Federal Audit Clearinghouse (FAC) website </a:t>
            </a:r>
            <a:r>
              <a:rPr lang="en-US" sz="2400" dirty="0" smtClean="0"/>
              <a:t>within the </a:t>
            </a:r>
            <a:r>
              <a:rPr lang="en-US" sz="2400" dirty="0"/>
              <a:t>earlier of a) 30 calendar days after receipt of </a:t>
            </a:r>
            <a:r>
              <a:rPr lang="en-US" sz="2400" dirty="0" smtClean="0"/>
              <a:t>the auditor’s </a:t>
            </a:r>
            <a:r>
              <a:rPr lang="en-US" sz="2400" dirty="0"/>
              <a:t>reports, or b) 9 months after the end of </a:t>
            </a:r>
            <a:r>
              <a:rPr lang="en-US" sz="2400" dirty="0" smtClean="0"/>
              <a:t>the audit </a:t>
            </a:r>
            <a:r>
              <a:rPr lang="en-US" sz="2400" dirty="0"/>
              <a:t>period</a:t>
            </a:r>
          </a:p>
          <a:p>
            <a:r>
              <a:rPr lang="en-US" sz="2400" dirty="0" smtClean="0"/>
              <a:t>FAC </a:t>
            </a:r>
            <a:r>
              <a:rPr lang="en-US" sz="2400" dirty="0"/>
              <a:t>filings now require “unlocked” text-based </a:t>
            </a:r>
            <a:r>
              <a:rPr lang="en-US" sz="2400" dirty="0" smtClean="0"/>
              <a:t>PDF (</a:t>
            </a:r>
            <a:r>
              <a:rPr lang="en-US" sz="2400" dirty="0"/>
              <a:t>effective with FY 2014 filings)</a:t>
            </a:r>
          </a:p>
          <a:p>
            <a:r>
              <a:rPr lang="en-US" sz="2400" dirty="0" smtClean="0"/>
              <a:t>Reporting </a:t>
            </a:r>
            <a:r>
              <a:rPr lang="en-US" sz="2400" dirty="0"/>
              <a:t>package should </a:t>
            </a:r>
            <a:r>
              <a:rPr lang="en-US" sz="2400" b="1" dirty="0"/>
              <a:t>not</a:t>
            </a:r>
            <a:r>
              <a:rPr lang="en-US" sz="2400" dirty="0"/>
              <a:t> include “personally </a:t>
            </a:r>
            <a:r>
              <a:rPr lang="en-US" sz="2400" dirty="0" smtClean="0"/>
              <a:t>identifiable information</a:t>
            </a:r>
            <a:r>
              <a:rPr lang="en-US" sz="2400" dirty="0"/>
              <a:t>” (defined in 200.82)</a:t>
            </a:r>
          </a:p>
          <a:p>
            <a:r>
              <a:rPr lang="en-US" sz="2400" dirty="0" smtClean="0"/>
              <a:t>FAC </a:t>
            </a:r>
            <a:r>
              <a:rPr lang="en-US" sz="2400" dirty="0"/>
              <a:t>will make reports available on their website (this </a:t>
            </a:r>
            <a:r>
              <a:rPr lang="en-US" sz="2400" dirty="0" smtClean="0"/>
              <a:t>is new</a:t>
            </a:r>
            <a:r>
              <a:rPr lang="en-US" sz="2400" dirty="0"/>
              <a:t>) – exception for Indian Tribes</a:t>
            </a:r>
          </a:p>
        </p:txBody>
      </p:sp>
    </p:spTree>
    <p:extLst>
      <p:ext uri="{BB962C8B-B14F-4D97-AF65-F5344CB8AC3E}">
        <p14:creationId xmlns:p14="http://schemas.microsoft.com/office/powerpoint/2010/main" val="1175883557"/>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200.512 Federal Audit Clearinghouse</a:t>
            </a:r>
            <a:endParaRPr lang="en-US" dirty="0"/>
          </a:p>
        </p:txBody>
      </p:sp>
      <p:sp>
        <p:nvSpPr>
          <p:cNvPr id="3" name="Content Placeholder 2"/>
          <p:cNvSpPr>
            <a:spLocks noGrp="1"/>
          </p:cNvSpPr>
          <p:nvPr>
            <p:ph idx="1"/>
          </p:nvPr>
        </p:nvSpPr>
        <p:spPr/>
        <p:txBody>
          <a:bodyPr>
            <a:normAutofit/>
          </a:bodyPr>
          <a:lstStyle/>
          <a:p>
            <a:r>
              <a:rPr lang="en-US" sz="3200" dirty="0" smtClean="0"/>
              <a:t>All </a:t>
            </a:r>
            <a:r>
              <a:rPr lang="en-US" sz="3200" dirty="0"/>
              <a:t>federal agencies and </a:t>
            </a:r>
            <a:r>
              <a:rPr lang="en-US" sz="3200" dirty="0" smtClean="0"/>
              <a:t>pass-through entities </a:t>
            </a:r>
            <a:r>
              <a:rPr lang="en-US" sz="3200" dirty="0"/>
              <a:t>obtain copies of </a:t>
            </a:r>
            <a:r>
              <a:rPr lang="en-US" sz="3200" dirty="0" smtClean="0"/>
              <a:t>reporting packages </a:t>
            </a:r>
            <a:r>
              <a:rPr lang="en-US" sz="3200" dirty="0"/>
              <a:t>by accessing FAC </a:t>
            </a:r>
            <a:r>
              <a:rPr lang="en-US" sz="3200" dirty="0" smtClean="0"/>
              <a:t>site:</a:t>
            </a:r>
          </a:p>
          <a:p>
            <a:r>
              <a:rPr lang="en-US" sz="3200" dirty="0" smtClean="0">
                <a:hlinkClick r:id="rId2"/>
              </a:rPr>
              <a:t>http://www.harvester.census.gov</a:t>
            </a:r>
            <a:endParaRPr lang="en-US" sz="3200" dirty="0"/>
          </a:p>
          <a:p>
            <a:r>
              <a:rPr lang="en-US" sz="3200" dirty="0" smtClean="0"/>
              <a:t>Subrecipient </a:t>
            </a:r>
            <a:r>
              <a:rPr lang="en-US" sz="3200" dirty="0"/>
              <a:t>is no longer required </a:t>
            </a:r>
            <a:r>
              <a:rPr lang="en-US" sz="3200" dirty="0" smtClean="0"/>
              <a:t>to submit </a:t>
            </a:r>
            <a:r>
              <a:rPr lang="en-US" sz="3200" dirty="0"/>
              <a:t>to pass-through entities (new)</a:t>
            </a:r>
          </a:p>
          <a:p>
            <a:r>
              <a:rPr lang="en-US" sz="3200" dirty="0" smtClean="0"/>
              <a:t>Pass-through </a:t>
            </a:r>
            <a:r>
              <a:rPr lang="en-US" sz="3200" dirty="0"/>
              <a:t>entity no longer required </a:t>
            </a:r>
            <a:r>
              <a:rPr lang="en-US" sz="3200" dirty="0" smtClean="0"/>
              <a:t>to retain </a:t>
            </a:r>
            <a:r>
              <a:rPr lang="en-US" sz="3200" dirty="0"/>
              <a:t>copy of subrecipient report, </a:t>
            </a:r>
            <a:r>
              <a:rPr lang="en-US" sz="3200" dirty="0" smtClean="0"/>
              <a:t>as available </a:t>
            </a:r>
            <a:r>
              <a:rPr lang="en-US" sz="3200" dirty="0"/>
              <a:t>on FAC site (new)</a:t>
            </a:r>
          </a:p>
        </p:txBody>
      </p:sp>
    </p:spTree>
    <p:extLst>
      <p:ext uri="{BB962C8B-B14F-4D97-AF65-F5344CB8AC3E}">
        <p14:creationId xmlns:p14="http://schemas.microsoft.com/office/powerpoint/2010/main" val="3678533602"/>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200.513 Cooperative Audit Resolution	</a:t>
            </a:r>
            <a:endParaRPr lang="en-US" dirty="0"/>
          </a:p>
        </p:txBody>
      </p:sp>
      <p:sp>
        <p:nvSpPr>
          <p:cNvPr id="3" name="Content Placeholder 2"/>
          <p:cNvSpPr>
            <a:spLocks noGrp="1"/>
          </p:cNvSpPr>
          <p:nvPr>
            <p:ph idx="1"/>
          </p:nvPr>
        </p:nvSpPr>
        <p:spPr/>
        <p:txBody>
          <a:bodyPr>
            <a:normAutofit/>
          </a:bodyPr>
          <a:lstStyle/>
          <a:p>
            <a:r>
              <a:rPr lang="en-US" sz="2800" dirty="0" smtClean="0"/>
              <a:t>Use </a:t>
            </a:r>
            <a:r>
              <a:rPr lang="en-US" sz="2800" dirty="0"/>
              <a:t>of audit follow up techniques which promote </a:t>
            </a:r>
            <a:r>
              <a:rPr lang="en-US" sz="2800" dirty="0" smtClean="0"/>
              <a:t>prompt corrective </a:t>
            </a:r>
            <a:r>
              <a:rPr lang="en-US" sz="2800" dirty="0"/>
              <a:t>action by improving </a:t>
            </a:r>
            <a:r>
              <a:rPr lang="en-US" sz="2800" dirty="0" smtClean="0"/>
              <a:t> communication</a:t>
            </a:r>
            <a:r>
              <a:rPr lang="en-US" sz="2800" dirty="0"/>
              <a:t>, </a:t>
            </a:r>
            <a:r>
              <a:rPr lang="en-US" sz="2800" dirty="0" smtClean="0"/>
              <a:t>fostering collaboration</a:t>
            </a:r>
            <a:r>
              <a:rPr lang="en-US" sz="2800" dirty="0"/>
              <a:t>, promoting trust, and developing </a:t>
            </a:r>
            <a:r>
              <a:rPr lang="en-US" sz="2800" dirty="0" smtClean="0"/>
              <a:t>an understanding </a:t>
            </a:r>
            <a:r>
              <a:rPr lang="en-US" sz="2800" dirty="0"/>
              <a:t>between the Federal agency and </a:t>
            </a:r>
            <a:r>
              <a:rPr lang="en-US" sz="2800" dirty="0" smtClean="0"/>
              <a:t>the non-Federal </a:t>
            </a:r>
            <a:r>
              <a:rPr lang="en-US" sz="2800" dirty="0"/>
              <a:t>entity</a:t>
            </a:r>
          </a:p>
          <a:p>
            <a:r>
              <a:rPr lang="en-US" sz="2800" dirty="0" smtClean="0"/>
              <a:t>Federal </a:t>
            </a:r>
            <a:r>
              <a:rPr lang="en-US" sz="2800" dirty="0"/>
              <a:t>Audit Clearinghouse is working to </a:t>
            </a:r>
            <a:r>
              <a:rPr lang="en-US" sz="2800" dirty="0" smtClean="0"/>
              <a:t>develop analytical </a:t>
            </a:r>
            <a:r>
              <a:rPr lang="en-US" sz="2800" dirty="0"/>
              <a:t>tools to support audit resolution and </a:t>
            </a:r>
            <a:r>
              <a:rPr lang="en-US" sz="2800" dirty="0" smtClean="0"/>
              <a:t>provide data </a:t>
            </a:r>
            <a:r>
              <a:rPr lang="en-US" sz="2800" dirty="0"/>
              <a:t>for outcome-based metrics that allow </a:t>
            </a:r>
            <a:r>
              <a:rPr lang="en-US" sz="2800" dirty="0" smtClean="0"/>
              <a:t>Federal agencies </a:t>
            </a:r>
            <a:r>
              <a:rPr lang="en-US" sz="2800" dirty="0"/>
              <a:t>to track effectiveness of audit finding follow </a:t>
            </a:r>
            <a:r>
              <a:rPr lang="en-US" sz="2800" dirty="0" smtClean="0"/>
              <a:t>up over </a:t>
            </a:r>
            <a:r>
              <a:rPr lang="en-US" sz="2800" dirty="0"/>
              <a:t>time.</a:t>
            </a:r>
          </a:p>
        </p:txBody>
      </p:sp>
    </p:spTree>
    <p:extLst>
      <p:ext uri="{BB962C8B-B14F-4D97-AF65-F5344CB8AC3E}">
        <p14:creationId xmlns:p14="http://schemas.microsoft.com/office/powerpoint/2010/main" val="3722398831"/>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200.513 Federal Agency Responsibilities</a:t>
            </a:r>
            <a:endParaRPr lang="en-US" dirty="0"/>
          </a:p>
        </p:txBody>
      </p:sp>
      <p:sp>
        <p:nvSpPr>
          <p:cNvPr id="3" name="Content Placeholder 2"/>
          <p:cNvSpPr>
            <a:spLocks noGrp="1"/>
          </p:cNvSpPr>
          <p:nvPr>
            <p:ph idx="1"/>
          </p:nvPr>
        </p:nvSpPr>
        <p:spPr/>
        <p:txBody>
          <a:bodyPr>
            <a:noAutofit/>
          </a:bodyPr>
          <a:lstStyle/>
          <a:p>
            <a:r>
              <a:rPr lang="en-US" sz="3200" dirty="0"/>
              <a:t>Federal agency Senior Accountable Official:</a:t>
            </a:r>
          </a:p>
          <a:p>
            <a:r>
              <a:rPr lang="en-US" sz="3200" dirty="0" smtClean="0"/>
              <a:t>Ensures </a:t>
            </a:r>
            <a:r>
              <a:rPr lang="en-US" sz="3200" dirty="0"/>
              <a:t>agency effectively uses Single </a:t>
            </a:r>
            <a:r>
              <a:rPr lang="en-US" sz="3200" dirty="0" smtClean="0"/>
              <a:t>Audit process</a:t>
            </a:r>
            <a:endParaRPr lang="en-US" sz="3200" dirty="0"/>
          </a:p>
          <a:p>
            <a:r>
              <a:rPr lang="en-US" sz="3200" dirty="0" smtClean="0"/>
              <a:t>Develop </a:t>
            </a:r>
            <a:r>
              <a:rPr lang="en-US" sz="3200" dirty="0"/>
              <a:t>metrics and tracks effectiveness </a:t>
            </a:r>
            <a:r>
              <a:rPr lang="en-US" sz="3200" dirty="0" smtClean="0"/>
              <a:t>of agency’s </a:t>
            </a:r>
            <a:r>
              <a:rPr lang="en-US" sz="3200" dirty="0"/>
              <a:t>process for following up on audit findings</a:t>
            </a:r>
          </a:p>
          <a:p>
            <a:r>
              <a:rPr lang="en-US" sz="3200" dirty="0" smtClean="0"/>
              <a:t>Effective </a:t>
            </a:r>
            <a:r>
              <a:rPr lang="en-US" sz="3200" dirty="0"/>
              <a:t>use of cooperative audit </a:t>
            </a:r>
            <a:r>
              <a:rPr lang="en-US" sz="3200" dirty="0" smtClean="0"/>
              <a:t>resolution practices </a:t>
            </a:r>
            <a:r>
              <a:rPr lang="en-US" sz="3200" dirty="0"/>
              <a:t>in order to reduce repeated audit findings</a:t>
            </a:r>
          </a:p>
          <a:p>
            <a:r>
              <a:rPr lang="en-US" sz="3200" dirty="0" smtClean="0"/>
              <a:t>Designate </a:t>
            </a:r>
            <a:r>
              <a:rPr lang="en-US" sz="3200" dirty="0"/>
              <a:t>the agency’s Key Management </a:t>
            </a:r>
            <a:r>
              <a:rPr lang="en-US" sz="3200" dirty="0" smtClean="0"/>
              <a:t>Single Audit </a:t>
            </a:r>
            <a:r>
              <a:rPr lang="en-US" sz="3200" dirty="0"/>
              <a:t>Liaison</a:t>
            </a:r>
          </a:p>
        </p:txBody>
      </p:sp>
    </p:spTree>
    <p:extLst>
      <p:ext uri="{BB962C8B-B14F-4D97-AF65-F5344CB8AC3E}">
        <p14:creationId xmlns:p14="http://schemas.microsoft.com/office/powerpoint/2010/main" val="3253737720"/>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200.513 Federal Agency Responsibilities</a:t>
            </a:r>
            <a:endParaRPr lang="en-US" dirty="0"/>
          </a:p>
        </p:txBody>
      </p:sp>
      <p:sp>
        <p:nvSpPr>
          <p:cNvPr id="3" name="Content Placeholder 2"/>
          <p:cNvSpPr>
            <a:spLocks noGrp="1"/>
          </p:cNvSpPr>
          <p:nvPr>
            <p:ph idx="1"/>
          </p:nvPr>
        </p:nvSpPr>
        <p:spPr/>
        <p:txBody>
          <a:bodyPr>
            <a:noAutofit/>
          </a:bodyPr>
          <a:lstStyle/>
          <a:p>
            <a:r>
              <a:rPr lang="en-US" sz="2600" dirty="0"/>
              <a:t>Key Management Single Audit Liaison:</a:t>
            </a:r>
          </a:p>
          <a:p>
            <a:r>
              <a:rPr lang="en-US" sz="2600" dirty="0" smtClean="0"/>
              <a:t>Serve </a:t>
            </a:r>
            <a:r>
              <a:rPr lang="en-US" sz="2600" dirty="0"/>
              <a:t>as the Federal agency’s management point </a:t>
            </a:r>
            <a:r>
              <a:rPr lang="en-US" sz="2600" dirty="0" smtClean="0"/>
              <a:t>of contact </a:t>
            </a:r>
            <a:r>
              <a:rPr lang="en-US" sz="2600" dirty="0"/>
              <a:t>for the Single Audit process</a:t>
            </a:r>
          </a:p>
          <a:p>
            <a:r>
              <a:rPr lang="en-US" sz="2600" dirty="0" smtClean="0"/>
              <a:t>Promotes </a:t>
            </a:r>
            <a:r>
              <a:rPr lang="en-US" sz="2600" dirty="0"/>
              <a:t>interagency coordination</a:t>
            </a:r>
          </a:p>
          <a:p>
            <a:r>
              <a:rPr lang="en-US" sz="2600" dirty="0" smtClean="0"/>
              <a:t>Oversee </a:t>
            </a:r>
            <a:r>
              <a:rPr lang="en-US" sz="2600" dirty="0"/>
              <a:t>training for the Federal agency’s personnel</a:t>
            </a:r>
          </a:p>
          <a:p>
            <a:r>
              <a:rPr lang="en-US" sz="2600" dirty="0" smtClean="0"/>
              <a:t>Promote </a:t>
            </a:r>
            <a:r>
              <a:rPr lang="en-US" sz="2600" dirty="0"/>
              <a:t>the agency’s use of cooperative </a:t>
            </a:r>
            <a:r>
              <a:rPr lang="en-US" sz="2600" dirty="0" smtClean="0"/>
              <a:t>audit resolution </a:t>
            </a:r>
            <a:r>
              <a:rPr lang="en-US" sz="2600" dirty="0"/>
              <a:t>mechanisms</a:t>
            </a:r>
          </a:p>
          <a:p>
            <a:r>
              <a:rPr lang="en-US" sz="2600" dirty="0" smtClean="0"/>
              <a:t>Coordinate </a:t>
            </a:r>
            <a:r>
              <a:rPr lang="en-US" sz="2600" dirty="0"/>
              <a:t>agency’s activities related to follow up </a:t>
            </a:r>
            <a:r>
              <a:rPr lang="en-US" sz="2600" dirty="0" smtClean="0"/>
              <a:t>on audit </a:t>
            </a:r>
            <a:r>
              <a:rPr lang="en-US" sz="2600" dirty="0"/>
              <a:t>findings</a:t>
            </a:r>
          </a:p>
          <a:p>
            <a:r>
              <a:rPr lang="en-US" sz="2600" dirty="0" smtClean="0"/>
              <a:t>Ensure </a:t>
            </a:r>
            <a:r>
              <a:rPr lang="en-US" sz="2600" dirty="0"/>
              <a:t>agency provides annual updates to </a:t>
            </a:r>
            <a:r>
              <a:rPr lang="en-US" sz="2600" dirty="0" smtClean="0"/>
              <a:t>the Compliance </a:t>
            </a:r>
            <a:r>
              <a:rPr lang="en-US" sz="2600" dirty="0"/>
              <a:t>Supplement</a:t>
            </a:r>
          </a:p>
          <a:p>
            <a:endParaRPr lang="en-US" sz="2600" dirty="0"/>
          </a:p>
        </p:txBody>
      </p:sp>
    </p:spTree>
    <p:extLst>
      <p:ext uri="{BB962C8B-B14F-4D97-AF65-F5344CB8AC3E}">
        <p14:creationId xmlns:p14="http://schemas.microsoft.com/office/powerpoint/2010/main" val="1943186454"/>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Indirect Costs</a:t>
            </a:r>
            <a:endParaRPr lang="en-US" dirty="0"/>
          </a:p>
        </p:txBody>
      </p:sp>
    </p:spTree>
    <p:extLst>
      <p:ext uri="{BB962C8B-B14F-4D97-AF65-F5344CB8AC3E}">
        <p14:creationId xmlns:p14="http://schemas.microsoft.com/office/powerpoint/2010/main" val="1370104547"/>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Appendices III -VIII Indirect Costs</a:t>
            </a:r>
            <a:endParaRPr lang="en-US" dirty="0"/>
          </a:p>
        </p:txBody>
      </p:sp>
      <p:sp>
        <p:nvSpPr>
          <p:cNvPr id="9" name="Content Placeholder 8"/>
          <p:cNvSpPr>
            <a:spLocks noGrp="1"/>
          </p:cNvSpPr>
          <p:nvPr>
            <p:ph idx="1"/>
          </p:nvPr>
        </p:nvSpPr>
        <p:spPr/>
        <p:txBody>
          <a:bodyPr>
            <a:normAutofit/>
          </a:bodyPr>
          <a:lstStyle/>
          <a:p>
            <a:r>
              <a:rPr lang="en-US" dirty="0" smtClean="0"/>
              <a:t>Appendix III – indirect Costs Identification </a:t>
            </a:r>
            <a:r>
              <a:rPr lang="en-US" dirty="0"/>
              <a:t>and Assignment, and </a:t>
            </a:r>
            <a:r>
              <a:rPr lang="en-US" dirty="0" smtClean="0"/>
              <a:t>Rate Determination </a:t>
            </a:r>
            <a:r>
              <a:rPr lang="en-US" dirty="0"/>
              <a:t>for Institutions of </a:t>
            </a:r>
            <a:r>
              <a:rPr lang="en-US" dirty="0" smtClean="0"/>
              <a:t>Higher Education</a:t>
            </a:r>
          </a:p>
          <a:p>
            <a:r>
              <a:rPr lang="en-US" dirty="0" smtClean="0"/>
              <a:t>Appendix IV – Indirect Identification and Assignment</a:t>
            </a:r>
            <a:r>
              <a:rPr lang="en-US" dirty="0"/>
              <a:t>, and Rate </a:t>
            </a:r>
            <a:r>
              <a:rPr lang="en-US" dirty="0" smtClean="0"/>
              <a:t>Determination for </a:t>
            </a:r>
            <a:r>
              <a:rPr lang="en-US" dirty="0"/>
              <a:t>Nonprofit Organizations</a:t>
            </a:r>
            <a:endParaRPr lang="en-US" dirty="0" smtClean="0"/>
          </a:p>
          <a:p>
            <a:r>
              <a:rPr lang="en-US" b="1" dirty="0" smtClean="0"/>
              <a:t>Appendix V - </a:t>
            </a:r>
            <a:r>
              <a:rPr lang="en-US" b="1" dirty="0"/>
              <a:t>State/Local </a:t>
            </a:r>
            <a:r>
              <a:rPr lang="en-US" b="1" dirty="0" smtClean="0"/>
              <a:t>Government and </a:t>
            </a:r>
            <a:r>
              <a:rPr lang="en-US" b="1" dirty="0"/>
              <a:t>Indian Tribe-Wide Central </a:t>
            </a:r>
            <a:r>
              <a:rPr lang="en-US" b="1" dirty="0" smtClean="0"/>
              <a:t>Service Cost </a:t>
            </a:r>
            <a:r>
              <a:rPr lang="en-US" b="1" dirty="0"/>
              <a:t>Allocation </a:t>
            </a:r>
            <a:r>
              <a:rPr lang="en-US" b="1" dirty="0" smtClean="0"/>
              <a:t>Plans</a:t>
            </a:r>
          </a:p>
          <a:p>
            <a:r>
              <a:rPr lang="en-US" dirty="0" smtClean="0"/>
              <a:t>Appendix VI – Public Assistance </a:t>
            </a:r>
            <a:r>
              <a:rPr lang="en-US" dirty="0"/>
              <a:t>Cost Allocation Plans</a:t>
            </a:r>
            <a:r>
              <a:rPr lang="en-US" dirty="0" smtClean="0"/>
              <a:t>	</a:t>
            </a:r>
          </a:p>
          <a:p>
            <a:r>
              <a:rPr lang="en-US" b="1" dirty="0" smtClean="0"/>
              <a:t>Appendix VII – State/Local </a:t>
            </a:r>
            <a:r>
              <a:rPr lang="en-US" b="1" dirty="0"/>
              <a:t>Government and Indian </a:t>
            </a:r>
            <a:r>
              <a:rPr lang="en-US" b="1" dirty="0" smtClean="0"/>
              <a:t>Tribe Indirect </a:t>
            </a:r>
            <a:r>
              <a:rPr lang="en-US" b="1" dirty="0"/>
              <a:t>Cost </a:t>
            </a:r>
            <a:r>
              <a:rPr lang="en-US" b="1" dirty="0" smtClean="0"/>
              <a:t>Proposals</a:t>
            </a:r>
          </a:p>
        </p:txBody>
      </p:sp>
    </p:spTree>
    <p:extLst>
      <p:ext uri="{BB962C8B-B14F-4D97-AF65-F5344CB8AC3E}">
        <p14:creationId xmlns:p14="http://schemas.microsoft.com/office/powerpoint/2010/main" val="1233145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fade">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fade">
                                      <p:cBhvr>
                                        <p:cTn id="27"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dirty="0" smtClean="0"/>
              <a:t>General Provisions and Internal Controls</a:t>
            </a:r>
            <a:endParaRPr lang="en-US" dirty="0"/>
          </a:p>
        </p:txBody>
      </p:sp>
    </p:spTree>
    <p:extLst>
      <p:ext uri="{BB962C8B-B14F-4D97-AF65-F5344CB8AC3E}">
        <p14:creationId xmlns:p14="http://schemas.microsoft.com/office/powerpoint/2010/main" val="3479687875"/>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97279" y="758952"/>
            <a:ext cx="10232359" cy="3566160"/>
          </a:xfrm>
        </p:spPr>
        <p:txBody>
          <a:bodyPr>
            <a:normAutofit/>
          </a:bodyPr>
          <a:lstStyle/>
          <a:p>
            <a:r>
              <a:rPr lang="en-US" b="1" dirty="0"/>
              <a:t/>
            </a:r>
            <a:br>
              <a:rPr lang="en-US" b="1" dirty="0"/>
            </a:br>
            <a:r>
              <a:rPr lang="en-US" dirty="0"/>
              <a:t>Indirect </a:t>
            </a:r>
            <a:r>
              <a:rPr lang="en-US" dirty="0" smtClean="0"/>
              <a:t>Cost</a:t>
            </a:r>
            <a:endParaRPr lang="en-US" dirty="0"/>
          </a:p>
        </p:txBody>
      </p:sp>
    </p:spTree>
    <p:extLst>
      <p:ext uri="{BB962C8B-B14F-4D97-AF65-F5344CB8AC3E}">
        <p14:creationId xmlns:p14="http://schemas.microsoft.com/office/powerpoint/2010/main" val="269775857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Indirect Costs – Generally</a:t>
            </a:r>
            <a:endParaRPr lang="en-US" dirty="0"/>
          </a:p>
        </p:txBody>
      </p:sp>
      <p:sp>
        <p:nvSpPr>
          <p:cNvPr id="5" name="Content Placeholder 4"/>
          <p:cNvSpPr>
            <a:spLocks noGrp="1"/>
          </p:cNvSpPr>
          <p:nvPr>
            <p:ph idx="1"/>
          </p:nvPr>
        </p:nvSpPr>
        <p:spPr/>
        <p:txBody>
          <a:bodyPr>
            <a:normAutofit/>
          </a:bodyPr>
          <a:lstStyle/>
          <a:p>
            <a:r>
              <a:rPr lang="en-US" sz="3200" dirty="0"/>
              <a:t>Indirect costs are those that have </a:t>
            </a:r>
            <a:r>
              <a:rPr lang="en-US" sz="3200" dirty="0" smtClean="0"/>
              <a:t>been incurred </a:t>
            </a:r>
            <a:r>
              <a:rPr lang="en-US" sz="3200" dirty="0"/>
              <a:t>for common or joint purposes</a:t>
            </a:r>
            <a:r>
              <a:rPr lang="en-US" sz="3200" dirty="0" smtClean="0"/>
              <a:t>.  These </a:t>
            </a:r>
            <a:r>
              <a:rPr lang="en-US" sz="3200" dirty="0"/>
              <a:t>costs benefit more than one </a:t>
            </a:r>
            <a:r>
              <a:rPr lang="en-US" sz="3200" dirty="0" smtClean="0"/>
              <a:t>cost objective </a:t>
            </a:r>
            <a:r>
              <a:rPr lang="en-US" sz="3200" dirty="0"/>
              <a:t>and cannot be readily </a:t>
            </a:r>
            <a:r>
              <a:rPr lang="en-US" sz="3200" dirty="0" smtClean="0"/>
              <a:t>identified with </a:t>
            </a:r>
            <a:r>
              <a:rPr lang="en-US" sz="3200" dirty="0"/>
              <a:t>a particular final cost objective </a:t>
            </a:r>
            <a:r>
              <a:rPr lang="en-US" sz="3200" dirty="0" smtClean="0"/>
              <a:t>without effort </a:t>
            </a:r>
            <a:r>
              <a:rPr lang="en-US" sz="3200" dirty="0"/>
              <a:t>disproportionate to the </a:t>
            </a:r>
            <a:r>
              <a:rPr lang="en-US" sz="3200" dirty="0" smtClean="0"/>
              <a:t>results achieved</a:t>
            </a:r>
            <a:r>
              <a:rPr lang="en-US" sz="3200" dirty="0"/>
              <a:t>.</a:t>
            </a:r>
          </a:p>
        </p:txBody>
      </p:sp>
    </p:spTree>
    <p:extLst>
      <p:ext uri="{BB962C8B-B14F-4D97-AF65-F5344CB8AC3E}">
        <p14:creationId xmlns:p14="http://schemas.microsoft.com/office/powerpoint/2010/main" val="212949363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Indirect Costs – Generally</a:t>
            </a:r>
          </a:p>
        </p:txBody>
      </p:sp>
      <p:sp>
        <p:nvSpPr>
          <p:cNvPr id="3" name="Content Placeholder 2"/>
          <p:cNvSpPr>
            <a:spLocks noGrp="1"/>
          </p:cNvSpPr>
          <p:nvPr>
            <p:ph idx="1"/>
          </p:nvPr>
        </p:nvSpPr>
        <p:spPr/>
        <p:txBody>
          <a:bodyPr>
            <a:normAutofit/>
          </a:bodyPr>
          <a:lstStyle/>
          <a:p>
            <a:r>
              <a:rPr lang="en-US" sz="3600" dirty="0"/>
              <a:t>A </a:t>
            </a:r>
            <a:r>
              <a:rPr lang="en-US" sz="3600" dirty="0" smtClean="0"/>
              <a:t>cost may </a:t>
            </a:r>
            <a:r>
              <a:rPr lang="en-US" sz="3600" dirty="0"/>
              <a:t>not be allocated to a Federal award </a:t>
            </a:r>
            <a:r>
              <a:rPr lang="en-US" sz="3600" dirty="0" smtClean="0"/>
              <a:t>as an </a:t>
            </a:r>
            <a:r>
              <a:rPr lang="en-US" sz="3600" dirty="0"/>
              <a:t>indirect cost if any other cost incurred for</a:t>
            </a:r>
          </a:p>
          <a:p>
            <a:r>
              <a:rPr lang="en-US" sz="3600" dirty="0"/>
              <a:t>the same purpose, in like circumstances, </a:t>
            </a:r>
            <a:r>
              <a:rPr lang="en-US" sz="3600" dirty="0" smtClean="0"/>
              <a:t>has been </a:t>
            </a:r>
            <a:r>
              <a:rPr lang="en-US" sz="3600" dirty="0"/>
              <a:t>assigned to a Federal award as a </a:t>
            </a:r>
            <a:r>
              <a:rPr lang="en-US" sz="3600" dirty="0" smtClean="0"/>
              <a:t>direct cost.</a:t>
            </a:r>
          </a:p>
          <a:p>
            <a:endParaRPr lang="en-US" sz="3600" dirty="0"/>
          </a:p>
          <a:p>
            <a:r>
              <a:rPr lang="en-US" sz="3600" dirty="0" smtClean="0"/>
              <a:t>NO double counting of costs!</a:t>
            </a:r>
            <a:endParaRPr lang="en-US" sz="3600" dirty="0"/>
          </a:p>
        </p:txBody>
      </p:sp>
    </p:spTree>
    <p:extLst>
      <p:ext uri="{BB962C8B-B14F-4D97-AF65-F5344CB8AC3E}">
        <p14:creationId xmlns:p14="http://schemas.microsoft.com/office/powerpoint/2010/main" val="156660266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Indirect Costs – Generally</a:t>
            </a:r>
          </a:p>
        </p:txBody>
      </p:sp>
      <p:sp>
        <p:nvSpPr>
          <p:cNvPr id="3" name="Content Placeholder 2"/>
          <p:cNvSpPr>
            <a:spLocks noGrp="1"/>
          </p:cNvSpPr>
          <p:nvPr>
            <p:ph idx="1"/>
          </p:nvPr>
        </p:nvSpPr>
        <p:spPr/>
        <p:txBody>
          <a:bodyPr>
            <a:normAutofit/>
          </a:bodyPr>
          <a:lstStyle/>
          <a:p>
            <a:r>
              <a:rPr lang="en-US" sz="3200" dirty="0"/>
              <a:t>Indirect costs </a:t>
            </a:r>
            <a:r>
              <a:rPr lang="en-US" sz="3200" dirty="0" smtClean="0"/>
              <a:t>include:</a:t>
            </a:r>
          </a:p>
          <a:p>
            <a:pPr lvl="1"/>
            <a:r>
              <a:rPr lang="en-US" sz="2800" dirty="0" smtClean="0"/>
              <a:t> </a:t>
            </a:r>
            <a:r>
              <a:rPr lang="en-US" sz="2800" dirty="0"/>
              <a:t>(a) the </a:t>
            </a:r>
            <a:r>
              <a:rPr lang="en-US" sz="2800" dirty="0" smtClean="0"/>
              <a:t>indirect costs </a:t>
            </a:r>
            <a:r>
              <a:rPr lang="en-US" sz="2800" dirty="0"/>
              <a:t>originating in each department </a:t>
            </a:r>
            <a:r>
              <a:rPr lang="en-US" sz="2800" dirty="0" smtClean="0"/>
              <a:t>or agency </a:t>
            </a:r>
            <a:r>
              <a:rPr lang="en-US" sz="2800" dirty="0"/>
              <a:t>of the governmental unit carrying </a:t>
            </a:r>
            <a:r>
              <a:rPr lang="en-US" sz="2800" dirty="0" smtClean="0"/>
              <a:t>out Federal </a:t>
            </a:r>
            <a:r>
              <a:rPr lang="en-US" sz="2800" dirty="0"/>
              <a:t>awards and </a:t>
            </a:r>
            <a:endParaRPr lang="en-US" sz="2800" dirty="0" smtClean="0"/>
          </a:p>
          <a:p>
            <a:pPr lvl="1"/>
            <a:r>
              <a:rPr lang="en-US" sz="2800" dirty="0" smtClean="0"/>
              <a:t>(</a:t>
            </a:r>
            <a:r>
              <a:rPr lang="en-US" sz="2800" dirty="0"/>
              <a:t>b) the costs of </a:t>
            </a:r>
            <a:r>
              <a:rPr lang="en-US" sz="2800" dirty="0" smtClean="0"/>
              <a:t>central governmental </a:t>
            </a:r>
            <a:r>
              <a:rPr lang="en-US" sz="2800" dirty="0"/>
              <a:t>services distributed </a:t>
            </a:r>
            <a:r>
              <a:rPr lang="en-US" sz="2800" dirty="0" smtClean="0"/>
              <a:t>through the </a:t>
            </a:r>
            <a:r>
              <a:rPr lang="en-US" sz="2800" dirty="0"/>
              <a:t>central service cost allocation plan </a:t>
            </a:r>
            <a:r>
              <a:rPr lang="en-US" sz="2800" dirty="0" smtClean="0"/>
              <a:t>and not </a:t>
            </a:r>
            <a:r>
              <a:rPr lang="en-US" sz="2800" dirty="0"/>
              <a:t>otherwise treated as </a:t>
            </a:r>
            <a:r>
              <a:rPr lang="en-US" sz="2800" dirty="0" smtClean="0"/>
              <a:t>direct </a:t>
            </a:r>
            <a:r>
              <a:rPr lang="en-US" sz="2800" dirty="0"/>
              <a:t>costs</a:t>
            </a:r>
            <a:r>
              <a:rPr lang="en-US" sz="2800" dirty="0" smtClean="0"/>
              <a:t>.</a:t>
            </a:r>
          </a:p>
          <a:p>
            <a:pPr lvl="1"/>
            <a:endParaRPr lang="en-US" sz="2800" dirty="0"/>
          </a:p>
          <a:p>
            <a:pPr lvl="1"/>
            <a:r>
              <a:rPr lang="en-US" sz="2800" dirty="0" smtClean="0"/>
              <a:t>Again, NO double counting!</a:t>
            </a:r>
            <a:endParaRPr lang="en-US" sz="2800" dirty="0"/>
          </a:p>
        </p:txBody>
      </p:sp>
    </p:spTree>
    <p:extLst>
      <p:ext uri="{BB962C8B-B14F-4D97-AF65-F5344CB8AC3E}">
        <p14:creationId xmlns:p14="http://schemas.microsoft.com/office/powerpoint/2010/main" val="529775862"/>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Indirect Costs – Generally</a:t>
            </a:r>
          </a:p>
        </p:txBody>
      </p:sp>
      <p:sp>
        <p:nvSpPr>
          <p:cNvPr id="3" name="Content Placeholder 2"/>
          <p:cNvSpPr>
            <a:spLocks noGrp="1"/>
          </p:cNvSpPr>
          <p:nvPr>
            <p:ph idx="1"/>
          </p:nvPr>
        </p:nvSpPr>
        <p:spPr/>
        <p:txBody>
          <a:bodyPr>
            <a:normAutofit/>
          </a:bodyPr>
          <a:lstStyle/>
          <a:p>
            <a:r>
              <a:rPr lang="en-US" sz="3200" dirty="0"/>
              <a:t>Indirect costs are normally charged </a:t>
            </a:r>
            <a:r>
              <a:rPr lang="en-US" sz="3200" dirty="0" smtClean="0"/>
              <a:t>to Federal </a:t>
            </a:r>
            <a:r>
              <a:rPr lang="en-US" sz="3200" dirty="0"/>
              <a:t>awards by the use of an indirect </a:t>
            </a:r>
            <a:r>
              <a:rPr lang="en-US" sz="3200" dirty="0" smtClean="0"/>
              <a:t>cost rate</a:t>
            </a:r>
            <a:r>
              <a:rPr lang="en-US" sz="3200" dirty="0"/>
              <a:t>. A separate indirect cost rate(s) is </a:t>
            </a:r>
            <a:r>
              <a:rPr lang="en-US" sz="3200" dirty="0" smtClean="0"/>
              <a:t>usually necessary </a:t>
            </a:r>
            <a:r>
              <a:rPr lang="en-US" sz="3200" dirty="0"/>
              <a:t>for each department or agency </a:t>
            </a:r>
            <a:r>
              <a:rPr lang="en-US" sz="3200" dirty="0" smtClean="0"/>
              <a:t>of the </a:t>
            </a:r>
            <a:r>
              <a:rPr lang="en-US" sz="3200" dirty="0"/>
              <a:t>governmental unit claiming indirect </a:t>
            </a:r>
            <a:r>
              <a:rPr lang="en-US" sz="3200" dirty="0" smtClean="0"/>
              <a:t>costs under </a:t>
            </a:r>
            <a:r>
              <a:rPr lang="en-US" sz="3200" dirty="0"/>
              <a:t>Federal awards</a:t>
            </a:r>
            <a:r>
              <a:rPr lang="en-US" sz="3200" dirty="0" smtClean="0"/>
              <a:t>.</a:t>
            </a:r>
          </a:p>
          <a:p>
            <a:pPr marL="0" indent="0">
              <a:buNone/>
            </a:pPr>
            <a:endParaRPr lang="en-US" sz="3200" dirty="0"/>
          </a:p>
        </p:txBody>
      </p:sp>
    </p:spTree>
    <p:extLst>
      <p:ext uri="{BB962C8B-B14F-4D97-AF65-F5344CB8AC3E}">
        <p14:creationId xmlns:p14="http://schemas.microsoft.com/office/powerpoint/2010/main" val="24042728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Indirect Costs – </a:t>
            </a:r>
            <a:r>
              <a:rPr lang="en-US" dirty="0" smtClean="0"/>
              <a:t>Definitions</a:t>
            </a:r>
            <a:endParaRPr lang="en-US" dirty="0"/>
          </a:p>
        </p:txBody>
      </p:sp>
      <p:sp>
        <p:nvSpPr>
          <p:cNvPr id="3" name="Content Placeholder 2"/>
          <p:cNvSpPr>
            <a:spLocks noGrp="1"/>
          </p:cNvSpPr>
          <p:nvPr>
            <p:ph idx="1"/>
          </p:nvPr>
        </p:nvSpPr>
        <p:spPr/>
        <p:txBody>
          <a:bodyPr>
            <a:normAutofit lnSpcReduction="10000"/>
          </a:bodyPr>
          <a:lstStyle/>
          <a:p>
            <a:r>
              <a:rPr lang="en-US" i="1" dirty="0" smtClean="0"/>
              <a:t>Base</a:t>
            </a:r>
            <a:r>
              <a:rPr lang="en-US" dirty="0" smtClean="0"/>
              <a:t>: </a:t>
            </a:r>
            <a:r>
              <a:rPr lang="en-US" dirty="0"/>
              <a:t>means the accumulated direct </a:t>
            </a:r>
            <a:r>
              <a:rPr lang="en-US" dirty="0" smtClean="0"/>
              <a:t>costs </a:t>
            </a:r>
            <a:r>
              <a:rPr lang="en-US" dirty="0"/>
              <a:t>used to distribute indirect costs to </a:t>
            </a:r>
            <a:r>
              <a:rPr lang="en-US" dirty="0" smtClean="0"/>
              <a:t>individual Federal </a:t>
            </a:r>
            <a:r>
              <a:rPr lang="en-US" dirty="0"/>
              <a:t>awards</a:t>
            </a:r>
            <a:r>
              <a:rPr lang="en-US" dirty="0" smtClean="0"/>
              <a:t>.</a:t>
            </a:r>
          </a:p>
          <a:p>
            <a:r>
              <a:rPr lang="en-US" i="1" dirty="0" smtClean="0"/>
              <a:t>Base Period</a:t>
            </a:r>
            <a:r>
              <a:rPr lang="en-US" dirty="0" smtClean="0"/>
              <a:t>: </a:t>
            </a:r>
            <a:r>
              <a:rPr lang="en-US" dirty="0"/>
              <a:t>is the period in which such costs </a:t>
            </a:r>
            <a:r>
              <a:rPr lang="en-US" dirty="0" smtClean="0"/>
              <a:t>are incurred </a:t>
            </a:r>
            <a:r>
              <a:rPr lang="en-US" dirty="0"/>
              <a:t>and accumulated for allocation </a:t>
            </a:r>
            <a:r>
              <a:rPr lang="en-US" dirty="0" smtClean="0"/>
              <a:t>to activities </a:t>
            </a:r>
            <a:r>
              <a:rPr lang="en-US" dirty="0"/>
              <a:t>performed in that period</a:t>
            </a:r>
            <a:r>
              <a:rPr lang="en-US" dirty="0" smtClean="0"/>
              <a:t>.</a:t>
            </a:r>
          </a:p>
          <a:p>
            <a:r>
              <a:rPr lang="en-US" i="1" dirty="0"/>
              <a:t>Cognizant agency for indirect </a:t>
            </a:r>
            <a:r>
              <a:rPr lang="en-US" i="1" dirty="0" smtClean="0"/>
              <a:t>costs: </a:t>
            </a:r>
            <a:r>
              <a:rPr lang="en-US" dirty="0" smtClean="0"/>
              <a:t>the </a:t>
            </a:r>
            <a:r>
              <a:rPr lang="en-US" dirty="0"/>
              <a:t>Federal agency responsible </a:t>
            </a:r>
            <a:r>
              <a:rPr lang="en-US" dirty="0" smtClean="0"/>
              <a:t>for reviewing </a:t>
            </a:r>
            <a:r>
              <a:rPr lang="en-US" dirty="0"/>
              <a:t>and approving </a:t>
            </a:r>
            <a:r>
              <a:rPr lang="en-US" dirty="0" smtClean="0"/>
              <a:t>the governmental unit’s </a:t>
            </a:r>
            <a:r>
              <a:rPr lang="en-US" dirty="0"/>
              <a:t>indirect cost rate(s) on the behalf of </a:t>
            </a:r>
            <a:r>
              <a:rPr lang="en-US" dirty="0" smtClean="0"/>
              <a:t>the Federal </a:t>
            </a:r>
            <a:r>
              <a:rPr lang="en-US" dirty="0"/>
              <a:t>government</a:t>
            </a:r>
            <a:r>
              <a:rPr lang="en-US" dirty="0" smtClean="0"/>
              <a:t>.</a:t>
            </a:r>
          </a:p>
          <a:p>
            <a:r>
              <a:rPr lang="en-US" i="1" dirty="0"/>
              <a:t>Final </a:t>
            </a:r>
            <a:r>
              <a:rPr lang="en-US" i="1" dirty="0" smtClean="0"/>
              <a:t>rate: </a:t>
            </a:r>
            <a:r>
              <a:rPr lang="en-US" dirty="0" smtClean="0"/>
              <a:t>an </a:t>
            </a:r>
            <a:r>
              <a:rPr lang="en-US" dirty="0"/>
              <a:t>indirect cost </a:t>
            </a:r>
            <a:r>
              <a:rPr lang="en-US" dirty="0" smtClean="0"/>
              <a:t>rate applicable </a:t>
            </a:r>
            <a:r>
              <a:rPr lang="en-US" dirty="0"/>
              <a:t>to a specified past period </a:t>
            </a:r>
            <a:r>
              <a:rPr lang="en-US" dirty="0" smtClean="0"/>
              <a:t>which is </a:t>
            </a:r>
            <a:r>
              <a:rPr lang="en-US" dirty="0"/>
              <a:t>based on the actual </a:t>
            </a:r>
            <a:r>
              <a:rPr lang="en-US" dirty="0" smtClean="0"/>
              <a:t>al</a:t>
            </a:r>
            <a:r>
              <a:rPr lang="en-US" dirty="0"/>
              <a:t>lowable costs of the period. A final audited rate is not subject to adjustment.</a:t>
            </a:r>
          </a:p>
          <a:p>
            <a:r>
              <a:rPr lang="en-US" i="1" dirty="0" smtClean="0"/>
              <a:t>Fixed </a:t>
            </a:r>
            <a:r>
              <a:rPr lang="en-US" i="1" dirty="0"/>
              <a:t>rate </a:t>
            </a:r>
            <a:r>
              <a:rPr lang="en-US" dirty="0"/>
              <a:t>means an indirect cost </a:t>
            </a:r>
            <a:r>
              <a:rPr lang="en-US" dirty="0" smtClean="0"/>
              <a:t>rate which </a:t>
            </a:r>
            <a:r>
              <a:rPr lang="en-US" dirty="0"/>
              <a:t>has the same characteristics as </a:t>
            </a:r>
            <a:r>
              <a:rPr lang="en-US" dirty="0" smtClean="0"/>
              <a:t>a predetermined </a:t>
            </a:r>
            <a:r>
              <a:rPr lang="en-US" dirty="0"/>
              <a:t>rate, except that the </a:t>
            </a:r>
            <a:r>
              <a:rPr lang="en-US" dirty="0" smtClean="0"/>
              <a:t>difference between </a:t>
            </a:r>
            <a:r>
              <a:rPr lang="en-US" dirty="0"/>
              <a:t>the estimated costs and the actual</a:t>
            </a:r>
            <a:r>
              <a:rPr lang="en-US" dirty="0" smtClean="0"/>
              <a:t>, allowable </a:t>
            </a:r>
            <a:r>
              <a:rPr lang="en-US" dirty="0"/>
              <a:t>costs of the period covered by </a:t>
            </a:r>
            <a:r>
              <a:rPr lang="en-US" dirty="0" smtClean="0"/>
              <a:t>the   rate </a:t>
            </a:r>
            <a:r>
              <a:rPr lang="en-US" dirty="0"/>
              <a:t>is carried forward as an adjustment </a:t>
            </a:r>
            <a:r>
              <a:rPr lang="en-US" dirty="0" smtClean="0"/>
              <a:t>to the </a:t>
            </a:r>
            <a:r>
              <a:rPr lang="en-US" dirty="0"/>
              <a:t>rate computation of a subsequent period</a:t>
            </a:r>
            <a:r>
              <a:rPr lang="en-US" dirty="0" smtClean="0"/>
              <a:t>.</a:t>
            </a:r>
            <a:endParaRPr lang="en-US" dirty="0"/>
          </a:p>
        </p:txBody>
      </p:sp>
    </p:spTree>
    <p:extLst>
      <p:ext uri="{BB962C8B-B14F-4D97-AF65-F5344CB8AC3E}">
        <p14:creationId xmlns:p14="http://schemas.microsoft.com/office/powerpoint/2010/main" val="1950046449"/>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Indirect Costs – </a:t>
            </a:r>
            <a:r>
              <a:rPr lang="en-US" dirty="0" smtClean="0"/>
              <a:t>Definitions</a:t>
            </a:r>
            <a:endParaRPr lang="en-US" dirty="0"/>
          </a:p>
        </p:txBody>
      </p:sp>
      <p:sp>
        <p:nvSpPr>
          <p:cNvPr id="3" name="Content Placeholder 2"/>
          <p:cNvSpPr>
            <a:spLocks noGrp="1"/>
          </p:cNvSpPr>
          <p:nvPr>
            <p:ph idx="1"/>
          </p:nvPr>
        </p:nvSpPr>
        <p:spPr/>
        <p:txBody>
          <a:bodyPr>
            <a:normAutofit fontScale="92500" lnSpcReduction="10000"/>
          </a:bodyPr>
          <a:lstStyle/>
          <a:p>
            <a:r>
              <a:rPr lang="en-US" i="1" dirty="0"/>
              <a:t>Indirect cost </a:t>
            </a:r>
            <a:r>
              <a:rPr lang="en-US" i="1" dirty="0" smtClean="0"/>
              <a:t>pool: </a:t>
            </a:r>
            <a:r>
              <a:rPr lang="en-US" dirty="0" smtClean="0"/>
              <a:t>the accumulated costs </a:t>
            </a:r>
            <a:r>
              <a:rPr lang="en-US" dirty="0"/>
              <a:t>that jointly benefit two or </a:t>
            </a:r>
            <a:r>
              <a:rPr lang="en-US" dirty="0" smtClean="0"/>
              <a:t>more programs </a:t>
            </a:r>
            <a:r>
              <a:rPr lang="en-US" dirty="0"/>
              <a:t>or other cost objectives</a:t>
            </a:r>
            <a:r>
              <a:rPr lang="en-US" dirty="0" smtClean="0"/>
              <a:t>.</a:t>
            </a:r>
          </a:p>
          <a:p>
            <a:r>
              <a:rPr lang="en-US" i="1" dirty="0"/>
              <a:t>Indirect cost </a:t>
            </a:r>
            <a:r>
              <a:rPr lang="en-US" i="1" dirty="0" smtClean="0"/>
              <a:t>rate: a</a:t>
            </a:r>
            <a:r>
              <a:rPr lang="en-US" dirty="0" smtClean="0"/>
              <a:t> way for determining </a:t>
            </a:r>
            <a:r>
              <a:rPr lang="en-US" dirty="0"/>
              <a:t>in a reasonable manner </a:t>
            </a:r>
            <a:r>
              <a:rPr lang="en-US" dirty="0" smtClean="0"/>
              <a:t>the proportion </a:t>
            </a:r>
            <a:r>
              <a:rPr lang="en-US" dirty="0"/>
              <a:t>of indirect costs each </a:t>
            </a:r>
            <a:r>
              <a:rPr lang="en-US" dirty="0" smtClean="0"/>
              <a:t>program should </a:t>
            </a:r>
            <a:r>
              <a:rPr lang="en-US" dirty="0"/>
              <a:t>bear. It is the ratio (expressed as </a:t>
            </a:r>
            <a:r>
              <a:rPr lang="en-US" dirty="0" smtClean="0"/>
              <a:t>a percentage</a:t>
            </a:r>
            <a:r>
              <a:rPr lang="en-US" dirty="0"/>
              <a:t>) of the indirect costs to a </a:t>
            </a:r>
            <a:r>
              <a:rPr lang="en-US" dirty="0" smtClean="0"/>
              <a:t> direct cost </a:t>
            </a:r>
            <a:r>
              <a:rPr lang="en-US" dirty="0"/>
              <a:t>base</a:t>
            </a:r>
            <a:r>
              <a:rPr lang="en-US" dirty="0" smtClean="0"/>
              <a:t>.</a:t>
            </a:r>
          </a:p>
          <a:p>
            <a:r>
              <a:rPr lang="en-US" i="1" dirty="0"/>
              <a:t>Indirect cost rate proposal </a:t>
            </a:r>
            <a:r>
              <a:rPr lang="en-US" dirty="0"/>
              <a:t>means </a:t>
            </a:r>
            <a:r>
              <a:rPr lang="en-US" dirty="0" smtClean="0"/>
              <a:t>the documentation </a:t>
            </a:r>
            <a:r>
              <a:rPr lang="en-US" dirty="0"/>
              <a:t>prepared by a </a:t>
            </a:r>
            <a:r>
              <a:rPr lang="en-US" dirty="0" smtClean="0"/>
              <a:t>governmental unit </a:t>
            </a:r>
            <a:r>
              <a:rPr lang="en-US" dirty="0"/>
              <a:t>or </a:t>
            </a:r>
            <a:r>
              <a:rPr lang="en-US" dirty="0" smtClean="0"/>
              <a:t> subdivision to </a:t>
            </a:r>
            <a:r>
              <a:rPr lang="en-US" dirty="0"/>
              <a:t>substantiate </a:t>
            </a:r>
            <a:r>
              <a:rPr lang="en-US" dirty="0" smtClean="0"/>
              <a:t>its request </a:t>
            </a:r>
            <a:r>
              <a:rPr lang="en-US" dirty="0"/>
              <a:t>for </a:t>
            </a:r>
            <a:r>
              <a:rPr lang="en-US" dirty="0" smtClean="0"/>
              <a:t>establishment of an indirect cost </a:t>
            </a:r>
            <a:r>
              <a:rPr lang="en-US" dirty="0"/>
              <a:t>rate</a:t>
            </a:r>
            <a:r>
              <a:rPr lang="en-US" dirty="0" smtClean="0"/>
              <a:t>.</a:t>
            </a:r>
          </a:p>
          <a:p>
            <a:r>
              <a:rPr lang="en-US" i="1" dirty="0"/>
              <a:t>Predetermined rate </a:t>
            </a:r>
            <a:r>
              <a:rPr lang="en-US" dirty="0"/>
              <a:t>means an </a:t>
            </a:r>
            <a:r>
              <a:rPr lang="en-US" dirty="0" smtClean="0"/>
              <a:t>indirect cost </a:t>
            </a:r>
            <a:r>
              <a:rPr lang="en-US" dirty="0"/>
              <a:t>rate, applicable to a specified current </a:t>
            </a:r>
            <a:r>
              <a:rPr lang="en-US" dirty="0" smtClean="0"/>
              <a:t>or </a:t>
            </a:r>
            <a:r>
              <a:rPr lang="en-US" dirty="0"/>
              <a:t>future period, usually the </a:t>
            </a:r>
            <a:r>
              <a:rPr lang="en-US" dirty="0" smtClean="0"/>
              <a:t>governmental unit’s </a:t>
            </a:r>
            <a:r>
              <a:rPr lang="en-US" dirty="0"/>
              <a:t>fiscal year. This rate is based on </a:t>
            </a:r>
            <a:r>
              <a:rPr lang="en-US" dirty="0" smtClean="0"/>
              <a:t>an estimate </a:t>
            </a:r>
            <a:r>
              <a:rPr lang="en-US" dirty="0"/>
              <a:t>of the costs to be incurred </a:t>
            </a:r>
            <a:r>
              <a:rPr lang="en-US" dirty="0" smtClean="0"/>
              <a:t>during the </a:t>
            </a:r>
            <a:r>
              <a:rPr lang="en-US" dirty="0"/>
              <a:t>period.</a:t>
            </a:r>
            <a:endParaRPr lang="en-US" dirty="0" smtClean="0"/>
          </a:p>
          <a:p>
            <a:r>
              <a:rPr lang="en-US" i="1" dirty="0"/>
              <a:t>Provisional rate </a:t>
            </a:r>
            <a:r>
              <a:rPr lang="en-US" dirty="0"/>
              <a:t>means a </a:t>
            </a:r>
            <a:r>
              <a:rPr lang="en-US" dirty="0" smtClean="0"/>
              <a:t>temporary indirect </a:t>
            </a:r>
            <a:r>
              <a:rPr lang="en-US" dirty="0"/>
              <a:t>cost rate applicable to a </a:t>
            </a:r>
            <a:r>
              <a:rPr lang="en-US" dirty="0" smtClean="0"/>
              <a:t>specified period </a:t>
            </a:r>
            <a:r>
              <a:rPr lang="en-US" dirty="0"/>
              <a:t>which is used for funding, </a:t>
            </a:r>
            <a:r>
              <a:rPr lang="en-US" dirty="0" smtClean="0"/>
              <a:t>interim reimbursement</a:t>
            </a:r>
            <a:r>
              <a:rPr lang="en-US" dirty="0"/>
              <a:t>, and reporting indirect </a:t>
            </a:r>
            <a:r>
              <a:rPr lang="en-US" dirty="0" smtClean="0"/>
              <a:t>costs on </a:t>
            </a:r>
            <a:r>
              <a:rPr lang="en-US" dirty="0"/>
              <a:t>Federal awards pending the </a:t>
            </a:r>
            <a:r>
              <a:rPr lang="en-US" dirty="0" smtClean="0"/>
              <a:t>establishment of </a:t>
            </a:r>
            <a:r>
              <a:rPr lang="en-US" dirty="0"/>
              <a:t>a ‘‘final’’ rate for that period.</a:t>
            </a:r>
          </a:p>
        </p:txBody>
      </p:sp>
    </p:spTree>
    <p:extLst>
      <p:ext uri="{BB962C8B-B14F-4D97-AF65-F5344CB8AC3E}">
        <p14:creationId xmlns:p14="http://schemas.microsoft.com/office/powerpoint/2010/main" val="3405549876"/>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Indirect Costs </a:t>
            </a:r>
            <a:r>
              <a:rPr lang="en-US" dirty="0" smtClean="0"/>
              <a:t>– Methods	</a:t>
            </a:r>
            <a:endParaRPr lang="en-US" dirty="0"/>
          </a:p>
        </p:txBody>
      </p:sp>
      <p:sp>
        <p:nvSpPr>
          <p:cNvPr id="3" name="Content Placeholder 2"/>
          <p:cNvSpPr>
            <a:spLocks noGrp="1"/>
          </p:cNvSpPr>
          <p:nvPr>
            <p:ph idx="1"/>
          </p:nvPr>
        </p:nvSpPr>
        <p:spPr/>
        <p:txBody>
          <a:bodyPr>
            <a:normAutofit/>
          </a:bodyPr>
          <a:lstStyle/>
          <a:p>
            <a:r>
              <a:rPr lang="en-US" dirty="0" smtClean="0"/>
              <a:t>Simplified Method</a:t>
            </a:r>
          </a:p>
          <a:p>
            <a:r>
              <a:rPr lang="en-US" dirty="0"/>
              <a:t>Where a non-Federal entity’s </a:t>
            </a:r>
            <a:r>
              <a:rPr lang="en-US" dirty="0" smtClean="0"/>
              <a:t>major functions </a:t>
            </a:r>
            <a:r>
              <a:rPr lang="en-US" dirty="0"/>
              <a:t>benefit from its indirect costs </a:t>
            </a:r>
            <a:r>
              <a:rPr lang="en-US" b="1" dirty="0" smtClean="0"/>
              <a:t>to approximately </a:t>
            </a:r>
            <a:r>
              <a:rPr lang="en-US" b="1" dirty="0"/>
              <a:t>the same degree</a:t>
            </a:r>
            <a:r>
              <a:rPr lang="en-US" dirty="0"/>
              <a:t>, </a:t>
            </a:r>
            <a:r>
              <a:rPr lang="en-US" dirty="0" smtClean="0"/>
              <a:t>the allocation </a:t>
            </a:r>
            <a:r>
              <a:rPr lang="en-US" dirty="0"/>
              <a:t>of indirect costs may </a:t>
            </a:r>
            <a:r>
              <a:rPr lang="en-US" dirty="0" smtClean="0"/>
              <a:t>be accomplished by:</a:t>
            </a:r>
          </a:p>
          <a:p>
            <a:pPr lvl="1"/>
            <a:r>
              <a:rPr lang="en-US" dirty="0" smtClean="0"/>
              <a:t>classifying </a:t>
            </a:r>
            <a:r>
              <a:rPr lang="en-US" dirty="0"/>
              <a:t>the </a:t>
            </a:r>
            <a:r>
              <a:rPr lang="en-US" dirty="0" smtClean="0"/>
              <a:t>non-Federal </a:t>
            </a:r>
            <a:r>
              <a:rPr lang="en-US" dirty="0"/>
              <a:t>entity’s total costs for the base </a:t>
            </a:r>
            <a:r>
              <a:rPr lang="en-US" dirty="0" smtClean="0"/>
              <a:t>period as </a:t>
            </a:r>
            <a:r>
              <a:rPr lang="en-US" dirty="0"/>
              <a:t>either direct or indirect, and </a:t>
            </a:r>
            <a:endParaRPr lang="en-US" dirty="0" smtClean="0"/>
          </a:p>
          <a:p>
            <a:pPr lvl="1"/>
            <a:r>
              <a:rPr lang="en-US" dirty="0" smtClean="0"/>
              <a:t> dividing the </a:t>
            </a:r>
            <a:r>
              <a:rPr lang="en-US" dirty="0"/>
              <a:t>total allowable indirect costs (net </a:t>
            </a:r>
            <a:r>
              <a:rPr lang="en-US" dirty="0" smtClean="0"/>
              <a:t>of applicable </a:t>
            </a:r>
            <a:r>
              <a:rPr lang="en-US" dirty="0"/>
              <a:t>credits) by an </a:t>
            </a:r>
            <a:r>
              <a:rPr lang="en-US" dirty="0" smtClean="0"/>
              <a:t>equitable distribution </a:t>
            </a:r>
            <a:r>
              <a:rPr lang="en-US" dirty="0"/>
              <a:t>base.</a:t>
            </a:r>
            <a:endParaRPr lang="en-US" dirty="0" smtClean="0"/>
          </a:p>
          <a:p>
            <a:r>
              <a:rPr lang="en-US" dirty="0" smtClean="0"/>
              <a:t>Multiple Allocation Base Method </a:t>
            </a:r>
          </a:p>
          <a:p>
            <a:r>
              <a:rPr lang="en-US" dirty="0"/>
              <a:t>Where a non-Federal entity’s </a:t>
            </a:r>
            <a:r>
              <a:rPr lang="en-US" dirty="0" smtClean="0"/>
              <a:t>indirect costs </a:t>
            </a:r>
            <a:r>
              <a:rPr lang="en-US" dirty="0"/>
              <a:t>benefit its major functions </a:t>
            </a:r>
            <a:r>
              <a:rPr lang="en-US" b="1" dirty="0"/>
              <a:t>in </a:t>
            </a:r>
            <a:r>
              <a:rPr lang="en-US" b="1" dirty="0" smtClean="0"/>
              <a:t>varying degrees</a:t>
            </a:r>
            <a:r>
              <a:rPr lang="en-US" dirty="0"/>
              <a:t>, such costs must be accumulated </a:t>
            </a:r>
            <a:r>
              <a:rPr lang="en-US" dirty="0" smtClean="0"/>
              <a:t>into separate </a:t>
            </a:r>
            <a:r>
              <a:rPr lang="en-US" dirty="0"/>
              <a:t>cost groupings. Each grouping </a:t>
            </a:r>
            <a:r>
              <a:rPr lang="en-US" dirty="0" smtClean="0"/>
              <a:t>must then </a:t>
            </a:r>
            <a:r>
              <a:rPr lang="en-US" dirty="0"/>
              <a:t>be allocated individually to </a:t>
            </a:r>
            <a:r>
              <a:rPr lang="en-US" dirty="0" smtClean="0"/>
              <a:t>benefitted functions </a:t>
            </a:r>
            <a:r>
              <a:rPr lang="en-US" dirty="0"/>
              <a:t>by means of a base which </a:t>
            </a:r>
            <a:r>
              <a:rPr lang="en-US" dirty="0" smtClean="0"/>
              <a:t>best measures </a:t>
            </a:r>
            <a:r>
              <a:rPr lang="en-US" dirty="0"/>
              <a:t>the relative </a:t>
            </a:r>
            <a:r>
              <a:rPr lang="en-US" dirty="0" smtClean="0"/>
              <a:t> benefits</a:t>
            </a:r>
            <a:r>
              <a:rPr lang="en-US" dirty="0"/>
              <a:t>.</a:t>
            </a:r>
          </a:p>
          <a:p>
            <a:endParaRPr lang="en-US" dirty="0"/>
          </a:p>
        </p:txBody>
      </p:sp>
    </p:spTree>
    <p:extLst>
      <p:ext uri="{BB962C8B-B14F-4D97-AF65-F5344CB8AC3E}">
        <p14:creationId xmlns:p14="http://schemas.microsoft.com/office/powerpoint/2010/main" val="215992699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SWICAP	</a:t>
            </a:r>
            <a:endParaRPr lang="en-US" dirty="0"/>
          </a:p>
        </p:txBody>
      </p:sp>
      <p:sp>
        <p:nvSpPr>
          <p:cNvPr id="3" name="Text Placeholder 2"/>
          <p:cNvSpPr>
            <a:spLocks noGrp="1"/>
          </p:cNvSpPr>
          <p:nvPr>
            <p:ph type="body" idx="1"/>
          </p:nvPr>
        </p:nvSpPr>
        <p:spPr/>
        <p:txBody>
          <a:bodyPr/>
          <a:lstStyle/>
          <a:p>
            <a:r>
              <a:rPr lang="en-US" dirty="0" smtClean="0"/>
              <a:t>Statewide indirect Cost Allocation Plan</a:t>
            </a:r>
            <a:endParaRPr lang="en-US" dirty="0"/>
          </a:p>
        </p:txBody>
      </p:sp>
    </p:spTree>
    <p:extLst>
      <p:ext uri="{BB962C8B-B14F-4D97-AF65-F5344CB8AC3E}">
        <p14:creationId xmlns:p14="http://schemas.microsoft.com/office/powerpoint/2010/main" val="2955462180"/>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Central Service Cost allocation (SWICAP)</a:t>
            </a:r>
            <a:endParaRPr lang="en-US" dirty="0"/>
          </a:p>
        </p:txBody>
      </p:sp>
      <p:sp>
        <p:nvSpPr>
          <p:cNvPr id="3" name="Content Placeholder 2"/>
          <p:cNvSpPr>
            <a:spLocks noGrp="1"/>
          </p:cNvSpPr>
          <p:nvPr>
            <p:ph idx="1"/>
          </p:nvPr>
        </p:nvSpPr>
        <p:spPr/>
        <p:txBody>
          <a:bodyPr>
            <a:normAutofit lnSpcReduction="10000"/>
          </a:bodyPr>
          <a:lstStyle/>
          <a:p>
            <a:r>
              <a:rPr lang="en-US" sz="3200" dirty="0"/>
              <a:t>S</a:t>
            </a:r>
            <a:r>
              <a:rPr lang="en-US" sz="3200" dirty="0" smtClean="0"/>
              <a:t>ervices provided to operating agencies on a centralized basis</a:t>
            </a:r>
          </a:p>
          <a:p>
            <a:pPr marL="0" indent="0">
              <a:buNone/>
            </a:pPr>
            <a:r>
              <a:rPr lang="en-US" sz="3200" dirty="0" smtClean="0"/>
              <a:t>This can also be for agencies performing “central type” services.</a:t>
            </a:r>
          </a:p>
          <a:p>
            <a:pPr marL="0" indent="0">
              <a:buNone/>
            </a:pPr>
            <a:r>
              <a:rPr lang="en-US" sz="3200" dirty="0" smtClean="0"/>
              <a:t>This is a process of identifying and assigning to benefitted activities.</a:t>
            </a:r>
          </a:p>
          <a:p>
            <a:pPr marL="0" indent="0">
              <a:buNone/>
            </a:pPr>
            <a:r>
              <a:rPr lang="en-US" sz="3200" dirty="0" smtClean="0"/>
              <a:t>Supported by formal accounting and other records to show propriety of costs assigned to Federal Awards</a:t>
            </a:r>
          </a:p>
          <a:p>
            <a:endParaRPr lang="en-US" dirty="0"/>
          </a:p>
        </p:txBody>
      </p:sp>
    </p:spTree>
    <p:extLst>
      <p:ext uri="{BB962C8B-B14F-4D97-AF65-F5344CB8AC3E}">
        <p14:creationId xmlns:p14="http://schemas.microsoft.com/office/powerpoint/2010/main" val="19903194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General Changes</a:t>
            </a:r>
            <a:br>
              <a:rPr lang="en-US" dirty="0" smtClean="0"/>
            </a:br>
            <a:endParaRPr lang="en-US" dirty="0"/>
          </a:p>
        </p:txBody>
      </p:sp>
      <p:sp>
        <p:nvSpPr>
          <p:cNvPr id="5" name="Content Placeholder 4"/>
          <p:cNvSpPr>
            <a:spLocks noGrp="1"/>
          </p:cNvSpPr>
          <p:nvPr>
            <p:ph idx="1"/>
          </p:nvPr>
        </p:nvSpPr>
        <p:spPr/>
        <p:txBody>
          <a:bodyPr>
            <a:normAutofit/>
          </a:bodyPr>
          <a:lstStyle/>
          <a:p>
            <a:pPr marL="0" indent="0">
              <a:buNone/>
            </a:pPr>
            <a:r>
              <a:rPr lang="en-US" sz="2800" dirty="0" smtClean="0"/>
              <a:t>When reading the Uniform Guidance, “SHOULD” refers to a best practice or a recommended approach.</a:t>
            </a:r>
          </a:p>
          <a:p>
            <a:pPr marL="0" indent="0">
              <a:buNone/>
            </a:pPr>
            <a:r>
              <a:rPr lang="en-US" sz="2800" dirty="0" smtClean="0"/>
              <a:t>“MUST” means </a:t>
            </a:r>
            <a:r>
              <a:rPr lang="en-US" sz="2800" b="1" dirty="0" smtClean="0"/>
              <a:t>REQUIRED</a:t>
            </a:r>
            <a:r>
              <a:rPr lang="en-US" sz="2800" dirty="0" smtClean="0"/>
              <a:t>.  Period.  </a:t>
            </a:r>
          </a:p>
          <a:p>
            <a:pPr marL="0" indent="0">
              <a:buNone/>
            </a:pPr>
            <a:endParaRPr lang="en-US" sz="2800" dirty="0" smtClean="0"/>
          </a:p>
          <a:p>
            <a:pPr marL="0" indent="0">
              <a:buNone/>
            </a:pPr>
            <a:r>
              <a:rPr lang="en-US" sz="2800" dirty="0" smtClean="0"/>
              <a:t>The term “Vendor” has been replaced with “Contractor” – NO change in meaning – done to be consistent with other guidance</a:t>
            </a:r>
            <a:endParaRPr lang="en-US" sz="2800" dirty="0"/>
          </a:p>
        </p:txBody>
      </p:sp>
      <p:cxnSp>
        <p:nvCxnSpPr>
          <p:cNvPr id="3" name="Straight Connector 2"/>
          <p:cNvCxnSpPr/>
          <p:nvPr/>
        </p:nvCxnSpPr>
        <p:spPr>
          <a:xfrm flipV="1">
            <a:off x="1097280" y="3522428"/>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7462308"/>
      </p:ext>
    </p:extLst>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SWICAP Definitions	</a:t>
            </a:r>
            <a:endParaRPr lang="en-US" dirty="0"/>
          </a:p>
        </p:txBody>
      </p:sp>
      <p:sp>
        <p:nvSpPr>
          <p:cNvPr id="3" name="Content Placeholder 2"/>
          <p:cNvSpPr>
            <a:spLocks noGrp="1"/>
          </p:cNvSpPr>
          <p:nvPr>
            <p:ph idx="1"/>
          </p:nvPr>
        </p:nvSpPr>
        <p:spPr/>
        <p:txBody>
          <a:bodyPr>
            <a:normAutofit/>
          </a:bodyPr>
          <a:lstStyle/>
          <a:p>
            <a:r>
              <a:rPr lang="en-US" b="1" dirty="0" smtClean="0"/>
              <a:t>Agency or operating agency </a:t>
            </a:r>
            <a:r>
              <a:rPr lang="en-US" dirty="0" smtClean="0"/>
              <a:t>– an organization within a governmental unit (the state) responsible for performance/administration of Federal awards</a:t>
            </a:r>
          </a:p>
          <a:p>
            <a:r>
              <a:rPr lang="en-US" b="1" dirty="0" smtClean="0"/>
              <a:t>Allocated central services</a:t>
            </a:r>
            <a:r>
              <a:rPr lang="en-US" dirty="0" smtClean="0"/>
              <a:t> – central services that benefit operating agencies but are not billed on a fee-for-service or similar basis.</a:t>
            </a:r>
          </a:p>
          <a:p>
            <a:r>
              <a:rPr lang="en-US" b="1" dirty="0" smtClean="0"/>
              <a:t>Billed central services</a:t>
            </a:r>
            <a:r>
              <a:rPr lang="en-US" dirty="0" smtClean="0"/>
              <a:t> – central cervices that are billed to benefitted agencies/programs on a fee-for service basis</a:t>
            </a:r>
          </a:p>
          <a:p>
            <a:r>
              <a:rPr lang="en-US" b="1" dirty="0" smtClean="0"/>
              <a:t>Cognizant agency for indirect costs</a:t>
            </a:r>
            <a:r>
              <a:rPr lang="en-US" dirty="0" smtClean="0"/>
              <a:t> - </a:t>
            </a:r>
            <a:r>
              <a:rPr lang="en-US" dirty="0"/>
              <a:t>Federal agency </a:t>
            </a:r>
            <a:r>
              <a:rPr lang="en-US" dirty="0" smtClean="0"/>
              <a:t>responsible for </a:t>
            </a:r>
            <a:r>
              <a:rPr lang="en-US" dirty="0"/>
              <a:t>reviewing, negotiating, </a:t>
            </a:r>
            <a:r>
              <a:rPr lang="en-US" dirty="0" smtClean="0"/>
              <a:t>and approving </a:t>
            </a:r>
            <a:r>
              <a:rPr lang="en-US" dirty="0"/>
              <a:t>cost allocation plans </a:t>
            </a:r>
            <a:r>
              <a:rPr lang="en-US" dirty="0" smtClean="0"/>
              <a:t>or indirect </a:t>
            </a:r>
            <a:r>
              <a:rPr lang="en-US" dirty="0"/>
              <a:t>cost </a:t>
            </a:r>
            <a:r>
              <a:rPr lang="en-US" dirty="0" smtClean="0"/>
              <a:t>proposals</a:t>
            </a:r>
            <a:endParaRPr lang="en-US" dirty="0"/>
          </a:p>
          <a:p>
            <a:r>
              <a:rPr lang="en-US" b="1" dirty="0" smtClean="0"/>
              <a:t>Major Local Government</a:t>
            </a:r>
            <a:r>
              <a:rPr lang="en-US" dirty="0"/>
              <a:t> </a:t>
            </a:r>
            <a:r>
              <a:rPr lang="en-US" dirty="0" smtClean="0"/>
              <a:t>– a local government </a:t>
            </a:r>
            <a:r>
              <a:rPr lang="en-US" dirty="0"/>
              <a:t>that receives more than $</a:t>
            </a:r>
            <a:r>
              <a:rPr lang="en-US" dirty="0" smtClean="0"/>
              <a:t>100 million </a:t>
            </a:r>
            <a:r>
              <a:rPr lang="en-US" dirty="0"/>
              <a:t>in direct Federal awards subject </a:t>
            </a:r>
            <a:r>
              <a:rPr lang="en-US" dirty="0" smtClean="0"/>
              <a:t>to this </a:t>
            </a:r>
            <a:r>
              <a:rPr lang="en-US" dirty="0"/>
              <a:t>Part.</a:t>
            </a:r>
            <a:endParaRPr lang="en-US" b="1" dirty="0"/>
          </a:p>
        </p:txBody>
      </p:sp>
    </p:spTree>
    <p:extLst>
      <p:ext uri="{BB962C8B-B14F-4D97-AF65-F5344CB8AC3E}">
        <p14:creationId xmlns:p14="http://schemas.microsoft.com/office/powerpoint/2010/main" val="46322556"/>
      </p:ext>
    </p:extLst>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SWICAP Submission</a:t>
            </a:r>
            <a:endParaRPr lang="en-US" dirty="0"/>
          </a:p>
        </p:txBody>
      </p:sp>
      <p:sp>
        <p:nvSpPr>
          <p:cNvPr id="3" name="Content Placeholder 2"/>
          <p:cNvSpPr>
            <a:spLocks noGrp="1"/>
          </p:cNvSpPr>
          <p:nvPr>
            <p:ph idx="1"/>
          </p:nvPr>
        </p:nvSpPr>
        <p:spPr/>
        <p:txBody>
          <a:bodyPr>
            <a:noAutofit/>
          </a:bodyPr>
          <a:lstStyle/>
          <a:p>
            <a:r>
              <a:rPr lang="en-US" sz="2400" dirty="0" smtClean="0"/>
              <a:t>DHHS receives a plan every year.  It includes:</a:t>
            </a:r>
          </a:p>
          <a:p>
            <a:pPr lvl="1">
              <a:buFont typeface="Wingdings" panose="05000000000000000000" pitchFamily="2" charset="2"/>
              <a:buChar char="§"/>
            </a:pPr>
            <a:r>
              <a:rPr lang="en-US" sz="2000" dirty="0" smtClean="0"/>
              <a:t>Projection of next year’s allocated central service cost</a:t>
            </a:r>
          </a:p>
          <a:p>
            <a:pPr lvl="2">
              <a:buFont typeface="Wingdings" panose="05000000000000000000" pitchFamily="2" charset="2"/>
              <a:buChar char="§"/>
            </a:pPr>
            <a:r>
              <a:rPr lang="en-US" sz="1600" dirty="0" smtClean="0"/>
              <a:t>Actual cost for most currently completed year</a:t>
            </a:r>
          </a:p>
          <a:p>
            <a:pPr lvl="2">
              <a:buFont typeface="Wingdings" panose="05000000000000000000" pitchFamily="2" charset="2"/>
              <a:buChar char="§"/>
            </a:pPr>
            <a:r>
              <a:rPr lang="en-US" sz="1600" dirty="0" smtClean="0"/>
              <a:t>OR budget projection for the coming year</a:t>
            </a:r>
          </a:p>
          <a:p>
            <a:pPr marL="201168" lvl="1" indent="0">
              <a:buNone/>
            </a:pPr>
            <a:endParaRPr lang="en-US" sz="2000" dirty="0"/>
          </a:p>
          <a:p>
            <a:pPr lvl="1">
              <a:buFont typeface="Wingdings" panose="05000000000000000000" pitchFamily="2" charset="2"/>
              <a:buChar char="§"/>
            </a:pPr>
            <a:r>
              <a:rPr lang="en-US" sz="2000" dirty="0"/>
              <a:t> </a:t>
            </a:r>
            <a:r>
              <a:rPr lang="en-US" sz="2000" dirty="0" smtClean="0"/>
              <a:t>Reconciliation of actual allocated costs to estimated costs</a:t>
            </a:r>
          </a:p>
          <a:p>
            <a:pPr>
              <a:buFont typeface="Wingdings" panose="05000000000000000000" pitchFamily="2" charset="2"/>
              <a:buChar char="§"/>
            </a:pPr>
            <a:r>
              <a:rPr lang="en-US" sz="2400" dirty="0" smtClean="0"/>
              <a:t>Major local government also has to submit a plan to its cognizant agency  - for us DHHS</a:t>
            </a:r>
          </a:p>
          <a:p>
            <a:pPr>
              <a:buFont typeface="Wingdings" panose="05000000000000000000" pitchFamily="2" charset="2"/>
              <a:buChar char="§"/>
            </a:pPr>
            <a:r>
              <a:rPr lang="en-US" sz="2400" dirty="0" smtClean="0"/>
              <a:t>Other local governments must maintain the plan and documentation – no submission to Feds</a:t>
            </a:r>
          </a:p>
          <a:p>
            <a:pPr>
              <a:buFont typeface="Wingdings" panose="05000000000000000000" pitchFamily="2" charset="2"/>
              <a:buChar char="§"/>
            </a:pPr>
            <a:r>
              <a:rPr lang="en-US" sz="2400" dirty="0" smtClean="0"/>
              <a:t>Pass-though entity will be responsible for monitoring subrecipient plans</a:t>
            </a:r>
            <a:endParaRPr lang="en-US" sz="2400" dirty="0"/>
          </a:p>
        </p:txBody>
      </p:sp>
    </p:spTree>
    <p:extLst>
      <p:ext uri="{BB962C8B-B14F-4D97-AF65-F5344CB8AC3E}">
        <p14:creationId xmlns:p14="http://schemas.microsoft.com/office/powerpoint/2010/main" val="3532359780"/>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SWICAP Documentation</a:t>
            </a:r>
            <a:endParaRPr lang="en-US" dirty="0"/>
          </a:p>
        </p:txBody>
      </p:sp>
      <p:sp>
        <p:nvSpPr>
          <p:cNvPr id="3" name="Content Placeholder 2"/>
          <p:cNvSpPr>
            <a:spLocks noGrp="1"/>
          </p:cNvSpPr>
          <p:nvPr>
            <p:ph idx="1"/>
          </p:nvPr>
        </p:nvSpPr>
        <p:spPr/>
        <p:txBody>
          <a:bodyPr>
            <a:normAutofit/>
          </a:bodyPr>
          <a:lstStyle/>
          <a:p>
            <a:r>
              <a:rPr lang="en-US" sz="3600" dirty="0" smtClean="0"/>
              <a:t>General</a:t>
            </a:r>
          </a:p>
          <a:p>
            <a:r>
              <a:rPr lang="en-US" sz="3600" dirty="0" smtClean="0"/>
              <a:t>Allocated Central Services</a:t>
            </a:r>
          </a:p>
          <a:p>
            <a:r>
              <a:rPr lang="en-US" sz="3600" dirty="0" smtClean="0"/>
              <a:t>Billed services</a:t>
            </a:r>
          </a:p>
          <a:p>
            <a:r>
              <a:rPr lang="en-US" sz="3600" dirty="0" smtClean="0"/>
              <a:t>Required Certification</a:t>
            </a:r>
            <a:endParaRPr lang="en-US" sz="3600" dirty="0"/>
          </a:p>
        </p:txBody>
      </p:sp>
    </p:spTree>
    <p:extLst>
      <p:ext uri="{BB962C8B-B14F-4D97-AF65-F5344CB8AC3E}">
        <p14:creationId xmlns:p14="http://schemas.microsoft.com/office/powerpoint/2010/main" val="3483848168"/>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SWICAP Items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Billed Central Service activity must be accounted for separately</a:t>
            </a:r>
          </a:p>
          <a:p>
            <a:r>
              <a:rPr lang="en-US" dirty="0" smtClean="0"/>
              <a:t>Working capital reserves</a:t>
            </a:r>
          </a:p>
          <a:p>
            <a:pPr lvl="1"/>
            <a:r>
              <a:rPr lang="en-US" dirty="0" smtClean="0"/>
              <a:t>Normally 60 days cash expenses</a:t>
            </a:r>
          </a:p>
          <a:p>
            <a:pPr lvl="1"/>
            <a:r>
              <a:rPr lang="en-US" dirty="0" smtClean="0"/>
              <a:t>Longer </a:t>
            </a:r>
            <a:r>
              <a:rPr lang="en-US" b="1" dirty="0" smtClean="0"/>
              <a:t>may</a:t>
            </a:r>
            <a:r>
              <a:rPr lang="en-US" dirty="0" smtClean="0"/>
              <a:t> be approved by the Federal cognizant agency </a:t>
            </a:r>
          </a:p>
          <a:p>
            <a:pPr lvl="1"/>
            <a:endParaRPr lang="en-US" dirty="0" smtClean="0"/>
          </a:p>
          <a:p>
            <a:pPr marL="201168" lvl="1" indent="0">
              <a:buNone/>
            </a:pPr>
            <a:r>
              <a:rPr lang="en-US" dirty="0" smtClean="0"/>
              <a:t>Carry –forward of costs – used as an adjustment in later year’s amounts for Central Service allocations</a:t>
            </a:r>
          </a:p>
          <a:p>
            <a:pPr marL="201168" lvl="1" indent="0">
              <a:buNone/>
            </a:pPr>
            <a:endParaRPr lang="en-US" dirty="0" smtClean="0"/>
          </a:p>
          <a:p>
            <a:pPr marL="201168" lvl="1" indent="0">
              <a:buNone/>
            </a:pPr>
            <a:r>
              <a:rPr lang="en-US" dirty="0" smtClean="0"/>
              <a:t>Billed Central Services are adjusted by:</a:t>
            </a:r>
          </a:p>
          <a:p>
            <a:pPr marL="201168" lvl="1" indent="0">
              <a:buNone/>
            </a:pPr>
            <a:r>
              <a:rPr lang="en-US" dirty="0"/>
              <a:t>	</a:t>
            </a:r>
            <a:r>
              <a:rPr lang="en-US" dirty="0" smtClean="0"/>
              <a:t>Cash refund including earned or imputed interest</a:t>
            </a:r>
          </a:p>
          <a:p>
            <a:pPr marL="201168" lvl="1" indent="0">
              <a:buNone/>
            </a:pPr>
            <a:r>
              <a:rPr lang="en-US" dirty="0"/>
              <a:t>	</a:t>
            </a:r>
            <a:r>
              <a:rPr lang="en-US" dirty="0" smtClean="0"/>
              <a:t>Credits to programs</a:t>
            </a:r>
          </a:p>
          <a:p>
            <a:pPr marL="201168" lvl="1" indent="0">
              <a:buNone/>
            </a:pPr>
            <a:r>
              <a:rPr lang="en-US" dirty="0"/>
              <a:t>	</a:t>
            </a:r>
            <a:r>
              <a:rPr lang="en-US" dirty="0" smtClean="0"/>
              <a:t>Adjustments to future billing rates</a:t>
            </a:r>
          </a:p>
          <a:p>
            <a:pPr marL="201168" lvl="1" indent="0">
              <a:buNone/>
            </a:pPr>
            <a:r>
              <a:rPr lang="en-US" dirty="0"/>
              <a:t>	</a:t>
            </a:r>
            <a:r>
              <a:rPr lang="en-US" dirty="0" smtClean="0"/>
              <a:t>Adjustments to Central Service </a:t>
            </a:r>
            <a:r>
              <a:rPr lang="en-US" dirty="0" err="1" smtClean="0"/>
              <a:t>sosts</a:t>
            </a:r>
            <a:endParaRPr lang="en-US" dirty="0" smtClean="0"/>
          </a:p>
          <a:p>
            <a:pPr marL="201168" lvl="1" indent="0">
              <a:buNone/>
            </a:pPr>
            <a:r>
              <a:rPr lang="en-US" dirty="0"/>
              <a:t>	</a:t>
            </a:r>
          </a:p>
          <a:p>
            <a:pPr marL="201168" lvl="1" indent="0">
              <a:buNone/>
            </a:pPr>
            <a:endParaRPr lang="en-US" dirty="0" smtClean="0"/>
          </a:p>
        </p:txBody>
      </p:sp>
    </p:spTree>
    <p:extLst>
      <p:ext uri="{BB962C8B-B14F-4D97-AF65-F5344CB8AC3E}">
        <p14:creationId xmlns:p14="http://schemas.microsoft.com/office/powerpoint/2010/main" val="551957949"/>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97279" y="758952"/>
            <a:ext cx="10232359" cy="3566160"/>
          </a:xfrm>
        </p:spPr>
        <p:txBody>
          <a:bodyPr/>
          <a:lstStyle/>
          <a:p>
            <a:r>
              <a:rPr lang="en-US" dirty="0" smtClean="0"/>
              <a:t>Subrecipient Information</a:t>
            </a:r>
            <a:endParaRPr lang="en-US" dirty="0"/>
          </a:p>
        </p:txBody>
      </p:sp>
    </p:spTree>
    <p:extLst>
      <p:ext uri="{BB962C8B-B14F-4D97-AF65-F5344CB8AC3E}">
        <p14:creationId xmlns:p14="http://schemas.microsoft.com/office/powerpoint/2010/main" val="2996811225"/>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14300" indent="0">
              <a:buNone/>
            </a:pPr>
            <a:r>
              <a:rPr lang="en-US" sz="2800" dirty="0"/>
              <a:t>Pass-through entities must ensure that every subaward is clearly identified to the subrecipient as a subaward:</a:t>
            </a:r>
          </a:p>
          <a:p>
            <a:r>
              <a:rPr lang="en-US" sz="2800" dirty="0"/>
              <a:t>13 required items that identify the Federal award.</a:t>
            </a:r>
          </a:p>
          <a:p>
            <a:r>
              <a:rPr lang="en-US" sz="2800" dirty="0"/>
              <a:t>Requirements imposed on </a:t>
            </a:r>
            <a:r>
              <a:rPr lang="en-US" sz="2800" dirty="0" err="1"/>
              <a:t>Subrecipient</a:t>
            </a:r>
            <a:r>
              <a:rPr lang="en-US" sz="2800" dirty="0"/>
              <a:t> to ensure compliance with Federal award.</a:t>
            </a:r>
          </a:p>
          <a:p>
            <a:r>
              <a:rPr lang="en-US" sz="2800" dirty="0"/>
              <a:t>Access of pass-through entity and auditors access to its records.</a:t>
            </a:r>
          </a:p>
        </p:txBody>
      </p:sp>
      <p:sp>
        <p:nvSpPr>
          <p:cNvPr id="5" name="Title 1"/>
          <p:cNvSpPr>
            <a:spLocks noGrp="1"/>
          </p:cNvSpPr>
          <p:nvPr>
            <p:ph type="title"/>
          </p:nvPr>
        </p:nvSpPr>
        <p:spPr>
          <a:xfrm>
            <a:off x="1097280" y="274637"/>
            <a:ext cx="10058400" cy="1342289"/>
          </a:xfrm>
        </p:spPr>
        <p:txBody>
          <a:bodyPr>
            <a:normAutofit fontScale="90000"/>
          </a:bodyPr>
          <a:lstStyle/>
          <a:p>
            <a:r>
              <a:rPr lang="en-US" sz="5300" dirty="0" smtClean="0"/>
              <a:t>200.331  </a:t>
            </a:r>
            <a:r>
              <a:rPr lang="en-US" sz="5300" dirty="0"/>
              <a:t>Requirements for </a:t>
            </a:r>
            <a:r>
              <a:rPr lang="en-US" sz="5300" dirty="0" smtClean="0"/>
              <a:t>Pass-through Entities</a:t>
            </a:r>
            <a:r>
              <a:rPr lang="en-US" sz="5300" dirty="0"/>
              <a:t>.</a:t>
            </a:r>
          </a:p>
        </p:txBody>
      </p:sp>
    </p:spTree>
    <p:extLst>
      <p:ext uri="{BB962C8B-B14F-4D97-AF65-F5344CB8AC3E}">
        <p14:creationId xmlns:p14="http://schemas.microsoft.com/office/powerpoint/2010/main" val="3634082161"/>
      </p:ext>
    </p:extLst>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200.331  </a:t>
            </a:r>
            <a:r>
              <a:rPr lang="en-US" dirty="0"/>
              <a:t>Requirements for </a:t>
            </a:r>
            <a:r>
              <a:rPr lang="en-US" dirty="0" smtClean="0"/>
              <a:t>Pass-through Entities</a:t>
            </a:r>
            <a:r>
              <a:rPr lang="en-US" dirty="0"/>
              <a:t>.</a:t>
            </a:r>
          </a:p>
        </p:txBody>
      </p:sp>
      <p:sp>
        <p:nvSpPr>
          <p:cNvPr id="3" name="Content Placeholder 2"/>
          <p:cNvSpPr>
            <a:spLocks noGrp="1"/>
          </p:cNvSpPr>
          <p:nvPr>
            <p:ph idx="1"/>
          </p:nvPr>
        </p:nvSpPr>
        <p:spPr/>
        <p:txBody>
          <a:bodyPr>
            <a:normAutofit/>
          </a:bodyPr>
          <a:lstStyle/>
          <a:p>
            <a:pPr marL="114300" indent="0">
              <a:buNone/>
            </a:pPr>
            <a:r>
              <a:rPr lang="en-US" sz="2800" dirty="0"/>
              <a:t>Pass-through entities must also complete a risk assessment of subrecipients.</a:t>
            </a:r>
          </a:p>
          <a:p>
            <a:pPr marL="114300" indent="0">
              <a:buNone/>
            </a:pPr>
            <a:endParaRPr lang="en-US" sz="1200" dirty="0"/>
          </a:p>
          <a:p>
            <a:r>
              <a:rPr lang="en-US" sz="2800" dirty="0"/>
              <a:t>Prior experience with similar awards.</a:t>
            </a:r>
          </a:p>
          <a:p>
            <a:r>
              <a:rPr lang="en-US" sz="2800" dirty="0"/>
              <a:t>Results of previous audits.</a:t>
            </a:r>
          </a:p>
          <a:p>
            <a:r>
              <a:rPr lang="en-US" sz="2800" dirty="0"/>
              <a:t>New personnel/changed systems.</a:t>
            </a:r>
          </a:p>
          <a:p>
            <a:r>
              <a:rPr lang="en-US" sz="2800" dirty="0"/>
              <a:t>Results of Federal monitoring.</a:t>
            </a:r>
          </a:p>
        </p:txBody>
      </p:sp>
    </p:spTree>
    <p:extLst>
      <p:ext uri="{BB962C8B-B14F-4D97-AF65-F5344CB8AC3E}">
        <p14:creationId xmlns:p14="http://schemas.microsoft.com/office/powerpoint/2010/main" val="917923556"/>
      </p:ext>
    </p:extLst>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14300" indent="0">
              <a:buNone/>
            </a:pPr>
            <a:r>
              <a:rPr lang="en-US" sz="2800" dirty="0"/>
              <a:t>Pass-through entities should consider various monitoring tools, including:</a:t>
            </a:r>
          </a:p>
          <a:p>
            <a:pPr marL="114300" indent="0">
              <a:buNone/>
            </a:pPr>
            <a:endParaRPr lang="en-US" sz="1000" dirty="0"/>
          </a:p>
          <a:p>
            <a:r>
              <a:rPr lang="en-US" sz="2800" dirty="0"/>
              <a:t>Provide training and technical assistance.</a:t>
            </a:r>
          </a:p>
          <a:p>
            <a:r>
              <a:rPr lang="en-US" sz="2800" dirty="0"/>
              <a:t>Perform on-site reviews.</a:t>
            </a:r>
          </a:p>
          <a:p>
            <a:r>
              <a:rPr lang="en-US" sz="2800" dirty="0"/>
              <a:t>Arrange for agreed-upon procedure engagements.</a:t>
            </a:r>
          </a:p>
          <a:p>
            <a:r>
              <a:rPr lang="en-US" sz="2800" dirty="0"/>
              <a:t>Verify that </a:t>
            </a:r>
            <a:r>
              <a:rPr lang="en-US" sz="2800" dirty="0" err="1"/>
              <a:t>Subrecipient</a:t>
            </a:r>
            <a:r>
              <a:rPr lang="en-US" sz="2800" dirty="0"/>
              <a:t> receives a Single Audit if required.</a:t>
            </a:r>
          </a:p>
          <a:p>
            <a:r>
              <a:rPr lang="en-US" sz="2800" dirty="0"/>
              <a:t>Enforcement actions for noncompliance.</a:t>
            </a:r>
          </a:p>
        </p:txBody>
      </p:sp>
      <p:sp>
        <p:nvSpPr>
          <p:cNvPr id="5" name="Title 1"/>
          <p:cNvSpPr>
            <a:spLocks noGrp="1"/>
          </p:cNvSpPr>
          <p:nvPr>
            <p:ph type="title"/>
          </p:nvPr>
        </p:nvSpPr>
        <p:spPr>
          <a:xfrm>
            <a:off x="1097280" y="274637"/>
            <a:ext cx="10058400" cy="1398045"/>
          </a:xfrm>
        </p:spPr>
        <p:txBody>
          <a:bodyPr>
            <a:normAutofit fontScale="90000"/>
          </a:bodyPr>
          <a:lstStyle/>
          <a:p>
            <a:r>
              <a:rPr lang="en-US" sz="5300" dirty="0" smtClean="0"/>
              <a:t>200.331 </a:t>
            </a:r>
            <a:r>
              <a:rPr lang="en-US" sz="5300" dirty="0"/>
              <a:t>Requirements for pass-through entities.</a:t>
            </a:r>
          </a:p>
        </p:txBody>
      </p:sp>
    </p:spTree>
    <p:extLst>
      <p:ext uri="{BB962C8B-B14F-4D97-AF65-F5344CB8AC3E}">
        <p14:creationId xmlns:p14="http://schemas.microsoft.com/office/powerpoint/2010/main" val="26266386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200.302 Financial Management</a:t>
            </a:r>
            <a:br>
              <a:rPr lang="en-US" dirty="0" smtClean="0"/>
            </a:br>
            <a:endParaRPr lang="en-US" dirty="0"/>
          </a:p>
        </p:txBody>
      </p:sp>
      <p:sp>
        <p:nvSpPr>
          <p:cNvPr id="3" name="Content Placeholder 2"/>
          <p:cNvSpPr>
            <a:spLocks noGrp="1"/>
          </p:cNvSpPr>
          <p:nvPr>
            <p:ph idx="1"/>
          </p:nvPr>
        </p:nvSpPr>
        <p:spPr/>
        <p:txBody>
          <a:bodyPr>
            <a:noAutofit/>
          </a:bodyPr>
          <a:lstStyle/>
          <a:p>
            <a:r>
              <a:rPr lang="en-US" sz="3200" dirty="0"/>
              <a:t>Financial management system must include:</a:t>
            </a:r>
          </a:p>
          <a:p>
            <a:r>
              <a:rPr lang="en-US" sz="2400" dirty="0" smtClean="0"/>
              <a:t>Identification</a:t>
            </a:r>
            <a:r>
              <a:rPr lang="en-US" sz="2400" dirty="0"/>
              <a:t>, in its accounts, of all Federal awards received </a:t>
            </a:r>
            <a:r>
              <a:rPr lang="en-US" sz="2400" dirty="0" smtClean="0"/>
              <a:t>and </a:t>
            </a:r>
          </a:p>
          <a:p>
            <a:r>
              <a:rPr lang="en-US" sz="2400" dirty="0" smtClean="0"/>
              <a:t>      expended and the Federal programs under which they are received</a:t>
            </a:r>
          </a:p>
          <a:p>
            <a:pPr marL="0" indent="0">
              <a:buNone/>
            </a:pPr>
            <a:r>
              <a:rPr lang="en-US" sz="2400" dirty="0" smtClean="0"/>
              <a:t> Accurate</a:t>
            </a:r>
            <a:r>
              <a:rPr lang="en-US" sz="2400" dirty="0"/>
              <a:t>, current and complete disclosure of the financial results of</a:t>
            </a:r>
          </a:p>
          <a:p>
            <a:r>
              <a:rPr lang="en-US" sz="2400" dirty="0" smtClean="0"/>
              <a:t>       each </a:t>
            </a:r>
            <a:r>
              <a:rPr lang="en-US" sz="2400" dirty="0"/>
              <a:t>federal award or </a:t>
            </a:r>
            <a:r>
              <a:rPr lang="en-US" sz="2400" dirty="0" smtClean="0"/>
              <a:t>program</a:t>
            </a:r>
          </a:p>
          <a:p>
            <a:r>
              <a:rPr lang="en-US" sz="2400" dirty="0" smtClean="0"/>
              <a:t>Records </a:t>
            </a:r>
            <a:r>
              <a:rPr lang="en-US" sz="2400" dirty="0"/>
              <a:t>that identify the source and application of funds for</a:t>
            </a:r>
          </a:p>
          <a:p>
            <a:r>
              <a:rPr lang="en-US" sz="2400" dirty="0" smtClean="0"/>
              <a:t>       federally-funded </a:t>
            </a:r>
            <a:r>
              <a:rPr lang="en-US" sz="2400" dirty="0"/>
              <a:t>activities</a:t>
            </a:r>
          </a:p>
          <a:p>
            <a:r>
              <a:rPr lang="en-US" sz="2400" dirty="0" smtClean="0"/>
              <a:t>Effective </a:t>
            </a:r>
            <a:r>
              <a:rPr lang="en-US" sz="2400" dirty="0"/>
              <a:t>control over, and accountability for all funds, property, and</a:t>
            </a:r>
          </a:p>
          <a:p>
            <a:r>
              <a:rPr lang="en-US" sz="2400" dirty="0" smtClean="0"/>
              <a:t>       other assets</a:t>
            </a:r>
            <a:endParaRPr lang="en-US" sz="2400" dirty="0"/>
          </a:p>
        </p:txBody>
      </p:sp>
    </p:spTree>
    <p:extLst>
      <p:ext uri="{BB962C8B-B14F-4D97-AF65-F5344CB8AC3E}">
        <p14:creationId xmlns:p14="http://schemas.microsoft.com/office/powerpoint/2010/main" val="25539448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200.302 Financial Management</a:t>
            </a:r>
            <a:br>
              <a:rPr lang="en-US" dirty="0"/>
            </a:br>
            <a:endParaRPr lang="en-US" dirty="0"/>
          </a:p>
        </p:txBody>
      </p:sp>
      <p:sp>
        <p:nvSpPr>
          <p:cNvPr id="3" name="Content Placeholder 2"/>
          <p:cNvSpPr>
            <a:spLocks noGrp="1"/>
          </p:cNvSpPr>
          <p:nvPr>
            <p:ph idx="1"/>
          </p:nvPr>
        </p:nvSpPr>
        <p:spPr/>
        <p:txBody>
          <a:bodyPr>
            <a:normAutofit/>
          </a:bodyPr>
          <a:lstStyle/>
          <a:p>
            <a:r>
              <a:rPr lang="en-US" sz="3200" dirty="0" smtClean="0"/>
              <a:t>Comparison </a:t>
            </a:r>
            <a:r>
              <a:rPr lang="en-US" sz="3200" dirty="0"/>
              <a:t>of expenditures with budget amounts for each </a:t>
            </a:r>
            <a:r>
              <a:rPr lang="en-US" sz="3200" dirty="0" smtClean="0"/>
              <a:t>Federal award</a:t>
            </a:r>
            <a:endParaRPr lang="en-US" sz="3200" dirty="0"/>
          </a:p>
          <a:p>
            <a:r>
              <a:rPr lang="en-US" sz="3200" dirty="0" smtClean="0"/>
              <a:t>Written </a:t>
            </a:r>
            <a:r>
              <a:rPr lang="en-US" sz="3200" dirty="0"/>
              <a:t>procedures to implement the requirements for </a:t>
            </a:r>
            <a:r>
              <a:rPr lang="en-US" sz="3200" dirty="0" smtClean="0"/>
              <a:t>cash Management  </a:t>
            </a:r>
          </a:p>
          <a:p>
            <a:r>
              <a:rPr lang="en-US" sz="3200" dirty="0" smtClean="0"/>
              <a:t>Written </a:t>
            </a:r>
            <a:r>
              <a:rPr lang="en-US" sz="3200" dirty="0"/>
              <a:t>procedures for determining the allowability of costs </a:t>
            </a:r>
            <a:r>
              <a:rPr lang="en-US" sz="3200" dirty="0" smtClean="0"/>
              <a:t>in accordance </a:t>
            </a:r>
            <a:r>
              <a:rPr lang="en-US" sz="3200" dirty="0"/>
              <a:t>with cost principles</a:t>
            </a:r>
          </a:p>
          <a:p>
            <a:endParaRPr lang="en-US" dirty="0"/>
          </a:p>
          <a:p>
            <a:endParaRPr lang="en-US" dirty="0"/>
          </a:p>
        </p:txBody>
      </p:sp>
    </p:spTree>
    <p:extLst>
      <p:ext uri="{BB962C8B-B14F-4D97-AF65-F5344CB8AC3E}">
        <p14:creationId xmlns:p14="http://schemas.microsoft.com/office/powerpoint/2010/main" val="39854578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Internal Controls</a:t>
            </a:r>
            <a:br>
              <a:rPr lang="en-US" dirty="0" smtClean="0"/>
            </a:br>
            <a:endParaRPr lang="en-US" dirty="0"/>
          </a:p>
        </p:txBody>
      </p:sp>
      <p:sp>
        <p:nvSpPr>
          <p:cNvPr id="3" name="Content Placeholder 2"/>
          <p:cNvSpPr>
            <a:spLocks noGrp="1"/>
          </p:cNvSpPr>
          <p:nvPr>
            <p:ph idx="1"/>
          </p:nvPr>
        </p:nvSpPr>
        <p:spPr/>
        <p:txBody>
          <a:bodyPr>
            <a:noAutofit/>
          </a:bodyPr>
          <a:lstStyle/>
          <a:p>
            <a:r>
              <a:rPr lang="en-US" sz="2800" dirty="0" smtClean="0"/>
              <a:t>Requires </a:t>
            </a:r>
            <a:r>
              <a:rPr lang="en-US" sz="2800" dirty="0"/>
              <a:t>non-federal entities to establish </a:t>
            </a:r>
            <a:r>
              <a:rPr lang="en-US" sz="2800" dirty="0" smtClean="0"/>
              <a:t>and maintain </a:t>
            </a:r>
            <a:r>
              <a:rPr lang="en-US" sz="2800" dirty="0"/>
              <a:t>effective internal </a:t>
            </a:r>
            <a:r>
              <a:rPr lang="en-US" sz="2800" dirty="0" smtClean="0"/>
              <a:t>controls </a:t>
            </a:r>
            <a:endParaRPr lang="en-US" sz="2800" dirty="0"/>
          </a:p>
          <a:p>
            <a:r>
              <a:rPr lang="en-US" sz="2800" dirty="0" smtClean="0"/>
              <a:t>Internal </a:t>
            </a:r>
            <a:r>
              <a:rPr lang="en-US" sz="2800" dirty="0"/>
              <a:t>controls </a:t>
            </a:r>
            <a:r>
              <a:rPr lang="en-US" sz="2800" b="1" i="1" dirty="0"/>
              <a:t>should </a:t>
            </a:r>
            <a:r>
              <a:rPr lang="en-US" sz="2800" dirty="0"/>
              <a:t>be in compliance </a:t>
            </a:r>
            <a:r>
              <a:rPr lang="en-US" sz="2800" dirty="0" smtClean="0"/>
              <a:t>with guidance </a:t>
            </a:r>
            <a:r>
              <a:rPr lang="en-US" sz="2800" dirty="0"/>
              <a:t>in </a:t>
            </a:r>
            <a:r>
              <a:rPr lang="en-US" sz="2800" i="1" dirty="0"/>
              <a:t>Standards for Internal Control in </a:t>
            </a:r>
            <a:r>
              <a:rPr lang="en-US" sz="2800" i="1" dirty="0" smtClean="0"/>
              <a:t>the Federal </a:t>
            </a:r>
            <a:r>
              <a:rPr lang="en-US" sz="2800" i="1" dirty="0"/>
              <a:t>Government </a:t>
            </a:r>
            <a:r>
              <a:rPr lang="en-US" sz="2800" dirty="0"/>
              <a:t>(Green Book) and the </a:t>
            </a:r>
            <a:r>
              <a:rPr lang="en-US" sz="2800" i="1" dirty="0" smtClean="0"/>
              <a:t>Internal Control </a:t>
            </a:r>
            <a:r>
              <a:rPr lang="en-US" sz="2800" i="1" dirty="0"/>
              <a:t>Integrated Framework </a:t>
            </a:r>
            <a:r>
              <a:rPr lang="en-US" sz="2800" dirty="0"/>
              <a:t>issued by </a:t>
            </a:r>
            <a:r>
              <a:rPr lang="en-US" sz="2800" dirty="0" smtClean="0"/>
              <a:t>COSO</a:t>
            </a:r>
            <a:endParaRPr lang="en-US" sz="2800" dirty="0"/>
          </a:p>
        </p:txBody>
      </p:sp>
    </p:spTree>
    <p:extLst>
      <p:ext uri="{BB962C8B-B14F-4D97-AF65-F5344CB8AC3E}">
        <p14:creationId xmlns:p14="http://schemas.microsoft.com/office/powerpoint/2010/main" val="30869474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a:xfrm>
            <a:off x="1162893" y="457199"/>
            <a:ext cx="7551737" cy="1244009"/>
          </a:xfrm>
        </p:spPr>
        <p:txBody>
          <a:bodyPr>
            <a:normAutofit/>
          </a:bodyPr>
          <a:lstStyle/>
          <a:p>
            <a:pPr eaLnBrk="1" hangingPunct="1"/>
            <a:r>
              <a:rPr lang="en-US" altLang="en-US" dirty="0" smtClean="0">
                <a:ln>
                  <a:noFill/>
                </a:ln>
              </a:rPr>
              <a:t>Agenda</a:t>
            </a:r>
          </a:p>
        </p:txBody>
      </p:sp>
      <p:sp>
        <p:nvSpPr>
          <p:cNvPr id="10243" name="Content Placeholder 5"/>
          <p:cNvSpPr>
            <a:spLocks noGrp="1"/>
          </p:cNvSpPr>
          <p:nvPr>
            <p:ph idx="1"/>
          </p:nvPr>
        </p:nvSpPr>
        <p:spPr>
          <a:xfrm>
            <a:off x="1162893" y="1915602"/>
            <a:ext cx="7704137" cy="4017963"/>
          </a:xfrm>
        </p:spPr>
        <p:txBody>
          <a:bodyPr>
            <a:noAutofit/>
          </a:bodyPr>
          <a:lstStyle/>
          <a:p>
            <a:pPr eaLnBrk="1" hangingPunct="1"/>
            <a:r>
              <a:rPr lang="en-US" altLang="en-US" sz="2400" dirty="0" smtClean="0"/>
              <a:t>Objective &amp; structure of Uniform Guidance</a:t>
            </a:r>
          </a:p>
          <a:p>
            <a:pPr eaLnBrk="1" hangingPunct="1"/>
            <a:r>
              <a:rPr lang="en-US" altLang="en-US" sz="2400" dirty="0" smtClean="0"/>
              <a:t>Current guidance</a:t>
            </a:r>
          </a:p>
          <a:p>
            <a:pPr eaLnBrk="1" hangingPunct="1"/>
            <a:r>
              <a:rPr lang="en-US" altLang="en-US" sz="2400" dirty="0" smtClean="0"/>
              <a:t>Effective date</a:t>
            </a:r>
            <a:r>
              <a:rPr lang="en-US" altLang="en-US" sz="2400" u="sng" dirty="0" smtClean="0"/>
              <a:t>s</a:t>
            </a:r>
            <a:r>
              <a:rPr lang="en-US" altLang="en-US" sz="2400" dirty="0" smtClean="0"/>
              <a:t> of Uniform Guidance</a:t>
            </a:r>
          </a:p>
          <a:p>
            <a:pPr eaLnBrk="1" hangingPunct="1"/>
            <a:r>
              <a:rPr lang="en-US" altLang="en-US" sz="2400" dirty="0" smtClean="0"/>
              <a:t>Changes to current guidance – A-87 &amp; A-133</a:t>
            </a:r>
          </a:p>
          <a:p>
            <a:pPr eaLnBrk="1" hangingPunct="1"/>
            <a:r>
              <a:rPr lang="en-US" altLang="en-US" sz="2400" dirty="0" smtClean="0"/>
              <a:t>Indirect Costs</a:t>
            </a:r>
          </a:p>
          <a:p>
            <a:pPr eaLnBrk="1" hangingPunct="1"/>
            <a:r>
              <a:rPr lang="en-US" altLang="en-US" sz="2400" dirty="0" smtClean="0"/>
              <a:t>Subrecipients</a:t>
            </a:r>
          </a:p>
          <a:p>
            <a:pPr eaLnBrk="1" hangingPunct="1"/>
            <a:r>
              <a:rPr lang="en-US" altLang="en-US" sz="2400" dirty="0" smtClean="0"/>
              <a:t>Resources</a:t>
            </a:r>
          </a:p>
          <a:p>
            <a:r>
              <a:rPr lang="en-US" altLang="en-US" sz="2400" dirty="0"/>
              <a:t>Questions and answers</a:t>
            </a:r>
          </a:p>
          <a:p>
            <a:pPr eaLnBrk="1" hangingPunct="1"/>
            <a:r>
              <a:rPr lang="en-US" altLang="en-US" sz="2400" dirty="0" smtClean="0"/>
              <a:t>Summary</a:t>
            </a:r>
          </a:p>
        </p:txBody>
      </p:sp>
      <p:sp>
        <p:nvSpPr>
          <p:cNvPr id="3" name="Slide Number Placeholder 2"/>
          <p:cNvSpPr>
            <a:spLocks noGrp="1"/>
          </p:cNvSpPr>
          <p:nvPr>
            <p:ph type="sldNum" sz="quarter" idx="12"/>
          </p:nvPr>
        </p:nvSpPr>
        <p:spPr>
          <a:xfrm>
            <a:off x="10210801" y="6400801"/>
            <a:ext cx="428625" cy="365125"/>
          </a:xfrm>
        </p:spPr>
        <p:txBody>
          <a:bodyPr/>
          <a:lstStyle/>
          <a:p>
            <a:pPr>
              <a:defRPr/>
            </a:pPr>
            <a:fld id="{4316EE49-1415-4D0E-922A-097A2295241A}" type="slidenum">
              <a:rPr lang="en-US" smtClean="0"/>
              <a:pPr>
                <a:defRPr/>
              </a:pPr>
              <a:t>2</a:t>
            </a:fld>
            <a:endParaRPr lang="en-US" dirty="0"/>
          </a:p>
        </p:txBody>
      </p:sp>
    </p:spTree>
    <p:extLst>
      <p:ext uri="{BB962C8B-B14F-4D97-AF65-F5344CB8AC3E}">
        <p14:creationId xmlns:p14="http://schemas.microsoft.com/office/powerpoint/2010/main" val="2456992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Internal Controls</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sz="3600" dirty="0" smtClean="0"/>
              <a:t>Evaluate </a:t>
            </a:r>
            <a:r>
              <a:rPr lang="en-US" sz="3600" dirty="0"/>
              <a:t>and monitor </a:t>
            </a:r>
            <a:r>
              <a:rPr lang="en-US" sz="3600" dirty="0" smtClean="0"/>
              <a:t>compliance</a:t>
            </a:r>
          </a:p>
          <a:p>
            <a:r>
              <a:rPr lang="en-US" sz="3600" dirty="0" smtClean="0"/>
              <a:t>Prevent errors and omissions from occurring, and if they occur, correct the error</a:t>
            </a:r>
            <a:endParaRPr lang="en-US" sz="3600" dirty="0"/>
          </a:p>
          <a:p>
            <a:r>
              <a:rPr lang="en-US" sz="3600" dirty="0" smtClean="0"/>
              <a:t>Take </a:t>
            </a:r>
            <a:r>
              <a:rPr lang="en-US" sz="3600" dirty="0"/>
              <a:t>prompt action on audit </a:t>
            </a:r>
            <a:r>
              <a:rPr lang="en-US" sz="3600" dirty="0" smtClean="0"/>
              <a:t>findings </a:t>
            </a:r>
            <a:endParaRPr lang="en-US" sz="3600" dirty="0"/>
          </a:p>
          <a:p>
            <a:r>
              <a:rPr lang="en-US" sz="3600" dirty="0" smtClean="0"/>
              <a:t>Safeguard </a:t>
            </a:r>
            <a:r>
              <a:rPr lang="en-US" sz="3600" dirty="0"/>
              <a:t>protected personally </a:t>
            </a:r>
            <a:r>
              <a:rPr lang="en-US" sz="3600" dirty="0" smtClean="0"/>
              <a:t>identifiable information </a:t>
            </a:r>
            <a:r>
              <a:rPr lang="en-US" sz="3600" dirty="0"/>
              <a:t>(PII defined in </a:t>
            </a:r>
            <a:r>
              <a:rPr lang="en-US" sz="3600" dirty="0" smtClean="0"/>
              <a:t>200.79, protected in 200.82)</a:t>
            </a:r>
            <a:endParaRPr lang="en-US" sz="3600" dirty="0"/>
          </a:p>
          <a:p>
            <a:endParaRPr lang="en-US" dirty="0"/>
          </a:p>
        </p:txBody>
      </p:sp>
    </p:spTree>
    <p:extLst>
      <p:ext uri="{BB962C8B-B14F-4D97-AF65-F5344CB8AC3E}">
        <p14:creationId xmlns:p14="http://schemas.microsoft.com/office/powerpoint/2010/main" val="30661760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74637"/>
            <a:ext cx="10058400" cy="1342289"/>
          </a:xfrm>
        </p:spPr>
        <p:txBody>
          <a:bodyPr>
            <a:normAutofit fontScale="90000"/>
          </a:bodyPr>
          <a:lstStyle/>
          <a:p>
            <a:r>
              <a:rPr lang="en-US" sz="5300" dirty="0" smtClean="0"/>
              <a:t>200.330</a:t>
            </a:r>
            <a:r>
              <a:rPr lang="en-US" sz="5300" b="1" dirty="0" smtClean="0"/>
              <a:t>  </a:t>
            </a:r>
            <a:r>
              <a:rPr lang="en-US" sz="5300" dirty="0"/>
              <a:t>Subrecipient</a:t>
            </a:r>
            <a:r>
              <a:rPr lang="en-US" sz="5300" b="1" dirty="0"/>
              <a:t> vs </a:t>
            </a:r>
            <a:r>
              <a:rPr lang="en-US" sz="5300" dirty="0"/>
              <a:t>Contractor</a:t>
            </a:r>
            <a:r>
              <a:rPr lang="en-US" sz="5300" b="1" dirty="0"/>
              <a:t> </a:t>
            </a:r>
            <a:r>
              <a:rPr lang="en-US" sz="5300" dirty="0"/>
              <a:t>Determinations</a:t>
            </a:r>
          </a:p>
        </p:txBody>
      </p:sp>
      <p:sp>
        <p:nvSpPr>
          <p:cNvPr id="3" name="Content Placeholder 2"/>
          <p:cNvSpPr>
            <a:spLocks noGrp="1"/>
          </p:cNvSpPr>
          <p:nvPr>
            <p:ph idx="1"/>
          </p:nvPr>
        </p:nvSpPr>
        <p:spPr/>
        <p:txBody>
          <a:bodyPr/>
          <a:lstStyle/>
          <a:p>
            <a:pPr marL="114300" indent="0">
              <a:buNone/>
            </a:pPr>
            <a:endParaRPr lang="en-US" dirty="0" smtClean="0"/>
          </a:p>
          <a:p>
            <a:pPr marL="114300" indent="0">
              <a:buNone/>
            </a:pPr>
            <a:r>
              <a:rPr lang="en-US" sz="2800" dirty="0"/>
              <a:t>Key Definitions:</a:t>
            </a:r>
          </a:p>
          <a:p>
            <a:pPr marL="114300" indent="0">
              <a:buNone/>
            </a:pPr>
            <a:r>
              <a:rPr lang="en-US" sz="2800" dirty="0"/>
              <a:t>§200.92   Subaward</a:t>
            </a:r>
          </a:p>
          <a:p>
            <a:pPr marL="114300" indent="0">
              <a:buNone/>
            </a:pPr>
            <a:r>
              <a:rPr lang="en-US" sz="2800" dirty="0"/>
              <a:t>§200.74   Pass-through Entity</a:t>
            </a:r>
          </a:p>
          <a:p>
            <a:pPr marL="114300" indent="0">
              <a:buNone/>
            </a:pPr>
            <a:r>
              <a:rPr lang="en-US" sz="2800" dirty="0"/>
              <a:t>§200.93   Subrecipient</a:t>
            </a:r>
          </a:p>
          <a:p>
            <a:pPr marL="114300" indent="0">
              <a:buNone/>
            </a:pPr>
            <a:r>
              <a:rPr lang="en-US" sz="2800" dirty="0"/>
              <a:t>§200.22   Contract</a:t>
            </a:r>
          </a:p>
          <a:p>
            <a:pPr marL="114300" indent="0">
              <a:buNone/>
            </a:pPr>
            <a:r>
              <a:rPr lang="en-US" sz="2800" dirty="0"/>
              <a:t>§200.23   Contractor</a:t>
            </a:r>
          </a:p>
          <a:p>
            <a:pPr marL="114300" indent="0">
              <a:buNone/>
            </a:pPr>
            <a:endParaRPr lang="en-US" sz="2800" b="1" dirty="0"/>
          </a:p>
          <a:p>
            <a:pPr marL="114300" indent="0">
              <a:buNone/>
            </a:pPr>
            <a:endParaRPr lang="en-US" sz="2800" dirty="0"/>
          </a:p>
        </p:txBody>
      </p:sp>
    </p:spTree>
    <p:extLst>
      <p:ext uri="{BB962C8B-B14F-4D97-AF65-F5344CB8AC3E}">
        <p14:creationId xmlns:p14="http://schemas.microsoft.com/office/powerpoint/2010/main" val="28834983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200.330  </a:t>
            </a:r>
            <a:r>
              <a:rPr lang="en-US" dirty="0"/>
              <a:t>Subrecipient vs Contractor Determinations</a:t>
            </a:r>
          </a:p>
        </p:txBody>
      </p:sp>
      <p:sp>
        <p:nvSpPr>
          <p:cNvPr id="3" name="Content Placeholder 2"/>
          <p:cNvSpPr>
            <a:spLocks noGrp="1"/>
          </p:cNvSpPr>
          <p:nvPr>
            <p:ph idx="1"/>
          </p:nvPr>
        </p:nvSpPr>
        <p:spPr>
          <a:xfrm>
            <a:off x="925034" y="1737360"/>
            <a:ext cx="8971442" cy="4663440"/>
          </a:xfrm>
        </p:spPr>
        <p:txBody>
          <a:bodyPr>
            <a:normAutofit/>
          </a:bodyPr>
          <a:lstStyle/>
          <a:p>
            <a:pPr marL="114300" indent="0">
              <a:buNone/>
            </a:pPr>
            <a:r>
              <a:rPr lang="en-US" sz="3600" spc="-50" dirty="0">
                <a:latin typeface="+mj-lt"/>
                <a:ea typeface="+mj-ea"/>
                <a:cs typeface="+mj-cs"/>
              </a:rPr>
              <a:t>Subaward Characteristics</a:t>
            </a:r>
            <a:r>
              <a:rPr lang="en-US" sz="3600" spc="-50" dirty="0" smtClean="0">
                <a:latin typeface="+mj-lt"/>
                <a:ea typeface="+mj-ea"/>
                <a:cs typeface="+mj-cs"/>
              </a:rPr>
              <a:t>:</a:t>
            </a:r>
            <a:endParaRPr lang="en-US" sz="1100" dirty="0"/>
          </a:p>
          <a:p>
            <a:r>
              <a:rPr lang="en-US" sz="2800" dirty="0"/>
              <a:t>Determines who is eligible to receive Federal assistance.</a:t>
            </a:r>
          </a:p>
          <a:p>
            <a:r>
              <a:rPr lang="en-US" sz="2800" dirty="0"/>
              <a:t>Performance is measured in terms of grant objectives.</a:t>
            </a:r>
          </a:p>
          <a:p>
            <a:r>
              <a:rPr lang="en-US" sz="2800" dirty="0"/>
              <a:t>Has responsibility for programmatic decision-making.</a:t>
            </a:r>
          </a:p>
          <a:p>
            <a:r>
              <a:rPr lang="en-US" sz="2800" dirty="0"/>
              <a:t>Must adhere to Federal Award terms/conditions.</a:t>
            </a:r>
          </a:p>
          <a:p>
            <a:r>
              <a:rPr lang="en-US" sz="2800" dirty="0"/>
              <a:t>Use funds to carry out a program for a public purpose specified in statute.</a:t>
            </a:r>
          </a:p>
        </p:txBody>
      </p:sp>
    </p:spTree>
    <p:extLst>
      <p:ext uri="{BB962C8B-B14F-4D97-AF65-F5344CB8AC3E}">
        <p14:creationId xmlns:p14="http://schemas.microsoft.com/office/powerpoint/2010/main" val="27726958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itle 1"/>
          <p:cNvSpPr>
            <a:spLocks noGrp="1"/>
          </p:cNvSpPr>
          <p:nvPr>
            <p:ph type="title"/>
          </p:nvPr>
        </p:nvSpPr>
        <p:spPr>
          <a:xfrm>
            <a:off x="1211765" y="319243"/>
            <a:ext cx="9894850" cy="1319986"/>
          </a:xfrm>
        </p:spPr>
        <p:txBody>
          <a:bodyPr>
            <a:normAutofit fontScale="90000"/>
          </a:bodyPr>
          <a:lstStyle/>
          <a:p>
            <a:r>
              <a:rPr lang="en-US" sz="5300" dirty="0" smtClean="0"/>
              <a:t>200.330  </a:t>
            </a:r>
            <a:r>
              <a:rPr lang="en-US" sz="5300" dirty="0"/>
              <a:t>Subrecipient vs Contractor Determinations</a:t>
            </a:r>
          </a:p>
        </p:txBody>
      </p:sp>
      <p:sp>
        <p:nvSpPr>
          <p:cNvPr id="3" name="Content Placeholder 2"/>
          <p:cNvSpPr>
            <a:spLocks noGrp="1"/>
          </p:cNvSpPr>
          <p:nvPr>
            <p:ph idx="1"/>
          </p:nvPr>
        </p:nvSpPr>
        <p:spPr>
          <a:xfrm>
            <a:off x="1981200" y="1733550"/>
            <a:ext cx="7620000" cy="4667250"/>
          </a:xfrm>
        </p:spPr>
        <p:txBody>
          <a:bodyPr>
            <a:normAutofit/>
          </a:bodyPr>
          <a:lstStyle/>
          <a:p>
            <a:pPr marL="114300" indent="0">
              <a:buNone/>
            </a:pPr>
            <a:r>
              <a:rPr lang="en-US" sz="3200" dirty="0"/>
              <a:t>Contract Characteristics:</a:t>
            </a:r>
          </a:p>
          <a:p>
            <a:pPr marL="114300" indent="0">
              <a:buNone/>
            </a:pPr>
            <a:endParaRPr lang="en-US" sz="1000" dirty="0"/>
          </a:p>
          <a:p>
            <a:r>
              <a:rPr lang="en-US" sz="2800" dirty="0"/>
              <a:t>Provides goods and services </a:t>
            </a:r>
            <a:r>
              <a:rPr lang="en-US" sz="2800" dirty="0" smtClean="0"/>
              <a:t>(G/S) within </a:t>
            </a:r>
            <a:r>
              <a:rPr lang="en-US" sz="2800" dirty="0"/>
              <a:t>normal business operations.</a:t>
            </a:r>
          </a:p>
          <a:p>
            <a:r>
              <a:rPr lang="en-US" sz="2800" dirty="0"/>
              <a:t>Provides G/S to many different purchasers.</a:t>
            </a:r>
          </a:p>
          <a:p>
            <a:r>
              <a:rPr lang="en-US" sz="2800" dirty="0"/>
              <a:t>Operates in competitive environment.</a:t>
            </a:r>
          </a:p>
          <a:p>
            <a:r>
              <a:rPr lang="en-US" sz="2800" dirty="0"/>
              <a:t>G/S are ancillary to Federal program operations.</a:t>
            </a:r>
          </a:p>
          <a:p>
            <a:r>
              <a:rPr lang="en-US" sz="2800" dirty="0"/>
              <a:t>No subject to compliance requirements of the Federal program.</a:t>
            </a:r>
          </a:p>
        </p:txBody>
      </p:sp>
    </p:spTree>
    <p:extLst>
      <p:ext uri="{BB962C8B-B14F-4D97-AF65-F5344CB8AC3E}">
        <p14:creationId xmlns:p14="http://schemas.microsoft.com/office/powerpoint/2010/main" val="277929507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00326" y="2619376"/>
            <a:ext cx="5857875" cy="2352675"/>
          </a:xfrm>
        </p:spPr>
        <p:txBody>
          <a:bodyPr>
            <a:normAutofit/>
          </a:bodyPr>
          <a:lstStyle/>
          <a:p>
            <a:pPr marL="114300" indent="0">
              <a:buNone/>
            </a:pPr>
            <a:r>
              <a:rPr lang="en-US" sz="3600" dirty="0"/>
              <a:t>Examples of determinations between Subrecipients vs Contractors…</a:t>
            </a:r>
          </a:p>
        </p:txBody>
      </p:sp>
      <p:sp>
        <p:nvSpPr>
          <p:cNvPr id="5" name="Title 1"/>
          <p:cNvSpPr>
            <a:spLocks noGrp="1"/>
          </p:cNvSpPr>
          <p:nvPr>
            <p:ph type="title"/>
          </p:nvPr>
        </p:nvSpPr>
        <p:spPr>
          <a:xfrm>
            <a:off x="1170878" y="330393"/>
            <a:ext cx="9958039" cy="1375742"/>
          </a:xfrm>
        </p:spPr>
        <p:txBody>
          <a:bodyPr>
            <a:normAutofit fontScale="90000"/>
          </a:bodyPr>
          <a:lstStyle/>
          <a:p>
            <a:r>
              <a:rPr lang="en-US" sz="5300" dirty="0" smtClean="0"/>
              <a:t>200.330  </a:t>
            </a:r>
            <a:r>
              <a:rPr lang="en-US" sz="5300" dirty="0"/>
              <a:t>Subrecipient vs Contractor Determinations</a:t>
            </a:r>
          </a:p>
        </p:txBody>
      </p:sp>
    </p:spTree>
    <p:extLst>
      <p:ext uri="{BB962C8B-B14F-4D97-AF65-F5344CB8AC3E}">
        <p14:creationId xmlns:p14="http://schemas.microsoft.com/office/powerpoint/2010/main" val="36114835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dirty="0" smtClean="0"/>
              <a:t>Cost Principles </a:t>
            </a:r>
            <a:br>
              <a:rPr lang="en-US" dirty="0" smtClean="0"/>
            </a:br>
            <a:r>
              <a:rPr lang="en-US" sz="6600" dirty="0" smtClean="0"/>
              <a:t>(Subpart E)</a:t>
            </a:r>
            <a:endParaRPr lang="en-US" dirty="0"/>
          </a:p>
        </p:txBody>
      </p:sp>
    </p:spTree>
    <p:extLst>
      <p:ext uri="{BB962C8B-B14F-4D97-AF65-F5344CB8AC3E}">
        <p14:creationId xmlns:p14="http://schemas.microsoft.com/office/powerpoint/2010/main" val="35054417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2 CFR Part 200</a:t>
            </a:r>
            <a:br>
              <a:rPr lang="en-US" dirty="0" smtClean="0"/>
            </a:br>
            <a:endParaRPr lang="en-US" dirty="0"/>
          </a:p>
        </p:txBody>
      </p:sp>
      <p:sp>
        <p:nvSpPr>
          <p:cNvPr id="5" name="Content Placeholder 4"/>
          <p:cNvSpPr>
            <a:spLocks noGrp="1"/>
          </p:cNvSpPr>
          <p:nvPr>
            <p:ph idx="1"/>
          </p:nvPr>
        </p:nvSpPr>
        <p:spPr/>
        <p:txBody>
          <a:bodyPr/>
          <a:lstStyle/>
          <a:p>
            <a:pPr lvl="1"/>
            <a:r>
              <a:rPr lang="en-US" altLang="en-US" sz="2800" dirty="0"/>
              <a:t>Subpart A – Acronyms and Definitions</a:t>
            </a:r>
          </a:p>
          <a:p>
            <a:pPr lvl="1"/>
            <a:r>
              <a:rPr lang="en-US" altLang="en-US" sz="2800" dirty="0"/>
              <a:t>Subpart B – General Provisions </a:t>
            </a:r>
            <a:r>
              <a:rPr lang="en-US" altLang="en-US" sz="2800" dirty="0" smtClean="0"/>
              <a:t>(200.1xx</a:t>
            </a:r>
            <a:r>
              <a:rPr lang="en-US" altLang="en-US" sz="2800" dirty="0"/>
              <a:t>)</a:t>
            </a:r>
          </a:p>
          <a:p>
            <a:pPr lvl="1"/>
            <a:r>
              <a:rPr lang="en-US" altLang="en-US" sz="2800" dirty="0"/>
              <a:t>Subpart C – Pre-Award Requirements </a:t>
            </a:r>
            <a:r>
              <a:rPr lang="en-US" altLang="en-US" sz="2800" dirty="0" smtClean="0"/>
              <a:t>(200.2xx</a:t>
            </a:r>
            <a:r>
              <a:rPr lang="en-US" altLang="en-US" sz="2800" dirty="0"/>
              <a:t>)</a:t>
            </a:r>
          </a:p>
          <a:p>
            <a:pPr lvl="1"/>
            <a:r>
              <a:rPr lang="en-US" altLang="en-US" sz="2800" dirty="0"/>
              <a:t>Subpart D – Post-Award Requirements </a:t>
            </a:r>
            <a:r>
              <a:rPr lang="en-US" altLang="en-US" sz="2800" dirty="0" smtClean="0"/>
              <a:t>(200.3xx</a:t>
            </a:r>
            <a:r>
              <a:rPr lang="en-US" altLang="en-US" sz="2800" dirty="0"/>
              <a:t>)</a:t>
            </a:r>
          </a:p>
          <a:p>
            <a:pPr lvl="1"/>
            <a:r>
              <a:rPr lang="en-US" altLang="en-US" sz="2800" b="1" dirty="0"/>
              <a:t>Subpart E – Cost Principles </a:t>
            </a:r>
            <a:r>
              <a:rPr lang="en-US" altLang="en-US" sz="2800" b="1" dirty="0" smtClean="0"/>
              <a:t>(200.4xx</a:t>
            </a:r>
            <a:r>
              <a:rPr lang="en-US" altLang="en-US" sz="2800" b="1" dirty="0"/>
              <a:t>)</a:t>
            </a:r>
          </a:p>
          <a:p>
            <a:pPr lvl="1"/>
            <a:r>
              <a:rPr lang="en-US" altLang="en-US" sz="2800" dirty="0"/>
              <a:t>Subpart F – Audit Requirements </a:t>
            </a:r>
            <a:r>
              <a:rPr lang="en-US" altLang="en-US" sz="2800" dirty="0" smtClean="0"/>
              <a:t>(200.5xx</a:t>
            </a:r>
            <a:r>
              <a:rPr lang="en-US" altLang="en-US" sz="2800" dirty="0"/>
              <a:t>)</a:t>
            </a:r>
          </a:p>
          <a:p>
            <a:pPr lvl="1"/>
            <a:r>
              <a:rPr lang="en-US" altLang="en-US" sz="2800" dirty="0"/>
              <a:t>Appendices I </a:t>
            </a:r>
            <a:r>
              <a:rPr lang="en-US" altLang="en-US" sz="2800" dirty="0" smtClean="0"/>
              <a:t>– IX</a:t>
            </a:r>
          </a:p>
          <a:p>
            <a:pPr lvl="2"/>
            <a:r>
              <a:rPr lang="en-US" altLang="en-US" sz="2400" dirty="0" smtClean="0"/>
              <a:t>Appendices III - VIII</a:t>
            </a:r>
            <a:endParaRPr lang="en-US" altLang="en-US" dirty="0" smtClean="0"/>
          </a:p>
          <a:p>
            <a:pPr lvl="1"/>
            <a:endParaRPr lang="en-US" sz="2800" dirty="0"/>
          </a:p>
        </p:txBody>
      </p:sp>
    </p:spTree>
    <p:extLst>
      <p:ext uri="{BB962C8B-B14F-4D97-AF65-F5344CB8AC3E}">
        <p14:creationId xmlns:p14="http://schemas.microsoft.com/office/powerpoint/2010/main" val="195436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5">
                                            <p:txEl>
                                              <p:pRg st="0" end="0"/>
                                            </p:txEl>
                                          </p:spTgt>
                                        </p:tgtEl>
                                      </p:cBhvr>
                                    </p:animEffect>
                                    <p:set>
                                      <p:cBhvr>
                                        <p:cTn id="7" dur="1" fill="hold">
                                          <p:stCondLst>
                                            <p:cond delay="499"/>
                                          </p:stCondLst>
                                        </p:cTn>
                                        <p:tgtEl>
                                          <p:spTgt spid="5">
                                            <p:txEl>
                                              <p:pRg st="0" end="0"/>
                                            </p:txEl>
                                          </p:spTgt>
                                        </p:tgtEl>
                                        <p:attrNameLst>
                                          <p:attrName>style.visibility</p:attrName>
                                        </p:attrNameLst>
                                      </p:cBhvr>
                                      <p:to>
                                        <p:strVal val="hidden"/>
                                      </p:to>
                                    </p:set>
                                  </p:childTnLst>
                                </p:cTn>
                              </p:par>
                            </p:childTnLst>
                          </p:cTn>
                        </p:par>
                        <p:par>
                          <p:cTn id="8" fill="hold">
                            <p:stCondLst>
                              <p:cond delay="500"/>
                            </p:stCondLst>
                            <p:childTnLst>
                              <p:par>
                                <p:cTn id="9" presetID="10" presetClass="exit" presetSubtype="0" fill="hold" nodeType="afterEffect">
                                  <p:stCondLst>
                                    <p:cond delay="0"/>
                                  </p:stCondLst>
                                  <p:childTnLst>
                                    <p:animEffect transition="out" filter="fade">
                                      <p:cBhvr>
                                        <p:cTn id="10" dur="500"/>
                                        <p:tgtEl>
                                          <p:spTgt spid="5">
                                            <p:txEl>
                                              <p:pRg st="1" end="1"/>
                                            </p:txEl>
                                          </p:spTgt>
                                        </p:tgtEl>
                                      </p:cBhvr>
                                    </p:animEffect>
                                    <p:set>
                                      <p:cBhvr>
                                        <p:cTn id="11" dur="1" fill="hold">
                                          <p:stCondLst>
                                            <p:cond delay="499"/>
                                          </p:stCondLst>
                                        </p:cTn>
                                        <p:tgtEl>
                                          <p:spTgt spid="5">
                                            <p:txEl>
                                              <p:pRg st="1" end="1"/>
                                            </p:txEl>
                                          </p:spTgt>
                                        </p:tgtEl>
                                        <p:attrNameLst>
                                          <p:attrName>style.visibility</p:attrName>
                                        </p:attrNameLst>
                                      </p:cBhvr>
                                      <p:to>
                                        <p:strVal val="hidden"/>
                                      </p:to>
                                    </p:set>
                                  </p:childTnLst>
                                </p:cTn>
                              </p:par>
                            </p:childTnLst>
                          </p:cTn>
                        </p:par>
                        <p:par>
                          <p:cTn id="12" fill="hold">
                            <p:stCondLst>
                              <p:cond delay="1000"/>
                            </p:stCondLst>
                            <p:childTnLst>
                              <p:par>
                                <p:cTn id="13" presetID="10" presetClass="exit" presetSubtype="0" fill="hold" nodeType="afterEffect">
                                  <p:stCondLst>
                                    <p:cond delay="0"/>
                                  </p:stCondLst>
                                  <p:childTnLst>
                                    <p:animEffect transition="out" filter="fade">
                                      <p:cBhvr>
                                        <p:cTn id="14" dur="500"/>
                                        <p:tgtEl>
                                          <p:spTgt spid="5">
                                            <p:txEl>
                                              <p:pRg st="2" end="2"/>
                                            </p:txEl>
                                          </p:spTgt>
                                        </p:tgtEl>
                                      </p:cBhvr>
                                    </p:animEffect>
                                    <p:set>
                                      <p:cBhvr>
                                        <p:cTn id="15" dur="1" fill="hold">
                                          <p:stCondLst>
                                            <p:cond delay="499"/>
                                          </p:stCondLst>
                                        </p:cTn>
                                        <p:tgtEl>
                                          <p:spTgt spid="5">
                                            <p:txEl>
                                              <p:pRg st="2" end="2"/>
                                            </p:txEl>
                                          </p:spTgt>
                                        </p:tgtEl>
                                        <p:attrNameLst>
                                          <p:attrName>style.visibility</p:attrName>
                                        </p:attrNameLst>
                                      </p:cBhvr>
                                      <p:to>
                                        <p:strVal val="hidden"/>
                                      </p:to>
                                    </p:set>
                                  </p:childTnLst>
                                </p:cTn>
                              </p:par>
                            </p:childTnLst>
                          </p:cTn>
                        </p:par>
                        <p:par>
                          <p:cTn id="16" fill="hold">
                            <p:stCondLst>
                              <p:cond delay="1500"/>
                            </p:stCondLst>
                            <p:childTnLst>
                              <p:par>
                                <p:cTn id="17" presetID="10" presetClass="exit" presetSubtype="0" fill="hold" nodeType="afterEffect">
                                  <p:stCondLst>
                                    <p:cond delay="0"/>
                                  </p:stCondLst>
                                  <p:childTnLst>
                                    <p:animEffect transition="out" filter="fade">
                                      <p:cBhvr>
                                        <p:cTn id="18" dur="500"/>
                                        <p:tgtEl>
                                          <p:spTgt spid="5">
                                            <p:txEl>
                                              <p:pRg st="3" end="3"/>
                                            </p:txEl>
                                          </p:spTgt>
                                        </p:tgtEl>
                                      </p:cBhvr>
                                    </p:animEffect>
                                    <p:set>
                                      <p:cBhvr>
                                        <p:cTn id="19" dur="1" fill="hold">
                                          <p:stCondLst>
                                            <p:cond delay="499"/>
                                          </p:stCondLst>
                                        </p:cTn>
                                        <p:tgtEl>
                                          <p:spTgt spid="5">
                                            <p:txEl>
                                              <p:pRg st="3" end="3"/>
                                            </p:txEl>
                                          </p:spTgt>
                                        </p:tgtEl>
                                        <p:attrNameLst>
                                          <p:attrName>style.visibility</p:attrName>
                                        </p:attrNameLst>
                                      </p:cBhvr>
                                      <p:to>
                                        <p:strVal val="hidden"/>
                                      </p:to>
                                    </p:set>
                                  </p:childTnLst>
                                </p:cTn>
                              </p:par>
                            </p:childTnLst>
                          </p:cTn>
                        </p:par>
                        <p:par>
                          <p:cTn id="20" fill="hold">
                            <p:stCondLst>
                              <p:cond delay="2000"/>
                            </p:stCondLst>
                            <p:childTnLst>
                              <p:par>
                                <p:cTn id="21" presetID="10" presetClass="exit" presetSubtype="0" fill="hold" nodeType="afterEffect">
                                  <p:stCondLst>
                                    <p:cond delay="0"/>
                                  </p:stCondLst>
                                  <p:childTnLst>
                                    <p:animEffect transition="out" filter="fade">
                                      <p:cBhvr>
                                        <p:cTn id="22" dur="500"/>
                                        <p:tgtEl>
                                          <p:spTgt spid="5">
                                            <p:txEl>
                                              <p:pRg st="5" end="5"/>
                                            </p:txEl>
                                          </p:spTgt>
                                        </p:tgtEl>
                                      </p:cBhvr>
                                    </p:animEffect>
                                    <p:set>
                                      <p:cBhvr>
                                        <p:cTn id="23" dur="1" fill="hold">
                                          <p:stCondLst>
                                            <p:cond delay="499"/>
                                          </p:stCondLst>
                                        </p:cTn>
                                        <p:tgtEl>
                                          <p:spTgt spid="5">
                                            <p:txEl>
                                              <p:pRg st="5" end="5"/>
                                            </p:txEl>
                                          </p:spTgt>
                                        </p:tgtEl>
                                        <p:attrNameLst>
                                          <p:attrName>style.visibility</p:attrName>
                                        </p:attrNameLst>
                                      </p:cBhvr>
                                      <p:to>
                                        <p:strVal val="hidden"/>
                                      </p:to>
                                    </p:set>
                                  </p:childTnLst>
                                </p:cTn>
                              </p:par>
                            </p:childTnLst>
                          </p:cTn>
                        </p:par>
                        <p:par>
                          <p:cTn id="24" fill="hold">
                            <p:stCondLst>
                              <p:cond delay="2500"/>
                            </p:stCondLst>
                            <p:childTnLst>
                              <p:par>
                                <p:cTn id="25" presetID="10" presetClass="exit" presetSubtype="0" fill="hold" nodeType="afterEffect">
                                  <p:stCondLst>
                                    <p:cond delay="0"/>
                                  </p:stCondLst>
                                  <p:childTnLst>
                                    <p:animEffect transition="out" filter="fade">
                                      <p:cBhvr>
                                        <p:cTn id="26" dur="500"/>
                                        <p:tgtEl>
                                          <p:spTgt spid="5">
                                            <p:txEl>
                                              <p:pRg st="6" end="6"/>
                                            </p:txEl>
                                          </p:spTgt>
                                        </p:tgtEl>
                                      </p:cBhvr>
                                    </p:animEffect>
                                    <p:set>
                                      <p:cBhvr>
                                        <p:cTn id="27" dur="1" fill="hold">
                                          <p:stCondLst>
                                            <p:cond delay="499"/>
                                          </p:stCondLst>
                                        </p:cTn>
                                        <p:tgtEl>
                                          <p:spTgt spid="5">
                                            <p:txEl>
                                              <p:pRg st="6" end="6"/>
                                            </p:txEl>
                                          </p:spTgt>
                                        </p:tgtEl>
                                        <p:attrNameLst>
                                          <p:attrName>style.visibility</p:attrName>
                                        </p:attrNameLst>
                                      </p:cBhvr>
                                      <p:to>
                                        <p:strVal val="hidden"/>
                                      </p:to>
                                    </p:set>
                                  </p:childTnLst>
                                </p:cTn>
                              </p:par>
                              <p:par>
                                <p:cTn id="28" presetID="10" presetClass="entr" presetSubtype="0" fill="hold" nodeType="with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animEffect transition="in" filter="fade">
                                      <p:cBhvr>
                                        <p:cTn id="30"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 Guidance	</a:t>
            </a:r>
            <a:br>
              <a:rPr lang="en-US" dirty="0" smtClean="0"/>
            </a:br>
            <a:endParaRPr lang="en-US" dirty="0"/>
          </a:p>
        </p:txBody>
      </p:sp>
      <p:sp>
        <p:nvSpPr>
          <p:cNvPr id="3" name="Content Placeholder 2"/>
          <p:cNvSpPr>
            <a:spLocks noGrp="1"/>
          </p:cNvSpPr>
          <p:nvPr>
            <p:ph idx="1"/>
          </p:nvPr>
        </p:nvSpPr>
        <p:spPr/>
        <p:txBody>
          <a:bodyPr>
            <a:normAutofit/>
          </a:bodyPr>
          <a:lstStyle/>
          <a:p>
            <a:r>
              <a:rPr lang="en-US" sz="2800" dirty="0" smtClean="0"/>
              <a:t>A-87 – State and Local Governments, Indian Tribes</a:t>
            </a:r>
          </a:p>
          <a:p>
            <a:endParaRPr lang="en-US" sz="2800" dirty="0"/>
          </a:p>
          <a:p>
            <a:r>
              <a:rPr lang="en-US" sz="2800" dirty="0" smtClean="0"/>
              <a:t>A-122 – Nonprofits</a:t>
            </a:r>
          </a:p>
          <a:p>
            <a:endParaRPr lang="en-US" sz="2800" dirty="0"/>
          </a:p>
          <a:p>
            <a:r>
              <a:rPr lang="en-US" sz="2800" dirty="0" smtClean="0"/>
              <a:t>A-21 – Higher Education</a:t>
            </a:r>
          </a:p>
        </p:txBody>
      </p:sp>
    </p:spTree>
    <p:extLst>
      <p:ext uri="{BB962C8B-B14F-4D97-AF65-F5344CB8AC3E}">
        <p14:creationId xmlns:p14="http://schemas.microsoft.com/office/powerpoint/2010/main" val="14070229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200.400 Fundamental Principals</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The non-federal entity:</a:t>
            </a:r>
          </a:p>
          <a:p>
            <a:r>
              <a:rPr lang="en-US" sz="2400" dirty="0" smtClean="0"/>
              <a:t>Is responsible for the efficient and effective administration of federal awards</a:t>
            </a:r>
          </a:p>
          <a:p>
            <a:r>
              <a:rPr lang="en-US" sz="2400" dirty="0" smtClean="0"/>
              <a:t>Has primary responsibility for employing whatever form of sound organization and management techniques that may be necessary to assure proper and efficient administration of the award</a:t>
            </a:r>
          </a:p>
          <a:p>
            <a:r>
              <a:rPr lang="en-US" sz="2400" dirty="0" smtClean="0"/>
              <a:t>Accounting practices </a:t>
            </a:r>
            <a:r>
              <a:rPr lang="en-US" sz="2400" b="1" u="sng" dirty="0" smtClean="0"/>
              <a:t>must</a:t>
            </a:r>
            <a:r>
              <a:rPr lang="en-US" sz="2400" dirty="0" smtClean="0"/>
              <a:t> be consistent with the cost principles and </a:t>
            </a:r>
            <a:r>
              <a:rPr lang="en-US" sz="2400" b="1" u="sng" dirty="0" smtClean="0"/>
              <a:t>must</a:t>
            </a:r>
            <a:r>
              <a:rPr lang="en-US" sz="2400" dirty="0" smtClean="0"/>
              <a:t> provide for adequate documentation to support costs charged to awards</a:t>
            </a:r>
          </a:p>
          <a:p>
            <a:r>
              <a:rPr lang="en-US" sz="2400" dirty="0" smtClean="0"/>
              <a:t>The cognizant agency for indirect costs should assure that the cost principles are applied on a consistent basis during review and negotiation of indirect cost proposals</a:t>
            </a:r>
            <a:endParaRPr lang="en-US" sz="2400" dirty="0"/>
          </a:p>
        </p:txBody>
      </p:sp>
    </p:spTree>
    <p:extLst>
      <p:ext uri="{BB962C8B-B14F-4D97-AF65-F5344CB8AC3E}">
        <p14:creationId xmlns:p14="http://schemas.microsoft.com/office/powerpoint/2010/main" val="24934105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200.401 Application</a:t>
            </a:r>
            <a:endParaRPr lang="en-US" dirty="0"/>
          </a:p>
        </p:txBody>
      </p:sp>
      <p:sp>
        <p:nvSpPr>
          <p:cNvPr id="3" name="Content Placeholder 2"/>
          <p:cNvSpPr>
            <a:spLocks noGrp="1"/>
          </p:cNvSpPr>
          <p:nvPr>
            <p:ph idx="1"/>
          </p:nvPr>
        </p:nvSpPr>
        <p:spPr/>
        <p:txBody>
          <a:bodyPr>
            <a:normAutofit/>
          </a:bodyPr>
          <a:lstStyle/>
          <a:p>
            <a:r>
              <a:rPr lang="en-US" sz="2800" dirty="0"/>
              <a:t>The cost principles do NOT apply to:</a:t>
            </a:r>
          </a:p>
          <a:p>
            <a:r>
              <a:rPr lang="en-US" sz="2400" dirty="0" smtClean="0"/>
              <a:t>Arrangements </a:t>
            </a:r>
            <a:r>
              <a:rPr lang="en-US" sz="2400" dirty="0"/>
              <a:t>where federal financing is in the forms </a:t>
            </a:r>
            <a:r>
              <a:rPr lang="en-US" sz="2400" dirty="0" smtClean="0"/>
              <a:t>of loans</a:t>
            </a:r>
            <a:r>
              <a:rPr lang="en-US" sz="2400" dirty="0"/>
              <a:t>, </a:t>
            </a:r>
            <a:r>
              <a:rPr lang="en-US" sz="2400" dirty="0" smtClean="0"/>
              <a:t>scholarships</a:t>
            </a:r>
            <a:r>
              <a:rPr lang="en-US" sz="2400" dirty="0"/>
              <a:t>, </a:t>
            </a:r>
            <a:r>
              <a:rPr lang="en-US" sz="2400" dirty="0" smtClean="0"/>
              <a:t>fellowships, traineeships</a:t>
            </a:r>
            <a:r>
              <a:rPr lang="en-US" sz="2400" dirty="0"/>
              <a:t>, or </a:t>
            </a:r>
            <a:r>
              <a:rPr lang="en-US" sz="2400" dirty="0" smtClean="0"/>
              <a:t>other fixed </a:t>
            </a:r>
            <a:r>
              <a:rPr lang="en-US" sz="2400" dirty="0"/>
              <a:t>amounts based on such items as </a:t>
            </a:r>
            <a:r>
              <a:rPr lang="en-US" sz="2400" dirty="0" smtClean="0"/>
              <a:t>education allowance </a:t>
            </a:r>
            <a:r>
              <a:rPr lang="en-US" sz="2400" dirty="0"/>
              <a:t>or published tuition rates and fees</a:t>
            </a:r>
          </a:p>
          <a:p>
            <a:r>
              <a:rPr lang="en-US" sz="2400" dirty="0" smtClean="0"/>
              <a:t>For </a:t>
            </a:r>
            <a:r>
              <a:rPr lang="en-US" sz="2400" dirty="0"/>
              <a:t>institutions of higher education (IHEs), </a:t>
            </a:r>
            <a:r>
              <a:rPr lang="en-US" sz="2400" dirty="0" smtClean="0"/>
              <a:t>capitation awards</a:t>
            </a:r>
            <a:r>
              <a:rPr lang="en-US" sz="2400" dirty="0"/>
              <a:t>, which are based on case counts / number </a:t>
            </a:r>
            <a:r>
              <a:rPr lang="en-US" sz="2400" dirty="0" smtClean="0"/>
              <a:t>of beneficiaries</a:t>
            </a:r>
            <a:endParaRPr lang="en-US" sz="2400" dirty="0"/>
          </a:p>
          <a:p>
            <a:r>
              <a:rPr lang="en-US" sz="2400" dirty="0" smtClean="0"/>
              <a:t>Fixed </a:t>
            </a:r>
            <a:r>
              <a:rPr lang="en-US" sz="2400" dirty="0"/>
              <a:t>amount awards (specific level of support </a:t>
            </a:r>
            <a:r>
              <a:rPr lang="en-US" sz="2400" dirty="0" smtClean="0"/>
              <a:t>without regard </a:t>
            </a:r>
            <a:r>
              <a:rPr lang="en-US" sz="2400" dirty="0"/>
              <a:t>to actual costs incurred, with </a:t>
            </a:r>
            <a:r>
              <a:rPr lang="en-US" sz="2400" dirty="0" smtClean="0"/>
              <a:t>accountability based </a:t>
            </a:r>
            <a:r>
              <a:rPr lang="en-US" sz="2400" dirty="0"/>
              <a:t>on performance / outcomes)</a:t>
            </a:r>
          </a:p>
        </p:txBody>
      </p:sp>
    </p:spTree>
    <p:extLst>
      <p:ext uri="{BB962C8B-B14F-4D97-AF65-F5344CB8AC3E}">
        <p14:creationId xmlns:p14="http://schemas.microsoft.com/office/powerpoint/2010/main" val="9541669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Objective of Uniform </a:t>
            </a:r>
            <a:r>
              <a:rPr lang="en-US" altLang="en-US" dirty="0" smtClean="0"/>
              <a:t>Guidance</a:t>
            </a:r>
            <a:br>
              <a:rPr lang="en-US" altLang="en-US" dirty="0" smtClean="0"/>
            </a:br>
            <a:endParaRPr lang="en-US" dirty="0"/>
          </a:p>
        </p:txBody>
      </p:sp>
      <p:sp>
        <p:nvSpPr>
          <p:cNvPr id="3" name="Content Placeholder 2"/>
          <p:cNvSpPr>
            <a:spLocks noGrp="1"/>
          </p:cNvSpPr>
          <p:nvPr>
            <p:ph idx="1"/>
          </p:nvPr>
        </p:nvSpPr>
        <p:spPr/>
        <p:txBody>
          <a:bodyPr>
            <a:normAutofit/>
          </a:bodyPr>
          <a:lstStyle/>
          <a:p>
            <a:r>
              <a:rPr lang="en-US" altLang="en-US" sz="2800" dirty="0"/>
              <a:t>“The goal of this reform is to deliver on the President’s directives to (1) streamline our (OMB) guidance for Federal awards to ease administrative burden and (2) strengthen oversight over Federal funds to reduce risks of waste, fraud, and abuse.  Streamlining existing OMB guidance will increase the efficiency and effectiveness of Federal awards to ensure best use of the more than $500 billion expended annually.”</a:t>
            </a:r>
          </a:p>
          <a:p>
            <a:endParaRPr lang="en-US" dirty="0"/>
          </a:p>
        </p:txBody>
      </p:sp>
    </p:spTree>
    <p:extLst>
      <p:ext uri="{BB962C8B-B14F-4D97-AF65-F5344CB8AC3E}">
        <p14:creationId xmlns:p14="http://schemas.microsoft.com/office/powerpoint/2010/main" val="32417892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200.402 Composition of Cost	</a:t>
            </a:r>
            <a:endParaRPr lang="en-US" dirty="0"/>
          </a:p>
        </p:txBody>
      </p:sp>
      <p:sp>
        <p:nvSpPr>
          <p:cNvPr id="3" name="Content Placeholder 2"/>
          <p:cNvSpPr>
            <a:spLocks noGrp="1"/>
          </p:cNvSpPr>
          <p:nvPr>
            <p:ph idx="1"/>
          </p:nvPr>
        </p:nvSpPr>
        <p:spPr/>
        <p:txBody>
          <a:bodyPr>
            <a:normAutofit/>
          </a:bodyPr>
          <a:lstStyle/>
          <a:p>
            <a:pPr algn="ctr"/>
            <a:r>
              <a:rPr lang="en-US" sz="2800" dirty="0" smtClean="0"/>
              <a:t>Total cost of a Federal award =</a:t>
            </a:r>
          </a:p>
          <a:p>
            <a:pPr algn="ctr"/>
            <a:r>
              <a:rPr lang="en-US" sz="2800" dirty="0" smtClean="0"/>
              <a:t>Allocable Direct costs</a:t>
            </a:r>
          </a:p>
          <a:p>
            <a:pPr marL="0" indent="0" algn="ctr">
              <a:buNone/>
            </a:pPr>
            <a:r>
              <a:rPr lang="en-US" sz="2800" dirty="0" smtClean="0"/>
              <a:t>plus</a:t>
            </a:r>
          </a:p>
          <a:p>
            <a:pPr algn="ctr"/>
            <a:r>
              <a:rPr lang="en-US" sz="2800" dirty="0" smtClean="0"/>
              <a:t>Allocable Indirect Costs</a:t>
            </a:r>
          </a:p>
          <a:p>
            <a:pPr algn="ctr"/>
            <a:r>
              <a:rPr lang="en-US" sz="2800" dirty="0" smtClean="0"/>
              <a:t>less</a:t>
            </a:r>
          </a:p>
          <a:p>
            <a:pPr algn="ctr"/>
            <a:r>
              <a:rPr lang="en-US" sz="2800" dirty="0" smtClean="0"/>
              <a:t>Applicable Credits</a:t>
            </a:r>
            <a:endParaRPr lang="en-US" sz="2800" dirty="0"/>
          </a:p>
          <a:p>
            <a:endParaRPr lang="en-US" sz="2800" dirty="0"/>
          </a:p>
        </p:txBody>
      </p:sp>
    </p:spTree>
    <p:extLst>
      <p:ext uri="{BB962C8B-B14F-4D97-AF65-F5344CB8AC3E}">
        <p14:creationId xmlns:p14="http://schemas.microsoft.com/office/powerpoint/2010/main" val="41864470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Costs – Typical Items</a:t>
            </a:r>
            <a:endParaRPr lang="en-US" dirty="0"/>
          </a:p>
        </p:txBody>
      </p:sp>
      <p:sp>
        <p:nvSpPr>
          <p:cNvPr id="3" name="Content Placeholder 2"/>
          <p:cNvSpPr>
            <a:spLocks noGrp="1"/>
          </p:cNvSpPr>
          <p:nvPr>
            <p:ph idx="1"/>
          </p:nvPr>
        </p:nvSpPr>
        <p:spPr/>
        <p:txBody>
          <a:bodyPr>
            <a:noAutofit/>
          </a:bodyPr>
          <a:lstStyle/>
          <a:p>
            <a:r>
              <a:rPr lang="en-US" sz="2800" dirty="0"/>
              <a:t>Compensation of employees for time </a:t>
            </a:r>
            <a:r>
              <a:rPr lang="en-US" sz="2800" dirty="0" smtClean="0"/>
              <a:t>devoted and </a:t>
            </a:r>
            <a:r>
              <a:rPr lang="en-US" sz="2800" dirty="0"/>
              <a:t>identified specifically to the performance </a:t>
            </a:r>
            <a:r>
              <a:rPr lang="en-US" sz="2800" dirty="0" smtClean="0"/>
              <a:t>of the awards </a:t>
            </a:r>
          </a:p>
          <a:p>
            <a:r>
              <a:rPr lang="en-US" sz="2800" dirty="0" smtClean="0"/>
              <a:t>Cost </a:t>
            </a:r>
            <a:r>
              <a:rPr lang="en-US" sz="2800" dirty="0"/>
              <a:t>of materials acquired, consumed </a:t>
            </a:r>
            <a:r>
              <a:rPr lang="en-US" sz="2800" dirty="0" smtClean="0"/>
              <a:t>or expended </a:t>
            </a:r>
            <a:r>
              <a:rPr lang="en-US" sz="2800" dirty="0"/>
              <a:t>specifically for the purpose of </a:t>
            </a:r>
            <a:r>
              <a:rPr lang="en-US" sz="2800" dirty="0" smtClean="0"/>
              <a:t>the awards</a:t>
            </a:r>
            <a:endParaRPr lang="en-US" sz="2800" dirty="0"/>
          </a:p>
          <a:p>
            <a:r>
              <a:rPr lang="en-US" sz="2800" dirty="0" smtClean="0"/>
              <a:t>Equipment </a:t>
            </a:r>
            <a:r>
              <a:rPr lang="en-US" sz="2800" dirty="0"/>
              <a:t>and other approved </a:t>
            </a:r>
            <a:r>
              <a:rPr lang="en-US" sz="2800" dirty="0" smtClean="0"/>
              <a:t>capital expenditures</a:t>
            </a:r>
            <a:endParaRPr lang="en-US" sz="2800" dirty="0"/>
          </a:p>
          <a:p>
            <a:r>
              <a:rPr lang="en-US" sz="2800" dirty="0" smtClean="0"/>
              <a:t>Travel </a:t>
            </a:r>
            <a:r>
              <a:rPr lang="en-US" sz="2800" dirty="0"/>
              <a:t>expenses</a:t>
            </a:r>
          </a:p>
        </p:txBody>
      </p:sp>
    </p:spTree>
    <p:extLst>
      <p:ext uri="{BB962C8B-B14F-4D97-AF65-F5344CB8AC3E}">
        <p14:creationId xmlns:p14="http://schemas.microsoft.com/office/powerpoint/2010/main" val="6558171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200.403 Factors Affecting Allowability</a:t>
            </a:r>
            <a:endParaRPr lang="en-US" dirty="0"/>
          </a:p>
        </p:txBody>
      </p:sp>
      <p:sp>
        <p:nvSpPr>
          <p:cNvPr id="3" name="Content Placeholder 2"/>
          <p:cNvSpPr>
            <a:spLocks noGrp="1"/>
          </p:cNvSpPr>
          <p:nvPr>
            <p:ph idx="1"/>
          </p:nvPr>
        </p:nvSpPr>
        <p:spPr/>
        <p:txBody>
          <a:bodyPr>
            <a:normAutofit/>
          </a:bodyPr>
          <a:lstStyle/>
          <a:p>
            <a:r>
              <a:rPr lang="en-US" sz="2800" dirty="0"/>
              <a:t>To be allowable, costs must be:</a:t>
            </a:r>
          </a:p>
          <a:p>
            <a:r>
              <a:rPr lang="en-US" sz="2400" dirty="0"/>
              <a:t>a) Necessary and reasonable for the performance of the </a:t>
            </a:r>
            <a:r>
              <a:rPr lang="en-US" sz="2400" dirty="0" smtClean="0"/>
              <a:t>Federal award</a:t>
            </a:r>
            <a:r>
              <a:rPr lang="en-US" sz="2400" dirty="0"/>
              <a:t>, and be allocable under the cost principles</a:t>
            </a:r>
          </a:p>
          <a:p>
            <a:r>
              <a:rPr lang="en-US" sz="2400" dirty="0"/>
              <a:t>b) Conform to any limitations or exclusions</a:t>
            </a:r>
          </a:p>
          <a:p>
            <a:r>
              <a:rPr lang="en-US" sz="2400" dirty="0"/>
              <a:t>c) Be consistent with policies and procedures that apply uniformly </a:t>
            </a:r>
            <a:r>
              <a:rPr lang="en-US" sz="2400" dirty="0" smtClean="0"/>
              <a:t>to all </a:t>
            </a:r>
            <a:r>
              <a:rPr lang="en-US" sz="2400" dirty="0"/>
              <a:t>activities of the entity</a:t>
            </a:r>
          </a:p>
          <a:p>
            <a:r>
              <a:rPr lang="en-US" sz="2400" dirty="0"/>
              <a:t>d) Be accorded consistent </a:t>
            </a:r>
            <a:r>
              <a:rPr lang="en-US" sz="2400" dirty="0" smtClean="0"/>
              <a:t>treatment</a:t>
            </a:r>
            <a:endParaRPr lang="en-US" sz="2400" dirty="0"/>
          </a:p>
        </p:txBody>
      </p:sp>
    </p:spTree>
    <p:extLst>
      <p:ext uri="{BB962C8B-B14F-4D97-AF65-F5344CB8AC3E}">
        <p14:creationId xmlns:p14="http://schemas.microsoft.com/office/powerpoint/2010/main" val="12458711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200.403 Factors Affecting Allowability</a:t>
            </a:r>
            <a:endParaRPr lang="en-US" dirty="0"/>
          </a:p>
        </p:txBody>
      </p:sp>
      <p:sp>
        <p:nvSpPr>
          <p:cNvPr id="3" name="Content Placeholder 2"/>
          <p:cNvSpPr>
            <a:spLocks noGrp="1"/>
          </p:cNvSpPr>
          <p:nvPr>
            <p:ph idx="1"/>
          </p:nvPr>
        </p:nvSpPr>
        <p:spPr/>
        <p:txBody>
          <a:bodyPr/>
          <a:lstStyle/>
          <a:p>
            <a:r>
              <a:rPr lang="en-US" sz="2800" dirty="0"/>
              <a:t>To be allowable, costs must be:</a:t>
            </a:r>
          </a:p>
          <a:p>
            <a:r>
              <a:rPr lang="en-US" sz="2400" dirty="0" smtClean="0"/>
              <a:t>e</a:t>
            </a:r>
            <a:r>
              <a:rPr lang="en-US" sz="2400" dirty="0"/>
              <a:t>) Be determined in accordance with generally accepted accounting principles (GAAP), except for state and local governments and Indian tribes, as otherwise provided for in this part</a:t>
            </a:r>
          </a:p>
          <a:p>
            <a:r>
              <a:rPr lang="en-US" sz="2400" dirty="0"/>
              <a:t>f) Not be included as a cost or be used to meet cost-sharing or matching requirements of any other federal program</a:t>
            </a:r>
          </a:p>
          <a:p>
            <a:r>
              <a:rPr lang="en-US" sz="2400" dirty="0"/>
              <a:t>g) Be adequately documented</a:t>
            </a:r>
          </a:p>
          <a:p>
            <a:endParaRPr lang="en-US" dirty="0"/>
          </a:p>
        </p:txBody>
      </p:sp>
    </p:spTree>
    <p:extLst>
      <p:ext uri="{BB962C8B-B14F-4D97-AF65-F5344CB8AC3E}">
        <p14:creationId xmlns:p14="http://schemas.microsoft.com/office/powerpoint/2010/main" val="19104685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200.404 Reasonable Costs	</a:t>
            </a:r>
            <a:endParaRPr lang="en-US" dirty="0"/>
          </a:p>
        </p:txBody>
      </p:sp>
      <p:sp>
        <p:nvSpPr>
          <p:cNvPr id="3" name="Content Placeholder 2"/>
          <p:cNvSpPr>
            <a:spLocks noGrp="1"/>
          </p:cNvSpPr>
          <p:nvPr>
            <p:ph idx="1"/>
          </p:nvPr>
        </p:nvSpPr>
        <p:spPr/>
        <p:txBody>
          <a:bodyPr>
            <a:normAutofit fontScale="92500" lnSpcReduction="20000"/>
          </a:bodyPr>
          <a:lstStyle/>
          <a:p>
            <a:r>
              <a:rPr lang="en-US" sz="2800" dirty="0"/>
              <a:t>A cost is reasonable if, in its nature and amount, </a:t>
            </a:r>
            <a:r>
              <a:rPr lang="en-US" sz="2800" dirty="0" smtClean="0"/>
              <a:t>it does </a:t>
            </a:r>
            <a:r>
              <a:rPr lang="en-US" sz="2800" dirty="0"/>
              <a:t>not exceed that which would be incurred </a:t>
            </a:r>
            <a:r>
              <a:rPr lang="en-US" sz="2800" dirty="0" smtClean="0"/>
              <a:t>by a prudent </a:t>
            </a:r>
            <a:r>
              <a:rPr lang="en-US" sz="2800" dirty="0"/>
              <a:t>person under the circumstances </a:t>
            </a:r>
            <a:r>
              <a:rPr lang="en-US" sz="2800" dirty="0" smtClean="0"/>
              <a:t>prevailing at </a:t>
            </a:r>
            <a:r>
              <a:rPr lang="en-US" sz="2800" dirty="0"/>
              <a:t>the time the decision was made to incur the cost</a:t>
            </a:r>
            <a:r>
              <a:rPr lang="en-US" sz="2800" dirty="0" smtClean="0"/>
              <a:t>.</a:t>
            </a:r>
          </a:p>
          <a:p>
            <a:endParaRPr lang="en-US" dirty="0"/>
          </a:p>
          <a:p>
            <a:r>
              <a:rPr lang="en-US" sz="2800" dirty="0"/>
              <a:t>For example, is the cost:</a:t>
            </a:r>
          </a:p>
          <a:p>
            <a:r>
              <a:rPr lang="en-US" sz="2600" dirty="0" smtClean="0"/>
              <a:t>Ordinary </a:t>
            </a:r>
            <a:r>
              <a:rPr lang="en-US" sz="2600" dirty="0"/>
              <a:t>and necessary?</a:t>
            </a:r>
          </a:p>
          <a:p>
            <a:r>
              <a:rPr lang="en-US" sz="2600" dirty="0" smtClean="0"/>
              <a:t>Entered </a:t>
            </a:r>
            <a:r>
              <a:rPr lang="en-US" sz="2600" dirty="0"/>
              <a:t>into in accordance with sound business </a:t>
            </a:r>
            <a:r>
              <a:rPr lang="en-US" sz="2600" dirty="0" smtClean="0"/>
              <a:t>practices (</a:t>
            </a:r>
            <a:r>
              <a:rPr lang="en-US" sz="2600" dirty="0"/>
              <a:t>arm’s-length transactions, follows other Federal, state or </a:t>
            </a:r>
            <a:r>
              <a:rPr lang="en-US" sz="2600" dirty="0" smtClean="0"/>
              <a:t>local laws</a:t>
            </a:r>
            <a:r>
              <a:rPr lang="en-US" sz="2600" dirty="0"/>
              <a:t>, etc.)?</a:t>
            </a:r>
          </a:p>
          <a:p>
            <a:r>
              <a:rPr lang="en-US" sz="2600" dirty="0" smtClean="0"/>
              <a:t>Comparable </a:t>
            </a:r>
            <a:r>
              <a:rPr lang="en-US" sz="2600" dirty="0"/>
              <a:t>to market prices?</a:t>
            </a:r>
          </a:p>
          <a:p>
            <a:r>
              <a:rPr lang="en-US" sz="2600" dirty="0" smtClean="0"/>
              <a:t>Did </a:t>
            </a:r>
            <a:r>
              <a:rPr lang="en-US" sz="2600" dirty="0"/>
              <a:t>the entity deviate from its established practices </a:t>
            </a:r>
            <a:r>
              <a:rPr lang="en-US" sz="2600" dirty="0" smtClean="0"/>
              <a:t>and policies</a:t>
            </a:r>
            <a:r>
              <a:rPr lang="en-US" sz="2600" dirty="0"/>
              <a:t>?</a:t>
            </a:r>
          </a:p>
        </p:txBody>
      </p:sp>
    </p:spTree>
    <p:extLst>
      <p:ext uri="{BB962C8B-B14F-4D97-AF65-F5344CB8AC3E}">
        <p14:creationId xmlns:p14="http://schemas.microsoft.com/office/powerpoint/2010/main" val="22765771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200.405  Allocable Costs</a:t>
            </a:r>
            <a:endParaRPr lang="en-US" dirty="0"/>
          </a:p>
        </p:txBody>
      </p:sp>
      <p:sp>
        <p:nvSpPr>
          <p:cNvPr id="3" name="Content Placeholder 2"/>
          <p:cNvSpPr>
            <a:spLocks noGrp="1"/>
          </p:cNvSpPr>
          <p:nvPr>
            <p:ph idx="1"/>
          </p:nvPr>
        </p:nvSpPr>
        <p:spPr/>
        <p:txBody>
          <a:bodyPr>
            <a:normAutofit/>
          </a:bodyPr>
          <a:lstStyle/>
          <a:p>
            <a:endParaRPr lang="en-US" sz="2800" dirty="0" smtClean="0"/>
          </a:p>
          <a:p>
            <a:r>
              <a:rPr lang="en-US" sz="2800" dirty="0" smtClean="0"/>
              <a:t>A </a:t>
            </a:r>
            <a:r>
              <a:rPr lang="en-US" sz="2800" dirty="0"/>
              <a:t>cost is allocable to a particular </a:t>
            </a:r>
            <a:r>
              <a:rPr lang="en-US" sz="2800" dirty="0" smtClean="0"/>
              <a:t>Federal award </a:t>
            </a:r>
            <a:r>
              <a:rPr lang="en-US" sz="2800" dirty="0"/>
              <a:t>or cost objective if the goods </a:t>
            </a:r>
            <a:r>
              <a:rPr lang="en-US" sz="2800" dirty="0" smtClean="0"/>
              <a:t>or services </a:t>
            </a:r>
            <a:r>
              <a:rPr lang="en-US" sz="2800" dirty="0"/>
              <a:t>involved are chargeable </a:t>
            </a:r>
            <a:r>
              <a:rPr lang="en-US" sz="2800" dirty="0" smtClean="0"/>
              <a:t>or assignable </a:t>
            </a:r>
            <a:r>
              <a:rPr lang="en-US" sz="2800" dirty="0"/>
              <a:t>to that Federal award of </a:t>
            </a:r>
            <a:r>
              <a:rPr lang="en-US" sz="2800" dirty="0" smtClean="0"/>
              <a:t>cost objective </a:t>
            </a:r>
            <a:r>
              <a:rPr lang="en-US" sz="2800" dirty="0"/>
              <a:t>in accordance with the </a:t>
            </a:r>
            <a:r>
              <a:rPr lang="en-US" sz="2800" dirty="0" smtClean="0"/>
              <a:t>relative benefits </a:t>
            </a:r>
            <a:r>
              <a:rPr lang="en-US" sz="2800" dirty="0"/>
              <a:t>received</a:t>
            </a:r>
          </a:p>
        </p:txBody>
      </p:sp>
    </p:spTree>
    <p:extLst>
      <p:ext uri="{BB962C8B-B14F-4D97-AF65-F5344CB8AC3E}">
        <p14:creationId xmlns:p14="http://schemas.microsoft.com/office/powerpoint/2010/main" val="317957064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200.405  Allocable Costs</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Standard is met if the cost is:</a:t>
            </a:r>
          </a:p>
          <a:p>
            <a:r>
              <a:rPr lang="en-US" sz="2600" dirty="0"/>
              <a:t>Incurred specifically for the Federal award</a:t>
            </a:r>
          </a:p>
          <a:p>
            <a:r>
              <a:rPr lang="en-US" sz="2600" dirty="0" smtClean="0"/>
              <a:t>Benefits </a:t>
            </a:r>
            <a:r>
              <a:rPr lang="en-US" sz="2600" dirty="0"/>
              <a:t>both the Federal award and other work of </a:t>
            </a:r>
            <a:r>
              <a:rPr lang="en-US" sz="2600" dirty="0" smtClean="0"/>
              <a:t>the entity</a:t>
            </a:r>
            <a:r>
              <a:rPr lang="en-US" sz="2600" dirty="0"/>
              <a:t>, and can be distributed in proportions </a:t>
            </a:r>
            <a:r>
              <a:rPr lang="en-US" sz="2600" dirty="0" smtClean="0"/>
              <a:t>using reasonable </a:t>
            </a:r>
            <a:r>
              <a:rPr lang="en-US" sz="2600" dirty="0"/>
              <a:t>methods</a:t>
            </a:r>
          </a:p>
          <a:p>
            <a:r>
              <a:rPr lang="en-US" sz="2600" dirty="0" smtClean="0"/>
              <a:t>Is </a:t>
            </a:r>
            <a:r>
              <a:rPr lang="en-US" sz="2600" dirty="0"/>
              <a:t>necessary to the operation </a:t>
            </a:r>
            <a:r>
              <a:rPr lang="en-US" sz="2600" dirty="0" smtClean="0"/>
              <a:t>of </a:t>
            </a:r>
            <a:r>
              <a:rPr lang="en-US" sz="2600" dirty="0"/>
              <a:t>the entity, and </a:t>
            </a:r>
            <a:r>
              <a:rPr lang="en-US" sz="2600" dirty="0" smtClean="0"/>
              <a:t>is assignable </a:t>
            </a:r>
            <a:r>
              <a:rPr lang="en-US" sz="2600" dirty="0"/>
              <a:t>in part to the Federal award</a:t>
            </a:r>
          </a:p>
          <a:p>
            <a:r>
              <a:rPr lang="en-US" sz="2600" dirty="0" smtClean="0"/>
              <a:t>All </a:t>
            </a:r>
            <a:r>
              <a:rPr lang="en-US" sz="2600" dirty="0"/>
              <a:t>activities which benefit from the entity’s </a:t>
            </a:r>
            <a:r>
              <a:rPr lang="en-US" sz="2600" dirty="0" smtClean="0"/>
              <a:t>indirect cost</a:t>
            </a:r>
            <a:r>
              <a:rPr lang="en-US" sz="2600" dirty="0"/>
              <a:t>, </a:t>
            </a:r>
            <a:r>
              <a:rPr lang="en-US" sz="2600" dirty="0" smtClean="0"/>
              <a:t>including unallowable </a:t>
            </a:r>
            <a:r>
              <a:rPr lang="en-US" sz="2600" dirty="0"/>
              <a:t>activities, will </a:t>
            </a:r>
            <a:r>
              <a:rPr lang="en-US" sz="2600" dirty="0" smtClean="0"/>
              <a:t>receive an </a:t>
            </a:r>
            <a:r>
              <a:rPr lang="en-US" sz="2600" dirty="0"/>
              <a:t>appropriate allocation of the indirect costs</a:t>
            </a:r>
          </a:p>
        </p:txBody>
      </p:sp>
    </p:spTree>
    <p:extLst>
      <p:ext uri="{BB962C8B-B14F-4D97-AF65-F5344CB8AC3E}">
        <p14:creationId xmlns:p14="http://schemas.microsoft.com/office/powerpoint/2010/main" val="8405010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200.407 Prior Written Approval	</a:t>
            </a:r>
            <a:endParaRPr lang="en-US" dirty="0"/>
          </a:p>
        </p:txBody>
      </p:sp>
      <p:sp>
        <p:nvSpPr>
          <p:cNvPr id="3" name="Content Placeholder 2"/>
          <p:cNvSpPr>
            <a:spLocks noGrp="1"/>
          </p:cNvSpPr>
          <p:nvPr>
            <p:ph idx="1"/>
          </p:nvPr>
        </p:nvSpPr>
        <p:spPr/>
        <p:txBody>
          <a:bodyPr>
            <a:normAutofit/>
          </a:bodyPr>
          <a:lstStyle/>
          <a:p>
            <a:r>
              <a:rPr lang="en-US" sz="2800" dirty="0" smtClean="0"/>
              <a:t>Non-Federal entity may seek prior written approval of the cognizant agency for indirect costs or the Federal awarding agency in advance of the incurrence of special or unusual costs</a:t>
            </a:r>
          </a:p>
          <a:p>
            <a:r>
              <a:rPr lang="en-US" sz="2800" dirty="0" smtClean="0"/>
              <a:t>Sometimes prior approval is required – this section lists those instances when that is the case (only place where all 22 are listed)</a:t>
            </a:r>
            <a:endParaRPr lang="en-US" sz="2800" dirty="0"/>
          </a:p>
        </p:txBody>
      </p:sp>
    </p:spTree>
    <p:extLst>
      <p:ext uri="{BB962C8B-B14F-4D97-AF65-F5344CB8AC3E}">
        <p14:creationId xmlns:p14="http://schemas.microsoft.com/office/powerpoint/2010/main" val="22145194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200.413 Direct Costs</a:t>
            </a:r>
            <a:endParaRPr lang="en-US" dirty="0"/>
          </a:p>
        </p:txBody>
      </p:sp>
      <p:sp>
        <p:nvSpPr>
          <p:cNvPr id="3" name="Content Placeholder 2"/>
          <p:cNvSpPr>
            <a:spLocks noGrp="1"/>
          </p:cNvSpPr>
          <p:nvPr>
            <p:ph idx="1"/>
          </p:nvPr>
        </p:nvSpPr>
        <p:spPr/>
        <p:txBody>
          <a:bodyPr>
            <a:normAutofit/>
          </a:bodyPr>
          <a:lstStyle/>
          <a:p>
            <a:r>
              <a:rPr lang="en-US" sz="2800" dirty="0"/>
              <a:t>Direct costs are those that can be </a:t>
            </a:r>
            <a:r>
              <a:rPr lang="en-US" sz="2800" dirty="0" smtClean="0"/>
              <a:t>identified specifically </a:t>
            </a:r>
            <a:r>
              <a:rPr lang="en-US" sz="2800" dirty="0"/>
              <a:t>with a particular cost objective</a:t>
            </a:r>
            <a:r>
              <a:rPr lang="en-US" sz="2800" dirty="0" smtClean="0"/>
              <a:t>, or </a:t>
            </a:r>
            <a:r>
              <a:rPr lang="en-US" sz="2800" dirty="0"/>
              <a:t>that can be directly assigned to </a:t>
            </a:r>
            <a:r>
              <a:rPr lang="en-US" sz="2800" dirty="0" smtClean="0"/>
              <a:t>such activities </a:t>
            </a:r>
            <a:r>
              <a:rPr lang="en-US" sz="2800" dirty="0"/>
              <a:t>relatively easily with a </a:t>
            </a:r>
            <a:r>
              <a:rPr lang="en-US" sz="2800" dirty="0" smtClean="0"/>
              <a:t>high degree </a:t>
            </a:r>
            <a:r>
              <a:rPr lang="en-US" sz="2800" dirty="0"/>
              <a:t>of accuracy.</a:t>
            </a:r>
          </a:p>
          <a:p>
            <a:r>
              <a:rPr lang="en-US" sz="2800" dirty="0"/>
              <a:t>Cost should be treated consistently as </a:t>
            </a:r>
            <a:r>
              <a:rPr lang="en-US" sz="2800" dirty="0" smtClean="0"/>
              <a:t>either direct </a:t>
            </a:r>
            <a:r>
              <a:rPr lang="en-US" sz="2800" dirty="0"/>
              <a:t>or indirect costs.</a:t>
            </a:r>
          </a:p>
        </p:txBody>
      </p:sp>
    </p:spTree>
    <p:extLst>
      <p:ext uri="{BB962C8B-B14F-4D97-AF65-F5344CB8AC3E}">
        <p14:creationId xmlns:p14="http://schemas.microsoft.com/office/powerpoint/2010/main" val="416416065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200.413(c) Direct Costs</a:t>
            </a:r>
            <a:endParaRPr lang="en-US" dirty="0"/>
          </a:p>
        </p:txBody>
      </p:sp>
      <p:sp>
        <p:nvSpPr>
          <p:cNvPr id="3" name="Content Placeholder 2"/>
          <p:cNvSpPr>
            <a:spLocks noGrp="1"/>
          </p:cNvSpPr>
          <p:nvPr>
            <p:ph idx="1"/>
          </p:nvPr>
        </p:nvSpPr>
        <p:spPr/>
        <p:txBody>
          <a:bodyPr>
            <a:normAutofit/>
          </a:bodyPr>
          <a:lstStyle/>
          <a:p>
            <a:r>
              <a:rPr lang="en-US" sz="2800" dirty="0"/>
              <a:t>Salaries of administrative and clerical </a:t>
            </a:r>
            <a:r>
              <a:rPr lang="en-US" sz="2800" dirty="0" smtClean="0"/>
              <a:t>staff should </a:t>
            </a:r>
            <a:r>
              <a:rPr lang="en-US" sz="2800" dirty="0"/>
              <a:t>normally be treated as indirect </a:t>
            </a:r>
            <a:r>
              <a:rPr lang="en-US" sz="2800" dirty="0" smtClean="0"/>
              <a:t>costs unless </a:t>
            </a:r>
            <a:r>
              <a:rPr lang="en-US" sz="2800" b="1" dirty="0" smtClean="0"/>
              <a:t>all </a:t>
            </a:r>
            <a:r>
              <a:rPr lang="en-US" sz="2800" dirty="0"/>
              <a:t>of the following are met:</a:t>
            </a:r>
          </a:p>
          <a:p>
            <a:pPr lvl="1"/>
            <a:r>
              <a:rPr lang="en-US" sz="2400" dirty="0" smtClean="0"/>
              <a:t>Admin </a:t>
            </a:r>
            <a:r>
              <a:rPr lang="en-US" sz="2400" dirty="0"/>
              <a:t>/ clerical services are integral to a project </a:t>
            </a:r>
            <a:r>
              <a:rPr lang="en-US" sz="2400" dirty="0" smtClean="0"/>
              <a:t>or activity</a:t>
            </a:r>
            <a:endParaRPr lang="en-US" sz="2400" dirty="0"/>
          </a:p>
          <a:p>
            <a:pPr lvl="1"/>
            <a:r>
              <a:rPr lang="en-US" sz="2400" dirty="0" smtClean="0"/>
              <a:t> </a:t>
            </a:r>
            <a:r>
              <a:rPr lang="en-US" sz="2400" dirty="0"/>
              <a:t>Individuals involved can be specifically identified </a:t>
            </a:r>
            <a:r>
              <a:rPr lang="en-US" sz="2400" dirty="0" smtClean="0"/>
              <a:t>with the </a:t>
            </a:r>
            <a:r>
              <a:rPr lang="en-US" sz="2400" dirty="0"/>
              <a:t>project or activity</a:t>
            </a:r>
          </a:p>
          <a:p>
            <a:pPr lvl="1"/>
            <a:r>
              <a:rPr lang="en-US" sz="2400" dirty="0" smtClean="0"/>
              <a:t>Such </a:t>
            </a:r>
            <a:r>
              <a:rPr lang="en-US" sz="2400" dirty="0"/>
              <a:t>costs are explicitly included in the budget </a:t>
            </a:r>
            <a:r>
              <a:rPr lang="en-US" sz="2400" dirty="0" smtClean="0"/>
              <a:t>or have </a:t>
            </a:r>
            <a:r>
              <a:rPr lang="en-US" sz="2400" dirty="0"/>
              <a:t>prior written approval</a:t>
            </a:r>
          </a:p>
          <a:p>
            <a:pPr lvl="1"/>
            <a:r>
              <a:rPr lang="en-US" sz="2400" dirty="0" smtClean="0"/>
              <a:t>The </a:t>
            </a:r>
            <a:r>
              <a:rPr lang="en-US" sz="2400" dirty="0"/>
              <a:t>costs are not also recovered as indirect </a:t>
            </a:r>
            <a:r>
              <a:rPr lang="en-US" sz="2400" dirty="0" smtClean="0"/>
              <a:t>costs	</a:t>
            </a:r>
            <a:endParaRPr lang="en-US" sz="2400" dirty="0"/>
          </a:p>
        </p:txBody>
      </p:sp>
    </p:spTree>
    <p:extLst>
      <p:ext uri="{BB962C8B-B14F-4D97-AF65-F5344CB8AC3E}">
        <p14:creationId xmlns:p14="http://schemas.microsoft.com/office/powerpoint/2010/main" val="2946789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Objectives of Uniform </a:t>
            </a:r>
            <a:r>
              <a:rPr lang="en-US" altLang="en-US" dirty="0" smtClean="0"/>
              <a:t>Guidance</a:t>
            </a:r>
            <a:br>
              <a:rPr lang="en-US" altLang="en-US" dirty="0" smtClean="0"/>
            </a:br>
            <a:endParaRPr lang="en-US" dirty="0"/>
          </a:p>
        </p:txBody>
      </p:sp>
      <p:sp>
        <p:nvSpPr>
          <p:cNvPr id="3" name="Content Placeholder 2"/>
          <p:cNvSpPr>
            <a:spLocks noGrp="1"/>
          </p:cNvSpPr>
          <p:nvPr>
            <p:ph idx="1"/>
          </p:nvPr>
        </p:nvSpPr>
        <p:spPr/>
        <p:txBody>
          <a:bodyPr>
            <a:normAutofit/>
          </a:bodyPr>
          <a:lstStyle/>
          <a:p>
            <a:pPr marL="0" indent="0">
              <a:buNone/>
              <a:defRPr/>
            </a:pPr>
            <a:r>
              <a:rPr lang="en-US" sz="2800" dirty="0"/>
              <a:t>How are these objectives to be met?</a:t>
            </a:r>
          </a:p>
          <a:p>
            <a:pPr marL="457200" indent="-457200">
              <a:buFont typeface="+mj-lt"/>
              <a:buAutoNum type="arabicPeriod"/>
              <a:defRPr/>
            </a:pPr>
            <a:r>
              <a:rPr lang="en-US" sz="2800" dirty="0"/>
              <a:t>Eliminating duplicative and conflicting guidance</a:t>
            </a:r>
          </a:p>
          <a:p>
            <a:pPr marL="457200" indent="-457200">
              <a:buFont typeface="+mj-lt"/>
              <a:buAutoNum type="arabicPeriod"/>
              <a:defRPr/>
            </a:pPr>
            <a:r>
              <a:rPr lang="en-US" sz="2800" dirty="0"/>
              <a:t>Focusing on performance over compliance for accountability</a:t>
            </a:r>
          </a:p>
          <a:p>
            <a:pPr marL="457200" indent="-457200">
              <a:buFont typeface="+mj-lt"/>
              <a:buAutoNum type="arabicPeriod"/>
              <a:defRPr/>
            </a:pPr>
            <a:r>
              <a:rPr lang="en-US" sz="2800" dirty="0"/>
              <a:t>Encouraging efficient use of information technology and shared services</a:t>
            </a:r>
          </a:p>
          <a:p>
            <a:pPr marL="457200" indent="-457200">
              <a:buFont typeface="+mj-lt"/>
              <a:buAutoNum type="arabicPeriod"/>
              <a:defRPr/>
            </a:pPr>
            <a:r>
              <a:rPr lang="en-US" sz="2800" dirty="0"/>
              <a:t>Providing for consistent and transparent treatment of costs</a:t>
            </a:r>
          </a:p>
        </p:txBody>
      </p:sp>
    </p:spTree>
    <p:extLst>
      <p:ext uri="{BB962C8B-B14F-4D97-AF65-F5344CB8AC3E}">
        <p14:creationId xmlns:p14="http://schemas.microsoft.com/office/powerpoint/2010/main" val="41305933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200.413(e) Direct Costs</a:t>
            </a:r>
            <a:endParaRPr lang="en-US" dirty="0"/>
          </a:p>
        </p:txBody>
      </p:sp>
      <p:sp>
        <p:nvSpPr>
          <p:cNvPr id="3" name="Content Placeholder 2"/>
          <p:cNvSpPr>
            <a:spLocks noGrp="1"/>
          </p:cNvSpPr>
          <p:nvPr>
            <p:ph idx="1"/>
          </p:nvPr>
        </p:nvSpPr>
        <p:spPr/>
        <p:txBody>
          <a:bodyPr>
            <a:normAutofit/>
          </a:bodyPr>
          <a:lstStyle/>
          <a:p>
            <a:pPr>
              <a:spcBef>
                <a:spcPts val="1800"/>
              </a:spcBef>
            </a:pPr>
            <a:r>
              <a:rPr lang="en-US" sz="2800" dirty="0"/>
              <a:t>When costs are unallowable, they must </a:t>
            </a:r>
            <a:r>
              <a:rPr lang="en-US" sz="2800" dirty="0" smtClean="0"/>
              <a:t>be treated </a:t>
            </a:r>
            <a:r>
              <a:rPr lang="en-US" sz="2800" dirty="0"/>
              <a:t>as direct costs for purposes </a:t>
            </a:r>
            <a:r>
              <a:rPr lang="en-US" sz="2800" dirty="0" smtClean="0"/>
              <a:t>of the indirect rate, </a:t>
            </a:r>
            <a:r>
              <a:rPr lang="en-US" sz="2800" dirty="0"/>
              <a:t>and </a:t>
            </a:r>
            <a:r>
              <a:rPr lang="en-US" sz="2800" dirty="0" smtClean="0"/>
              <a:t>be allocated </a:t>
            </a:r>
            <a:r>
              <a:rPr lang="en-US" sz="2800" dirty="0"/>
              <a:t>their equitable share of the </a:t>
            </a:r>
            <a:r>
              <a:rPr lang="en-US" sz="2800" dirty="0" smtClean="0"/>
              <a:t>entity’s indirect </a:t>
            </a:r>
            <a:r>
              <a:rPr lang="en-US" sz="2800" dirty="0"/>
              <a:t>costs if they include activities which:</a:t>
            </a:r>
          </a:p>
          <a:p>
            <a:pPr lvl="1">
              <a:spcBef>
                <a:spcPts val="1200"/>
              </a:spcBef>
            </a:pPr>
            <a:r>
              <a:rPr lang="en-US" sz="2600" dirty="0" smtClean="0"/>
              <a:t> </a:t>
            </a:r>
            <a:r>
              <a:rPr lang="en-US" sz="2600" dirty="0"/>
              <a:t>Include the salaries of personnel</a:t>
            </a:r>
          </a:p>
          <a:p>
            <a:pPr lvl="1"/>
            <a:r>
              <a:rPr lang="en-US" sz="2600" dirty="0" smtClean="0"/>
              <a:t> Occupied </a:t>
            </a:r>
            <a:r>
              <a:rPr lang="en-US" sz="2600" dirty="0"/>
              <a:t>space, and</a:t>
            </a:r>
          </a:p>
          <a:p>
            <a:pPr lvl="1"/>
            <a:r>
              <a:rPr lang="en-US" sz="2600" dirty="0" smtClean="0"/>
              <a:t> </a:t>
            </a:r>
            <a:r>
              <a:rPr lang="en-US" sz="2600" dirty="0"/>
              <a:t>Benefit from the entity’s indirect costs</a:t>
            </a:r>
            <a:endParaRPr lang="en-US" sz="2200" dirty="0"/>
          </a:p>
        </p:txBody>
      </p:sp>
    </p:spTree>
    <p:extLst>
      <p:ext uri="{BB962C8B-B14F-4D97-AF65-F5344CB8AC3E}">
        <p14:creationId xmlns:p14="http://schemas.microsoft.com/office/powerpoint/2010/main" val="172510502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200.414 Indirect Costs </a:t>
            </a:r>
            <a:endParaRPr lang="en-US" dirty="0"/>
          </a:p>
        </p:txBody>
      </p:sp>
      <p:sp>
        <p:nvSpPr>
          <p:cNvPr id="3" name="Content Placeholder 2"/>
          <p:cNvSpPr>
            <a:spLocks noGrp="1"/>
          </p:cNvSpPr>
          <p:nvPr>
            <p:ph idx="1"/>
          </p:nvPr>
        </p:nvSpPr>
        <p:spPr/>
        <p:txBody>
          <a:bodyPr>
            <a:normAutofit/>
          </a:bodyPr>
          <a:lstStyle/>
          <a:p>
            <a:r>
              <a:rPr lang="en-US" sz="2800" dirty="0"/>
              <a:t>Existing negotiated indirect cost rates </a:t>
            </a:r>
            <a:r>
              <a:rPr lang="en-US" sz="2800" dirty="0" smtClean="0"/>
              <a:t>will remain </a:t>
            </a:r>
            <a:r>
              <a:rPr lang="en-US" sz="2800" dirty="0"/>
              <a:t>in place until they are due to </a:t>
            </a:r>
            <a:r>
              <a:rPr lang="en-US" sz="2800" dirty="0" smtClean="0"/>
              <a:t>be renegotiated.</a:t>
            </a:r>
          </a:p>
          <a:p>
            <a:r>
              <a:rPr lang="en-US" sz="2800" dirty="0"/>
              <a:t>New guidance may be used in </a:t>
            </a:r>
            <a:r>
              <a:rPr lang="en-US" sz="2800" dirty="0" smtClean="0"/>
              <a:t>generating indirect </a:t>
            </a:r>
            <a:r>
              <a:rPr lang="en-US" sz="2800" dirty="0"/>
              <a:t>cost proposal / </a:t>
            </a:r>
            <a:r>
              <a:rPr lang="en-US" sz="2800" dirty="0" smtClean="0"/>
              <a:t>negotiating cost rate </a:t>
            </a:r>
            <a:r>
              <a:rPr lang="en-US" sz="2800" dirty="0"/>
              <a:t>for years after 12.26.14 (i.e., even </a:t>
            </a:r>
            <a:r>
              <a:rPr lang="en-US" sz="2800" dirty="0" smtClean="0"/>
              <a:t>if based </a:t>
            </a:r>
            <a:r>
              <a:rPr lang="en-US" sz="2800" dirty="0"/>
              <a:t>on 2014 costs, or in process now)</a:t>
            </a:r>
          </a:p>
        </p:txBody>
      </p:sp>
    </p:spTree>
    <p:extLst>
      <p:ext uri="{BB962C8B-B14F-4D97-AF65-F5344CB8AC3E}">
        <p14:creationId xmlns:p14="http://schemas.microsoft.com/office/powerpoint/2010/main" val="112111740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200.414 Indirect Costs </a:t>
            </a:r>
            <a:endParaRPr lang="en-US" dirty="0"/>
          </a:p>
        </p:txBody>
      </p:sp>
      <p:sp>
        <p:nvSpPr>
          <p:cNvPr id="3" name="Content Placeholder 2"/>
          <p:cNvSpPr>
            <a:spLocks noGrp="1"/>
          </p:cNvSpPr>
          <p:nvPr>
            <p:ph idx="1"/>
          </p:nvPr>
        </p:nvSpPr>
        <p:spPr/>
        <p:txBody>
          <a:bodyPr>
            <a:normAutofit/>
          </a:bodyPr>
          <a:lstStyle/>
          <a:p>
            <a:r>
              <a:rPr lang="en-US" sz="2800" dirty="0" smtClean="0"/>
              <a:t>Federal acceptance of approved indirect cost rates  (F&amp;A)</a:t>
            </a:r>
          </a:p>
          <a:p>
            <a:endParaRPr lang="en-US" sz="2800" dirty="0"/>
          </a:p>
          <a:p>
            <a:r>
              <a:rPr lang="en-US" sz="2800" dirty="0" smtClean="0"/>
              <a:t>New de minimis rate of 10%</a:t>
            </a:r>
          </a:p>
          <a:p>
            <a:endParaRPr lang="en-US" sz="2800" dirty="0"/>
          </a:p>
          <a:p>
            <a:r>
              <a:rPr lang="en-US" sz="2800" dirty="0" smtClean="0"/>
              <a:t>One-time extension of up to 4 years</a:t>
            </a:r>
          </a:p>
          <a:p>
            <a:endParaRPr lang="en-US" sz="2800" dirty="0"/>
          </a:p>
        </p:txBody>
      </p:sp>
    </p:spTree>
    <p:extLst>
      <p:ext uri="{BB962C8B-B14F-4D97-AF65-F5344CB8AC3E}">
        <p14:creationId xmlns:p14="http://schemas.microsoft.com/office/powerpoint/2010/main" val="11784893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200.414(c) Indirect Costs </a:t>
            </a:r>
            <a:endParaRPr lang="en-US" dirty="0"/>
          </a:p>
        </p:txBody>
      </p:sp>
      <p:sp>
        <p:nvSpPr>
          <p:cNvPr id="3" name="Content Placeholder 2"/>
          <p:cNvSpPr>
            <a:spLocks noGrp="1"/>
          </p:cNvSpPr>
          <p:nvPr>
            <p:ph idx="1"/>
          </p:nvPr>
        </p:nvSpPr>
        <p:spPr/>
        <p:txBody>
          <a:bodyPr>
            <a:normAutofit/>
          </a:bodyPr>
          <a:lstStyle/>
          <a:p>
            <a:r>
              <a:rPr lang="en-US" sz="2800" dirty="0"/>
              <a:t>Federal awarding agencies must </a:t>
            </a:r>
            <a:r>
              <a:rPr lang="en-US" sz="2800" dirty="0" smtClean="0"/>
              <a:t>accept approved </a:t>
            </a:r>
            <a:r>
              <a:rPr lang="en-US" sz="2800" dirty="0"/>
              <a:t>negotiated indirect cost </a:t>
            </a:r>
            <a:r>
              <a:rPr lang="en-US" sz="2800" dirty="0" smtClean="0"/>
              <a:t>rates unless </a:t>
            </a:r>
            <a:r>
              <a:rPr lang="en-US" sz="2800" dirty="0"/>
              <a:t>a different rate is required </a:t>
            </a:r>
            <a:r>
              <a:rPr lang="en-US" sz="2800" dirty="0" smtClean="0"/>
              <a:t>by Federal </a:t>
            </a:r>
            <a:r>
              <a:rPr lang="en-US" sz="2800" dirty="0"/>
              <a:t>statute or regulation, or </a:t>
            </a:r>
            <a:r>
              <a:rPr lang="en-US" sz="2800" dirty="0" smtClean="0"/>
              <a:t>when approved </a:t>
            </a:r>
            <a:r>
              <a:rPr lang="en-US" sz="2800" dirty="0"/>
              <a:t>by a Federal agency head </a:t>
            </a:r>
            <a:r>
              <a:rPr lang="en-US" sz="2800" dirty="0" smtClean="0"/>
              <a:t>or delegate </a:t>
            </a:r>
            <a:r>
              <a:rPr lang="en-US" sz="2800" dirty="0"/>
              <a:t>based on </a:t>
            </a:r>
            <a:r>
              <a:rPr lang="en-US" sz="2800" dirty="0" smtClean="0"/>
              <a:t>documented justification </a:t>
            </a:r>
            <a:r>
              <a:rPr lang="en-US" sz="2800" dirty="0"/>
              <a:t>as described in </a:t>
            </a:r>
            <a:r>
              <a:rPr lang="en-US" sz="2800" dirty="0" smtClean="0"/>
              <a:t>paragraph (</a:t>
            </a:r>
            <a:r>
              <a:rPr lang="en-US" sz="2800" dirty="0"/>
              <a:t>c)(3). (OMB would be notified of </a:t>
            </a:r>
            <a:r>
              <a:rPr lang="en-US" sz="2800" dirty="0" smtClean="0"/>
              <a:t>any deviations</a:t>
            </a:r>
            <a:r>
              <a:rPr lang="en-US" sz="2800" dirty="0"/>
              <a:t>)</a:t>
            </a:r>
            <a:endParaRPr lang="en-US" sz="2800" dirty="0" smtClean="0"/>
          </a:p>
          <a:p>
            <a:endParaRPr lang="en-US" sz="2800" dirty="0"/>
          </a:p>
        </p:txBody>
      </p:sp>
    </p:spTree>
    <p:extLst>
      <p:ext uri="{BB962C8B-B14F-4D97-AF65-F5344CB8AC3E}">
        <p14:creationId xmlns:p14="http://schemas.microsoft.com/office/powerpoint/2010/main" val="19220787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200.414(d) Indirect Costs: Pass Through Entities</a:t>
            </a:r>
            <a:endParaRPr lang="en-US" dirty="0"/>
          </a:p>
        </p:txBody>
      </p:sp>
      <p:sp>
        <p:nvSpPr>
          <p:cNvPr id="3" name="Content Placeholder 2"/>
          <p:cNvSpPr>
            <a:spLocks noGrp="1"/>
          </p:cNvSpPr>
          <p:nvPr>
            <p:ph idx="1"/>
          </p:nvPr>
        </p:nvSpPr>
        <p:spPr/>
        <p:txBody>
          <a:bodyPr>
            <a:normAutofit/>
          </a:bodyPr>
          <a:lstStyle/>
          <a:p>
            <a:r>
              <a:rPr lang="en-US" sz="2800" dirty="0"/>
              <a:t>Pass-through entities are subject to </a:t>
            </a:r>
            <a:r>
              <a:rPr lang="en-US" sz="2800" dirty="0" smtClean="0"/>
              <a:t>the requirements </a:t>
            </a:r>
            <a:r>
              <a:rPr lang="en-US" sz="2800" dirty="0"/>
              <a:t>of 220.331 (a)(4):</a:t>
            </a:r>
          </a:p>
          <a:p>
            <a:r>
              <a:rPr lang="en-US" sz="2800" dirty="0"/>
              <a:t>Subaward agreements should include </a:t>
            </a:r>
            <a:r>
              <a:rPr lang="en-US" sz="2800" dirty="0" smtClean="0"/>
              <a:t>the approved </a:t>
            </a:r>
            <a:r>
              <a:rPr lang="en-US" sz="2800" dirty="0"/>
              <a:t>federally-recognized indirect cost </a:t>
            </a:r>
            <a:r>
              <a:rPr lang="en-US" sz="2800" dirty="0" smtClean="0"/>
              <a:t>rate negotiated </a:t>
            </a:r>
            <a:r>
              <a:rPr lang="en-US" sz="2800" dirty="0"/>
              <a:t>between the subrecipient and </a:t>
            </a:r>
            <a:r>
              <a:rPr lang="en-US" sz="2800" dirty="0" smtClean="0"/>
              <a:t>the federal </a:t>
            </a:r>
            <a:r>
              <a:rPr lang="en-US" sz="2800" dirty="0"/>
              <a:t>government, or, if no such rate exists</a:t>
            </a:r>
            <a:r>
              <a:rPr lang="en-US" sz="2800" dirty="0" smtClean="0"/>
              <a:t>, either </a:t>
            </a:r>
            <a:r>
              <a:rPr lang="en-US" sz="2800" dirty="0"/>
              <a:t>a rate negotiated between the </a:t>
            </a:r>
            <a:r>
              <a:rPr lang="en-US" sz="2800" dirty="0" smtClean="0"/>
              <a:t>pass-through and </a:t>
            </a:r>
            <a:r>
              <a:rPr lang="en-US" sz="2800" dirty="0"/>
              <a:t>the subrecipient, or a </a:t>
            </a:r>
            <a:r>
              <a:rPr lang="en-US" sz="2800" dirty="0" smtClean="0"/>
              <a:t>    de minimis indirect </a:t>
            </a:r>
            <a:r>
              <a:rPr lang="en-US" sz="2800" dirty="0"/>
              <a:t>cost rate.</a:t>
            </a:r>
          </a:p>
        </p:txBody>
      </p:sp>
    </p:spTree>
    <p:extLst>
      <p:ext uri="{BB962C8B-B14F-4D97-AF65-F5344CB8AC3E}">
        <p14:creationId xmlns:p14="http://schemas.microsoft.com/office/powerpoint/2010/main" val="314203203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200.414(e) Indirect Costs: Development and Submission of Rate</a:t>
            </a:r>
            <a:endParaRPr lang="en-US" dirty="0"/>
          </a:p>
        </p:txBody>
      </p:sp>
      <p:sp>
        <p:nvSpPr>
          <p:cNvPr id="3" name="Content Placeholder 2"/>
          <p:cNvSpPr>
            <a:spLocks noGrp="1"/>
          </p:cNvSpPr>
          <p:nvPr>
            <p:ph idx="1"/>
          </p:nvPr>
        </p:nvSpPr>
        <p:spPr/>
        <p:txBody>
          <a:bodyPr>
            <a:normAutofit/>
          </a:bodyPr>
          <a:lstStyle/>
          <a:p>
            <a:r>
              <a:rPr lang="en-US" sz="3200" dirty="0"/>
              <a:t>Appendix III: Institutions of Higher Education</a:t>
            </a:r>
          </a:p>
          <a:p>
            <a:r>
              <a:rPr lang="en-US" sz="3200" dirty="0"/>
              <a:t>Appendix IV: Nonprofit Organizations</a:t>
            </a:r>
          </a:p>
          <a:p>
            <a:r>
              <a:rPr lang="en-US" sz="3200" dirty="0"/>
              <a:t>Appendix V: State / Local Government and </a:t>
            </a:r>
            <a:r>
              <a:rPr lang="en-US" sz="3200" dirty="0" smtClean="0"/>
              <a:t>Indian Tribes </a:t>
            </a:r>
            <a:r>
              <a:rPr lang="en-US" sz="3200" dirty="0"/>
              <a:t>(</a:t>
            </a:r>
            <a:r>
              <a:rPr lang="en-US" sz="3200" dirty="0" smtClean="0"/>
              <a:t>central service </a:t>
            </a:r>
            <a:r>
              <a:rPr lang="en-US" sz="3200" dirty="0"/>
              <a:t>cost allocation plans)</a:t>
            </a:r>
          </a:p>
          <a:p>
            <a:r>
              <a:rPr lang="en-US" sz="3200" dirty="0"/>
              <a:t>Appendix VI: Public Assistance Cost </a:t>
            </a:r>
            <a:r>
              <a:rPr lang="en-US" sz="3200" dirty="0" smtClean="0"/>
              <a:t>Allocation Plans</a:t>
            </a:r>
            <a:endParaRPr lang="en-US" sz="3200" dirty="0"/>
          </a:p>
          <a:p>
            <a:r>
              <a:rPr lang="en-US" sz="3200" dirty="0"/>
              <a:t>Appendix VII: State/ Local Government and </a:t>
            </a:r>
            <a:r>
              <a:rPr lang="en-US" sz="3200" dirty="0" smtClean="0"/>
              <a:t>Indian Tribe </a:t>
            </a:r>
            <a:r>
              <a:rPr lang="en-US" sz="3200" dirty="0"/>
              <a:t>(indirect cost proposals)</a:t>
            </a:r>
          </a:p>
        </p:txBody>
      </p:sp>
    </p:spTree>
    <p:extLst>
      <p:ext uri="{BB962C8B-B14F-4D97-AF65-F5344CB8AC3E}">
        <p14:creationId xmlns:p14="http://schemas.microsoft.com/office/powerpoint/2010/main" val="2413743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nodeType="clickEffect">
                                  <p:stCondLst>
                                    <p:cond delay="0"/>
                                  </p:stCondLst>
                                  <p:childTnLst>
                                    <p:animEffect transition="out" filter="fade">
                                      <p:cBhvr>
                                        <p:cTn id="6" dur="1000"/>
                                        <p:tgtEl>
                                          <p:spTgt spid="3">
                                            <p:txEl>
                                              <p:pRg st="0" end="0"/>
                                            </p:txEl>
                                          </p:spTgt>
                                        </p:tgtEl>
                                      </p:cBhvr>
                                    </p:animEffect>
                                    <p:anim calcmode="lin" valueType="num">
                                      <p:cBhvr>
                                        <p:cTn id="7"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8" dur="1000"/>
                                        <p:tgtEl>
                                          <p:spTgt spid="3">
                                            <p:txEl>
                                              <p:pRg st="0" end="0"/>
                                            </p:txEl>
                                          </p:spTgt>
                                        </p:tgtEl>
                                        <p:attrNameLst>
                                          <p:attrName>ppt_y</p:attrName>
                                        </p:attrNameLst>
                                      </p:cBhvr>
                                      <p:tavLst>
                                        <p:tav tm="0">
                                          <p:val>
                                            <p:strVal val="ppt_y"/>
                                          </p:val>
                                        </p:tav>
                                        <p:tav tm="100000">
                                          <p:val>
                                            <p:strVal val="ppt_y+.1"/>
                                          </p:val>
                                        </p:tav>
                                      </p:tavLst>
                                    </p:anim>
                                    <p:set>
                                      <p:cBhvr>
                                        <p:cTn id="9" dur="1" fill="hold">
                                          <p:stCondLst>
                                            <p:cond delay="999"/>
                                          </p:stCondLst>
                                        </p:cTn>
                                        <p:tgtEl>
                                          <p:spTgt spid="3">
                                            <p:txEl>
                                              <p:pRg st="0" end="0"/>
                                            </p:txEl>
                                          </p:spTgt>
                                        </p:tgtEl>
                                        <p:attrNameLst>
                                          <p:attrName>style.visibility</p:attrName>
                                        </p:attrNameLst>
                                      </p:cBhvr>
                                      <p:to>
                                        <p:strVal val="hidden"/>
                                      </p:to>
                                    </p:set>
                                  </p:childTnLst>
                                </p:cTn>
                              </p:par>
                              <p:par>
                                <p:cTn id="10" presetID="42" presetClass="exit" presetSubtype="0" fill="hold" nodeType="withEffect">
                                  <p:stCondLst>
                                    <p:cond delay="0"/>
                                  </p:stCondLst>
                                  <p:childTnLst>
                                    <p:animEffect transition="out" filter="fade">
                                      <p:cBhvr>
                                        <p:cTn id="11" dur="1000"/>
                                        <p:tgtEl>
                                          <p:spTgt spid="3">
                                            <p:txEl>
                                              <p:pRg st="1" end="1"/>
                                            </p:txEl>
                                          </p:spTgt>
                                        </p:tgtEl>
                                      </p:cBhvr>
                                    </p:animEffect>
                                    <p:anim calcmode="lin" valueType="num">
                                      <p:cBhvr>
                                        <p:cTn id="12" dur="1000"/>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p:tgtEl>
                                          <p:spTgt spid="3">
                                            <p:txEl>
                                              <p:pRg st="1" end="1"/>
                                            </p:txEl>
                                          </p:spTgt>
                                        </p:tgtEl>
                                        <p:attrNameLst>
                                          <p:attrName>ppt_y</p:attrName>
                                        </p:attrNameLst>
                                      </p:cBhvr>
                                      <p:tavLst>
                                        <p:tav tm="0">
                                          <p:val>
                                            <p:strVal val="ppt_y"/>
                                          </p:val>
                                        </p:tav>
                                        <p:tav tm="100000">
                                          <p:val>
                                            <p:strVal val="ppt_y+.1"/>
                                          </p:val>
                                        </p:tav>
                                      </p:tavLst>
                                    </p:anim>
                                    <p:set>
                                      <p:cBhvr>
                                        <p:cTn id="14" dur="1" fill="hold">
                                          <p:stCondLst>
                                            <p:cond delay="999"/>
                                          </p:stCondLst>
                                        </p:cTn>
                                        <p:tgtEl>
                                          <p:spTgt spid="3">
                                            <p:txEl>
                                              <p:pRg st="1" end="1"/>
                                            </p:txEl>
                                          </p:spTgt>
                                        </p:tgtEl>
                                        <p:attrNameLst>
                                          <p:attrName>style.visibility</p:attrName>
                                        </p:attrNameLst>
                                      </p:cBhvr>
                                      <p:to>
                                        <p:strVal val="hidden"/>
                                      </p:to>
                                    </p:set>
                                  </p:childTnLst>
                                </p:cTn>
                              </p:par>
                              <p:par>
                                <p:cTn id="15" presetID="42" presetClass="exit" presetSubtype="0" fill="hold" nodeType="withEffect">
                                  <p:stCondLst>
                                    <p:cond delay="0"/>
                                  </p:stCondLst>
                                  <p:childTnLst>
                                    <p:animEffect transition="out" filter="fade">
                                      <p:cBhvr>
                                        <p:cTn id="16" dur="1000"/>
                                        <p:tgtEl>
                                          <p:spTgt spid="3">
                                            <p:txEl>
                                              <p:pRg st="3" end="3"/>
                                            </p:txEl>
                                          </p:spTgt>
                                        </p:tgtEl>
                                      </p:cBhvr>
                                    </p:animEffect>
                                    <p:anim calcmode="lin" valueType="num">
                                      <p:cBhvr>
                                        <p:cTn id="17" dur="1000"/>
                                        <p:tgtEl>
                                          <p:spTgt spid="3">
                                            <p:txEl>
                                              <p:pRg st="3" end="3"/>
                                            </p:txEl>
                                          </p:spTgt>
                                        </p:tgtEl>
                                        <p:attrNameLst>
                                          <p:attrName>ppt_x</p:attrName>
                                        </p:attrNameLst>
                                      </p:cBhvr>
                                      <p:tavLst>
                                        <p:tav tm="0">
                                          <p:val>
                                            <p:strVal val="ppt_x"/>
                                          </p:val>
                                        </p:tav>
                                        <p:tav tm="100000">
                                          <p:val>
                                            <p:strVal val="ppt_x"/>
                                          </p:val>
                                        </p:tav>
                                      </p:tavLst>
                                    </p:anim>
                                    <p:anim calcmode="lin" valueType="num">
                                      <p:cBhvr>
                                        <p:cTn id="18" dur="1000"/>
                                        <p:tgtEl>
                                          <p:spTgt spid="3">
                                            <p:txEl>
                                              <p:pRg st="3" end="3"/>
                                            </p:txEl>
                                          </p:spTgt>
                                        </p:tgtEl>
                                        <p:attrNameLst>
                                          <p:attrName>ppt_y</p:attrName>
                                        </p:attrNameLst>
                                      </p:cBhvr>
                                      <p:tavLst>
                                        <p:tav tm="0">
                                          <p:val>
                                            <p:strVal val="ppt_y"/>
                                          </p:val>
                                        </p:tav>
                                        <p:tav tm="100000">
                                          <p:val>
                                            <p:strVal val="ppt_y+.1"/>
                                          </p:val>
                                        </p:tav>
                                      </p:tavLst>
                                    </p:anim>
                                    <p:set>
                                      <p:cBhvr>
                                        <p:cTn id="19" dur="1" fill="hold">
                                          <p:stCondLst>
                                            <p:cond delay="9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200.414(f) Indirect Costs: De minimis Rate</a:t>
            </a:r>
            <a:endParaRPr lang="en-US" sz="4400" dirty="0"/>
          </a:p>
        </p:txBody>
      </p:sp>
      <p:sp>
        <p:nvSpPr>
          <p:cNvPr id="3" name="Content Placeholder 2"/>
          <p:cNvSpPr>
            <a:spLocks noGrp="1"/>
          </p:cNvSpPr>
          <p:nvPr>
            <p:ph idx="1"/>
          </p:nvPr>
        </p:nvSpPr>
        <p:spPr/>
        <p:txBody>
          <a:bodyPr>
            <a:normAutofit/>
          </a:bodyPr>
          <a:lstStyle/>
          <a:p>
            <a:r>
              <a:rPr lang="en-US" sz="2800" dirty="0"/>
              <a:t>A 10% de minimis </a:t>
            </a:r>
            <a:r>
              <a:rPr lang="en-US" sz="2800" dirty="0" smtClean="0"/>
              <a:t>indirect </a:t>
            </a:r>
            <a:r>
              <a:rPr lang="en-US" sz="2800" dirty="0"/>
              <a:t>rate is now available. </a:t>
            </a:r>
            <a:r>
              <a:rPr lang="en-US" sz="2800" dirty="0" smtClean="0"/>
              <a:t>Any non-Federal </a:t>
            </a:r>
            <a:r>
              <a:rPr lang="en-US" sz="2800" dirty="0"/>
              <a:t>entity that has never received </a:t>
            </a:r>
            <a:r>
              <a:rPr lang="en-US" sz="2800" dirty="0" smtClean="0"/>
              <a:t>a negotiated </a:t>
            </a:r>
            <a:r>
              <a:rPr lang="en-US" sz="2800" dirty="0"/>
              <a:t>indirect cost rate, except for </a:t>
            </a:r>
            <a:r>
              <a:rPr lang="en-US" sz="2800" dirty="0" smtClean="0"/>
              <a:t>those non-Federal </a:t>
            </a:r>
            <a:r>
              <a:rPr lang="en-US" sz="2800" dirty="0"/>
              <a:t>entities described in </a:t>
            </a:r>
            <a:r>
              <a:rPr lang="en-US" sz="2800" dirty="0" smtClean="0"/>
              <a:t>Appendix </a:t>
            </a:r>
            <a:r>
              <a:rPr lang="en-US" sz="2800" dirty="0"/>
              <a:t>VII, </a:t>
            </a:r>
            <a:r>
              <a:rPr lang="en-US" sz="2800" dirty="0" smtClean="0"/>
              <a:t>may elect </a:t>
            </a:r>
            <a:r>
              <a:rPr lang="en-US" sz="2800" dirty="0"/>
              <a:t>to charge a rate of 10% of modified </a:t>
            </a:r>
            <a:r>
              <a:rPr lang="en-US" sz="2800" dirty="0" smtClean="0"/>
              <a:t>total direct </a:t>
            </a:r>
            <a:r>
              <a:rPr lang="en-US" sz="2800" dirty="0"/>
              <a:t>costs which may be used indefinitely.</a:t>
            </a:r>
          </a:p>
          <a:p>
            <a:r>
              <a:rPr lang="en-US" sz="2800" dirty="0" smtClean="0"/>
              <a:t>Must </a:t>
            </a:r>
            <a:r>
              <a:rPr lang="en-US" sz="2800" dirty="0"/>
              <a:t>be used on all federal awards until the </a:t>
            </a:r>
            <a:r>
              <a:rPr lang="en-US" sz="2800" dirty="0" smtClean="0"/>
              <a:t>entity negotiates </a:t>
            </a:r>
            <a:r>
              <a:rPr lang="en-US" sz="2800" dirty="0"/>
              <a:t>an approved rate with their cognizant agency</a:t>
            </a:r>
          </a:p>
          <a:p>
            <a:r>
              <a:rPr lang="en-US" sz="2800" dirty="0" smtClean="0"/>
              <a:t>May </a:t>
            </a:r>
            <a:r>
              <a:rPr lang="en-US" sz="2800" dirty="0"/>
              <a:t>be used indefinitely</a:t>
            </a:r>
          </a:p>
        </p:txBody>
      </p:sp>
    </p:spTree>
    <p:extLst>
      <p:ext uri="{BB962C8B-B14F-4D97-AF65-F5344CB8AC3E}">
        <p14:creationId xmlns:p14="http://schemas.microsoft.com/office/powerpoint/2010/main" val="425479695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200.414(g) Indirect Costs: Extensions</a:t>
            </a:r>
            <a:endParaRPr lang="en-US" sz="4400" dirty="0"/>
          </a:p>
        </p:txBody>
      </p:sp>
      <p:sp>
        <p:nvSpPr>
          <p:cNvPr id="3" name="Content Placeholder 2"/>
          <p:cNvSpPr>
            <a:spLocks noGrp="1"/>
          </p:cNvSpPr>
          <p:nvPr>
            <p:ph idx="1"/>
          </p:nvPr>
        </p:nvSpPr>
        <p:spPr/>
        <p:txBody>
          <a:bodyPr>
            <a:normAutofit/>
          </a:bodyPr>
          <a:lstStyle/>
          <a:p>
            <a:pPr>
              <a:spcBef>
                <a:spcPts val="1800"/>
              </a:spcBef>
            </a:pPr>
            <a:r>
              <a:rPr lang="en-US" sz="2800" dirty="0"/>
              <a:t>May apply for a one-time extension </a:t>
            </a:r>
            <a:r>
              <a:rPr lang="en-US" sz="2800" dirty="0" smtClean="0"/>
              <a:t>of current </a:t>
            </a:r>
            <a:r>
              <a:rPr lang="en-US" sz="2800" dirty="0"/>
              <a:t>indirect cost rate of up to 4 </a:t>
            </a:r>
            <a:r>
              <a:rPr lang="en-US" sz="2800" dirty="0" smtClean="0"/>
              <a:t>years without </a:t>
            </a:r>
            <a:r>
              <a:rPr lang="en-US" sz="2800" dirty="0"/>
              <a:t>further negotiation, subject </a:t>
            </a:r>
            <a:r>
              <a:rPr lang="en-US" sz="2800" dirty="0" smtClean="0"/>
              <a:t>to approval </a:t>
            </a:r>
            <a:r>
              <a:rPr lang="en-US" sz="2800" dirty="0"/>
              <a:t>of the negotiating </a:t>
            </a:r>
            <a:r>
              <a:rPr lang="en-US" sz="2800" dirty="0" smtClean="0"/>
              <a:t>Federal agency</a:t>
            </a:r>
            <a:r>
              <a:rPr lang="en-US" sz="2800" dirty="0"/>
              <a:t>.</a:t>
            </a:r>
          </a:p>
          <a:p>
            <a:pPr lvl="1">
              <a:spcBef>
                <a:spcPts val="1200"/>
              </a:spcBef>
            </a:pPr>
            <a:r>
              <a:rPr lang="en-US" sz="2600" dirty="0" smtClean="0"/>
              <a:t>If </a:t>
            </a:r>
            <a:r>
              <a:rPr lang="en-US" sz="2600" dirty="0"/>
              <a:t>approved, the entity is “locked in” to that rate until </a:t>
            </a:r>
            <a:r>
              <a:rPr lang="en-US" sz="2600" dirty="0" smtClean="0"/>
              <a:t>the </a:t>
            </a:r>
            <a:r>
              <a:rPr lang="en-US" sz="2800" dirty="0" smtClean="0"/>
              <a:t>extension </a:t>
            </a:r>
            <a:r>
              <a:rPr lang="en-US" sz="2800" dirty="0"/>
              <a:t>period ends – no renegotiations</a:t>
            </a:r>
          </a:p>
          <a:p>
            <a:pPr lvl="1">
              <a:spcBef>
                <a:spcPts val="1800"/>
              </a:spcBef>
            </a:pPr>
            <a:r>
              <a:rPr lang="en-US" sz="2600" dirty="0" smtClean="0"/>
              <a:t>Only </a:t>
            </a:r>
            <a:r>
              <a:rPr lang="en-US" sz="2600" dirty="0"/>
              <a:t>applies if entity has had no major changes to </a:t>
            </a:r>
            <a:r>
              <a:rPr lang="en-US" sz="2600" dirty="0" smtClean="0"/>
              <a:t>their </a:t>
            </a:r>
            <a:r>
              <a:rPr lang="en-US" sz="2800" dirty="0" smtClean="0"/>
              <a:t>indirect </a:t>
            </a:r>
            <a:r>
              <a:rPr lang="en-US" sz="2800" dirty="0"/>
              <a:t>costs and they receive prior approval</a:t>
            </a:r>
          </a:p>
        </p:txBody>
      </p:sp>
    </p:spTree>
    <p:extLst>
      <p:ext uri="{BB962C8B-B14F-4D97-AF65-F5344CB8AC3E}">
        <p14:creationId xmlns:p14="http://schemas.microsoft.com/office/powerpoint/2010/main" val="41262553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200.415 Required Certifications</a:t>
            </a:r>
            <a:endParaRPr lang="en-US" dirty="0"/>
          </a:p>
        </p:txBody>
      </p:sp>
      <p:sp>
        <p:nvSpPr>
          <p:cNvPr id="3" name="Content Placeholder 2"/>
          <p:cNvSpPr>
            <a:spLocks noGrp="1"/>
          </p:cNvSpPr>
          <p:nvPr>
            <p:ph idx="1"/>
          </p:nvPr>
        </p:nvSpPr>
        <p:spPr/>
        <p:txBody>
          <a:bodyPr>
            <a:normAutofit/>
          </a:bodyPr>
          <a:lstStyle/>
          <a:p>
            <a:r>
              <a:rPr lang="en-US" sz="2800" dirty="0"/>
              <a:t>Designed to further mitigate risks of fraud</a:t>
            </a:r>
            <a:r>
              <a:rPr lang="en-US" sz="2800" dirty="0" smtClean="0"/>
              <a:t>, waste </a:t>
            </a:r>
            <a:r>
              <a:rPr lang="en-US" sz="2800" dirty="0"/>
              <a:t>and abuse</a:t>
            </a:r>
          </a:p>
          <a:p>
            <a:r>
              <a:rPr lang="en-US" sz="2400" dirty="0" smtClean="0"/>
              <a:t>Signed </a:t>
            </a:r>
            <a:r>
              <a:rPr lang="en-US" sz="2400" dirty="0"/>
              <a:t>by an official who can legally </a:t>
            </a:r>
            <a:r>
              <a:rPr lang="en-US" sz="2400" dirty="0" smtClean="0"/>
              <a:t>bind the </a:t>
            </a:r>
            <a:r>
              <a:rPr lang="en-US" sz="2400" dirty="0"/>
              <a:t>organization</a:t>
            </a:r>
          </a:p>
          <a:p>
            <a:r>
              <a:rPr lang="en-US" sz="2400" dirty="0" smtClean="0"/>
              <a:t>Annual </a:t>
            </a:r>
            <a:r>
              <a:rPr lang="en-US" sz="2400" dirty="0"/>
              <a:t>or other financial reports</a:t>
            </a:r>
          </a:p>
          <a:p>
            <a:r>
              <a:rPr lang="en-US" sz="2400" dirty="0" smtClean="0"/>
              <a:t>Reimbursement </a:t>
            </a:r>
            <a:r>
              <a:rPr lang="en-US" sz="2400" dirty="0"/>
              <a:t>requests</a:t>
            </a:r>
          </a:p>
          <a:p>
            <a:pPr marL="201168" lvl="1" indent="0">
              <a:buNone/>
            </a:pPr>
            <a:r>
              <a:rPr lang="en-US" sz="2200" i="1" dirty="0" smtClean="0"/>
              <a:t>	“ </a:t>
            </a:r>
            <a:r>
              <a:rPr lang="en-US" sz="2200" i="1" dirty="0"/>
              <a:t>By signing this report, I certify….complete, and accurate, and </a:t>
            </a:r>
            <a:r>
              <a:rPr lang="en-US" sz="2200" i="1" dirty="0" smtClean="0"/>
              <a:t>the 	</a:t>
            </a:r>
            <a:r>
              <a:rPr lang="en-US" sz="2400" i="1" dirty="0" smtClean="0"/>
              <a:t>expenditures…are </a:t>
            </a:r>
            <a:r>
              <a:rPr lang="en-US" sz="2400" i="1" dirty="0"/>
              <a:t>for the purposes….of the Federal award, etc.”</a:t>
            </a:r>
          </a:p>
          <a:p>
            <a:r>
              <a:rPr lang="en-US" sz="2400" dirty="0" smtClean="0"/>
              <a:t>Penalties </a:t>
            </a:r>
            <a:r>
              <a:rPr lang="en-US" sz="2400" dirty="0"/>
              <a:t>under the False Claims Act</a:t>
            </a:r>
          </a:p>
        </p:txBody>
      </p:sp>
    </p:spTree>
    <p:extLst>
      <p:ext uri="{BB962C8B-B14F-4D97-AF65-F5344CB8AC3E}">
        <p14:creationId xmlns:p14="http://schemas.microsoft.com/office/powerpoint/2010/main" val="340273877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200.415 Required Certifications</a:t>
            </a:r>
            <a:endParaRPr lang="en-US" dirty="0"/>
          </a:p>
        </p:txBody>
      </p:sp>
      <p:sp>
        <p:nvSpPr>
          <p:cNvPr id="3" name="Content Placeholder 2"/>
          <p:cNvSpPr>
            <a:spLocks noGrp="1"/>
          </p:cNvSpPr>
          <p:nvPr>
            <p:ph idx="1"/>
          </p:nvPr>
        </p:nvSpPr>
        <p:spPr/>
        <p:txBody>
          <a:bodyPr>
            <a:normAutofit/>
          </a:bodyPr>
          <a:lstStyle/>
          <a:p>
            <a:r>
              <a:rPr lang="en-US" sz="2800" dirty="0" smtClean="0"/>
              <a:t>What does “Legally Bind” mean?</a:t>
            </a:r>
          </a:p>
          <a:p>
            <a:endParaRPr lang="en-US" sz="2800" dirty="0"/>
          </a:p>
          <a:p>
            <a:r>
              <a:rPr lang="en-US" sz="2800" dirty="0" smtClean="0"/>
              <a:t>It is up to the non-federal entity to determine how best to establish the authority to legally bind the non-Federal entity.  </a:t>
            </a:r>
            <a:endParaRPr lang="en-US" sz="2800" dirty="0"/>
          </a:p>
          <a:p>
            <a:r>
              <a:rPr lang="en-US" sz="2800" dirty="0"/>
              <a:t>However the level of such person should be no lower than vice president of chief financial officer of the entity that submits the proposal</a:t>
            </a:r>
          </a:p>
          <a:p>
            <a:endParaRPr lang="en-US" sz="2400" dirty="0"/>
          </a:p>
        </p:txBody>
      </p:sp>
    </p:spTree>
    <p:extLst>
      <p:ext uri="{BB962C8B-B14F-4D97-AF65-F5344CB8AC3E}">
        <p14:creationId xmlns:p14="http://schemas.microsoft.com/office/powerpoint/2010/main" val="1938756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Objectives of Uniform </a:t>
            </a:r>
            <a:r>
              <a:rPr lang="en-US" altLang="en-US" dirty="0" smtClean="0"/>
              <a:t>Guidance</a:t>
            </a:r>
            <a:br>
              <a:rPr lang="en-US" altLang="en-US" dirty="0" smtClean="0"/>
            </a:br>
            <a:endParaRPr lang="en-US" dirty="0"/>
          </a:p>
        </p:txBody>
      </p:sp>
      <p:sp>
        <p:nvSpPr>
          <p:cNvPr id="3" name="Content Placeholder 2"/>
          <p:cNvSpPr>
            <a:spLocks noGrp="1"/>
          </p:cNvSpPr>
          <p:nvPr>
            <p:ph idx="1"/>
          </p:nvPr>
        </p:nvSpPr>
        <p:spPr/>
        <p:txBody>
          <a:bodyPr>
            <a:normAutofit/>
          </a:bodyPr>
          <a:lstStyle/>
          <a:p>
            <a:pPr marL="0" indent="0">
              <a:buNone/>
              <a:defRPr/>
            </a:pPr>
            <a:r>
              <a:rPr lang="en-US" sz="2800" dirty="0"/>
              <a:t>How are these objectives to be met? (continued)</a:t>
            </a:r>
          </a:p>
          <a:p>
            <a:pPr marL="457200" indent="-457200">
              <a:buFont typeface="+mj-lt"/>
              <a:buAutoNum type="arabicPeriod" startAt="5"/>
              <a:defRPr/>
            </a:pPr>
            <a:r>
              <a:rPr lang="en-US" sz="2800" dirty="0"/>
              <a:t>Limiting allowable costs to make the best use of Federal resources</a:t>
            </a:r>
          </a:p>
          <a:p>
            <a:pPr marL="457200" indent="-457200">
              <a:buFont typeface="+mj-lt"/>
              <a:buAutoNum type="arabicPeriod" startAt="5"/>
              <a:defRPr/>
            </a:pPr>
            <a:r>
              <a:rPr lang="en-US" sz="2800" dirty="0"/>
              <a:t>Setting standard business processes using data definitions</a:t>
            </a:r>
          </a:p>
          <a:p>
            <a:pPr marL="457200" indent="-457200">
              <a:buFont typeface="+mj-lt"/>
              <a:buAutoNum type="arabicPeriod" startAt="5"/>
              <a:defRPr/>
            </a:pPr>
            <a:r>
              <a:rPr lang="en-US" sz="2800" dirty="0"/>
              <a:t>Encouraging non-Federal entities to have family-friendly policies</a:t>
            </a:r>
          </a:p>
          <a:p>
            <a:pPr marL="457200" indent="-457200">
              <a:buFont typeface="+mj-lt"/>
              <a:buAutoNum type="arabicPeriod" startAt="5"/>
              <a:defRPr/>
            </a:pPr>
            <a:r>
              <a:rPr lang="en-US" sz="2800" dirty="0"/>
              <a:t>Strengthening oversight</a:t>
            </a:r>
          </a:p>
          <a:p>
            <a:pPr marL="457200" indent="-457200">
              <a:buFont typeface="+mj-lt"/>
              <a:buAutoNum type="arabicPeriod" startAt="5"/>
              <a:defRPr/>
            </a:pPr>
            <a:r>
              <a:rPr lang="en-US" sz="2800" dirty="0"/>
              <a:t>Targeting audit requirements on risk of waste, fraud, and abuse</a:t>
            </a:r>
          </a:p>
        </p:txBody>
      </p:sp>
    </p:spTree>
    <p:extLst>
      <p:ext uri="{BB962C8B-B14F-4D97-AF65-F5344CB8AC3E}">
        <p14:creationId xmlns:p14="http://schemas.microsoft.com/office/powerpoint/2010/main" val="62266300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200.415 Required C</a:t>
            </a:r>
            <a:r>
              <a:rPr lang="en-US" dirty="0" smtClean="0"/>
              <a:t>ertifications</a:t>
            </a:r>
            <a:endParaRPr lang="en-US" dirty="0"/>
          </a:p>
        </p:txBody>
      </p:sp>
      <p:sp>
        <p:nvSpPr>
          <p:cNvPr id="3" name="Content Placeholder 2"/>
          <p:cNvSpPr>
            <a:spLocks noGrp="1"/>
          </p:cNvSpPr>
          <p:nvPr>
            <p:ph idx="1"/>
          </p:nvPr>
        </p:nvSpPr>
        <p:spPr/>
        <p:txBody>
          <a:bodyPr>
            <a:noAutofit/>
          </a:bodyPr>
          <a:lstStyle/>
          <a:p>
            <a:r>
              <a:rPr lang="en-US" sz="2600" dirty="0" smtClean="0"/>
              <a:t>Cost </a:t>
            </a:r>
            <a:r>
              <a:rPr lang="en-US" sz="2600" dirty="0"/>
              <a:t>allocation plan or indirect (F&amp;A) cost </a:t>
            </a:r>
            <a:r>
              <a:rPr lang="en-US" sz="2600" dirty="0" smtClean="0"/>
              <a:t>rate proposal </a:t>
            </a:r>
            <a:r>
              <a:rPr lang="en-US" sz="2600" dirty="0"/>
              <a:t>is also certified</a:t>
            </a:r>
          </a:p>
          <a:p>
            <a:r>
              <a:rPr lang="en-US" sz="2600" dirty="0" smtClean="0"/>
              <a:t>Nonprofits </a:t>
            </a:r>
            <a:r>
              <a:rPr lang="en-US" sz="2600" dirty="0"/>
              <a:t>may have to certify they do not </a:t>
            </a:r>
            <a:r>
              <a:rPr lang="en-US" sz="2600" dirty="0" smtClean="0"/>
              <a:t>meet the </a:t>
            </a:r>
            <a:r>
              <a:rPr lang="en-US" sz="2600" dirty="0"/>
              <a:t>definition of a “major” </a:t>
            </a:r>
            <a:r>
              <a:rPr lang="en-US" sz="2600" dirty="0" smtClean="0"/>
              <a:t>entity</a:t>
            </a:r>
            <a:endParaRPr lang="en-US" sz="2600" dirty="0"/>
          </a:p>
          <a:p>
            <a:r>
              <a:rPr lang="en-US" sz="2600" dirty="0" smtClean="0"/>
              <a:t>200.450 </a:t>
            </a:r>
            <a:r>
              <a:rPr lang="en-US" sz="2600" dirty="0"/>
              <a:t>Lobbying, requires certification in </a:t>
            </a:r>
            <a:r>
              <a:rPr lang="en-US" sz="2600" dirty="0" smtClean="0"/>
              <a:t>the submission </a:t>
            </a:r>
            <a:r>
              <a:rPr lang="en-US" sz="2600" dirty="0"/>
              <a:t>of annual indirect </a:t>
            </a:r>
            <a:r>
              <a:rPr lang="en-US" sz="2600" dirty="0" smtClean="0"/>
              <a:t>cost rate proposals</a:t>
            </a:r>
            <a:r>
              <a:rPr lang="en-US" sz="2600" dirty="0"/>
              <a:t>, that the requirements of </a:t>
            </a:r>
            <a:r>
              <a:rPr lang="en-US" sz="2600" dirty="0" smtClean="0"/>
              <a:t>200.450 have </a:t>
            </a:r>
            <a:r>
              <a:rPr lang="en-US" sz="2600" dirty="0"/>
              <a:t>been complied with</a:t>
            </a:r>
          </a:p>
        </p:txBody>
      </p:sp>
    </p:spTree>
    <p:extLst>
      <p:ext uri="{BB962C8B-B14F-4D97-AF65-F5344CB8AC3E}">
        <p14:creationId xmlns:p14="http://schemas.microsoft.com/office/powerpoint/2010/main" val="340845805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200.416 Cost Allocation Plans</a:t>
            </a:r>
            <a:endParaRPr lang="en-US" dirty="0"/>
          </a:p>
        </p:txBody>
      </p:sp>
      <p:sp>
        <p:nvSpPr>
          <p:cNvPr id="3" name="Content Placeholder 2"/>
          <p:cNvSpPr>
            <a:spLocks noGrp="1"/>
          </p:cNvSpPr>
          <p:nvPr>
            <p:ph idx="1"/>
          </p:nvPr>
        </p:nvSpPr>
        <p:spPr/>
        <p:txBody>
          <a:bodyPr>
            <a:normAutofit/>
          </a:bodyPr>
          <a:lstStyle/>
          <a:p>
            <a:r>
              <a:rPr lang="en-US" sz="3200" dirty="0"/>
              <a:t>Applies to states, local governments and </a:t>
            </a:r>
            <a:r>
              <a:rPr lang="en-US" sz="3200" dirty="0" smtClean="0"/>
              <a:t>Indian Tribes</a:t>
            </a:r>
            <a:r>
              <a:rPr lang="en-US" sz="3200" dirty="0"/>
              <a:t>.</a:t>
            </a:r>
          </a:p>
          <a:p>
            <a:r>
              <a:rPr lang="en-US" sz="3200" dirty="0"/>
              <a:t>Certain services, such as motor pools, purchasing</a:t>
            </a:r>
            <a:r>
              <a:rPr lang="en-US" sz="3200" dirty="0" smtClean="0"/>
              <a:t>, IT</a:t>
            </a:r>
            <a:r>
              <a:rPr lang="en-US" sz="3200" dirty="0"/>
              <a:t>, accounting, etc. are provided to </a:t>
            </a:r>
            <a:r>
              <a:rPr lang="en-US" sz="3200" dirty="0" smtClean="0"/>
              <a:t>operating agencies </a:t>
            </a:r>
            <a:r>
              <a:rPr lang="en-US" sz="3200" dirty="0"/>
              <a:t>on a centralized basis. Since </a:t>
            </a:r>
            <a:r>
              <a:rPr lang="en-US" sz="3200" dirty="0" smtClean="0"/>
              <a:t>Federal awards </a:t>
            </a:r>
            <a:r>
              <a:rPr lang="en-US" sz="3200" dirty="0"/>
              <a:t>are performed within the </a:t>
            </a:r>
            <a:r>
              <a:rPr lang="en-US" sz="3200" dirty="0" smtClean="0"/>
              <a:t>operating agencies</a:t>
            </a:r>
            <a:r>
              <a:rPr lang="en-US" sz="3200" dirty="0"/>
              <a:t>, cost allocation plans provide </a:t>
            </a:r>
            <a:r>
              <a:rPr lang="en-US" sz="3200" dirty="0" smtClean="0"/>
              <a:t>a process </a:t>
            </a:r>
            <a:r>
              <a:rPr lang="en-US" sz="3200" dirty="0"/>
              <a:t>whereby central services can </a:t>
            </a:r>
            <a:r>
              <a:rPr lang="en-US" sz="3200" dirty="0" smtClean="0"/>
              <a:t>be assigned to those </a:t>
            </a:r>
            <a:r>
              <a:rPr lang="en-US" sz="3200" dirty="0"/>
              <a:t>agencies.</a:t>
            </a:r>
          </a:p>
        </p:txBody>
      </p:sp>
    </p:spTree>
    <p:extLst>
      <p:ext uri="{BB962C8B-B14F-4D97-AF65-F5344CB8AC3E}">
        <p14:creationId xmlns:p14="http://schemas.microsoft.com/office/powerpoint/2010/main" val="332000272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200.416 Cost Allocation Plans</a:t>
            </a:r>
            <a:endParaRPr lang="en-US" dirty="0"/>
          </a:p>
        </p:txBody>
      </p:sp>
      <p:sp>
        <p:nvSpPr>
          <p:cNvPr id="3" name="Content Placeholder 2"/>
          <p:cNvSpPr>
            <a:spLocks noGrp="1"/>
          </p:cNvSpPr>
          <p:nvPr>
            <p:ph idx="1"/>
          </p:nvPr>
        </p:nvSpPr>
        <p:spPr/>
        <p:txBody>
          <a:bodyPr>
            <a:normAutofit/>
          </a:bodyPr>
          <a:lstStyle/>
          <a:p>
            <a:r>
              <a:rPr lang="en-US" sz="3200" dirty="0"/>
              <a:t>Operating agencies may also charge </a:t>
            </a:r>
            <a:r>
              <a:rPr lang="en-US" sz="3200" dirty="0" smtClean="0"/>
              <a:t>Federal awards </a:t>
            </a:r>
            <a:r>
              <a:rPr lang="en-US" sz="3200" dirty="0"/>
              <a:t>indirect costs through an indirect </a:t>
            </a:r>
            <a:r>
              <a:rPr lang="en-US" sz="3200" dirty="0" smtClean="0"/>
              <a:t>cost rate</a:t>
            </a:r>
            <a:r>
              <a:rPr lang="en-US" sz="3200" dirty="0"/>
              <a:t>. A separate indirect cost rate proposal </a:t>
            </a:r>
            <a:r>
              <a:rPr lang="en-US" sz="3200" dirty="0" smtClean="0"/>
              <a:t>for each </a:t>
            </a:r>
            <a:r>
              <a:rPr lang="en-US" sz="3200" dirty="0"/>
              <a:t>operating agency is necessary to </a:t>
            </a:r>
            <a:r>
              <a:rPr lang="en-US" sz="3200" dirty="0" smtClean="0"/>
              <a:t>claim indirect </a:t>
            </a:r>
            <a:r>
              <a:rPr lang="en-US" sz="3200" dirty="0"/>
              <a:t>costs, which would include:</a:t>
            </a:r>
          </a:p>
          <a:p>
            <a:r>
              <a:rPr lang="en-US" sz="3200" dirty="0"/>
              <a:t>a) Indirect costs originating in the department </a:t>
            </a:r>
            <a:r>
              <a:rPr lang="en-US" sz="3200" dirty="0" smtClean="0"/>
              <a:t>/ agency </a:t>
            </a:r>
            <a:r>
              <a:rPr lang="en-US" sz="3200" dirty="0"/>
              <a:t>carrying out the Federal award, and</a:t>
            </a:r>
          </a:p>
          <a:p>
            <a:r>
              <a:rPr lang="en-US" sz="3200" dirty="0"/>
              <a:t>b) The costs of central services charged through </a:t>
            </a:r>
            <a:r>
              <a:rPr lang="en-US" sz="3200" dirty="0" smtClean="0"/>
              <a:t>a central </a:t>
            </a:r>
            <a:r>
              <a:rPr lang="en-US" sz="3200" dirty="0"/>
              <a:t>service cost allocation plan.</a:t>
            </a:r>
          </a:p>
        </p:txBody>
      </p:sp>
    </p:spTree>
    <p:extLst>
      <p:ext uri="{BB962C8B-B14F-4D97-AF65-F5344CB8AC3E}">
        <p14:creationId xmlns:p14="http://schemas.microsoft.com/office/powerpoint/2010/main" val="279204705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Selected Items of Cost</a:t>
            </a:r>
            <a:endParaRPr lang="en-US" dirty="0"/>
          </a:p>
        </p:txBody>
      </p:sp>
    </p:spTree>
    <p:extLst>
      <p:ext uri="{BB962C8B-B14F-4D97-AF65-F5344CB8AC3E}">
        <p14:creationId xmlns:p14="http://schemas.microsoft.com/office/powerpoint/2010/main" val="177603124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200.420 General Considerations	</a:t>
            </a:r>
            <a:endParaRPr lang="en-US" dirty="0"/>
          </a:p>
        </p:txBody>
      </p:sp>
      <p:sp>
        <p:nvSpPr>
          <p:cNvPr id="3" name="Content Placeholder 2"/>
          <p:cNvSpPr>
            <a:spLocks noGrp="1"/>
          </p:cNvSpPr>
          <p:nvPr>
            <p:ph idx="1"/>
          </p:nvPr>
        </p:nvSpPr>
        <p:spPr/>
        <p:txBody>
          <a:bodyPr>
            <a:normAutofit/>
          </a:bodyPr>
          <a:lstStyle/>
          <a:p>
            <a:r>
              <a:rPr lang="en-US" sz="2800" dirty="0" smtClean="0"/>
              <a:t>The </a:t>
            </a:r>
            <a:r>
              <a:rPr lang="en-US" sz="2800" dirty="0"/>
              <a:t>cost principles apply, whether or not </a:t>
            </a:r>
            <a:r>
              <a:rPr lang="en-US" sz="2800" dirty="0" smtClean="0"/>
              <a:t>a particular </a:t>
            </a:r>
            <a:r>
              <a:rPr lang="en-US" sz="2800" dirty="0"/>
              <a:t>cost is treated as a direct or </a:t>
            </a:r>
            <a:r>
              <a:rPr lang="en-US" sz="2800" dirty="0" smtClean="0"/>
              <a:t>indirect cost</a:t>
            </a:r>
            <a:endParaRPr lang="en-US" sz="2800" dirty="0"/>
          </a:p>
          <a:p>
            <a:r>
              <a:rPr lang="en-US" sz="2800" dirty="0" smtClean="0"/>
              <a:t>In </a:t>
            </a:r>
            <a:r>
              <a:rPr lang="en-US" sz="2800" dirty="0"/>
              <a:t>case of a discrepancy between the </a:t>
            </a:r>
            <a:r>
              <a:rPr lang="en-US" sz="2800" dirty="0" smtClean="0"/>
              <a:t>provisions of </a:t>
            </a:r>
            <a:r>
              <a:rPr lang="en-US" sz="2800" dirty="0"/>
              <a:t>a specific Federal award and the </a:t>
            </a:r>
            <a:r>
              <a:rPr lang="en-US" sz="2800" dirty="0" smtClean="0"/>
              <a:t>cost principles</a:t>
            </a:r>
            <a:r>
              <a:rPr lang="en-US" sz="2800" dirty="0"/>
              <a:t>, the Federal award governs</a:t>
            </a:r>
          </a:p>
          <a:p>
            <a:r>
              <a:rPr lang="en-US" sz="2800" dirty="0" smtClean="0"/>
              <a:t>Noncompliance </a:t>
            </a:r>
            <a:r>
              <a:rPr lang="en-US" sz="2800" dirty="0"/>
              <a:t>with other requirements </a:t>
            </a:r>
            <a:r>
              <a:rPr lang="en-US" sz="2800" dirty="0" smtClean="0"/>
              <a:t>can result </a:t>
            </a:r>
            <a:r>
              <a:rPr lang="en-US" sz="2800" dirty="0"/>
              <a:t>in </a:t>
            </a:r>
            <a:r>
              <a:rPr lang="en-US" sz="2800" dirty="0" err="1"/>
              <a:t>unallowed</a:t>
            </a:r>
            <a:r>
              <a:rPr lang="en-US" sz="2800" dirty="0"/>
              <a:t> costs, even if such costs </a:t>
            </a:r>
            <a:r>
              <a:rPr lang="en-US" sz="2800" dirty="0" smtClean="0"/>
              <a:t>are allowed </a:t>
            </a:r>
            <a:r>
              <a:rPr lang="en-US" sz="2800" dirty="0"/>
              <a:t>under this Subpart</a:t>
            </a:r>
          </a:p>
        </p:txBody>
      </p:sp>
    </p:spTree>
    <p:extLst>
      <p:ext uri="{BB962C8B-B14F-4D97-AF65-F5344CB8AC3E}">
        <p14:creationId xmlns:p14="http://schemas.microsoft.com/office/powerpoint/2010/main" val="404882653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200.421 Advertising and Public Relations</a:t>
            </a:r>
            <a:endParaRPr lang="en-US" dirty="0"/>
          </a:p>
        </p:txBody>
      </p:sp>
      <p:sp>
        <p:nvSpPr>
          <p:cNvPr id="3" name="Content Placeholder 2"/>
          <p:cNvSpPr>
            <a:spLocks noGrp="1"/>
          </p:cNvSpPr>
          <p:nvPr>
            <p:ph idx="1"/>
          </p:nvPr>
        </p:nvSpPr>
        <p:spPr/>
        <p:txBody>
          <a:bodyPr>
            <a:normAutofit/>
          </a:bodyPr>
          <a:lstStyle/>
          <a:p>
            <a:r>
              <a:rPr lang="en-US" sz="2600" dirty="0"/>
              <a:t>Allows for costs of advertising program </a:t>
            </a:r>
            <a:r>
              <a:rPr lang="en-US" sz="2600" dirty="0" smtClean="0"/>
              <a:t>outreach and </a:t>
            </a:r>
            <a:r>
              <a:rPr lang="en-US" sz="2600" dirty="0"/>
              <a:t>other specific cots necessary to meet </a:t>
            </a:r>
            <a:r>
              <a:rPr lang="en-US" sz="2600" dirty="0" smtClean="0"/>
              <a:t>the requirements </a:t>
            </a:r>
            <a:r>
              <a:rPr lang="en-US" sz="2600" dirty="0"/>
              <a:t>of the Federal award (this was </a:t>
            </a:r>
            <a:r>
              <a:rPr lang="en-US" sz="2600" dirty="0" smtClean="0"/>
              <a:t>not in </a:t>
            </a:r>
            <a:r>
              <a:rPr lang="en-US" sz="2600" dirty="0"/>
              <a:t>the original proposal). Otherwise, </a:t>
            </a:r>
            <a:r>
              <a:rPr lang="en-US" sz="2600" dirty="0" smtClean="0"/>
              <a:t>only allowable </a:t>
            </a:r>
            <a:r>
              <a:rPr lang="en-US" sz="2600" dirty="0"/>
              <a:t>for:</a:t>
            </a:r>
          </a:p>
          <a:p>
            <a:r>
              <a:rPr lang="en-US" sz="2600" dirty="0"/>
              <a:t>Advertising: for personnel recruitment, procurement</a:t>
            </a:r>
            <a:r>
              <a:rPr lang="en-US" sz="2600" dirty="0" smtClean="0"/>
              <a:t>, disposal </a:t>
            </a:r>
            <a:r>
              <a:rPr lang="en-US" sz="2600" dirty="0"/>
              <a:t>of scrap or surplus material acquired </a:t>
            </a:r>
            <a:r>
              <a:rPr lang="en-US" sz="2600" dirty="0" smtClean="0"/>
              <a:t>in performance </a:t>
            </a:r>
            <a:r>
              <a:rPr lang="en-US" sz="2600" dirty="0"/>
              <a:t>of the award.</a:t>
            </a:r>
          </a:p>
          <a:p>
            <a:r>
              <a:rPr lang="en-US" sz="2600" dirty="0"/>
              <a:t>Public Relations: costs specifically required by the award</a:t>
            </a:r>
            <a:r>
              <a:rPr lang="en-US" sz="2600" dirty="0" smtClean="0"/>
              <a:t>, communicating </a:t>
            </a:r>
            <a:r>
              <a:rPr lang="en-US" sz="2600" dirty="0"/>
              <a:t>activities or accomplishments</a:t>
            </a:r>
            <a:r>
              <a:rPr lang="en-US" sz="2600" dirty="0" smtClean="0"/>
              <a:t>, communicating </a:t>
            </a:r>
            <a:r>
              <a:rPr lang="en-US" sz="2600" dirty="0"/>
              <a:t>with news media or public officers</a:t>
            </a:r>
          </a:p>
        </p:txBody>
      </p:sp>
    </p:spTree>
    <p:extLst>
      <p:ext uri="{BB962C8B-B14F-4D97-AF65-F5344CB8AC3E}">
        <p14:creationId xmlns:p14="http://schemas.microsoft.com/office/powerpoint/2010/main" val="244101682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200.422 Advisory Councils	</a:t>
            </a:r>
            <a:endParaRPr lang="en-US" dirty="0"/>
          </a:p>
        </p:txBody>
      </p:sp>
      <p:sp>
        <p:nvSpPr>
          <p:cNvPr id="3" name="Content Placeholder 2"/>
          <p:cNvSpPr>
            <a:spLocks noGrp="1"/>
          </p:cNvSpPr>
          <p:nvPr>
            <p:ph idx="1"/>
          </p:nvPr>
        </p:nvSpPr>
        <p:spPr/>
        <p:txBody>
          <a:bodyPr>
            <a:normAutofit/>
          </a:bodyPr>
          <a:lstStyle/>
          <a:p>
            <a:r>
              <a:rPr lang="en-US" sz="2800" dirty="0" smtClean="0"/>
              <a:t>Unallowable, unless authorized by statutes or the Federal awarding agency, or as an indirect cost where allocable to Federal awards</a:t>
            </a:r>
            <a:endParaRPr lang="en-US" sz="2800" dirty="0"/>
          </a:p>
        </p:txBody>
      </p:sp>
    </p:spTree>
    <p:extLst>
      <p:ext uri="{BB962C8B-B14F-4D97-AF65-F5344CB8AC3E}">
        <p14:creationId xmlns:p14="http://schemas.microsoft.com/office/powerpoint/2010/main" val="9990700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200.423 Alcoholic Beverages</a:t>
            </a:r>
            <a:endParaRPr lang="en-US" dirty="0"/>
          </a:p>
        </p:txBody>
      </p:sp>
      <p:sp>
        <p:nvSpPr>
          <p:cNvPr id="3" name="Content Placeholder 2"/>
          <p:cNvSpPr>
            <a:spLocks noGrp="1"/>
          </p:cNvSpPr>
          <p:nvPr>
            <p:ph idx="1"/>
          </p:nvPr>
        </p:nvSpPr>
        <p:spPr/>
        <p:txBody>
          <a:bodyPr/>
          <a:lstStyle/>
          <a:p>
            <a:pPr algn="ctr"/>
            <a:endParaRPr lang="en-US" dirty="0" smtClean="0"/>
          </a:p>
          <a:p>
            <a:pPr algn="ctr"/>
            <a:endParaRPr lang="en-US" dirty="0"/>
          </a:p>
          <a:p>
            <a:pPr algn="ctr"/>
            <a:endParaRPr lang="en-US" dirty="0" smtClean="0"/>
          </a:p>
          <a:p>
            <a:pPr algn="ctr"/>
            <a:r>
              <a:rPr lang="en-US" sz="5400" dirty="0" smtClean="0">
                <a:solidFill>
                  <a:srgbClr val="FF0000"/>
                </a:solidFill>
              </a:rPr>
              <a:t>Unallowable</a:t>
            </a:r>
            <a:endParaRPr lang="en-US" sz="5400" dirty="0">
              <a:solidFill>
                <a:srgbClr val="FF0000"/>
              </a:solidFill>
            </a:endParaRPr>
          </a:p>
        </p:txBody>
      </p:sp>
    </p:spTree>
    <p:extLst>
      <p:ext uri="{BB962C8B-B14F-4D97-AF65-F5344CB8AC3E}">
        <p14:creationId xmlns:p14="http://schemas.microsoft.com/office/powerpoint/2010/main" val="3028759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2000"/>
                                        <p:tgtEl>
                                          <p:spTgt spid="3">
                                            <p:txEl>
                                              <p:pRg st="3" end="3"/>
                                            </p:txEl>
                                          </p:spTgt>
                                        </p:tgtEl>
                                      </p:cBhvr>
                                    </p:animEffect>
                                    <p:anim calcmode="lin" valueType="num">
                                      <p:cBhvr>
                                        <p:cTn id="8"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A </a:t>
            </a:r>
            <a:r>
              <a:rPr lang="en-US" sz="2400" dirty="0"/>
              <a:t>reasonably proportionate share of the costs of </a:t>
            </a:r>
            <a:r>
              <a:rPr lang="en-US" sz="2400" dirty="0" smtClean="0"/>
              <a:t>audits required </a:t>
            </a:r>
            <a:r>
              <a:rPr lang="en-US" sz="2400" dirty="0"/>
              <a:t>by, and performed in accordance with </a:t>
            </a:r>
            <a:r>
              <a:rPr lang="en-US" sz="2400" dirty="0" smtClean="0"/>
              <a:t>the Single </a:t>
            </a:r>
            <a:r>
              <a:rPr lang="en-US" sz="2400" dirty="0"/>
              <a:t>Audit Act are allowable</a:t>
            </a:r>
          </a:p>
          <a:p>
            <a:r>
              <a:rPr lang="en-US" sz="2400" dirty="0" smtClean="0"/>
              <a:t>Costs </a:t>
            </a:r>
            <a:r>
              <a:rPr lang="en-US" sz="2400" dirty="0"/>
              <a:t>of auditing an entity that is exempt from </a:t>
            </a:r>
            <a:r>
              <a:rPr lang="en-US" sz="2400" dirty="0" smtClean="0"/>
              <a:t>having an </a:t>
            </a:r>
            <a:r>
              <a:rPr lang="en-US" sz="2400" dirty="0"/>
              <a:t>audit under the Single Audit Act due to having </a:t>
            </a:r>
            <a:r>
              <a:rPr lang="en-US" sz="2400" dirty="0" smtClean="0"/>
              <a:t>less than </a:t>
            </a:r>
            <a:r>
              <a:rPr lang="en-US" sz="2400" dirty="0"/>
              <a:t>$750,000 in federal expenditures are NOT </a:t>
            </a:r>
            <a:r>
              <a:rPr lang="en-US" sz="2400" dirty="0" smtClean="0"/>
              <a:t>allowed </a:t>
            </a:r>
          </a:p>
          <a:p>
            <a:r>
              <a:rPr lang="en-US" sz="2400" dirty="0" smtClean="0"/>
              <a:t>Cost </a:t>
            </a:r>
            <a:r>
              <a:rPr lang="en-US" sz="2400" dirty="0"/>
              <a:t>of a financial statement audit for a </a:t>
            </a:r>
            <a:r>
              <a:rPr lang="en-US" sz="2400" dirty="0" smtClean="0"/>
              <a:t>non-federal entity </a:t>
            </a:r>
            <a:r>
              <a:rPr lang="en-US" sz="2400" dirty="0"/>
              <a:t>that does NOT currently have a Federal </a:t>
            </a:r>
            <a:r>
              <a:rPr lang="en-US" sz="2400" dirty="0" smtClean="0"/>
              <a:t>award may </a:t>
            </a:r>
            <a:r>
              <a:rPr lang="en-US" sz="2400" dirty="0"/>
              <a:t>be included in the indirect cost pool for a </a:t>
            </a:r>
            <a:r>
              <a:rPr lang="en-US" sz="2400" dirty="0" smtClean="0"/>
              <a:t>cost allocation </a:t>
            </a:r>
            <a:r>
              <a:rPr lang="en-US" sz="2400" dirty="0"/>
              <a:t>plan or indirect cost proposal</a:t>
            </a:r>
          </a:p>
          <a:p>
            <a:r>
              <a:rPr lang="en-US" sz="2400" dirty="0" smtClean="0"/>
              <a:t>Pass-through </a:t>
            </a:r>
            <a:r>
              <a:rPr lang="en-US" sz="2400" dirty="0"/>
              <a:t>entities may charge for the cost </a:t>
            </a:r>
            <a:r>
              <a:rPr lang="en-US" sz="2400" dirty="0" smtClean="0"/>
              <a:t>of agreed-upon </a:t>
            </a:r>
            <a:r>
              <a:rPr lang="en-US" sz="2400" dirty="0"/>
              <a:t>procedures engagements to </a:t>
            </a:r>
            <a:r>
              <a:rPr lang="en-US" sz="2400" dirty="0" smtClean="0"/>
              <a:t>monitor subrecipients </a:t>
            </a:r>
            <a:r>
              <a:rPr lang="en-US" sz="2400" dirty="0"/>
              <a:t>(with certain caveats)</a:t>
            </a:r>
          </a:p>
        </p:txBody>
      </p:sp>
      <p:sp>
        <p:nvSpPr>
          <p:cNvPr id="4" name="Title 3"/>
          <p:cNvSpPr>
            <a:spLocks noGrp="1"/>
          </p:cNvSpPr>
          <p:nvPr>
            <p:ph type="title"/>
          </p:nvPr>
        </p:nvSpPr>
        <p:spPr/>
        <p:txBody>
          <a:bodyPr/>
          <a:lstStyle/>
          <a:p>
            <a:r>
              <a:rPr lang="en-US" dirty="0" smtClean="0"/>
              <a:t>200.425 Audit Services	</a:t>
            </a:r>
            <a:endParaRPr lang="en-US" dirty="0"/>
          </a:p>
        </p:txBody>
      </p:sp>
    </p:spTree>
    <p:extLst>
      <p:ext uri="{BB962C8B-B14F-4D97-AF65-F5344CB8AC3E}">
        <p14:creationId xmlns:p14="http://schemas.microsoft.com/office/powerpoint/2010/main" val="38502531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200.426 Bad Debts</a:t>
            </a:r>
            <a:endParaRPr lang="en-US" dirty="0"/>
          </a:p>
        </p:txBody>
      </p:sp>
      <p:sp>
        <p:nvSpPr>
          <p:cNvPr id="3" name="Content Placeholder 2"/>
          <p:cNvSpPr>
            <a:spLocks noGrp="1"/>
          </p:cNvSpPr>
          <p:nvPr>
            <p:ph idx="1"/>
          </p:nvPr>
        </p:nvSpPr>
        <p:spPr/>
        <p:txBody>
          <a:bodyPr/>
          <a:lstStyle/>
          <a:p>
            <a:pPr algn="ctr"/>
            <a:endParaRPr lang="en-US" dirty="0" smtClean="0"/>
          </a:p>
          <a:p>
            <a:pPr algn="ctr"/>
            <a:endParaRPr lang="en-US" dirty="0"/>
          </a:p>
          <a:p>
            <a:pPr algn="ctr"/>
            <a:endParaRPr lang="en-US" dirty="0" smtClean="0"/>
          </a:p>
          <a:p>
            <a:pPr algn="ctr"/>
            <a:r>
              <a:rPr lang="en-US" sz="5400" dirty="0" smtClean="0">
                <a:solidFill>
                  <a:srgbClr val="FF0000"/>
                </a:solidFill>
              </a:rPr>
              <a:t>Unallowable</a:t>
            </a:r>
            <a:endParaRPr lang="en-US" sz="5400" dirty="0">
              <a:solidFill>
                <a:srgbClr val="FF0000"/>
              </a:solidFill>
            </a:endParaRPr>
          </a:p>
        </p:txBody>
      </p:sp>
    </p:spTree>
    <p:extLst>
      <p:ext uri="{BB962C8B-B14F-4D97-AF65-F5344CB8AC3E}">
        <p14:creationId xmlns:p14="http://schemas.microsoft.com/office/powerpoint/2010/main" val="1547733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2000"/>
                                        <p:tgtEl>
                                          <p:spTgt spid="3">
                                            <p:txEl>
                                              <p:pRg st="3" end="3"/>
                                            </p:txEl>
                                          </p:spTgt>
                                        </p:tgtEl>
                                      </p:cBhvr>
                                    </p:animEffect>
                                    <p:anim calcmode="lin" valueType="num">
                                      <p:cBhvr>
                                        <p:cTn id="8"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Structure of Uniform </a:t>
            </a:r>
            <a:r>
              <a:rPr lang="en-US" altLang="en-US" dirty="0" smtClean="0"/>
              <a:t>Guidance</a:t>
            </a:r>
            <a:endParaRPr lang="en-US" dirty="0"/>
          </a:p>
        </p:txBody>
      </p:sp>
      <p:sp>
        <p:nvSpPr>
          <p:cNvPr id="3" name="Content Placeholder 2"/>
          <p:cNvSpPr>
            <a:spLocks noGrp="1"/>
          </p:cNvSpPr>
          <p:nvPr>
            <p:ph idx="1"/>
          </p:nvPr>
        </p:nvSpPr>
        <p:spPr/>
        <p:txBody>
          <a:bodyPr>
            <a:noAutofit/>
          </a:bodyPr>
          <a:lstStyle/>
          <a:p>
            <a:r>
              <a:rPr lang="en-US" altLang="en-US" sz="2800" dirty="0"/>
              <a:t>Located at 2 CFR 200 </a:t>
            </a:r>
          </a:p>
          <a:p>
            <a:r>
              <a:rPr lang="en-US" altLang="en-US" sz="2800" dirty="0"/>
              <a:t>Contents</a:t>
            </a:r>
          </a:p>
          <a:p>
            <a:pPr lvl="1"/>
            <a:r>
              <a:rPr lang="en-US" altLang="en-US" sz="2800" dirty="0"/>
              <a:t>Subpart A – Acronyms and Definitions</a:t>
            </a:r>
          </a:p>
          <a:p>
            <a:pPr lvl="1"/>
            <a:r>
              <a:rPr lang="en-US" altLang="en-US" sz="2800" dirty="0"/>
              <a:t>Subpart B – General Provisions </a:t>
            </a:r>
            <a:r>
              <a:rPr lang="en-US" altLang="en-US" sz="2800" dirty="0" smtClean="0"/>
              <a:t>(200.1xx</a:t>
            </a:r>
            <a:r>
              <a:rPr lang="en-US" altLang="en-US" sz="2800" dirty="0"/>
              <a:t>)</a:t>
            </a:r>
          </a:p>
          <a:p>
            <a:pPr lvl="1"/>
            <a:r>
              <a:rPr lang="en-US" altLang="en-US" sz="2800" dirty="0"/>
              <a:t>Subpart C – Pre-Award Requirements </a:t>
            </a:r>
            <a:r>
              <a:rPr lang="en-US" altLang="en-US" sz="2800" dirty="0" smtClean="0"/>
              <a:t>(200.2xx</a:t>
            </a:r>
            <a:r>
              <a:rPr lang="en-US" altLang="en-US" sz="2800" dirty="0"/>
              <a:t>)</a:t>
            </a:r>
          </a:p>
          <a:p>
            <a:pPr lvl="1"/>
            <a:r>
              <a:rPr lang="en-US" altLang="en-US" sz="2800" dirty="0"/>
              <a:t>Subpart D – Post-Award Requirements </a:t>
            </a:r>
            <a:r>
              <a:rPr lang="en-US" altLang="en-US" sz="2800" dirty="0" smtClean="0"/>
              <a:t>(200.3xx</a:t>
            </a:r>
            <a:r>
              <a:rPr lang="en-US" altLang="en-US" sz="2800" dirty="0"/>
              <a:t>)</a:t>
            </a:r>
          </a:p>
          <a:p>
            <a:pPr lvl="1"/>
            <a:r>
              <a:rPr lang="en-US" altLang="en-US" sz="2800" dirty="0"/>
              <a:t>Subpart E – Cost Principles </a:t>
            </a:r>
            <a:r>
              <a:rPr lang="en-US" altLang="en-US" sz="2800" dirty="0" smtClean="0"/>
              <a:t>(200.4xx</a:t>
            </a:r>
            <a:r>
              <a:rPr lang="en-US" altLang="en-US" sz="2800" dirty="0"/>
              <a:t>)</a:t>
            </a:r>
          </a:p>
          <a:p>
            <a:pPr lvl="1"/>
            <a:r>
              <a:rPr lang="en-US" altLang="en-US" sz="2800" dirty="0"/>
              <a:t>Subpart F – Audit Requirements </a:t>
            </a:r>
            <a:r>
              <a:rPr lang="en-US" altLang="en-US" sz="2800" dirty="0" smtClean="0"/>
              <a:t>(200.5xx</a:t>
            </a:r>
            <a:r>
              <a:rPr lang="en-US" altLang="en-US" sz="2800" dirty="0"/>
              <a:t>)</a:t>
            </a:r>
          </a:p>
          <a:p>
            <a:pPr lvl="1"/>
            <a:r>
              <a:rPr lang="en-US" altLang="en-US" sz="2800" dirty="0"/>
              <a:t>Appendices I - </a:t>
            </a:r>
            <a:r>
              <a:rPr lang="en-US" altLang="en-US" sz="2800" dirty="0" smtClean="0"/>
              <a:t>IX</a:t>
            </a:r>
            <a:endParaRPr lang="en-US" sz="2800" dirty="0"/>
          </a:p>
        </p:txBody>
      </p:sp>
    </p:spTree>
    <p:extLst>
      <p:ext uri="{BB962C8B-B14F-4D97-AF65-F5344CB8AC3E}">
        <p14:creationId xmlns:p14="http://schemas.microsoft.com/office/powerpoint/2010/main" val="298610876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200.427 Bonding Costs</a:t>
            </a:r>
            <a:endParaRPr lang="en-US" dirty="0"/>
          </a:p>
        </p:txBody>
      </p:sp>
      <p:sp>
        <p:nvSpPr>
          <p:cNvPr id="3" name="Content Placeholder 2"/>
          <p:cNvSpPr>
            <a:spLocks noGrp="1"/>
          </p:cNvSpPr>
          <p:nvPr>
            <p:ph idx="1"/>
          </p:nvPr>
        </p:nvSpPr>
        <p:spPr/>
        <p:txBody>
          <a:bodyPr>
            <a:normAutofit/>
          </a:bodyPr>
          <a:lstStyle/>
          <a:p>
            <a:r>
              <a:rPr lang="en-US" sz="3200" dirty="0" smtClean="0"/>
              <a:t>Costs required directly </a:t>
            </a:r>
            <a:r>
              <a:rPr lang="en-US" sz="3200" dirty="0"/>
              <a:t>f</a:t>
            </a:r>
            <a:r>
              <a:rPr lang="en-US" sz="3200" dirty="0" smtClean="0"/>
              <a:t>or the Federal award </a:t>
            </a:r>
            <a:r>
              <a:rPr lang="en-US" sz="3200" b="1" dirty="0" smtClean="0"/>
              <a:t>are </a:t>
            </a:r>
            <a:r>
              <a:rPr lang="en-US" sz="3200" dirty="0" smtClean="0"/>
              <a:t>allowable.</a:t>
            </a:r>
          </a:p>
          <a:p>
            <a:r>
              <a:rPr lang="en-US" sz="3200" dirty="0" smtClean="0"/>
              <a:t>Costs required by the entity in general conduct of operations are allowable only as an indirect cost. </a:t>
            </a:r>
            <a:endParaRPr lang="en-US" sz="3200" dirty="0"/>
          </a:p>
        </p:txBody>
      </p:sp>
    </p:spTree>
    <p:extLst>
      <p:ext uri="{BB962C8B-B14F-4D97-AF65-F5344CB8AC3E}">
        <p14:creationId xmlns:p14="http://schemas.microsoft.com/office/powerpoint/2010/main" val="214054666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200.428 Collection of Improper Payments</a:t>
            </a:r>
            <a:endParaRPr lang="en-US" dirty="0"/>
          </a:p>
        </p:txBody>
      </p:sp>
      <p:sp>
        <p:nvSpPr>
          <p:cNvPr id="3" name="Content Placeholder 2"/>
          <p:cNvSpPr>
            <a:spLocks noGrp="1"/>
          </p:cNvSpPr>
          <p:nvPr>
            <p:ph idx="1"/>
          </p:nvPr>
        </p:nvSpPr>
        <p:spPr/>
        <p:txBody>
          <a:bodyPr>
            <a:normAutofit/>
          </a:bodyPr>
          <a:lstStyle/>
          <a:p>
            <a:endParaRPr lang="en-US" sz="3200" dirty="0" smtClean="0"/>
          </a:p>
          <a:p>
            <a:r>
              <a:rPr lang="en-US" sz="3200" dirty="0" smtClean="0"/>
              <a:t>Allowable as either direct or indirect costs, as appropriate.</a:t>
            </a:r>
            <a:endParaRPr lang="en-US" sz="3200" dirty="0"/>
          </a:p>
        </p:txBody>
      </p:sp>
    </p:spTree>
    <p:extLst>
      <p:ext uri="{BB962C8B-B14F-4D97-AF65-F5344CB8AC3E}">
        <p14:creationId xmlns:p14="http://schemas.microsoft.com/office/powerpoint/2010/main" val="194771827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200.429 Commencement/Convocation Costs</a:t>
            </a:r>
            <a:endParaRPr lang="en-US" dirty="0"/>
          </a:p>
        </p:txBody>
      </p:sp>
      <p:sp>
        <p:nvSpPr>
          <p:cNvPr id="3" name="Content Placeholder 2"/>
          <p:cNvSpPr>
            <a:spLocks noGrp="1"/>
          </p:cNvSpPr>
          <p:nvPr>
            <p:ph idx="1"/>
          </p:nvPr>
        </p:nvSpPr>
        <p:spPr/>
        <p:txBody>
          <a:bodyPr/>
          <a:lstStyle/>
          <a:p>
            <a:pPr algn="ctr"/>
            <a:endParaRPr lang="en-US" dirty="0" smtClean="0"/>
          </a:p>
          <a:p>
            <a:pPr algn="ctr"/>
            <a:endParaRPr lang="en-US" dirty="0"/>
          </a:p>
          <a:p>
            <a:pPr algn="ctr"/>
            <a:endParaRPr lang="en-US" dirty="0" smtClean="0"/>
          </a:p>
          <a:p>
            <a:pPr algn="ctr"/>
            <a:r>
              <a:rPr lang="en-US" sz="5400" dirty="0" smtClean="0">
                <a:solidFill>
                  <a:srgbClr val="FF0000"/>
                </a:solidFill>
              </a:rPr>
              <a:t>Unallowable</a:t>
            </a:r>
            <a:endParaRPr lang="en-US" sz="5400" dirty="0">
              <a:solidFill>
                <a:srgbClr val="FF0000"/>
              </a:solidFill>
            </a:endParaRPr>
          </a:p>
        </p:txBody>
      </p:sp>
    </p:spTree>
    <p:extLst>
      <p:ext uri="{BB962C8B-B14F-4D97-AF65-F5344CB8AC3E}">
        <p14:creationId xmlns:p14="http://schemas.microsoft.com/office/powerpoint/2010/main" val="3476603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2000"/>
                                        <p:tgtEl>
                                          <p:spTgt spid="3">
                                            <p:txEl>
                                              <p:pRg st="3" end="3"/>
                                            </p:txEl>
                                          </p:spTgt>
                                        </p:tgtEl>
                                      </p:cBhvr>
                                    </p:animEffect>
                                    <p:anim calcmode="lin" valueType="num">
                                      <p:cBhvr>
                                        <p:cTn id="8"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Compensation – Personal Services</a:t>
            </a:r>
            <a:endParaRPr lang="en-US" dirty="0"/>
          </a:p>
        </p:txBody>
      </p:sp>
      <p:sp>
        <p:nvSpPr>
          <p:cNvPr id="3" name="Content Placeholder 2"/>
          <p:cNvSpPr>
            <a:spLocks noGrp="1"/>
          </p:cNvSpPr>
          <p:nvPr>
            <p:ph idx="1"/>
          </p:nvPr>
        </p:nvSpPr>
        <p:spPr/>
        <p:txBody>
          <a:bodyPr>
            <a:normAutofit/>
          </a:bodyPr>
          <a:lstStyle/>
          <a:p>
            <a:r>
              <a:rPr lang="en-US" sz="3600" dirty="0" smtClean="0"/>
              <a:t>Strengthened </a:t>
            </a:r>
            <a:r>
              <a:rPr lang="en-US" sz="3600" dirty="0"/>
              <a:t>focus on internal controls</a:t>
            </a:r>
            <a:r>
              <a:rPr lang="en-US" sz="3600" dirty="0" smtClean="0"/>
              <a:t>, which </a:t>
            </a:r>
            <a:r>
              <a:rPr lang="en-US" sz="3600" dirty="0"/>
              <a:t>allows for flexibility in how </a:t>
            </a:r>
            <a:r>
              <a:rPr lang="en-US" sz="3600" dirty="0" smtClean="0"/>
              <a:t>nonfederal entities </a:t>
            </a:r>
            <a:r>
              <a:rPr lang="en-US" sz="3600" dirty="0"/>
              <a:t>meet the standards</a:t>
            </a:r>
          </a:p>
          <a:p>
            <a:r>
              <a:rPr lang="en-US" sz="3600" dirty="0" smtClean="0"/>
              <a:t>Purpose </a:t>
            </a:r>
            <a:r>
              <a:rPr lang="en-US" sz="3600" dirty="0"/>
              <a:t>was to reduce </a:t>
            </a:r>
            <a:r>
              <a:rPr lang="en-US" sz="3600" dirty="0" smtClean="0"/>
              <a:t>administrative burden </a:t>
            </a:r>
            <a:r>
              <a:rPr lang="en-US" sz="3600" dirty="0"/>
              <a:t>of documenting time and </a:t>
            </a:r>
            <a:r>
              <a:rPr lang="en-US" sz="3600" dirty="0" smtClean="0"/>
              <a:t>effort</a:t>
            </a:r>
            <a:endParaRPr lang="en-US" sz="3600" dirty="0"/>
          </a:p>
        </p:txBody>
      </p:sp>
    </p:spTree>
    <p:extLst>
      <p:ext uri="{BB962C8B-B14F-4D97-AF65-F5344CB8AC3E}">
        <p14:creationId xmlns:p14="http://schemas.microsoft.com/office/powerpoint/2010/main" val="235632421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Compensation – Personal Services</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Reasonableness: reasonable to the extent that it is consistent with that paid for similar work in other activities of the entity</a:t>
            </a:r>
          </a:p>
          <a:p>
            <a:r>
              <a:rPr lang="en-US" sz="2800" dirty="0" smtClean="0"/>
              <a:t>Costs which are unallowable under other sections of these principles must not be allowable under this section solely on the basis that they constitute personnel compensation</a:t>
            </a:r>
          </a:p>
          <a:p>
            <a:r>
              <a:rPr lang="en-US" sz="2800" dirty="0" smtClean="0"/>
              <a:t>Allowable compensation for certain employees is  subject to a ceiling in accordance with statute</a:t>
            </a:r>
          </a:p>
          <a:p>
            <a:r>
              <a:rPr lang="en-US" sz="2800" dirty="0" smtClean="0"/>
              <a:t>Incentive compensation may be allowable to the extent that overall  compensation is determined to be reasonable, and costs are paid  pursuant to an agreement or an established plan</a:t>
            </a:r>
            <a:endParaRPr lang="en-US" sz="2800" dirty="0"/>
          </a:p>
        </p:txBody>
      </p:sp>
    </p:spTree>
    <p:extLst>
      <p:ext uri="{BB962C8B-B14F-4D97-AF65-F5344CB8AC3E}">
        <p14:creationId xmlns:p14="http://schemas.microsoft.com/office/powerpoint/2010/main" val="121836399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a:t>
            </a:r>
            <a:r>
              <a:rPr lang="en-US" dirty="0" err="1" smtClean="0"/>
              <a:t>i</a:t>
            </a:r>
            <a:r>
              <a:rPr lang="en-US" dirty="0" smtClean="0"/>
              <a:t>)  Standards for Documentation of Personnel Expenses</a:t>
            </a:r>
            <a:endParaRPr lang="en-US" dirty="0"/>
          </a:p>
        </p:txBody>
      </p:sp>
      <p:sp>
        <p:nvSpPr>
          <p:cNvPr id="3" name="Content Placeholder 2"/>
          <p:cNvSpPr>
            <a:spLocks noGrp="1"/>
          </p:cNvSpPr>
          <p:nvPr>
            <p:ph idx="1"/>
          </p:nvPr>
        </p:nvSpPr>
        <p:spPr/>
        <p:txBody>
          <a:bodyPr>
            <a:normAutofit/>
          </a:bodyPr>
          <a:lstStyle/>
          <a:p>
            <a:pPr algn="ctr"/>
            <a:endParaRPr lang="en-US" sz="2800" dirty="0" smtClean="0"/>
          </a:p>
          <a:p>
            <a:pPr algn="ctr"/>
            <a:endParaRPr lang="en-US" sz="2800" dirty="0"/>
          </a:p>
          <a:p>
            <a:pPr algn="ctr"/>
            <a:endParaRPr lang="en-US" sz="2800" dirty="0" smtClean="0"/>
          </a:p>
          <a:p>
            <a:pPr algn="ctr"/>
            <a:r>
              <a:rPr lang="en-US" sz="4400" dirty="0" smtClean="0"/>
              <a:t>Significant Area of Change!</a:t>
            </a:r>
            <a:endParaRPr lang="en-US" sz="4400" dirty="0"/>
          </a:p>
        </p:txBody>
      </p:sp>
    </p:spTree>
    <p:extLst>
      <p:ext uri="{BB962C8B-B14F-4D97-AF65-F5344CB8AC3E}">
        <p14:creationId xmlns:p14="http://schemas.microsoft.com/office/powerpoint/2010/main" val="1657924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Where Are We Now?</a:t>
            </a:r>
            <a:endParaRPr lang="en-US" dirty="0"/>
          </a:p>
        </p:txBody>
      </p:sp>
      <p:sp>
        <p:nvSpPr>
          <p:cNvPr id="3" name="Content Placeholder 2"/>
          <p:cNvSpPr>
            <a:spLocks noGrp="1"/>
          </p:cNvSpPr>
          <p:nvPr>
            <p:ph idx="1"/>
          </p:nvPr>
        </p:nvSpPr>
        <p:spPr/>
        <p:txBody>
          <a:bodyPr>
            <a:normAutofit/>
          </a:bodyPr>
          <a:lstStyle/>
          <a:p>
            <a:r>
              <a:rPr lang="pt-BR" sz="2800" dirty="0"/>
              <a:t>OMB Circular A-87, Attachment B.8(h):</a:t>
            </a:r>
          </a:p>
          <a:p>
            <a:r>
              <a:rPr lang="en-US" sz="2800" dirty="0" smtClean="0"/>
              <a:t>Where </a:t>
            </a:r>
            <a:r>
              <a:rPr lang="en-US" sz="2800" dirty="0"/>
              <a:t>employees work solely on a </a:t>
            </a:r>
            <a:r>
              <a:rPr lang="en-US" sz="2800" dirty="0" smtClean="0"/>
              <a:t>single Federal </a:t>
            </a:r>
            <a:r>
              <a:rPr lang="en-US" sz="2800" dirty="0"/>
              <a:t>award or cost objective:</a:t>
            </a:r>
          </a:p>
          <a:p>
            <a:pPr lvl="1"/>
            <a:r>
              <a:rPr lang="en-US" sz="2600" dirty="0" smtClean="0"/>
              <a:t>Charges </a:t>
            </a:r>
            <a:r>
              <a:rPr lang="en-US" sz="2600" dirty="0"/>
              <a:t>will be supported by periodic </a:t>
            </a:r>
            <a:r>
              <a:rPr lang="en-US" sz="2600" dirty="0" smtClean="0"/>
              <a:t>certifications that </a:t>
            </a:r>
            <a:r>
              <a:rPr lang="en-US" sz="2600" dirty="0"/>
              <a:t>the </a:t>
            </a:r>
            <a:r>
              <a:rPr lang="en-US" sz="2600" dirty="0" smtClean="0"/>
              <a:t>employee </a:t>
            </a:r>
            <a:r>
              <a:rPr lang="en-US" sz="2600" dirty="0"/>
              <a:t>worked solely on that </a:t>
            </a:r>
            <a:r>
              <a:rPr lang="en-US" sz="2600" dirty="0" smtClean="0"/>
              <a:t>program for </a:t>
            </a:r>
            <a:r>
              <a:rPr lang="en-US" sz="2600" dirty="0"/>
              <a:t>the period covered by the certification</a:t>
            </a:r>
          </a:p>
          <a:p>
            <a:pPr lvl="1"/>
            <a:r>
              <a:rPr lang="en-US" sz="2600" dirty="0" smtClean="0"/>
              <a:t>Certifications </a:t>
            </a:r>
            <a:r>
              <a:rPr lang="en-US" sz="2600" dirty="0"/>
              <a:t>will be prepared at least semiannually</a:t>
            </a:r>
          </a:p>
          <a:p>
            <a:pPr lvl="1"/>
            <a:r>
              <a:rPr lang="en-US" sz="2600" dirty="0" smtClean="0"/>
              <a:t>They </a:t>
            </a:r>
            <a:r>
              <a:rPr lang="en-US" sz="2600" dirty="0"/>
              <a:t>will be signed by the employee </a:t>
            </a:r>
            <a:r>
              <a:rPr lang="en-US" sz="2600" dirty="0" smtClean="0"/>
              <a:t>or supervisory </a:t>
            </a:r>
            <a:r>
              <a:rPr lang="en-US" sz="2600" dirty="0"/>
              <a:t>official having first-hand knowledge </a:t>
            </a:r>
            <a:r>
              <a:rPr lang="en-US" sz="2600" dirty="0" smtClean="0"/>
              <a:t>of the </a:t>
            </a:r>
            <a:r>
              <a:rPr lang="en-US" sz="2600" dirty="0"/>
              <a:t>work performed by the employee</a:t>
            </a:r>
            <a:endParaRPr lang="en-US" sz="2600" dirty="0" smtClean="0"/>
          </a:p>
        </p:txBody>
      </p:sp>
    </p:spTree>
    <p:extLst>
      <p:ext uri="{BB962C8B-B14F-4D97-AF65-F5344CB8AC3E}">
        <p14:creationId xmlns:p14="http://schemas.microsoft.com/office/powerpoint/2010/main" val="152674759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Where Are We Now?</a:t>
            </a:r>
            <a:endParaRPr lang="en-US" dirty="0"/>
          </a:p>
        </p:txBody>
      </p:sp>
      <p:sp>
        <p:nvSpPr>
          <p:cNvPr id="3" name="Content Placeholder 2"/>
          <p:cNvSpPr>
            <a:spLocks noGrp="1"/>
          </p:cNvSpPr>
          <p:nvPr>
            <p:ph idx="1"/>
          </p:nvPr>
        </p:nvSpPr>
        <p:spPr/>
        <p:txBody>
          <a:bodyPr>
            <a:normAutofit/>
          </a:bodyPr>
          <a:lstStyle/>
          <a:p>
            <a:r>
              <a:rPr lang="pt-BR" sz="2800" dirty="0"/>
              <a:t>OMB Circular A-87, Attachment B.8(h):</a:t>
            </a:r>
          </a:p>
          <a:p>
            <a:r>
              <a:rPr lang="en-US" sz="2800" dirty="0"/>
              <a:t>Where employees work on </a:t>
            </a:r>
            <a:r>
              <a:rPr lang="en-US" sz="2800" b="1" dirty="0"/>
              <a:t>multiple </a:t>
            </a:r>
            <a:r>
              <a:rPr lang="en-US" sz="2800" b="1" dirty="0" smtClean="0"/>
              <a:t>activities or </a:t>
            </a:r>
            <a:r>
              <a:rPr lang="en-US" sz="2800" b="1" dirty="0"/>
              <a:t>cost objectives</a:t>
            </a:r>
            <a:r>
              <a:rPr lang="en-US" sz="2800" dirty="0"/>
              <a:t>, a distribution of </a:t>
            </a:r>
            <a:r>
              <a:rPr lang="en-US" sz="2800" dirty="0" smtClean="0"/>
              <a:t>their salaries </a:t>
            </a:r>
            <a:r>
              <a:rPr lang="en-US" sz="2800" dirty="0"/>
              <a:t>/ wages will be supported </a:t>
            </a:r>
            <a:r>
              <a:rPr lang="en-US" sz="2800" dirty="0" smtClean="0"/>
              <a:t>by personnel activity </a:t>
            </a:r>
            <a:r>
              <a:rPr lang="en-US" sz="2800" dirty="0"/>
              <a:t>reports or </a:t>
            </a:r>
            <a:r>
              <a:rPr lang="en-US" sz="2800" dirty="0" smtClean="0"/>
              <a:t>equivalent documentation</a:t>
            </a:r>
            <a:r>
              <a:rPr lang="en-US" sz="2800" dirty="0"/>
              <a:t>:</a:t>
            </a:r>
          </a:p>
          <a:p>
            <a:pPr lvl="1"/>
            <a:r>
              <a:rPr lang="en-US" sz="2600" dirty="0" smtClean="0"/>
              <a:t>Reflect </a:t>
            </a:r>
            <a:r>
              <a:rPr lang="en-US" sz="2600" dirty="0"/>
              <a:t>after-the-fact distribution of actual activity</a:t>
            </a:r>
          </a:p>
          <a:p>
            <a:pPr lvl="1"/>
            <a:r>
              <a:rPr lang="en-US" sz="2600" dirty="0" smtClean="0"/>
              <a:t>Must </a:t>
            </a:r>
            <a:r>
              <a:rPr lang="en-US" sz="2600" dirty="0"/>
              <a:t>account for total activity of the employee</a:t>
            </a:r>
          </a:p>
          <a:p>
            <a:pPr lvl="1"/>
            <a:r>
              <a:rPr lang="en-US" sz="2600" dirty="0" smtClean="0"/>
              <a:t>Must </a:t>
            </a:r>
            <a:r>
              <a:rPr lang="en-US" sz="2600" dirty="0"/>
              <a:t>be signed by the employee</a:t>
            </a:r>
          </a:p>
          <a:p>
            <a:pPr lvl="1"/>
            <a:r>
              <a:rPr lang="en-US" sz="2600" dirty="0" smtClean="0"/>
              <a:t>Must </a:t>
            </a:r>
            <a:r>
              <a:rPr lang="en-US" sz="2600" dirty="0"/>
              <a:t>be prepared at least </a:t>
            </a:r>
            <a:r>
              <a:rPr lang="en-US" sz="2400" dirty="0" smtClean="0"/>
              <a:t>monthly and coincide with one or more pay periods</a:t>
            </a:r>
          </a:p>
        </p:txBody>
      </p:sp>
    </p:spTree>
    <p:extLst>
      <p:ext uri="{BB962C8B-B14F-4D97-AF65-F5344CB8AC3E}">
        <p14:creationId xmlns:p14="http://schemas.microsoft.com/office/powerpoint/2010/main" val="375831348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Where Are We Now?</a:t>
            </a:r>
            <a:endParaRPr lang="en-US" dirty="0"/>
          </a:p>
        </p:txBody>
      </p:sp>
      <p:sp>
        <p:nvSpPr>
          <p:cNvPr id="3" name="Content Placeholder 2"/>
          <p:cNvSpPr>
            <a:spLocks noGrp="1"/>
          </p:cNvSpPr>
          <p:nvPr>
            <p:ph idx="1"/>
          </p:nvPr>
        </p:nvSpPr>
        <p:spPr/>
        <p:txBody>
          <a:bodyPr>
            <a:noAutofit/>
          </a:bodyPr>
          <a:lstStyle/>
          <a:p>
            <a:r>
              <a:rPr lang="pt-BR" sz="2200" dirty="0" smtClean="0"/>
              <a:t>OMB </a:t>
            </a:r>
            <a:r>
              <a:rPr lang="pt-BR" sz="2200" dirty="0"/>
              <a:t>Circular A-87, Attachment B.8(h</a:t>
            </a:r>
            <a:r>
              <a:rPr lang="pt-BR" sz="2200" dirty="0" smtClean="0"/>
              <a:t>):</a:t>
            </a:r>
          </a:p>
          <a:p>
            <a:r>
              <a:rPr lang="en-US" sz="2200" dirty="0"/>
              <a:t>Where employees work on multiple activities or </a:t>
            </a:r>
            <a:r>
              <a:rPr lang="en-US" sz="2200" dirty="0" smtClean="0"/>
              <a:t>cost objectives</a:t>
            </a:r>
            <a:r>
              <a:rPr lang="en-US" sz="2200" dirty="0"/>
              <a:t>, a distribution of their salaries / wages </a:t>
            </a:r>
            <a:r>
              <a:rPr lang="en-US" sz="2200" dirty="0" smtClean="0"/>
              <a:t>will be </a:t>
            </a:r>
            <a:r>
              <a:rPr lang="en-US" sz="2200" dirty="0"/>
              <a:t>supported by personnel activity reports </a:t>
            </a:r>
            <a:r>
              <a:rPr lang="en-US" sz="2200" dirty="0" smtClean="0"/>
              <a:t>or equivalent </a:t>
            </a:r>
            <a:r>
              <a:rPr lang="en-US" sz="2200" dirty="0"/>
              <a:t>documentation:</a:t>
            </a:r>
          </a:p>
          <a:p>
            <a:r>
              <a:rPr lang="en-US" sz="2200" dirty="0" smtClean="0"/>
              <a:t>Budget </a:t>
            </a:r>
            <a:r>
              <a:rPr lang="en-US" sz="2200" dirty="0"/>
              <a:t>estimates or other distribution </a:t>
            </a:r>
            <a:r>
              <a:rPr lang="en-US" sz="2200" dirty="0" smtClean="0"/>
              <a:t>percentages determined </a:t>
            </a:r>
            <a:r>
              <a:rPr lang="en-US" sz="2200" dirty="0"/>
              <a:t>before the services are performed </a:t>
            </a:r>
            <a:r>
              <a:rPr lang="en-US" sz="2200" b="1" dirty="0" smtClean="0"/>
              <a:t>do </a:t>
            </a:r>
            <a:r>
              <a:rPr lang="en-US" sz="2200" b="1" dirty="0"/>
              <a:t>not </a:t>
            </a:r>
            <a:r>
              <a:rPr lang="en-US" sz="2200" dirty="0"/>
              <a:t>qualify</a:t>
            </a:r>
            <a:r>
              <a:rPr lang="en-US" sz="2200" dirty="0" smtClean="0"/>
              <a:t>, but </a:t>
            </a:r>
            <a:r>
              <a:rPr lang="en-US" sz="2200" dirty="0"/>
              <a:t>may used for interim purposes, provided that:</a:t>
            </a:r>
          </a:p>
          <a:p>
            <a:pPr lvl="1"/>
            <a:r>
              <a:rPr lang="en-US" sz="2200" dirty="0" smtClean="0"/>
              <a:t>The </a:t>
            </a:r>
            <a:r>
              <a:rPr lang="en-US" sz="2200" dirty="0"/>
              <a:t>system for establishing the estimates produces </a:t>
            </a:r>
            <a:r>
              <a:rPr lang="en-US" sz="2200" dirty="0" smtClean="0"/>
              <a:t>reasonable approximations </a:t>
            </a:r>
            <a:r>
              <a:rPr lang="en-US" sz="2200" dirty="0"/>
              <a:t>of activity actually </a:t>
            </a:r>
            <a:r>
              <a:rPr lang="en-US" sz="2200" dirty="0" smtClean="0"/>
              <a:t> performed</a:t>
            </a:r>
            <a:endParaRPr lang="en-US" sz="2200" dirty="0"/>
          </a:p>
          <a:p>
            <a:pPr lvl="1"/>
            <a:r>
              <a:rPr lang="en-US" sz="2200" dirty="0" smtClean="0"/>
              <a:t>At </a:t>
            </a:r>
            <a:r>
              <a:rPr lang="en-US" sz="2200" dirty="0"/>
              <a:t>least quarterly, comparisons of actual costs to budgeted </a:t>
            </a:r>
            <a:r>
              <a:rPr lang="en-US" sz="2200" dirty="0" smtClean="0"/>
              <a:t>distributions based </a:t>
            </a:r>
            <a:r>
              <a:rPr lang="en-US" sz="2200" dirty="0"/>
              <a:t>on the monthly activity reports are made.</a:t>
            </a:r>
          </a:p>
          <a:p>
            <a:pPr lvl="1"/>
            <a:r>
              <a:rPr lang="en-US" sz="2200" dirty="0" smtClean="0"/>
              <a:t>Costs </a:t>
            </a:r>
            <a:r>
              <a:rPr lang="en-US" sz="2200" dirty="0"/>
              <a:t>charged to federal awards to reflect adjustments made as </a:t>
            </a:r>
            <a:r>
              <a:rPr lang="en-US" sz="2200" dirty="0" smtClean="0"/>
              <a:t>a result </a:t>
            </a:r>
            <a:r>
              <a:rPr lang="en-US" sz="2200" dirty="0"/>
              <a:t>of the comparisons may be recorded annually if the difference </a:t>
            </a:r>
            <a:r>
              <a:rPr lang="en-US" sz="2200" dirty="0" smtClean="0"/>
              <a:t>is less </a:t>
            </a:r>
            <a:r>
              <a:rPr lang="en-US" sz="2200" dirty="0"/>
              <a:t>than 10% (otherwise, do quarterly)</a:t>
            </a:r>
            <a:endParaRPr lang="pt-BR" sz="2200" dirty="0"/>
          </a:p>
        </p:txBody>
      </p:sp>
    </p:spTree>
    <p:extLst>
      <p:ext uri="{BB962C8B-B14F-4D97-AF65-F5344CB8AC3E}">
        <p14:creationId xmlns:p14="http://schemas.microsoft.com/office/powerpoint/2010/main" val="274643037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Where We Are Going - Compensation</a:t>
            </a:r>
            <a:endParaRPr lang="en-US" dirty="0"/>
          </a:p>
        </p:txBody>
      </p:sp>
      <p:sp>
        <p:nvSpPr>
          <p:cNvPr id="3" name="Content Placeholder 2"/>
          <p:cNvSpPr>
            <a:spLocks noGrp="1"/>
          </p:cNvSpPr>
          <p:nvPr>
            <p:ph idx="1"/>
          </p:nvPr>
        </p:nvSpPr>
        <p:spPr/>
        <p:txBody>
          <a:bodyPr>
            <a:normAutofit/>
          </a:bodyPr>
          <a:lstStyle/>
          <a:p>
            <a:r>
              <a:rPr lang="en-US" sz="2800" dirty="0"/>
              <a:t>Are we really allowed to eliminate time </a:t>
            </a:r>
            <a:r>
              <a:rPr lang="en-US" sz="2800" dirty="0" smtClean="0"/>
              <a:t>&amp; effort </a:t>
            </a:r>
            <a:r>
              <a:rPr lang="en-US" sz="2800" dirty="0"/>
              <a:t>reporting?</a:t>
            </a:r>
          </a:p>
          <a:p>
            <a:pPr algn="ctr"/>
            <a:endParaRPr lang="en-US" sz="2800" dirty="0"/>
          </a:p>
          <a:p>
            <a:pPr algn="ctr"/>
            <a:r>
              <a:rPr lang="en-US" sz="4000" dirty="0" smtClean="0"/>
              <a:t>A: Yes! </a:t>
            </a:r>
          </a:p>
          <a:p>
            <a:pPr algn="ctr"/>
            <a:r>
              <a:rPr lang="en-US" sz="4000" dirty="0" smtClean="0"/>
              <a:t>(and No!)</a:t>
            </a:r>
            <a:endParaRPr lang="en-US" sz="3600" dirty="0" smtClean="0"/>
          </a:p>
        </p:txBody>
      </p:sp>
    </p:spTree>
    <p:extLst>
      <p:ext uri="{BB962C8B-B14F-4D97-AF65-F5344CB8AC3E}">
        <p14:creationId xmlns:p14="http://schemas.microsoft.com/office/powerpoint/2010/main" val="2111327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Current Guidance</a:t>
            </a:r>
            <a:br>
              <a:rPr lang="en-US" dirty="0" smtClean="0"/>
            </a:br>
            <a:endParaRPr lang="en-US" dirty="0"/>
          </a:p>
        </p:txBody>
      </p:sp>
      <p:sp>
        <p:nvSpPr>
          <p:cNvPr id="3" name="Content Placeholder 2"/>
          <p:cNvSpPr>
            <a:spLocks noGrp="1"/>
          </p:cNvSpPr>
          <p:nvPr>
            <p:ph idx="1"/>
          </p:nvPr>
        </p:nvSpPr>
        <p:spPr/>
        <p:txBody>
          <a:bodyPr/>
          <a:lstStyle/>
          <a:p>
            <a:r>
              <a:rPr lang="en-US" dirty="0" smtClean="0"/>
              <a:t> </a:t>
            </a:r>
            <a:endParaRPr lang="en-US" dirty="0"/>
          </a:p>
        </p:txBody>
      </p:sp>
      <p:sp>
        <p:nvSpPr>
          <p:cNvPr id="4" name="Rounded Rectangle 3"/>
          <p:cNvSpPr/>
          <p:nvPr/>
        </p:nvSpPr>
        <p:spPr>
          <a:xfrm>
            <a:off x="4200940" y="4076369"/>
            <a:ext cx="1740010" cy="477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A-89</a:t>
            </a:r>
            <a:endParaRPr lang="en-US" sz="2800" b="1" dirty="0">
              <a:solidFill>
                <a:schemeClr val="tx1"/>
              </a:solidFill>
            </a:endParaRPr>
          </a:p>
        </p:txBody>
      </p:sp>
      <p:sp>
        <p:nvSpPr>
          <p:cNvPr id="5" name="Rounded Rectangle 4"/>
          <p:cNvSpPr/>
          <p:nvPr/>
        </p:nvSpPr>
        <p:spPr>
          <a:xfrm>
            <a:off x="1704231" y="2167245"/>
            <a:ext cx="1740010" cy="477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 A-102</a:t>
            </a:r>
            <a:endParaRPr lang="en-US" sz="2800" b="1" dirty="0">
              <a:solidFill>
                <a:schemeClr val="tx1"/>
              </a:solidFill>
            </a:endParaRPr>
          </a:p>
        </p:txBody>
      </p:sp>
      <p:sp>
        <p:nvSpPr>
          <p:cNvPr id="6" name="Rounded Rectangle 5"/>
          <p:cNvSpPr/>
          <p:nvPr/>
        </p:nvSpPr>
        <p:spPr>
          <a:xfrm>
            <a:off x="4200940" y="3411955"/>
            <a:ext cx="1740010" cy="477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A-50</a:t>
            </a:r>
            <a:endParaRPr lang="en-US" sz="2800" b="1" dirty="0">
              <a:solidFill>
                <a:schemeClr val="tx1"/>
              </a:solidFill>
            </a:endParaRPr>
          </a:p>
        </p:txBody>
      </p:sp>
      <p:sp>
        <p:nvSpPr>
          <p:cNvPr id="7" name="Rounded Rectangle 6"/>
          <p:cNvSpPr/>
          <p:nvPr/>
        </p:nvSpPr>
        <p:spPr>
          <a:xfrm>
            <a:off x="1704231" y="2821903"/>
            <a:ext cx="1740010" cy="477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A-110</a:t>
            </a:r>
            <a:endParaRPr lang="en-US" sz="2800" b="1" dirty="0">
              <a:solidFill>
                <a:schemeClr val="tx1"/>
              </a:solidFill>
            </a:endParaRPr>
          </a:p>
        </p:txBody>
      </p:sp>
      <p:sp>
        <p:nvSpPr>
          <p:cNvPr id="8" name="Rounded Rectangle 7"/>
          <p:cNvSpPr/>
          <p:nvPr/>
        </p:nvSpPr>
        <p:spPr>
          <a:xfrm>
            <a:off x="1704231" y="3416704"/>
            <a:ext cx="1740010" cy="477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A-21</a:t>
            </a:r>
            <a:endParaRPr lang="en-US" sz="2800" b="1" dirty="0">
              <a:solidFill>
                <a:schemeClr val="tx1"/>
              </a:solidFill>
            </a:endParaRPr>
          </a:p>
        </p:txBody>
      </p:sp>
      <p:sp>
        <p:nvSpPr>
          <p:cNvPr id="9" name="Rounded Rectangle 8"/>
          <p:cNvSpPr/>
          <p:nvPr/>
        </p:nvSpPr>
        <p:spPr>
          <a:xfrm>
            <a:off x="1673088" y="4076369"/>
            <a:ext cx="1740010" cy="477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A-87</a:t>
            </a:r>
          </a:p>
        </p:txBody>
      </p:sp>
      <p:sp>
        <p:nvSpPr>
          <p:cNvPr id="10" name="Rounded Rectangle 9"/>
          <p:cNvSpPr/>
          <p:nvPr/>
        </p:nvSpPr>
        <p:spPr>
          <a:xfrm>
            <a:off x="1673088" y="4691270"/>
            <a:ext cx="1740010" cy="477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A-122</a:t>
            </a:r>
            <a:endParaRPr lang="en-US" sz="2800" b="1" dirty="0">
              <a:solidFill>
                <a:schemeClr val="tx1"/>
              </a:solidFill>
            </a:endParaRPr>
          </a:p>
        </p:txBody>
      </p:sp>
      <p:sp>
        <p:nvSpPr>
          <p:cNvPr id="11" name="Rounded Rectangle 10"/>
          <p:cNvSpPr/>
          <p:nvPr/>
        </p:nvSpPr>
        <p:spPr>
          <a:xfrm>
            <a:off x="1655860" y="5320748"/>
            <a:ext cx="1740010" cy="477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A-133</a:t>
            </a:r>
            <a:endParaRPr lang="en-US" sz="2800" b="1" dirty="0">
              <a:solidFill>
                <a:schemeClr val="tx1"/>
              </a:solidFill>
            </a:endParaRPr>
          </a:p>
        </p:txBody>
      </p:sp>
      <p:sp>
        <p:nvSpPr>
          <p:cNvPr id="12" name="Rounded Rectangle 11"/>
          <p:cNvSpPr/>
          <p:nvPr/>
        </p:nvSpPr>
        <p:spPr>
          <a:xfrm>
            <a:off x="4020049" y="2227100"/>
            <a:ext cx="4218005" cy="30814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b="1" dirty="0" smtClean="0">
                <a:solidFill>
                  <a:schemeClr val="tx1"/>
                </a:solidFill>
              </a:rPr>
              <a:t>2 CFR 200</a:t>
            </a:r>
            <a:endParaRPr lang="en-US" sz="6600" b="1" dirty="0">
              <a:solidFill>
                <a:schemeClr val="tx1"/>
              </a:solidFill>
            </a:endParaRPr>
          </a:p>
        </p:txBody>
      </p:sp>
    </p:spTree>
    <p:extLst>
      <p:ext uri="{BB962C8B-B14F-4D97-AF65-F5344CB8AC3E}">
        <p14:creationId xmlns:p14="http://schemas.microsoft.com/office/powerpoint/2010/main" val="4105281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2" fill="hold" grpId="0" nodeType="clickEffect">
                                  <p:stCondLst>
                                    <p:cond delay="0"/>
                                  </p:stCondLst>
                                  <p:childTnLst>
                                    <p:anim calcmode="lin" valueType="num">
                                      <p:cBhvr additive="base">
                                        <p:cTn id="6" dur="500"/>
                                        <p:tgtEl>
                                          <p:spTgt spid="11"/>
                                        </p:tgtEl>
                                        <p:attrNameLst>
                                          <p:attrName>ppt_x</p:attrName>
                                        </p:attrNameLst>
                                      </p:cBhvr>
                                      <p:tavLst>
                                        <p:tav tm="0">
                                          <p:val>
                                            <p:strVal val="ppt_x"/>
                                          </p:val>
                                        </p:tav>
                                        <p:tav tm="100000">
                                          <p:val>
                                            <p:strVal val="1+ppt_w/2"/>
                                          </p:val>
                                        </p:tav>
                                      </p:tavLst>
                                    </p:anim>
                                    <p:anim calcmode="lin" valueType="num">
                                      <p:cBhvr additive="base">
                                        <p:cTn id="7" dur="500"/>
                                        <p:tgtEl>
                                          <p:spTgt spid="11"/>
                                        </p:tgtEl>
                                        <p:attrNameLst>
                                          <p:attrName>ppt_y</p:attrName>
                                        </p:attrNameLst>
                                      </p:cBhvr>
                                      <p:tavLst>
                                        <p:tav tm="0">
                                          <p:val>
                                            <p:strVal val="ppt_y"/>
                                          </p:val>
                                        </p:tav>
                                        <p:tav tm="100000">
                                          <p:val>
                                            <p:strVal val="ppt_y"/>
                                          </p:val>
                                        </p:tav>
                                      </p:tavLst>
                                    </p:anim>
                                    <p:set>
                                      <p:cBhvr>
                                        <p:cTn id="8" dur="1" fill="hold">
                                          <p:stCondLst>
                                            <p:cond delay="499"/>
                                          </p:stCondLst>
                                        </p:cTn>
                                        <p:tgtEl>
                                          <p:spTgt spid="11"/>
                                        </p:tgtEl>
                                        <p:attrNameLst>
                                          <p:attrName>style.visibility</p:attrName>
                                        </p:attrNameLst>
                                      </p:cBhvr>
                                      <p:to>
                                        <p:strVal val="hidden"/>
                                      </p:to>
                                    </p:set>
                                  </p:childTnLst>
                                </p:cTn>
                              </p:par>
                              <p:par>
                                <p:cTn id="9" presetID="2" presetClass="exit" presetSubtype="2" fill="hold" grpId="0" nodeType="withEffect">
                                  <p:stCondLst>
                                    <p:cond delay="0"/>
                                  </p:stCondLst>
                                  <p:childTnLst>
                                    <p:anim calcmode="lin" valueType="num">
                                      <p:cBhvr additive="base">
                                        <p:cTn id="10" dur="500"/>
                                        <p:tgtEl>
                                          <p:spTgt spid="10"/>
                                        </p:tgtEl>
                                        <p:attrNameLst>
                                          <p:attrName>ppt_x</p:attrName>
                                        </p:attrNameLst>
                                      </p:cBhvr>
                                      <p:tavLst>
                                        <p:tav tm="0">
                                          <p:val>
                                            <p:strVal val="ppt_x"/>
                                          </p:val>
                                        </p:tav>
                                        <p:tav tm="100000">
                                          <p:val>
                                            <p:strVal val="1+ppt_w/2"/>
                                          </p:val>
                                        </p:tav>
                                      </p:tavLst>
                                    </p:anim>
                                    <p:anim calcmode="lin" valueType="num">
                                      <p:cBhvr additive="base">
                                        <p:cTn id="11" dur="500"/>
                                        <p:tgtEl>
                                          <p:spTgt spid="10"/>
                                        </p:tgtEl>
                                        <p:attrNameLst>
                                          <p:attrName>ppt_y</p:attrName>
                                        </p:attrNameLst>
                                      </p:cBhvr>
                                      <p:tavLst>
                                        <p:tav tm="0">
                                          <p:val>
                                            <p:strVal val="ppt_y"/>
                                          </p:val>
                                        </p:tav>
                                        <p:tav tm="100000">
                                          <p:val>
                                            <p:strVal val="ppt_y"/>
                                          </p:val>
                                        </p:tav>
                                      </p:tavLst>
                                    </p:anim>
                                    <p:set>
                                      <p:cBhvr>
                                        <p:cTn id="12" dur="1" fill="hold">
                                          <p:stCondLst>
                                            <p:cond delay="499"/>
                                          </p:stCondLst>
                                        </p:cTn>
                                        <p:tgtEl>
                                          <p:spTgt spid="10"/>
                                        </p:tgtEl>
                                        <p:attrNameLst>
                                          <p:attrName>style.visibility</p:attrName>
                                        </p:attrNameLst>
                                      </p:cBhvr>
                                      <p:to>
                                        <p:strVal val="hidden"/>
                                      </p:to>
                                    </p:set>
                                  </p:childTnLst>
                                </p:cTn>
                              </p:par>
                              <p:par>
                                <p:cTn id="13" presetID="2" presetClass="exit" presetSubtype="2" fill="hold" grpId="0" nodeType="withEffect">
                                  <p:stCondLst>
                                    <p:cond delay="0"/>
                                  </p:stCondLst>
                                  <p:childTnLst>
                                    <p:anim calcmode="lin" valueType="num">
                                      <p:cBhvr additive="base">
                                        <p:cTn id="14" dur="500"/>
                                        <p:tgtEl>
                                          <p:spTgt spid="9"/>
                                        </p:tgtEl>
                                        <p:attrNameLst>
                                          <p:attrName>ppt_x</p:attrName>
                                        </p:attrNameLst>
                                      </p:cBhvr>
                                      <p:tavLst>
                                        <p:tav tm="0">
                                          <p:val>
                                            <p:strVal val="ppt_x"/>
                                          </p:val>
                                        </p:tav>
                                        <p:tav tm="100000">
                                          <p:val>
                                            <p:strVal val="1+ppt_w/2"/>
                                          </p:val>
                                        </p:tav>
                                      </p:tavLst>
                                    </p:anim>
                                    <p:anim calcmode="lin" valueType="num">
                                      <p:cBhvr additive="base">
                                        <p:cTn id="15" dur="500"/>
                                        <p:tgtEl>
                                          <p:spTgt spid="9"/>
                                        </p:tgtEl>
                                        <p:attrNameLst>
                                          <p:attrName>ppt_y</p:attrName>
                                        </p:attrNameLst>
                                      </p:cBhvr>
                                      <p:tavLst>
                                        <p:tav tm="0">
                                          <p:val>
                                            <p:strVal val="ppt_y"/>
                                          </p:val>
                                        </p:tav>
                                        <p:tav tm="100000">
                                          <p:val>
                                            <p:strVal val="ppt_y"/>
                                          </p:val>
                                        </p:tav>
                                      </p:tavLst>
                                    </p:anim>
                                    <p:set>
                                      <p:cBhvr>
                                        <p:cTn id="16" dur="1" fill="hold">
                                          <p:stCondLst>
                                            <p:cond delay="499"/>
                                          </p:stCondLst>
                                        </p:cTn>
                                        <p:tgtEl>
                                          <p:spTgt spid="9"/>
                                        </p:tgtEl>
                                        <p:attrNameLst>
                                          <p:attrName>style.visibility</p:attrName>
                                        </p:attrNameLst>
                                      </p:cBhvr>
                                      <p:to>
                                        <p:strVal val="hidden"/>
                                      </p:to>
                                    </p:set>
                                  </p:childTnLst>
                                </p:cTn>
                              </p:par>
                              <p:par>
                                <p:cTn id="17" presetID="2" presetClass="exit" presetSubtype="2" fill="hold" grpId="0" nodeType="withEffect">
                                  <p:stCondLst>
                                    <p:cond delay="0"/>
                                  </p:stCondLst>
                                  <p:childTnLst>
                                    <p:anim calcmode="lin" valueType="num">
                                      <p:cBhvr additive="base">
                                        <p:cTn id="18" dur="500"/>
                                        <p:tgtEl>
                                          <p:spTgt spid="8"/>
                                        </p:tgtEl>
                                        <p:attrNameLst>
                                          <p:attrName>ppt_x</p:attrName>
                                        </p:attrNameLst>
                                      </p:cBhvr>
                                      <p:tavLst>
                                        <p:tav tm="0">
                                          <p:val>
                                            <p:strVal val="ppt_x"/>
                                          </p:val>
                                        </p:tav>
                                        <p:tav tm="100000">
                                          <p:val>
                                            <p:strVal val="1+ppt_w/2"/>
                                          </p:val>
                                        </p:tav>
                                      </p:tavLst>
                                    </p:anim>
                                    <p:anim calcmode="lin" valueType="num">
                                      <p:cBhvr additive="base">
                                        <p:cTn id="19" dur="500"/>
                                        <p:tgtEl>
                                          <p:spTgt spid="8"/>
                                        </p:tgtEl>
                                        <p:attrNameLst>
                                          <p:attrName>ppt_y</p:attrName>
                                        </p:attrNameLst>
                                      </p:cBhvr>
                                      <p:tavLst>
                                        <p:tav tm="0">
                                          <p:val>
                                            <p:strVal val="ppt_y"/>
                                          </p:val>
                                        </p:tav>
                                        <p:tav tm="100000">
                                          <p:val>
                                            <p:strVal val="ppt_y"/>
                                          </p:val>
                                        </p:tav>
                                      </p:tavLst>
                                    </p:anim>
                                    <p:set>
                                      <p:cBhvr>
                                        <p:cTn id="20" dur="1" fill="hold">
                                          <p:stCondLst>
                                            <p:cond delay="499"/>
                                          </p:stCondLst>
                                        </p:cTn>
                                        <p:tgtEl>
                                          <p:spTgt spid="8"/>
                                        </p:tgtEl>
                                        <p:attrNameLst>
                                          <p:attrName>style.visibility</p:attrName>
                                        </p:attrNameLst>
                                      </p:cBhvr>
                                      <p:to>
                                        <p:strVal val="hidden"/>
                                      </p:to>
                                    </p:set>
                                  </p:childTnLst>
                                </p:cTn>
                              </p:par>
                              <p:par>
                                <p:cTn id="21" presetID="2" presetClass="exit" presetSubtype="2" fill="hold" grpId="0" nodeType="withEffect">
                                  <p:stCondLst>
                                    <p:cond delay="0"/>
                                  </p:stCondLst>
                                  <p:childTnLst>
                                    <p:anim calcmode="lin" valueType="num">
                                      <p:cBhvr additive="base">
                                        <p:cTn id="22" dur="500"/>
                                        <p:tgtEl>
                                          <p:spTgt spid="7"/>
                                        </p:tgtEl>
                                        <p:attrNameLst>
                                          <p:attrName>ppt_x</p:attrName>
                                        </p:attrNameLst>
                                      </p:cBhvr>
                                      <p:tavLst>
                                        <p:tav tm="0">
                                          <p:val>
                                            <p:strVal val="ppt_x"/>
                                          </p:val>
                                        </p:tav>
                                        <p:tav tm="100000">
                                          <p:val>
                                            <p:strVal val="1+ppt_w/2"/>
                                          </p:val>
                                        </p:tav>
                                      </p:tavLst>
                                    </p:anim>
                                    <p:anim calcmode="lin" valueType="num">
                                      <p:cBhvr additive="base">
                                        <p:cTn id="23" dur="500"/>
                                        <p:tgtEl>
                                          <p:spTgt spid="7"/>
                                        </p:tgtEl>
                                        <p:attrNameLst>
                                          <p:attrName>ppt_y</p:attrName>
                                        </p:attrNameLst>
                                      </p:cBhvr>
                                      <p:tavLst>
                                        <p:tav tm="0">
                                          <p:val>
                                            <p:strVal val="ppt_y"/>
                                          </p:val>
                                        </p:tav>
                                        <p:tav tm="100000">
                                          <p:val>
                                            <p:strVal val="ppt_y"/>
                                          </p:val>
                                        </p:tav>
                                      </p:tavLst>
                                    </p:anim>
                                    <p:set>
                                      <p:cBhvr>
                                        <p:cTn id="24" dur="1" fill="hold">
                                          <p:stCondLst>
                                            <p:cond delay="499"/>
                                          </p:stCondLst>
                                        </p:cTn>
                                        <p:tgtEl>
                                          <p:spTgt spid="7"/>
                                        </p:tgtEl>
                                        <p:attrNameLst>
                                          <p:attrName>style.visibility</p:attrName>
                                        </p:attrNameLst>
                                      </p:cBhvr>
                                      <p:to>
                                        <p:strVal val="hidden"/>
                                      </p:to>
                                    </p:set>
                                  </p:childTnLst>
                                </p:cTn>
                              </p:par>
                              <p:par>
                                <p:cTn id="25" presetID="2" presetClass="exit" presetSubtype="2" fill="hold" grpId="0" nodeType="withEffect">
                                  <p:stCondLst>
                                    <p:cond delay="0"/>
                                  </p:stCondLst>
                                  <p:childTnLst>
                                    <p:anim calcmode="lin" valueType="num">
                                      <p:cBhvr additive="base">
                                        <p:cTn id="26" dur="500"/>
                                        <p:tgtEl>
                                          <p:spTgt spid="5"/>
                                        </p:tgtEl>
                                        <p:attrNameLst>
                                          <p:attrName>ppt_x</p:attrName>
                                        </p:attrNameLst>
                                      </p:cBhvr>
                                      <p:tavLst>
                                        <p:tav tm="0">
                                          <p:val>
                                            <p:strVal val="ppt_x"/>
                                          </p:val>
                                        </p:tav>
                                        <p:tav tm="100000">
                                          <p:val>
                                            <p:strVal val="1+ppt_w/2"/>
                                          </p:val>
                                        </p:tav>
                                      </p:tavLst>
                                    </p:anim>
                                    <p:anim calcmode="lin" valueType="num">
                                      <p:cBhvr additive="base">
                                        <p:cTn id="27" dur="500"/>
                                        <p:tgtEl>
                                          <p:spTgt spid="5"/>
                                        </p:tgtEl>
                                        <p:attrNameLst>
                                          <p:attrName>ppt_y</p:attrName>
                                        </p:attrNameLst>
                                      </p:cBhvr>
                                      <p:tavLst>
                                        <p:tav tm="0">
                                          <p:val>
                                            <p:strVal val="ppt_y"/>
                                          </p:val>
                                        </p:tav>
                                        <p:tav tm="100000">
                                          <p:val>
                                            <p:strVal val="ppt_y"/>
                                          </p:val>
                                        </p:tav>
                                      </p:tavLst>
                                    </p:anim>
                                    <p:set>
                                      <p:cBhvr>
                                        <p:cTn id="28" dur="1" fill="hold">
                                          <p:stCondLst>
                                            <p:cond delay="499"/>
                                          </p:stCondLst>
                                        </p:cTn>
                                        <p:tgtEl>
                                          <p:spTgt spid="5"/>
                                        </p:tgtEl>
                                        <p:attrNameLst>
                                          <p:attrName>style.visibility</p:attrName>
                                        </p:attrNameLst>
                                      </p:cBhvr>
                                      <p:to>
                                        <p:strVal val="hidden"/>
                                      </p:to>
                                    </p:set>
                                  </p:childTnLst>
                                </p:cTn>
                              </p:par>
                              <p:par>
                                <p:cTn id="29" presetID="2" presetClass="exit" presetSubtype="2" fill="hold" grpId="0" nodeType="withEffect">
                                  <p:stCondLst>
                                    <p:cond delay="0"/>
                                  </p:stCondLst>
                                  <p:childTnLst>
                                    <p:anim calcmode="lin" valueType="num">
                                      <p:cBhvr additive="base">
                                        <p:cTn id="30" dur="500"/>
                                        <p:tgtEl>
                                          <p:spTgt spid="6"/>
                                        </p:tgtEl>
                                        <p:attrNameLst>
                                          <p:attrName>ppt_x</p:attrName>
                                        </p:attrNameLst>
                                      </p:cBhvr>
                                      <p:tavLst>
                                        <p:tav tm="0">
                                          <p:val>
                                            <p:strVal val="ppt_x"/>
                                          </p:val>
                                        </p:tav>
                                        <p:tav tm="100000">
                                          <p:val>
                                            <p:strVal val="1+ppt_w/2"/>
                                          </p:val>
                                        </p:tav>
                                      </p:tavLst>
                                    </p:anim>
                                    <p:anim calcmode="lin" valueType="num">
                                      <p:cBhvr additive="base">
                                        <p:cTn id="31" dur="500"/>
                                        <p:tgtEl>
                                          <p:spTgt spid="6"/>
                                        </p:tgtEl>
                                        <p:attrNameLst>
                                          <p:attrName>ppt_y</p:attrName>
                                        </p:attrNameLst>
                                      </p:cBhvr>
                                      <p:tavLst>
                                        <p:tav tm="0">
                                          <p:val>
                                            <p:strVal val="ppt_y"/>
                                          </p:val>
                                        </p:tav>
                                        <p:tav tm="100000">
                                          <p:val>
                                            <p:strVal val="ppt_y"/>
                                          </p:val>
                                        </p:tav>
                                      </p:tavLst>
                                    </p:anim>
                                    <p:set>
                                      <p:cBhvr>
                                        <p:cTn id="32" dur="1" fill="hold">
                                          <p:stCondLst>
                                            <p:cond delay="499"/>
                                          </p:stCondLst>
                                        </p:cTn>
                                        <p:tgtEl>
                                          <p:spTgt spid="6"/>
                                        </p:tgtEl>
                                        <p:attrNameLst>
                                          <p:attrName>style.visibility</p:attrName>
                                        </p:attrNameLst>
                                      </p:cBhvr>
                                      <p:to>
                                        <p:strVal val="hidden"/>
                                      </p:to>
                                    </p:set>
                                  </p:childTnLst>
                                </p:cTn>
                              </p:par>
                              <p:par>
                                <p:cTn id="33" presetID="2" presetClass="exit" presetSubtype="2" fill="hold" grpId="0" nodeType="withEffect">
                                  <p:stCondLst>
                                    <p:cond delay="0"/>
                                  </p:stCondLst>
                                  <p:childTnLst>
                                    <p:anim calcmode="lin" valueType="num">
                                      <p:cBhvr additive="base">
                                        <p:cTn id="34" dur="500"/>
                                        <p:tgtEl>
                                          <p:spTgt spid="4"/>
                                        </p:tgtEl>
                                        <p:attrNameLst>
                                          <p:attrName>ppt_x</p:attrName>
                                        </p:attrNameLst>
                                      </p:cBhvr>
                                      <p:tavLst>
                                        <p:tav tm="0">
                                          <p:val>
                                            <p:strVal val="ppt_x"/>
                                          </p:val>
                                        </p:tav>
                                        <p:tav tm="100000">
                                          <p:val>
                                            <p:strVal val="1+ppt_w/2"/>
                                          </p:val>
                                        </p:tav>
                                      </p:tavLst>
                                    </p:anim>
                                    <p:anim calcmode="lin" valueType="num">
                                      <p:cBhvr additive="base">
                                        <p:cTn id="35" dur="500"/>
                                        <p:tgtEl>
                                          <p:spTgt spid="4"/>
                                        </p:tgtEl>
                                        <p:attrNameLst>
                                          <p:attrName>ppt_y</p:attrName>
                                        </p:attrNameLst>
                                      </p:cBhvr>
                                      <p:tavLst>
                                        <p:tav tm="0">
                                          <p:val>
                                            <p:strVal val="ppt_y"/>
                                          </p:val>
                                        </p:tav>
                                        <p:tav tm="100000">
                                          <p:val>
                                            <p:strVal val="ppt_y"/>
                                          </p:val>
                                        </p:tav>
                                      </p:tavLst>
                                    </p:anim>
                                    <p:set>
                                      <p:cBhvr>
                                        <p:cTn id="36" dur="1" fill="hold">
                                          <p:stCondLst>
                                            <p:cond delay="499"/>
                                          </p:stCondLst>
                                        </p:cTn>
                                        <p:tgtEl>
                                          <p:spTgt spid="4"/>
                                        </p:tgtEl>
                                        <p:attrNameLst>
                                          <p:attrName>style.visibility</p:attrName>
                                        </p:attrNameLst>
                                      </p:cBhvr>
                                      <p:to>
                                        <p:strVal val="hidden"/>
                                      </p:to>
                                    </p:set>
                                  </p:childTnLst>
                                </p:cTn>
                              </p:par>
                            </p:childTnLst>
                          </p:cTn>
                        </p:par>
                        <p:par>
                          <p:cTn id="37" fill="hold">
                            <p:stCondLst>
                              <p:cond delay="500"/>
                            </p:stCondLst>
                            <p:childTnLst>
                              <p:par>
                                <p:cTn id="38" presetID="45" presetClass="entr" presetSubtype="0" fill="hold" grpId="0" nodeType="afterEffect">
                                  <p:stCondLst>
                                    <p:cond delay="50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2000"/>
                                        <p:tgtEl>
                                          <p:spTgt spid="12"/>
                                        </p:tgtEl>
                                      </p:cBhvr>
                                    </p:animEffect>
                                    <p:anim calcmode="lin" valueType="num">
                                      <p:cBhvr>
                                        <p:cTn id="41" dur="2000" fill="hold"/>
                                        <p:tgtEl>
                                          <p:spTgt spid="12"/>
                                        </p:tgtEl>
                                        <p:attrNameLst>
                                          <p:attrName>ppt_w</p:attrName>
                                        </p:attrNameLst>
                                      </p:cBhvr>
                                      <p:tavLst>
                                        <p:tav tm="0" fmla="#ppt_w*sin(2.5*pi*$)">
                                          <p:val>
                                            <p:fltVal val="0"/>
                                          </p:val>
                                        </p:tav>
                                        <p:tav tm="100000">
                                          <p:val>
                                            <p:fltVal val="1"/>
                                          </p:val>
                                        </p:tav>
                                      </p:tavLst>
                                    </p:anim>
                                    <p:anim calcmode="lin" valueType="num">
                                      <p:cBhvr>
                                        <p:cTn id="42" dur="20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Where We Are Going </a:t>
            </a:r>
            <a:r>
              <a:rPr lang="en-US" dirty="0"/>
              <a:t>- Compensation</a:t>
            </a:r>
          </a:p>
        </p:txBody>
      </p:sp>
      <p:sp>
        <p:nvSpPr>
          <p:cNvPr id="3" name="Content Placeholder 2"/>
          <p:cNvSpPr>
            <a:spLocks noGrp="1"/>
          </p:cNvSpPr>
          <p:nvPr>
            <p:ph idx="1"/>
          </p:nvPr>
        </p:nvSpPr>
        <p:spPr/>
        <p:txBody>
          <a:bodyPr>
            <a:normAutofit/>
          </a:bodyPr>
          <a:lstStyle/>
          <a:p>
            <a:r>
              <a:rPr lang="en-US" sz="2800" b="1" dirty="0"/>
              <a:t>Charges must be based on records </a:t>
            </a:r>
            <a:r>
              <a:rPr lang="en-US" sz="2800" b="1" dirty="0" smtClean="0"/>
              <a:t>that accurately </a:t>
            </a:r>
            <a:r>
              <a:rPr lang="en-US" sz="2800" b="1" dirty="0"/>
              <a:t>reflect the work performed</a:t>
            </a:r>
            <a:r>
              <a:rPr lang="en-US" sz="2800" b="1" dirty="0" smtClean="0"/>
              <a:t>.</a:t>
            </a:r>
          </a:p>
          <a:p>
            <a:r>
              <a:rPr lang="en-US" sz="2800" dirty="0"/>
              <a:t>The records </a:t>
            </a:r>
            <a:r>
              <a:rPr lang="en-US" sz="2800" b="1" u="sng" dirty="0"/>
              <a:t>must</a:t>
            </a:r>
            <a:r>
              <a:rPr lang="en-US" sz="2800" dirty="0"/>
              <a:t>:</a:t>
            </a:r>
          </a:p>
          <a:p>
            <a:r>
              <a:rPr lang="en-US" sz="2800" dirty="0"/>
              <a:t>a) Be supported by a system of internal control </a:t>
            </a:r>
            <a:r>
              <a:rPr lang="en-US" sz="2800" dirty="0" smtClean="0"/>
              <a:t>which provides </a:t>
            </a:r>
            <a:r>
              <a:rPr lang="en-US" sz="2800" dirty="0"/>
              <a:t>reasonable assurance that the charges </a:t>
            </a:r>
            <a:r>
              <a:rPr lang="en-US" sz="2800" dirty="0" smtClean="0"/>
              <a:t>are accurate</a:t>
            </a:r>
            <a:r>
              <a:rPr lang="en-US" sz="2800" dirty="0"/>
              <a:t>, allowable, and properly allocated</a:t>
            </a:r>
          </a:p>
          <a:p>
            <a:r>
              <a:rPr lang="en-US" sz="2800" dirty="0"/>
              <a:t>b) Reasonably reflect the total activity for which </a:t>
            </a:r>
            <a:r>
              <a:rPr lang="en-US" sz="2800" dirty="0" smtClean="0"/>
              <a:t>the employee </a:t>
            </a:r>
            <a:r>
              <a:rPr lang="en-US" sz="2800" dirty="0"/>
              <a:t>is compensated, not exceeding 100% </a:t>
            </a:r>
            <a:r>
              <a:rPr lang="en-US" sz="2800" dirty="0" smtClean="0"/>
              <a:t>of compensated </a:t>
            </a:r>
            <a:r>
              <a:rPr lang="en-US" sz="2800" dirty="0"/>
              <a:t>activities</a:t>
            </a:r>
            <a:endParaRPr lang="en-US" sz="2800" b="1" dirty="0"/>
          </a:p>
        </p:txBody>
      </p:sp>
    </p:spTree>
    <p:extLst>
      <p:ext uri="{BB962C8B-B14F-4D97-AF65-F5344CB8AC3E}">
        <p14:creationId xmlns:p14="http://schemas.microsoft.com/office/powerpoint/2010/main" val="295908026"/>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Where We Are </a:t>
            </a:r>
            <a:r>
              <a:rPr lang="en-US" dirty="0"/>
              <a:t>Going - Compensation</a:t>
            </a:r>
          </a:p>
        </p:txBody>
      </p:sp>
      <p:sp>
        <p:nvSpPr>
          <p:cNvPr id="3" name="Content Placeholder 2"/>
          <p:cNvSpPr>
            <a:spLocks noGrp="1"/>
          </p:cNvSpPr>
          <p:nvPr>
            <p:ph idx="1"/>
          </p:nvPr>
        </p:nvSpPr>
        <p:spPr/>
        <p:txBody>
          <a:bodyPr>
            <a:normAutofit fontScale="92500" lnSpcReduction="10000"/>
          </a:bodyPr>
          <a:lstStyle/>
          <a:p>
            <a:r>
              <a:rPr lang="en-US" sz="2800" dirty="0"/>
              <a:t>c) Comply with the established accounting policies </a:t>
            </a:r>
            <a:r>
              <a:rPr lang="en-US" sz="2800" dirty="0" smtClean="0"/>
              <a:t>and practices </a:t>
            </a:r>
            <a:r>
              <a:rPr lang="en-US" sz="2800" dirty="0"/>
              <a:t>of the entity</a:t>
            </a:r>
          </a:p>
          <a:p>
            <a:r>
              <a:rPr lang="en-US" sz="2800" dirty="0"/>
              <a:t>d) Support the distribution of the employee’s salary </a:t>
            </a:r>
            <a:r>
              <a:rPr lang="en-US" sz="2800" dirty="0" smtClean="0"/>
              <a:t>or wages </a:t>
            </a:r>
            <a:r>
              <a:rPr lang="en-US" sz="2800" dirty="0"/>
              <a:t>among specific activities or cost objectives if </a:t>
            </a:r>
            <a:r>
              <a:rPr lang="en-US" sz="2800" dirty="0" smtClean="0"/>
              <a:t>the employee:</a:t>
            </a:r>
          </a:p>
          <a:p>
            <a:pPr lvl="1"/>
            <a:r>
              <a:rPr lang="en-US" sz="2600" dirty="0" smtClean="0"/>
              <a:t> </a:t>
            </a:r>
            <a:r>
              <a:rPr lang="en-US" sz="2600" dirty="0"/>
              <a:t>works on more than one federal award; </a:t>
            </a:r>
            <a:endParaRPr lang="en-US" sz="2600" dirty="0" smtClean="0"/>
          </a:p>
          <a:p>
            <a:pPr lvl="1"/>
            <a:r>
              <a:rPr lang="en-US" sz="2600" dirty="0" smtClean="0"/>
              <a:t>a federal </a:t>
            </a:r>
            <a:r>
              <a:rPr lang="en-US" sz="2600" dirty="0"/>
              <a:t>award and a non-federal award; </a:t>
            </a:r>
            <a:endParaRPr lang="en-US" sz="2600" dirty="0" smtClean="0"/>
          </a:p>
          <a:p>
            <a:pPr lvl="1"/>
            <a:r>
              <a:rPr lang="en-US" sz="2600" dirty="0" smtClean="0"/>
              <a:t>an </a:t>
            </a:r>
            <a:r>
              <a:rPr lang="en-US" sz="2600" dirty="0"/>
              <a:t>indirect </a:t>
            </a:r>
            <a:r>
              <a:rPr lang="en-US" sz="2600" dirty="0" smtClean="0"/>
              <a:t>cost activity </a:t>
            </a:r>
            <a:r>
              <a:rPr lang="en-US" sz="2600" dirty="0"/>
              <a:t>and a direct cost activity; </a:t>
            </a:r>
            <a:endParaRPr lang="en-US" sz="2600" dirty="0" smtClean="0"/>
          </a:p>
          <a:p>
            <a:pPr lvl="1"/>
            <a:r>
              <a:rPr lang="en-US" sz="2600" dirty="0" smtClean="0"/>
              <a:t>two </a:t>
            </a:r>
            <a:r>
              <a:rPr lang="en-US" sz="2600" dirty="0"/>
              <a:t>or more </a:t>
            </a:r>
            <a:r>
              <a:rPr lang="en-US" sz="2600" dirty="0" smtClean="0"/>
              <a:t>indirect activities </a:t>
            </a:r>
            <a:r>
              <a:rPr lang="en-US" sz="2600" dirty="0"/>
              <a:t>which are allocated using different </a:t>
            </a:r>
            <a:r>
              <a:rPr lang="en-US" sz="2600" dirty="0" smtClean="0"/>
              <a:t>allocation bases</a:t>
            </a:r>
            <a:r>
              <a:rPr lang="en-US" sz="2600" dirty="0"/>
              <a:t>; </a:t>
            </a:r>
            <a:endParaRPr lang="en-US" sz="2600" dirty="0" smtClean="0"/>
          </a:p>
          <a:p>
            <a:pPr lvl="1"/>
            <a:r>
              <a:rPr lang="en-US" sz="2600" dirty="0" smtClean="0"/>
              <a:t>or </a:t>
            </a:r>
            <a:r>
              <a:rPr lang="en-US" sz="2600" dirty="0"/>
              <a:t>an unallowable activity and an allowable direct or indirect activity</a:t>
            </a:r>
          </a:p>
        </p:txBody>
      </p:sp>
    </p:spTree>
    <p:extLst>
      <p:ext uri="{BB962C8B-B14F-4D97-AF65-F5344CB8AC3E}">
        <p14:creationId xmlns:p14="http://schemas.microsoft.com/office/powerpoint/2010/main" val="64386678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Where We Are </a:t>
            </a:r>
            <a:r>
              <a:rPr lang="en-US" dirty="0"/>
              <a:t>Going - Compensation</a:t>
            </a:r>
          </a:p>
        </p:txBody>
      </p:sp>
      <p:sp>
        <p:nvSpPr>
          <p:cNvPr id="3" name="Content Placeholder 2"/>
          <p:cNvSpPr>
            <a:spLocks noGrp="1"/>
          </p:cNvSpPr>
          <p:nvPr>
            <p:ph idx="1"/>
          </p:nvPr>
        </p:nvSpPr>
        <p:spPr/>
        <p:txBody>
          <a:bodyPr>
            <a:normAutofit fontScale="92500" lnSpcReduction="10000"/>
          </a:bodyPr>
          <a:lstStyle/>
          <a:p>
            <a:r>
              <a:rPr lang="en-US" sz="2800" dirty="0"/>
              <a:t>When interim charges are based on budget </a:t>
            </a:r>
            <a:r>
              <a:rPr lang="en-US" sz="2800" dirty="0" smtClean="0"/>
              <a:t>estimates (</a:t>
            </a:r>
            <a:r>
              <a:rPr lang="en-US" sz="2800" dirty="0"/>
              <a:t>before the services are performed), the non-federal </a:t>
            </a:r>
            <a:r>
              <a:rPr lang="en-US" sz="2800" dirty="0" smtClean="0"/>
              <a:t>entity’s system </a:t>
            </a:r>
            <a:r>
              <a:rPr lang="en-US" sz="2800" dirty="0"/>
              <a:t>of internal controls must include processes </a:t>
            </a:r>
            <a:r>
              <a:rPr lang="en-US" sz="2800" dirty="0" smtClean="0"/>
              <a:t>to ensure </a:t>
            </a:r>
            <a:r>
              <a:rPr lang="en-US" sz="2800" dirty="0"/>
              <a:t>necessary adjustments are made such that the </a:t>
            </a:r>
            <a:r>
              <a:rPr lang="en-US" sz="2800" dirty="0" smtClean="0"/>
              <a:t>final amount </a:t>
            </a:r>
            <a:r>
              <a:rPr lang="en-US" sz="2800" dirty="0"/>
              <a:t>charged to Federal awards is proper.</a:t>
            </a:r>
          </a:p>
          <a:p>
            <a:pPr lvl="1"/>
            <a:r>
              <a:rPr lang="en-US" sz="2600" dirty="0" smtClean="0"/>
              <a:t>Significant </a:t>
            </a:r>
            <a:r>
              <a:rPr lang="en-US" sz="2600" dirty="0"/>
              <a:t>changes in work activities are identified and entered </a:t>
            </a:r>
            <a:r>
              <a:rPr lang="en-US" sz="2600" dirty="0" smtClean="0"/>
              <a:t>into the </a:t>
            </a:r>
            <a:r>
              <a:rPr lang="en-US" sz="2600" dirty="0"/>
              <a:t>records in a timely manner</a:t>
            </a:r>
          </a:p>
          <a:p>
            <a:pPr lvl="1"/>
            <a:r>
              <a:rPr lang="en-US" sz="2600" dirty="0" smtClean="0"/>
              <a:t>Short-term </a:t>
            </a:r>
            <a:r>
              <a:rPr lang="en-US" sz="2600" dirty="0"/>
              <a:t>(such as 1-2 months) fluctuations between </a:t>
            </a:r>
            <a:r>
              <a:rPr lang="en-US" sz="2600" dirty="0" smtClean="0"/>
              <a:t>workload categories </a:t>
            </a:r>
            <a:r>
              <a:rPr lang="en-US" sz="2600" dirty="0"/>
              <a:t>need not be considered as long as the distribution </a:t>
            </a:r>
            <a:r>
              <a:rPr lang="en-US" sz="2600" dirty="0" smtClean="0"/>
              <a:t>is reasonable </a:t>
            </a:r>
            <a:r>
              <a:rPr lang="en-US" sz="2600" dirty="0"/>
              <a:t>over the longer term</a:t>
            </a:r>
          </a:p>
          <a:p>
            <a:pPr lvl="1"/>
            <a:r>
              <a:rPr lang="en-US" sz="2600" dirty="0" smtClean="0"/>
              <a:t>System </a:t>
            </a:r>
            <a:r>
              <a:rPr lang="en-US" sz="2600" dirty="0"/>
              <a:t>of internal controls includes processes to review </a:t>
            </a:r>
            <a:r>
              <a:rPr lang="en-US" sz="2600" dirty="0" smtClean="0"/>
              <a:t>after-the-fact interim </a:t>
            </a:r>
            <a:r>
              <a:rPr lang="en-US" sz="2600" dirty="0"/>
              <a:t>charges made to Federal awards</a:t>
            </a:r>
          </a:p>
        </p:txBody>
      </p:sp>
    </p:spTree>
    <p:extLst>
      <p:ext uri="{BB962C8B-B14F-4D97-AF65-F5344CB8AC3E}">
        <p14:creationId xmlns:p14="http://schemas.microsoft.com/office/powerpoint/2010/main" val="303313711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200.430  Where We Are </a:t>
            </a:r>
            <a:r>
              <a:rPr lang="en-US" dirty="0"/>
              <a:t>Going - Compensation</a:t>
            </a:r>
          </a:p>
        </p:txBody>
      </p:sp>
      <p:sp>
        <p:nvSpPr>
          <p:cNvPr id="3" name="Content Placeholder 2"/>
          <p:cNvSpPr>
            <a:spLocks noGrp="1"/>
          </p:cNvSpPr>
          <p:nvPr>
            <p:ph idx="1"/>
          </p:nvPr>
        </p:nvSpPr>
        <p:spPr/>
        <p:txBody>
          <a:bodyPr>
            <a:normAutofit/>
          </a:bodyPr>
          <a:lstStyle/>
          <a:p>
            <a:r>
              <a:rPr lang="en-US" sz="3200" dirty="0"/>
              <a:t>Guidance no longer includes specific details </a:t>
            </a:r>
            <a:r>
              <a:rPr lang="en-US" sz="3200" dirty="0" smtClean="0"/>
              <a:t>on what </a:t>
            </a:r>
            <a:r>
              <a:rPr lang="en-US" sz="3200" dirty="0"/>
              <a:t>internal controls should be</a:t>
            </a:r>
          </a:p>
          <a:p>
            <a:pPr lvl="1"/>
            <a:r>
              <a:rPr lang="en-US" sz="2800" dirty="0" smtClean="0"/>
              <a:t>For </a:t>
            </a:r>
            <a:r>
              <a:rPr lang="en-US" sz="2800" dirty="0"/>
              <a:t>example, not </a:t>
            </a:r>
            <a:r>
              <a:rPr lang="en-US" sz="2800" b="1" dirty="0"/>
              <a:t>required</a:t>
            </a:r>
            <a:r>
              <a:rPr lang="en-US" sz="2800" dirty="0"/>
              <a:t> to use personal </a:t>
            </a:r>
            <a:r>
              <a:rPr lang="en-US" sz="2800" dirty="0" smtClean="0"/>
              <a:t>activity reports</a:t>
            </a:r>
            <a:endParaRPr lang="en-US" sz="2800" dirty="0"/>
          </a:p>
          <a:p>
            <a:pPr lvl="1"/>
            <a:r>
              <a:rPr lang="en-US" sz="2800" dirty="0" smtClean="0"/>
              <a:t>Entities </a:t>
            </a:r>
            <a:r>
              <a:rPr lang="en-US" sz="2800" dirty="0"/>
              <a:t>have the ability to implement </a:t>
            </a:r>
            <a:r>
              <a:rPr lang="en-US" sz="2800" dirty="0" smtClean="0"/>
              <a:t>internal control </a:t>
            </a:r>
            <a:r>
              <a:rPr lang="en-US" sz="2800" dirty="0"/>
              <a:t>systems and business processes that </a:t>
            </a:r>
            <a:r>
              <a:rPr lang="en-US" sz="2800" dirty="0" smtClean="0"/>
              <a:t>best fit </a:t>
            </a:r>
            <a:r>
              <a:rPr lang="en-US" sz="2800" dirty="0"/>
              <a:t>their needs</a:t>
            </a:r>
          </a:p>
          <a:p>
            <a:pPr lvl="1"/>
            <a:r>
              <a:rPr lang="en-US" sz="2800" dirty="0" smtClean="0"/>
              <a:t>Substitute </a:t>
            </a:r>
            <a:r>
              <a:rPr lang="en-US" sz="2800" dirty="0"/>
              <a:t>processes or systems for </a:t>
            </a:r>
            <a:r>
              <a:rPr lang="en-US" sz="2800" dirty="0" smtClean="0"/>
              <a:t>allocating salaries </a:t>
            </a:r>
            <a:r>
              <a:rPr lang="en-US" sz="2800" dirty="0"/>
              <a:t>may be used in place of, or in addition </a:t>
            </a:r>
            <a:r>
              <a:rPr lang="en-US" sz="2800" dirty="0" smtClean="0"/>
              <a:t>to the </a:t>
            </a:r>
            <a:r>
              <a:rPr lang="en-US" sz="2800" dirty="0"/>
              <a:t>records described previously, if </a:t>
            </a:r>
            <a:r>
              <a:rPr lang="en-US" sz="2800" dirty="0" smtClean="0"/>
              <a:t> approved </a:t>
            </a:r>
            <a:r>
              <a:rPr lang="en-US" sz="2800" dirty="0"/>
              <a:t>by </a:t>
            </a:r>
            <a:r>
              <a:rPr lang="en-US" sz="2800" dirty="0" smtClean="0"/>
              <a:t>the cognizant </a:t>
            </a:r>
            <a:r>
              <a:rPr lang="en-US" sz="2800" dirty="0"/>
              <a:t>agency for indirect costs.</a:t>
            </a:r>
          </a:p>
        </p:txBody>
      </p:sp>
    </p:spTree>
    <p:extLst>
      <p:ext uri="{BB962C8B-B14F-4D97-AF65-F5344CB8AC3E}">
        <p14:creationId xmlns:p14="http://schemas.microsoft.com/office/powerpoint/2010/main" val="46354881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200.431 Compensation – Fringe Benefits</a:t>
            </a:r>
            <a:endParaRPr lang="en-US" dirty="0"/>
          </a:p>
        </p:txBody>
      </p:sp>
      <p:sp>
        <p:nvSpPr>
          <p:cNvPr id="3" name="Content Placeholder 2"/>
          <p:cNvSpPr>
            <a:spLocks noGrp="1"/>
          </p:cNvSpPr>
          <p:nvPr>
            <p:ph idx="1"/>
          </p:nvPr>
        </p:nvSpPr>
        <p:spPr/>
        <p:txBody>
          <a:bodyPr>
            <a:normAutofit/>
          </a:bodyPr>
          <a:lstStyle/>
          <a:p>
            <a:r>
              <a:rPr lang="en-US" sz="3600" dirty="0"/>
              <a:t>Leave (sick, vacation, holidays, etc.)</a:t>
            </a:r>
          </a:p>
          <a:p>
            <a:r>
              <a:rPr lang="en-US" sz="3600" dirty="0" smtClean="0"/>
              <a:t>Retirement </a:t>
            </a:r>
            <a:r>
              <a:rPr lang="en-US" sz="3600" dirty="0"/>
              <a:t>/ pension costs</a:t>
            </a:r>
          </a:p>
          <a:p>
            <a:r>
              <a:rPr lang="en-US" sz="3600" dirty="0" smtClean="0"/>
              <a:t>Post-retirement </a:t>
            </a:r>
            <a:r>
              <a:rPr lang="en-US" sz="3600" dirty="0"/>
              <a:t>costs</a:t>
            </a:r>
          </a:p>
          <a:p>
            <a:r>
              <a:rPr lang="en-US" sz="3600" dirty="0" smtClean="0"/>
              <a:t>Family </a:t>
            </a:r>
            <a:r>
              <a:rPr lang="en-US" sz="3600" dirty="0"/>
              <a:t>friendly leave (new)</a:t>
            </a:r>
            <a:endParaRPr lang="en-US" sz="3200" dirty="0"/>
          </a:p>
        </p:txBody>
      </p:sp>
    </p:spTree>
    <p:extLst>
      <p:ext uri="{BB962C8B-B14F-4D97-AF65-F5344CB8AC3E}">
        <p14:creationId xmlns:p14="http://schemas.microsoft.com/office/powerpoint/2010/main" val="298693613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200.431(b) Compensation – Fringe Benefits </a:t>
            </a:r>
            <a:r>
              <a:rPr lang="en-US" dirty="0"/>
              <a:t>– </a:t>
            </a:r>
            <a:r>
              <a:rPr lang="en-US" dirty="0" smtClean="0"/>
              <a:t>Leave</a:t>
            </a:r>
            <a:endParaRPr lang="en-US" dirty="0"/>
          </a:p>
        </p:txBody>
      </p:sp>
      <p:sp>
        <p:nvSpPr>
          <p:cNvPr id="3" name="Content Placeholder 2"/>
          <p:cNvSpPr>
            <a:spLocks noGrp="1"/>
          </p:cNvSpPr>
          <p:nvPr>
            <p:ph idx="1"/>
          </p:nvPr>
        </p:nvSpPr>
        <p:spPr/>
        <p:txBody>
          <a:bodyPr>
            <a:normAutofit lnSpcReduction="10000"/>
          </a:bodyPr>
          <a:lstStyle/>
          <a:p>
            <a:r>
              <a:rPr lang="en-US" sz="3200" b="1" u="sng" dirty="0"/>
              <a:t>Cash basis:</a:t>
            </a:r>
            <a:r>
              <a:rPr lang="en-US" sz="3200" dirty="0"/>
              <a:t> cost of leave is recognized in the </a:t>
            </a:r>
            <a:r>
              <a:rPr lang="en-US" sz="3200" dirty="0" smtClean="0"/>
              <a:t>period that </a:t>
            </a:r>
            <a:r>
              <a:rPr lang="en-US" sz="3200" dirty="0"/>
              <a:t>the leave is taken and paid for (direct cost).</a:t>
            </a:r>
          </a:p>
          <a:p>
            <a:r>
              <a:rPr lang="en-US" sz="3200" dirty="0"/>
              <a:t>Payments for unused leave when an employee </a:t>
            </a:r>
            <a:r>
              <a:rPr lang="en-US" sz="3200" dirty="0" smtClean="0"/>
              <a:t>retires or </a:t>
            </a:r>
            <a:r>
              <a:rPr lang="en-US" sz="3200" dirty="0"/>
              <a:t>terminates employment are allowable in the year </a:t>
            </a:r>
            <a:r>
              <a:rPr lang="en-US" sz="3200" dirty="0" smtClean="0"/>
              <a:t>of payment</a:t>
            </a:r>
            <a:r>
              <a:rPr lang="en-US" sz="3200" dirty="0"/>
              <a:t>. </a:t>
            </a:r>
            <a:endParaRPr lang="en-US" sz="3200" dirty="0" smtClean="0"/>
          </a:p>
          <a:p>
            <a:r>
              <a:rPr lang="en-US" sz="3200" b="1" u="sng" dirty="0" smtClean="0"/>
              <a:t>Accrual </a:t>
            </a:r>
            <a:r>
              <a:rPr lang="en-US" sz="3200" b="1" u="sng" dirty="0"/>
              <a:t>basis</a:t>
            </a:r>
            <a:r>
              <a:rPr lang="en-US" sz="3200" dirty="0"/>
              <a:t>: may only be used for those types </a:t>
            </a:r>
            <a:r>
              <a:rPr lang="en-US" sz="3200" dirty="0" smtClean="0"/>
              <a:t>of leave </a:t>
            </a:r>
            <a:r>
              <a:rPr lang="en-US" sz="3200" dirty="0"/>
              <a:t>for which a liability as defined by GAAP </a:t>
            </a:r>
            <a:r>
              <a:rPr lang="en-US" sz="3200" dirty="0" smtClean="0"/>
              <a:t>exists  when </a:t>
            </a:r>
            <a:r>
              <a:rPr lang="en-US" sz="3200" dirty="0"/>
              <a:t>the leave is earned. Allowable leave costs </a:t>
            </a:r>
            <a:r>
              <a:rPr lang="en-US" sz="3200" dirty="0" smtClean="0"/>
              <a:t>are the </a:t>
            </a:r>
            <a:r>
              <a:rPr lang="en-US" sz="3200" dirty="0"/>
              <a:t>lesser of the amount accrued, or funded.</a:t>
            </a:r>
          </a:p>
        </p:txBody>
      </p:sp>
    </p:spTree>
    <p:extLst>
      <p:ext uri="{BB962C8B-B14F-4D97-AF65-F5344CB8AC3E}">
        <p14:creationId xmlns:p14="http://schemas.microsoft.com/office/powerpoint/2010/main" val="310885959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200.431(f) Compensation – Fringe Benefits - Automobiles</a:t>
            </a:r>
            <a:endParaRPr lang="en-US" dirty="0"/>
          </a:p>
        </p:txBody>
      </p:sp>
      <p:sp>
        <p:nvSpPr>
          <p:cNvPr id="3" name="Content Placeholder 2"/>
          <p:cNvSpPr>
            <a:spLocks noGrp="1"/>
          </p:cNvSpPr>
          <p:nvPr>
            <p:ph idx="1"/>
          </p:nvPr>
        </p:nvSpPr>
        <p:spPr/>
        <p:txBody>
          <a:bodyPr>
            <a:normAutofit/>
          </a:bodyPr>
          <a:lstStyle/>
          <a:p>
            <a:r>
              <a:rPr lang="en-US" sz="3600" dirty="0" smtClean="0"/>
              <a:t>The portion of automobile costs that relate to personal use by employees (including transportation to/from work) is </a:t>
            </a:r>
            <a:r>
              <a:rPr lang="en-US" sz="3600" b="1" dirty="0" smtClean="0"/>
              <a:t>unallowable.</a:t>
            </a:r>
            <a:endParaRPr lang="en-US" sz="3200" dirty="0"/>
          </a:p>
        </p:txBody>
      </p:sp>
    </p:spTree>
    <p:extLst>
      <p:ext uri="{BB962C8B-B14F-4D97-AF65-F5344CB8AC3E}">
        <p14:creationId xmlns:p14="http://schemas.microsoft.com/office/powerpoint/2010/main" val="357529071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200.431(f) Compensation – Fringe Benefits - Other</a:t>
            </a:r>
            <a:endParaRPr lang="en-US" dirty="0"/>
          </a:p>
        </p:txBody>
      </p:sp>
      <p:sp>
        <p:nvSpPr>
          <p:cNvPr id="3" name="Content Placeholder 2"/>
          <p:cNvSpPr>
            <a:spLocks noGrp="1"/>
          </p:cNvSpPr>
          <p:nvPr>
            <p:ph idx="1"/>
          </p:nvPr>
        </p:nvSpPr>
        <p:spPr/>
        <p:txBody>
          <a:bodyPr>
            <a:normAutofit/>
          </a:bodyPr>
          <a:lstStyle/>
          <a:p>
            <a:r>
              <a:rPr lang="en-US" sz="3600" dirty="0"/>
              <a:t>Section also covers:</a:t>
            </a:r>
          </a:p>
          <a:p>
            <a:pPr lvl="1"/>
            <a:r>
              <a:rPr lang="en-US" sz="3400" dirty="0" smtClean="0"/>
              <a:t>Pension </a:t>
            </a:r>
            <a:r>
              <a:rPr lang="en-US" sz="3400" dirty="0"/>
              <a:t>plan costs</a:t>
            </a:r>
          </a:p>
          <a:p>
            <a:pPr lvl="1"/>
            <a:r>
              <a:rPr lang="en-US" sz="3400" dirty="0" smtClean="0"/>
              <a:t>Post-retirement </a:t>
            </a:r>
            <a:r>
              <a:rPr lang="en-US" sz="3400" dirty="0"/>
              <a:t>health</a:t>
            </a:r>
          </a:p>
          <a:p>
            <a:pPr lvl="1"/>
            <a:r>
              <a:rPr lang="en-US" sz="3400" dirty="0" smtClean="0"/>
              <a:t>Severance pay</a:t>
            </a:r>
            <a:endParaRPr lang="en-US" sz="3400" dirty="0"/>
          </a:p>
        </p:txBody>
      </p:sp>
    </p:spTree>
    <p:extLst>
      <p:ext uri="{BB962C8B-B14F-4D97-AF65-F5344CB8AC3E}">
        <p14:creationId xmlns:p14="http://schemas.microsoft.com/office/powerpoint/2010/main" val="342094507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200.432 Conferences</a:t>
            </a:r>
            <a:endParaRPr lang="en-US" dirty="0"/>
          </a:p>
        </p:txBody>
      </p:sp>
      <p:sp>
        <p:nvSpPr>
          <p:cNvPr id="3" name="Content Placeholder 2"/>
          <p:cNvSpPr>
            <a:spLocks noGrp="1"/>
          </p:cNvSpPr>
          <p:nvPr>
            <p:ph idx="1"/>
          </p:nvPr>
        </p:nvSpPr>
        <p:spPr/>
        <p:txBody>
          <a:bodyPr>
            <a:normAutofit/>
          </a:bodyPr>
          <a:lstStyle/>
          <a:p>
            <a:r>
              <a:rPr lang="en-US" sz="3400" dirty="0" smtClean="0"/>
              <a:t>Must be necessary and reasonable for successful performance under the Federal award</a:t>
            </a:r>
          </a:p>
          <a:p>
            <a:pPr lvl="1"/>
            <a:r>
              <a:rPr lang="en-US" sz="3200" dirty="0" smtClean="0"/>
              <a:t>Allowable </a:t>
            </a:r>
            <a:r>
              <a:rPr lang="en-US" sz="3200" dirty="0"/>
              <a:t>costs paid as a sponsor / host of </a:t>
            </a:r>
            <a:r>
              <a:rPr lang="en-US" sz="3200" dirty="0" smtClean="0"/>
              <a:t>a conference </a:t>
            </a:r>
            <a:r>
              <a:rPr lang="en-US" sz="3200" dirty="0"/>
              <a:t>include: facility rental, </a:t>
            </a:r>
            <a:r>
              <a:rPr lang="en-US" sz="3200" dirty="0" smtClean="0"/>
              <a:t>speaker fees</a:t>
            </a:r>
            <a:r>
              <a:rPr lang="en-US" sz="3200" dirty="0"/>
              <a:t>, costs of meals, local transportation.</a:t>
            </a:r>
          </a:p>
          <a:p>
            <a:pPr lvl="1"/>
            <a:r>
              <a:rPr lang="en-US" sz="3200" dirty="0" smtClean="0"/>
              <a:t>Costs </a:t>
            </a:r>
            <a:r>
              <a:rPr lang="en-US" sz="3200" dirty="0"/>
              <a:t>of identifying, but </a:t>
            </a:r>
            <a:r>
              <a:rPr lang="en-US" sz="3200" b="1" dirty="0"/>
              <a:t>not </a:t>
            </a:r>
            <a:r>
              <a:rPr lang="en-US" sz="3200" dirty="0"/>
              <a:t>providing, </a:t>
            </a:r>
            <a:r>
              <a:rPr lang="en-US" sz="3200" dirty="0" smtClean="0"/>
              <a:t>locally available </a:t>
            </a:r>
            <a:r>
              <a:rPr lang="en-US" sz="3200" dirty="0"/>
              <a:t>dependent-care resources </a:t>
            </a:r>
            <a:r>
              <a:rPr lang="en-US" sz="3200" dirty="0" smtClean="0"/>
              <a:t>are allowable</a:t>
            </a:r>
            <a:r>
              <a:rPr lang="en-US" sz="3200" dirty="0"/>
              <a:t>.</a:t>
            </a:r>
          </a:p>
        </p:txBody>
      </p:sp>
    </p:spTree>
    <p:extLst>
      <p:ext uri="{BB962C8B-B14F-4D97-AF65-F5344CB8AC3E}">
        <p14:creationId xmlns:p14="http://schemas.microsoft.com/office/powerpoint/2010/main" val="392572623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200.433 Contingency Provisions</a:t>
            </a:r>
            <a:endParaRPr lang="en-US" dirty="0"/>
          </a:p>
        </p:txBody>
      </p:sp>
      <p:sp>
        <p:nvSpPr>
          <p:cNvPr id="3" name="Content Placeholder 2"/>
          <p:cNvSpPr>
            <a:spLocks noGrp="1"/>
          </p:cNvSpPr>
          <p:nvPr>
            <p:ph idx="1"/>
          </p:nvPr>
        </p:nvSpPr>
        <p:spPr/>
        <p:txBody>
          <a:bodyPr>
            <a:normAutofit/>
          </a:bodyPr>
          <a:lstStyle/>
          <a:p>
            <a:r>
              <a:rPr lang="en-US" sz="2800" dirty="0"/>
              <a:t>Contingencies that are part of </a:t>
            </a:r>
            <a:r>
              <a:rPr lang="en-US" sz="2800" dirty="0" smtClean="0"/>
              <a:t>budget estimates </a:t>
            </a:r>
            <a:r>
              <a:rPr lang="en-US" sz="2800" dirty="0"/>
              <a:t>of future costs (</a:t>
            </a:r>
            <a:r>
              <a:rPr lang="en-US" sz="2800" dirty="0" smtClean="0"/>
              <a:t>large construction </a:t>
            </a:r>
            <a:r>
              <a:rPr lang="en-US" sz="2800" dirty="0"/>
              <a:t>or IT projects, for example</a:t>
            </a:r>
            <a:r>
              <a:rPr lang="en-US" sz="2800" dirty="0" smtClean="0"/>
              <a:t>), where </a:t>
            </a:r>
            <a:r>
              <a:rPr lang="en-US" sz="2800" dirty="0"/>
              <a:t>experience shows they will </a:t>
            </a:r>
            <a:r>
              <a:rPr lang="en-US" sz="2800" dirty="0" smtClean="0"/>
              <a:t>likely result</a:t>
            </a:r>
            <a:r>
              <a:rPr lang="en-US" sz="2800" dirty="0"/>
              <a:t>, are allowable.</a:t>
            </a:r>
          </a:p>
          <a:p>
            <a:r>
              <a:rPr lang="en-US" sz="2800" dirty="0" smtClean="0"/>
              <a:t>Costs for major project scope changes, unforeseen risks, or extraordinary events are  </a:t>
            </a:r>
            <a:r>
              <a:rPr lang="en-US" sz="2800" b="1" dirty="0" smtClean="0"/>
              <a:t>unallowable.</a:t>
            </a:r>
            <a:endParaRPr lang="en-US" sz="2800" b="1" dirty="0"/>
          </a:p>
        </p:txBody>
      </p:sp>
    </p:spTree>
    <p:extLst>
      <p:ext uri="{BB962C8B-B14F-4D97-AF65-F5344CB8AC3E}">
        <p14:creationId xmlns:p14="http://schemas.microsoft.com/office/powerpoint/2010/main" val="31634777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Other Current Guidance</a:t>
            </a:r>
            <a:br>
              <a:rPr lang="en-US" dirty="0" smtClean="0"/>
            </a:br>
            <a:endParaRPr lang="en-US" dirty="0"/>
          </a:p>
        </p:txBody>
      </p:sp>
      <p:sp>
        <p:nvSpPr>
          <p:cNvPr id="3" name="Content Placeholder 2"/>
          <p:cNvSpPr>
            <a:spLocks noGrp="1"/>
          </p:cNvSpPr>
          <p:nvPr>
            <p:ph idx="1"/>
          </p:nvPr>
        </p:nvSpPr>
        <p:spPr/>
        <p:txBody>
          <a:bodyPr>
            <a:normAutofit/>
          </a:bodyPr>
          <a:lstStyle/>
          <a:p>
            <a:r>
              <a:rPr lang="en-US" altLang="en-US" sz="2800" dirty="0"/>
              <a:t>OAM 15.42.00 Federal Grants</a:t>
            </a:r>
          </a:p>
          <a:p>
            <a:r>
              <a:rPr lang="en-US" altLang="en-US" sz="2800" dirty="0"/>
              <a:t>OAM Chapter 30 </a:t>
            </a:r>
            <a:r>
              <a:rPr lang="en-US" altLang="en-US" sz="2800" i="1" dirty="0"/>
              <a:t>Federal Compliance</a:t>
            </a:r>
          </a:p>
          <a:p>
            <a:pPr lvl="1"/>
            <a:r>
              <a:rPr lang="en-US" altLang="en-US" sz="2800" dirty="0"/>
              <a:t>30.10.00 Statewide Single Audit</a:t>
            </a:r>
          </a:p>
          <a:p>
            <a:pPr lvl="1"/>
            <a:r>
              <a:rPr lang="en-US" altLang="en-US" sz="2800" dirty="0"/>
              <a:t>30.20.00 Statewide Central Service Cost Allocation</a:t>
            </a:r>
          </a:p>
          <a:p>
            <a:pPr lvl="1"/>
            <a:r>
              <a:rPr lang="en-US" altLang="en-US" sz="2800" dirty="0"/>
              <a:t>30.30.00 Cash Management</a:t>
            </a:r>
          </a:p>
          <a:p>
            <a:pPr lvl="1"/>
            <a:r>
              <a:rPr lang="en-US" altLang="en-US" sz="2800" dirty="0"/>
              <a:t>30.40.00 Subrecipient Monitoring and Audit Reviews Under OMB Circular A-133</a:t>
            </a:r>
          </a:p>
        </p:txBody>
      </p:sp>
    </p:spTree>
    <p:extLst>
      <p:ext uri="{BB962C8B-B14F-4D97-AF65-F5344CB8AC3E}">
        <p14:creationId xmlns:p14="http://schemas.microsoft.com/office/powerpoint/2010/main" val="6234040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200.434  Contributions and Donations</a:t>
            </a:r>
            <a:endParaRPr lang="en-US" dirty="0"/>
          </a:p>
        </p:txBody>
      </p:sp>
      <p:sp>
        <p:nvSpPr>
          <p:cNvPr id="3" name="Content Placeholder 2"/>
          <p:cNvSpPr>
            <a:spLocks noGrp="1"/>
          </p:cNvSpPr>
          <p:nvPr>
            <p:ph idx="1"/>
          </p:nvPr>
        </p:nvSpPr>
        <p:spPr/>
        <p:txBody>
          <a:bodyPr>
            <a:normAutofit/>
          </a:bodyPr>
          <a:lstStyle/>
          <a:p>
            <a:r>
              <a:rPr lang="en-US" sz="2800" dirty="0" smtClean="0"/>
              <a:t>Contributions </a:t>
            </a:r>
            <a:r>
              <a:rPr lang="en-US" sz="2800" dirty="0"/>
              <a:t>and donations, including cash</a:t>
            </a:r>
            <a:r>
              <a:rPr lang="en-US" sz="2800" dirty="0" smtClean="0"/>
              <a:t>, property </a:t>
            </a:r>
            <a:r>
              <a:rPr lang="en-US" sz="2800" dirty="0"/>
              <a:t>or services, </a:t>
            </a:r>
            <a:r>
              <a:rPr lang="en-US" sz="2800" b="1" u="sng" dirty="0"/>
              <a:t>from </a:t>
            </a:r>
            <a:r>
              <a:rPr lang="en-US" sz="2800" dirty="0"/>
              <a:t>the entity to </a:t>
            </a:r>
            <a:r>
              <a:rPr lang="en-US" sz="2800" dirty="0" smtClean="0"/>
              <a:t>other entities</a:t>
            </a:r>
            <a:r>
              <a:rPr lang="en-US" sz="2800" dirty="0"/>
              <a:t>, are unallowable.</a:t>
            </a:r>
          </a:p>
          <a:p>
            <a:r>
              <a:rPr lang="en-US" sz="2800" dirty="0"/>
              <a:t>V</a:t>
            </a:r>
            <a:r>
              <a:rPr lang="en-US" sz="2800" dirty="0" smtClean="0"/>
              <a:t>alue </a:t>
            </a:r>
            <a:r>
              <a:rPr lang="en-US" sz="2800" dirty="0"/>
              <a:t>of services or property donated to </a:t>
            </a:r>
            <a:r>
              <a:rPr lang="en-US" sz="2800" dirty="0" smtClean="0"/>
              <a:t>an entity </a:t>
            </a:r>
            <a:r>
              <a:rPr lang="en-US" sz="2800" dirty="0"/>
              <a:t>are also unallowable as direct or </a:t>
            </a:r>
            <a:r>
              <a:rPr lang="en-US" sz="2800" dirty="0" smtClean="0"/>
              <a:t>indirect costs</a:t>
            </a:r>
            <a:r>
              <a:rPr lang="en-US" sz="2800" dirty="0"/>
              <a:t>, though may be used to meet cost </a:t>
            </a:r>
            <a:r>
              <a:rPr lang="en-US" sz="2800" dirty="0" smtClean="0"/>
              <a:t>sharing or </a:t>
            </a:r>
            <a:r>
              <a:rPr lang="en-US" sz="2800" dirty="0"/>
              <a:t>matching requirements.</a:t>
            </a:r>
          </a:p>
          <a:p>
            <a:r>
              <a:rPr lang="en-US" sz="2800" dirty="0" smtClean="0"/>
              <a:t>Services </a:t>
            </a:r>
            <a:r>
              <a:rPr lang="en-US" sz="2800" dirty="0"/>
              <a:t>donated will be supported by the </a:t>
            </a:r>
            <a:r>
              <a:rPr lang="en-US" sz="2800" dirty="0" smtClean="0"/>
              <a:t>same methods </a:t>
            </a:r>
            <a:r>
              <a:rPr lang="en-US" sz="2800" dirty="0"/>
              <a:t>used to support the allocability </a:t>
            </a:r>
            <a:r>
              <a:rPr lang="en-US" sz="2800" dirty="0" smtClean="0"/>
              <a:t>of regular </a:t>
            </a:r>
            <a:r>
              <a:rPr lang="en-US" sz="2800" dirty="0"/>
              <a:t>personnel services</a:t>
            </a:r>
          </a:p>
        </p:txBody>
      </p:sp>
    </p:spTree>
    <p:extLst>
      <p:ext uri="{BB962C8B-B14F-4D97-AF65-F5344CB8AC3E}">
        <p14:creationId xmlns:p14="http://schemas.microsoft.com/office/powerpoint/2010/main" val="119664726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200.435 Defense and Prosecution</a:t>
            </a:r>
            <a:endParaRPr lang="en-US" dirty="0"/>
          </a:p>
        </p:txBody>
      </p:sp>
      <p:sp>
        <p:nvSpPr>
          <p:cNvPr id="3" name="Content Placeholder 2"/>
          <p:cNvSpPr>
            <a:spLocks noGrp="1"/>
          </p:cNvSpPr>
          <p:nvPr>
            <p:ph idx="1"/>
          </p:nvPr>
        </p:nvSpPr>
        <p:spPr/>
        <p:txBody>
          <a:bodyPr>
            <a:normAutofit/>
          </a:bodyPr>
          <a:lstStyle/>
          <a:p>
            <a:r>
              <a:rPr lang="en-US" sz="3600" dirty="0"/>
              <a:t>Pertains to criminal and civil proceedings</a:t>
            </a:r>
            <a:r>
              <a:rPr lang="en-US" sz="3600" dirty="0" smtClean="0"/>
              <a:t>, claims</a:t>
            </a:r>
            <a:r>
              <a:rPr lang="en-US" sz="3600" dirty="0"/>
              <a:t>, appeals and patent infringements.</a:t>
            </a:r>
          </a:p>
          <a:p>
            <a:pPr lvl="1"/>
            <a:r>
              <a:rPr lang="en-US" sz="3200" dirty="0" smtClean="0"/>
              <a:t>Generally </a:t>
            </a:r>
            <a:r>
              <a:rPr lang="en-US" sz="3200" dirty="0"/>
              <a:t>unallowable</a:t>
            </a:r>
          </a:p>
          <a:p>
            <a:pPr lvl="1"/>
            <a:r>
              <a:rPr lang="en-US" sz="3200" dirty="0" smtClean="0"/>
              <a:t>May </a:t>
            </a:r>
            <a:r>
              <a:rPr lang="en-US" sz="3200" dirty="0"/>
              <a:t>be allowed under very </a:t>
            </a:r>
            <a:r>
              <a:rPr lang="en-US" sz="3200" dirty="0" smtClean="0"/>
              <a:t>specific circumstances</a:t>
            </a:r>
            <a:endParaRPr lang="en-US" sz="3200" dirty="0"/>
          </a:p>
        </p:txBody>
      </p:sp>
    </p:spTree>
    <p:extLst>
      <p:ext uri="{BB962C8B-B14F-4D97-AF65-F5344CB8AC3E}">
        <p14:creationId xmlns:p14="http://schemas.microsoft.com/office/powerpoint/2010/main" val="78288591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200.436  Depreciation</a:t>
            </a:r>
            <a:endParaRPr lang="en-US" dirty="0"/>
          </a:p>
        </p:txBody>
      </p:sp>
      <p:sp>
        <p:nvSpPr>
          <p:cNvPr id="3" name="Content Placeholder 2"/>
          <p:cNvSpPr>
            <a:spLocks noGrp="1"/>
          </p:cNvSpPr>
          <p:nvPr>
            <p:ph idx="1"/>
          </p:nvPr>
        </p:nvSpPr>
        <p:spPr/>
        <p:txBody>
          <a:bodyPr>
            <a:normAutofit/>
          </a:bodyPr>
          <a:lstStyle/>
          <a:p>
            <a:r>
              <a:rPr lang="en-US" sz="3600" dirty="0"/>
              <a:t>Non-federal entity may be compensated </a:t>
            </a:r>
            <a:r>
              <a:rPr lang="en-US" sz="3600" dirty="0" smtClean="0"/>
              <a:t>for use </a:t>
            </a:r>
            <a:r>
              <a:rPr lang="en-US" sz="3600" dirty="0"/>
              <a:t>of its assets capitalized in </a:t>
            </a:r>
            <a:r>
              <a:rPr lang="en-US" sz="3600" dirty="0" smtClean="0"/>
              <a:t>accordance with </a:t>
            </a:r>
            <a:r>
              <a:rPr lang="en-US" sz="3600" dirty="0"/>
              <a:t>GAAP, provided that they are used</a:t>
            </a:r>
            <a:r>
              <a:rPr lang="en-US" sz="3600" dirty="0" smtClean="0"/>
              <a:t>, and needed </a:t>
            </a:r>
            <a:r>
              <a:rPr lang="en-US" sz="3600" dirty="0"/>
              <a:t>in the entity’s activities, </a:t>
            </a:r>
            <a:r>
              <a:rPr lang="en-US" sz="3600" dirty="0" smtClean="0"/>
              <a:t>and properly </a:t>
            </a:r>
            <a:r>
              <a:rPr lang="en-US" sz="3600" dirty="0"/>
              <a:t>allocated to federal awards.</a:t>
            </a:r>
          </a:p>
          <a:p>
            <a:pPr lvl="1"/>
            <a:r>
              <a:rPr lang="en-US" sz="3200" dirty="0" smtClean="0"/>
              <a:t>Section </a:t>
            </a:r>
            <a:r>
              <a:rPr lang="en-US" sz="3200" dirty="0"/>
              <a:t>provides guidelines for </a:t>
            </a:r>
            <a:r>
              <a:rPr lang="en-US" sz="3200" dirty="0" smtClean="0"/>
              <a:t>calculating the allocation</a:t>
            </a:r>
            <a:endParaRPr lang="en-US" sz="3200" dirty="0"/>
          </a:p>
          <a:p>
            <a:pPr lvl="1"/>
            <a:r>
              <a:rPr lang="en-US" sz="3200" dirty="0" smtClean="0"/>
              <a:t>Allocation </a:t>
            </a:r>
            <a:r>
              <a:rPr lang="en-US" sz="3200" dirty="0"/>
              <a:t>to Federal awards outlined </a:t>
            </a:r>
            <a:r>
              <a:rPr lang="en-US" sz="3200" dirty="0" smtClean="0"/>
              <a:t>in the </a:t>
            </a:r>
            <a:r>
              <a:rPr lang="en-US" sz="3200" dirty="0"/>
              <a:t>Appendices on indirect costs</a:t>
            </a:r>
          </a:p>
        </p:txBody>
      </p:sp>
    </p:spTree>
    <p:extLst>
      <p:ext uri="{BB962C8B-B14F-4D97-AF65-F5344CB8AC3E}">
        <p14:creationId xmlns:p14="http://schemas.microsoft.com/office/powerpoint/2010/main" val="89308996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400.437 Employee Health and Welfare Costs</a:t>
            </a:r>
            <a:endParaRPr lang="en-US" dirty="0"/>
          </a:p>
        </p:txBody>
      </p:sp>
      <p:sp>
        <p:nvSpPr>
          <p:cNvPr id="3" name="Content Placeholder 2"/>
          <p:cNvSpPr>
            <a:spLocks noGrp="1"/>
          </p:cNvSpPr>
          <p:nvPr>
            <p:ph idx="1"/>
          </p:nvPr>
        </p:nvSpPr>
        <p:spPr/>
        <p:txBody>
          <a:bodyPr>
            <a:noAutofit/>
          </a:bodyPr>
          <a:lstStyle/>
          <a:p>
            <a:r>
              <a:rPr lang="en-US" sz="3600" dirty="0"/>
              <a:t>Costs incurred in accordance with </a:t>
            </a:r>
            <a:r>
              <a:rPr lang="en-US" sz="3600" dirty="0" smtClean="0"/>
              <a:t>the non-Federal </a:t>
            </a:r>
            <a:r>
              <a:rPr lang="en-US" sz="3600" dirty="0"/>
              <a:t>entity’s documented </a:t>
            </a:r>
            <a:r>
              <a:rPr lang="en-US" sz="3600" dirty="0" smtClean="0"/>
              <a:t>policies for </a:t>
            </a:r>
            <a:r>
              <a:rPr lang="en-US" sz="3600" dirty="0"/>
              <a:t>the improvement of </a:t>
            </a:r>
            <a:r>
              <a:rPr lang="en-US" sz="3600" dirty="0" smtClean="0"/>
              <a:t>working conditions</a:t>
            </a:r>
            <a:r>
              <a:rPr lang="en-US" sz="3600" dirty="0"/>
              <a:t>, employer-employee relations</a:t>
            </a:r>
            <a:r>
              <a:rPr lang="en-US" sz="3600" dirty="0" smtClean="0"/>
              <a:t>, employee </a:t>
            </a:r>
            <a:r>
              <a:rPr lang="en-US" sz="3600" dirty="0"/>
              <a:t>health, and </a:t>
            </a:r>
            <a:r>
              <a:rPr lang="en-US" sz="3600" dirty="0" smtClean="0"/>
              <a:t>employee performance </a:t>
            </a:r>
            <a:r>
              <a:rPr lang="en-US" sz="3600" dirty="0"/>
              <a:t>are </a:t>
            </a:r>
            <a:r>
              <a:rPr lang="en-US" sz="3600" dirty="0" smtClean="0"/>
              <a:t>allowable.</a:t>
            </a:r>
            <a:endParaRPr lang="en-US" sz="3600" dirty="0"/>
          </a:p>
          <a:p>
            <a:r>
              <a:rPr lang="en-US" sz="3600" dirty="0" smtClean="0"/>
              <a:t>Employee </a:t>
            </a:r>
            <a:r>
              <a:rPr lang="en-US" sz="3600" dirty="0"/>
              <a:t>“morale” costs are </a:t>
            </a:r>
            <a:r>
              <a:rPr lang="en-US" sz="3600" dirty="0" smtClean="0"/>
              <a:t>generally disallowed</a:t>
            </a:r>
            <a:endParaRPr lang="en-US" sz="3600" dirty="0"/>
          </a:p>
        </p:txBody>
      </p:sp>
    </p:spTree>
    <p:extLst>
      <p:ext uri="{BB962C8B-B14F-4D97-AF65-F5344CB8AC3E}">
        <p14:creationId xmlns:p14="http://schemas.microsoft.com/office/powerpoint/2010/main" val="288204278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200.438  Entertainment Costs</a:t>
            </a:r>
            <a:endParaRPr lang="en-US" dirty="0"/>
          </a:p>
        </p:txBody>
      </p:sp>
      <p:sp>
        <p:nvSpPr>
          <p:cNvPr id="3" name="Content Placeholder 2"/>
          <p:cNvSpPr>
            <a:spLocks noGrp="1"/>
          </p:cNvSpPr>
          <p:nvPr>
            <p:ph idx="1"/>
          </p:nvPr>
        </p:nvSpPr>
        <p:spPr/>
        <p:txBody>
          <a:bodyPr>
            <a:normAutofit/>
          </a:bodyPr>
          <a:lstStyle/>
          <a:p>
            <a:r>
              <a:rPr lang="en-US" sz="3200" dirty="0" smtClean="0"/>
              <a:t>Unallowable </a:t>
            </a:r>
            <a:r>
              <a:rPr lang="en-US" sz="3200" dirty="0"/>
              <a:t>unless:</a:t>
            </a:r>
          </a:p>
          <a:p>
            <a:pPr lvl="1"/>
            <a:r>
              <a:rPr lang="en-US" sz="3000" dirty="0" smtClean="0"/>
              <a:t>Costs </a:t>
            </a:r>
            <a:r>
              <a:rPr lang="en-US" sz="3000" dirty="0"/>
              <a:t>have a programmatic purpose </a:t>
            </a:r>
            <a:r>
              <a:rPr lang="en-US" sz="3000" dirty="0" smtClean="0"/>
              <a:t>and are </a:t>
            </a:r>
            <a:r>
              <a:rPr lang="en-US" sz="3000" dirty="0"/>
              <a:t>authorized in the approved budget </a:t>
            </a:r>
            <a:r>
              <a:rPr lang="en-US" sz="3000" dirty="0" smtClean="0"/>
              <a:t>for the </a:t>
            </a:r>
            <a:r>
              <a:rPr lang="en-US" sz="3000" dirty="0"/>
              <a:t>federal award, OR</a:t>
            </a:r>
          </a:p>
          <a:p>
            <a:pPr lvl="1"/>
            <a:r>
              <a:rPr lang="en-US" sz="3000" dirty="0" smtClean="0"/>
              <a:t>Costs </a:t>
            </a:r>
            <a:r>
              <a:rPr lang="en-US" sz="3000" dirty="0"/>
              <a:t>have prior written approval from </a:t>
            </a:r>
            <a:r>
              <a:rPr lang="en-US" sz="3000" dirty="0" smtClean="0"/>
              <a:t>the federal </a:t>
            </a:r>
            <a:r>
              <a:rPr lang="en-US" sz="3000" dirty="0"/>
              <a:t>awarding agency</a:t>
            </a:r>
          </a:p>
        </p:txBody>
      </p:sp>
    </p:spTree>
    <p:extLst>
      <p:ext uri="{BB962C8B-B14F-4D97-AF65-F5344CB8AC3E}">
        <p14:creationId xmlns:p14="http://schemas.microsoft.com/office/powerpoint/2010/main" val="253997066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200.439  Equipment and Other Capital Expenditures</a:t>
            </a:r>
            <a:endParaRPr lang="en-US" dirty="0"/>
          </a:p>
        </p:txBody>
      </p:sp>
      <p:sp>
        <p:nvSpPr>
          <p:cNvPr id="3" name="Content Placeholder 2"/>
          <p:cNvSpPr>
            <a:spLocks noGrp="1"/>
          </p:cNvSpPr>
          <p:nvPr>
            <p:ph idx="1"/>
          </p:nvPr>
        </p:nvSpPr>
        <p:spPr/>
        <p:txBody>
          <a:bodyPr>
            <a:normAutofit/>
          </a:bodyPr>
          <a:lstStyle/>
          <a:p>
            <a:r>
              <a:rPr lang="en-US" sz="2800" dirty="0"/>
              <a:t>Unallowable:</a:t>
            </a:r>
          </a:p>
          <a:p>
            <a:pPr lvl="1"/>
            <a:r>
              <a:rPr lang="en-US" sz="2600" dirty="0" smtClean="0"/>
              <a:t>Capital </a:t>
            </a:r>
            <a:r>
              <a:rPr lang="en-US" sz="2600" dirty="0"/>
              <a:t>expenditures for general purpose equipment</a:t>
            </a:r>
            <a:r>
              <a:rPr lang="en-US" sz="2600" dirty="0" smtClean="0"/>
              <a:t>, buildings </a:t>
            </a:r>
            <a:r>
              <a:rPr lang="en-US" sz="2600" dirty="0"/>
              <a:t>and land, except with the prior </a:t>
            </a:r>
            <a:r>
              <a:rPr lang="en-US" sz="2600" dirty="0" smtClean="0"/>
              <a:t> written approval </a:t>
            </a:r>
            <a:r>
              <a:rPr lang="en-US" sz="2600" dirty="0"/>
              <a:t>of the awarding agency</a:t>
            </a:r>
          </a:p>
          <a:p>
            <a:pPr lvl="1"/>
            <a:r>
              <a:rPr lang="en-US" sz="2600" dirty="0" smtClean="0"/>
              <a:t>Equipment </a:t>
            </a:r>
            <a:r>
              <a:rPr lang="en-US" sz="2600" dirty="0"/>
              <a:t>and other capital expenditures as </a:t>
            </a:r>
            <a:r>
              <a:rPr lang="en-US" sz="2600" dirty="0" smtClean="0"/>
              <a:t>indirect costs </a:t>
            </a:r>
          </a:p>
          <a:p>
            <a:r>
              <a:rPr lang="en-US" sz="2800" dirty="0" smtClean="0"/>
              <a:t>Allowable</a:t>
            </a:r>
            <a:r>
              <a:rPr lang="en-US" sz="2800" dirty="0"/>
              <a:t>:</a:t>
            </a:r>
          </a:p>
          <a:p>
            <a:pPr lvl="1"/>
            <a:r>
              <a:rPr lang="en-US" sz="2600" dirty="0" smtClean="0"/>
              <a:t>Capital </a:t>
            </a:r>
            <a:r>
              <a:rPr lang="en-US" sz="2600" dirty="0"/>
              <a:t>expenditures for special purpose equipment </a:t>
            </a:r>
            <a:r>
              <a:rPr lang="en-US" sz="2600" dirty="0" smtClean="0"/>
              <a:t>are allowable </a:t>
            </a:r>
            <a:r>
              <a:rPr lang="en-US" sz="2600" dirty="0"/>
              <a:t>as direct costs provided that items with a </a:t>
            </a:r>
            <a:r>
              <a:rPr lang="en-US" sz="2600" dirty="0" smtClean="0"/>
              <a:t>unit cost </a:t>
            </a:r>
            <a:r>
              <a:rPr lang="en-US" sz="2600" dirty="0"/>
              <a:t>of $5,000 or more have prior written approval of </a:t>
            </a:r>
            <a:r>
              <a:rPr lang="en-US" sz="2600" dirty="0" smtClean="0"/>
              <a:t>the awarding </a:t>
            </a:r>
            <a:r>
              <a:rPr lang="en-US" sz="2600" dirty="0"/>
              <a:t>agency.</a:t>
            </a:r>
          </a:p>
        </p:txBody>
      </p:sp>
    </p:spTree>
    <p:extLst>
      <p:ext uri="{BB962C8B-B14F-4D97-AF65-F5344CB8AC3E}">
        <p14:creationId xmlns:p14="http://schemas.microsoft.com/office/powerpoint/2010/main" val="129216129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200.439  Equipment and Other Capital Expenditures</a:t>
            </a:r>
            <a:endParaRPr lang="en-US" dirty="0"/>
          </a:p>
        </p:txBody>
      </p:sp>
      <p:sp>
        <p:nvSpPr>
          <p:cNvPr id="3" name="Content Placeholder 2"/>
          <p:cNvSpPr>
            <a:spLocks noGrp="1"/>
          </p:cNvSpPr>
          <p:nvPr>
            <p:ph idx="1"/>
          </p:nvPr>
        </p:nvSpPr>
        <p:spPr/>
        <p:txBody>
          <a:bodyPr>
            <a:normAutofit/>
          </a:bodyPr>
          <a:lstStyle/>
          <a:p>
            <a:r>
              <a:rPr lang="en-US" sz="3600" dirty="0" smtClean="0"/>
              <a:t>Supplies </a:t>
            </a:r>
            <a:r>
              <a:rPr lang="en-US" sz="3600" dirty="0"/>
              <a:t>– updated definition in </a:t>
            </a:r>
            <a:r>
              <a:rPr lang="en-US" sz="3600" dirty="0" smtClean="0"/>
              <a:t>200.314 notes </a:t>
            </a:r>
            <a:r>
              <a:rPr lang="en-US" sz="3600" dirty="0"/>
              <a:t>that supplies now </a:t>
            </a:r>
            <a:r>
              <a:rPr lang="en-US" sz="3600" dirty="0" smtClean="0"/>
              <a:t>includes computing </a:t>
            </a:r>
            <a:r>
              <a:rPr lang="en-US" sz="3600" dirty="0"/>
              <a:t>devices which fall below </a:t>
            </a:r>
            <a:r>
              <a:rPr lang="en-US" sz="3600" dirty="0" smtClean="0"/>
              <a:t>the $</a:t>
            </a:r>
            <a:r>
              <a:rPr lang="en-US" sz="3600" dirty="0"/>
              <a:t>5,000 threshold</a:t>
            </a:r>
          </a:p>
          <a:p>
            <a:r>
              <a:rPr lang="en-US" sz="3600" dirty="0" smtClean="0"/>
              <a:t>See </a:t>
            </a:r>
            <a:r>
              <a:rPr lang="en-US" sz="3600" dirty="0"/>
              <a:t>also Property Standards in Subpart D</a:t>
            </a:r>
          </a:p>
          <a:p>
            <a:r>
              <a:rPr lang="en-US" sz="3600" dirty="0"/>
              <a:t>(post-award administrative requirements)</a:t>
            </a:r>
          </a:p>
        </p:txBody>
      </p:sp>
    </p:spTree>
    <p:extLst>
      <p:ext uri="{BB962C8B-B14F-4D97-AF65-F5344CB8AC3E}">
        <p14:creationId xmlns:p14="http://schemas.microsoft.com/office/powerpoint/2010/main" val="195677255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200.440  Exchange Rates</a:t>
            </a:r>
            <a:endParaRPr lang="en-US" dirty="0"/>
          </a:p>
        </p:txBody>
      </p:sp>
      <p:sp>
        <p:nvSpPr>
          <p:cNvPr id="3" name="Content Placeholder 2"/>
          <p:cNvSpPr>
            <a:spLocks noGrp="1"/>
          </p:cNvSpPr>
          <p:nvPr>
            <p:ph idx="1"/>
          </p:nvPr>
        </p:nvSpPr>
        <p:spPr/>
        <p:txBody>
          <a:bodyPr>
            <a:normAutofit/>
          </a:bodyPr>
          <a:lstStyle/>
          <a:p>
            <a:r>
              <a:rPr lang="en-US" sz="3200" dirty="0"/>
              <a:t>Pertains to cost increases resulting </a:t>
            </a:r>
            <a:r>
              <a:rPr lang="en-US" sz="3200" dirty="0" smtClean="0"/>
              <a:t>from fluctuations </a:t>
            </a:r>
            <a:r>
              <a:rPr lang="en-US" sz="3200" dirty="0"/>
              <a:t>in exchange rates – are allowable</a:t>
            </a:r>
            <a:r>
              <a:rPr lang="en-US" sz="3200" dirty="0" smtClean="0"/>
              <a:t>, subject </a:t>
            </a:r>
            <a:r>
              <a:rPr lang="en-US" sz="3200" dirty="0"/>
              <a:t>to the availability of funding, and </a:t>
            </a:r>
            <a:r>
              <a:rPr lang="en-US" sz="3200" dirty="0" smtClean="0"/>
              <a:t>prior approval </a:t>
            </a:r>
            <a:r>
              <a:rPr lang="en-US" sz="3200" dirty="0"/>
              <a:t>by the Federal awarding agency.</a:t>
            </a:r>
          </a:p>
          <a:p>
            <a:r>
              <a:rPr lang="en-US" sz="3200" dirty="0"/>
              <a:t>Prior approval not required every time </a:t>
            </a:r>
            <a:r>
              <a:rPr lang="en-US" sz="3200" dirty="0" smtClean="0"/>
              <a:t>rate changes</a:t>
            </a:r>
            <a:r>
              <a:rPr lang="en-US" sz="3200" dirty="0"/>
              <a:t>: only when change results in need </a:t>
            </a:r>
            <a:r>
              <a:rPr lang="en-US" sz="3200" dirty="0" smtClean="0"/>
              <a:t>for </a:t>
            </a:r>
            <a:r>
              <a:rPr lang="en-US" sz="3200" dirty="0" err="1" smtClean="0"/>
              <a:t>addtional</a:t>
            </a:r>
            <a:r>
              <a:rPr lang="en-US" sz="3200" dirty="0" smtClean="0"/>
              <a:t> </a:t>
            </a:r>
            <a:r>
              <a:rPr lang="en-US" sz="3200" dirty="0"/>
              <a:t>funding, or the increased costs reduces </a:t>
            </a:r>
            <a:r>
              <a:rPr lang="en-US" sz="3200" dirty="0" smtClean="0"/>
              <a:t>the scope </a:t>
            </a:r>
            <a:r>
              <a:rPr lang="en-US" sz="3200" dirty="0"/>
              <a:t>of the project.</a:t>
            </a:r>
          </a:p>
        </p:txBody>
      </p:sp>
    </p:spTree>
    <p:extLst>
      <p:ext uri="{BB962C8B-B14F-4D97-AF65-F5344CB8AC3E}">
        <p14:creationId xmlns:p14="http://schemas.microsoft.com/office/powerpoint/2010/main" val="316092620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200.441  Fines, penalties and damages</a:t>
            </a:r>
            <a:endParaRPr lang="en-US" dirty="0"/>
          </a:p>
        </p:txBody>
      </p:sp>
      <p:sp>
        <p:nvSpPr>
          <p:cNvPr id="3" name="Content Placeholder 2"/>
          <p:cNvSpPr>
            <a:spLocks noGrp="1"/>
          </p:cNvSpPr>
          <p:nvPr>
            <p:ph idx="1"/>
          </p:nvPr>
        </p:nvSpPr>
        <p:spPr/>
        <p:txBody>
          <a:bodyPr>
            <a:normAutofit/>
          </a:bodyPr>
          <a:lstStyle/>
          <a:p>
            <a:r>
              <a:rPr lang="en-US" sz="3600" dirty="0"/>
              <a:t>Costs from violations, or alleged </a:t>
            </a:r>
            <a:r>
              <a:rPr lang="en-US" sz="3600" dirty="0" smtClean="0"/>
              <a:t>violations  of</a:t>
            </a:r>
            <a:r>
              <a:rPr lang="en-US" sz="3600" dirty="0"/>
              <a:t>, federal, state, tribal, local or </a:t>
            </a:r>
            <a:r>
              <a:rPr lang="en-US" sz="3600" dirty="0" smtClean="0"/>
              <a:t>foreign laws </a:t>
            </a:r>
            <a:r>
              <a:rPr lang="en-US" sz="3600" dirty="0"/>
              <a:t>are </a:t>
            </a:r>
            <a:r>
              <a:rPr lang="en-US" sz="3600" b="1" u="sng" dirty="0"/>
              <a:t>unallowable,</a:t>
            </a:r>
            <a:r>
              <a:rPr lang="en-US" sz="3600" dirty="0"/>
              <a:t> except </a:t>
            </a:r>
            <a:r>
              <a:rPr lang="en-US" sz="3600" dirty="0" smtClean="0"/>
              <a:t>when incurred </a:t>
            </a:r>
            <a:r>
              <a:rPr lang="en-US" sz="3600" dirty="0"/>
              <a:t>as a result of compliance </a:t>
            </a:r>
            <a:r>
              <a:rPr lang="en-US" sz="3600" dirty="0" smtClean="0"/>
              <a:t>with specific </a:t>
            </a:r>
            <a:r>
              <a:rPr lang="en-US" sz="3600" dirty="0"/>
              <a:t>provisions of the Federal award</a:t>
            </a:r>
            <a:r>
              <a:rPr lang="en-US" sz="3600" dirty="0" smtClean="0"/>
              <a:t>, or </a:t>
            </a:r>
            <a:r>
              <a:rPr lang="en-US" sz="3600" dirty="0"/>
              <a:t>with prior written approval.</a:t>
            </a:r>
          </a:p>
        </p:txBody>
      </p:sp>
    </p:spTree>
    <p:extLst>
      <p:ext uri="{BB962C8B-B14F-4D97-AF65-F5344CB8AC3E}">
        <p14:creationId xmlns:p14="http://schemas.microsoft.com/office/powerpoint/2010/main" val="203571564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200.442  Fundraising and Investment Management</a:t>
            </a:r>
            <a:endParaRPr lang="en-US" dirty="0"/>
          </a:p>
        </p:txBody>
      </p:sp>
      <p:sp>
        <p:nvSpPr>
          <p:cNvPr id="3" name="Content Placeholder 2"/>
          <p:cNvSpPr>
            <a:spLocks noGrp="1"/>
          </p:cNvSpPr>
          <p:nvPr>
            <p:ph idx="1"/>
          </p:nvPr>
        </p:nvSpPr>
        <p:spPr/>
        <p:txBody>
          <a:bodyPr>
            <a:normAutofit/>
          </a:bodyPr>
          <a:lstStyle/>
          <a:p>
            <a:r>
              <a:rPr lang="en-US" sz="2400" dirty="0"/>
              <a:t>Unallowable:</a:t>
            </a:r>
          </a:p>
          <a:p>
            <a:r>
              <a:rPr lang="en-US" sz="2400" dirty="0" smtClean="0"/>
              <a:t>Costs </a:t>
            </a:r>
            <a:r>
              <a:rPr lang="en-US" sz="2400" dirty="0"/>
              <a:t>of organized fundraising, endowment drives</a:t>
            </a:r>
            <a:r>
              <a:rPr lang="en-US" sz="2400" dirty="0" smtClean="0"/>
              <a:t>,  solicitation </a:t>
            </a:r>
            <a:r>
              <a:rPr lang="en-US" sz="2400" dirty="0"/>
              <a:t>of gifts / </a:t>
            </a:r>
            <a:r>
              <a:rPr lang="en-US" sz="2400" dirty="0" smtClean="0"/>
              <a:t>bequests </a:t>
            </a:r>
          </a:p>
          <a:p>
            <a:r>
              <a:rPr lang="en-US" sz="2400" dirty="0" smtClean="0"/>
              <a:t>Cost </a:t>
            </a:r>
            <a:r>
              <a:rPr lang="en-US" sz="2400" dirty="0"/>
              <a:t>of investment counsel / similar expenses </a:t>
            </a:r>
            <a:r>
              <a:rPr lang="en-US" sz="2400" dirty="0" smtClean="0"/>
              <a:t>incurred to </a:t>
            </a:r>
            <a:r>
              <a:rPr lang="en-US" sz="2400" dirty="0"/>
              <a:t>enhance income from investments (except </a:t>
            </a:r>
            <a:r>
              <a:rPr lang="en-US" sz="2400" dirty="0" smtClean="0"/>
              <a:t>when associated </a:t>
            </a:r>
            <a:r>
              <a:rPr lang="en-US" sz="2400" dirty="0"/>
              <a:t>with investments covering pension, </a:t>
            </a:r>
            <a:r>
              <a:rPr lang="en-US" sz="2400" dirty="0" smtClean="0"/>
              <a:t>self insurance or </a:t>
            </a:r>
            <a:r>
              <a:rPr lang="en-US" sz="2400" dirty="0"/>
              <a:t>other funds which include </a:t>
            </a:r>
            <a:r>
              <a:rPr lang="en-US" sz="2400" dirty="0" smtClean="0"/>
              <a:t>Federal participation</a:t>
            </a:r>
            <a:r>
              <a:rPr lang="en-US" sz="2400" dirty="0"/>
              <a:t>)</a:t>
            </a:r>
          </a:p>
          <a:p>
            <a:r>
              <a:rPr lang="en-US" sz="2400" dirty="0"/>
              <a:t>Allowable:</a:t>
            </a:r>
          </a:p>
          <a:p>
            <a:r>
              <a:rPr lang="en-US" sz="2400" dirty="0" smtClean="0"/>
              <a:t>Fundraising </a:t>
            </a:r>
            <a:r>
              <a:rPr lang="en-US" sz="2400" dirty="0"/>
              <a:t>costs for the purposes of meeting </a:t>
            </a:r>
            <a:r>
              <a:rPr lang="en-US" sz="2400" dirty="0" smtClean="0"/>
              <a:t>the Federal </a:t>
            </a:r>
            <a:r>
              <a:rPr lang="en-US" sz="2400" dirty="0"/>
              <a:t>program objectives, with prior written approval</a:t>
            </a:r>
          </a:p>
        </p:txBody>
      </p:sp>
    </p:spTree>
    <p:extLst>
      <p:ext uri="{BB962C8B-B14F-4D97-AF65-F5344CB8AC3E}">
        <p14:creationId xmlns:p14="http://schemas.microsoft.com/office/powerpoint/2010/main" val="7640329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Selected Uniform </a:t>
            </a:r>
            <a:r>
              <a:rPr lang="en-US" smtClean="0"/>
              <a:t>Guidance Highlights</a:t>
            </a:r>
            <a:br>
              <a:rPr lang="en-US" smtClean="0"/>
            </a:br>
            <a:endParaRPr lang="en-US" dirty="0"/>
          </a:p>
        </p:txBody>
      </p:sp>
      <p:sp>
        <p:nvSpPr>
          <p:cNvPr id="3" name="Content Placeholder 2"/>
          <p:cNvSpPr>
            <a:spLocks noGrp="1"/>
          </p:cNvSpPr>
          <p:nvPr>
            <p:ph idx="1"/>
          </p:nvPr>
        </p:nvSpPr>
        <p:spPr/>
        <p:txBody>
          <a:bodyPr>
            <a:normAutofit/>
          </a:bodyPr>
          <a:lstStyle/>
          <a:p>
            <a:r>
              <a:rPr lang="en-US" altLang="en-US" sz="2800" dirty="0"/>
              <a:t>Raises Single Audit threshold to $750,000 from $500,000 - </a:t>
            </a:r>
            <a:r>
              <a:rPr lang="en-US" altLang="en-US" sz="2800" dirty="0" smtClean="0"/>
              <a:t>200.501</a:t>
            </a:r>
            <a:endParaRPr lang="en-US" altLang="en-US" sz="2800" dirty="0"/>
          </a:p>
          <a:p>
            <a:r>
              <a:rPr lang="en-US" altLang="en-US" sz="2800" dirty="0"/>
              <a:t>Publication of Single Audit Reports (which include F/S) online - </a:t>
            </a:r>
            <a:r>
              <a:rPr lang="en-US" altLang="en-US" sz="2800" dirty="0" smtClean="0"/>
              <a:t>200.512</a:t>
            </a:r>
            <a:endParaRPr lang="en-US" altLang="en-US" sz="2800" dirty="0"/>
          </a:p>
          <a:p>
            <a:r>
              <a:rPr lang="en-US" altLang="en-US" sz="2800" dirty="0"/>
              <a:t>“Contractor” replaces “vendor”</a:t>
            </a:r>
          </a:p>
          <a:p>
            <a:r>
              <a:rPr lang="en-US" altLang="en-US" sz="2800" dirty="0"/>
              <a:t>“Should” versus “must”</a:t>
            </a:r>
          </a:p>
          <a:p>
            <a:r>
              <a:rPr lang="en-US" altLang="en-US" sz="2800" dirty="0"/>
              <a:t>Increased emphasis on internal controls</a:t>
            </a:r>
          </a:p>
          <a:p>
            <a:pPr lvl="1"/>
            <a:r>
              <a:rPr lang="en-US" altLang="en-US" sz="2800" dirty="0"/>
              <a:t>Updated Green Book and COSO standards</a:t>
            </a:r>
          </a:p>
        </p:txBody>
      </p:sp>
    </p:spTree>
    <p:extLst>
      <p:ext uri="{BB962C8B-B14F-4D97-AF65-F5344CB8AC3E}">
        <p14:creationId xmlns:p14="http://schemas.microsoft.com/office/powerpoint/2010/main" val="582455873"/>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200.444 General Government</a:t>
            </a:r>
            <a:endParaRPr lang="en-US" dirty="0"/>
          </a:p>
        </p:txBody>
      </p:sp>
      <p:sp>
        <p:nvSpPr>
          <p:cNvPr id="3" name="Content Placeholder 2"/>
          <p:cNvSpPr>
            <a:spLocks noGrp="1"/>
          </p:cNvSpPr>
          <p:nvPr>
            <p:ph idx="1"/>
          </p:nvPr>
        </p:nvSpPr>
        <p:spPr/>
        <p:txBody>
          <a:bodyPr>
            <a:noAutofit/>
          </a:bodyPr>
          <a:lstStyle/>
          <a:p>
            <a:r>
              <a:rPr lang="en-US" sz="2800" dirty="0"/>
              <a:t>Unallowable, except as provided under 200.474 </a:t>
            </a:r>
            <a:r>
              <a:rPr lang="en-US" sz="2800" dirty="0" smtClean="0"/>
              <a:t>Travel Costs </a:t>
            </a:r>
            <a:r>
              <a:rPr lang="en-US" sz="2800" dirty="0"/>
              <a:t>(which allows for travel of officials with prior </a:t>
            </a:r>
            <a:r>
              <a:rPr lang="en-US" sz="2800" dirty="0" smtClean="0"/>
              <a:t>written approval</a:t>
            </a:r>
            <a:r>
              <a:rPr lang="en-US" sz="2800" dirty="0"/>
              <a:t>, and when specifically related to the </a:t>
            </a:r>
            <a:r>
              <a:rPr lang="en-US" sz="2800" dirty="0" smtClean="0"/>
              <a:t>Federal award</a:t>
            </a:r>
            <a:r>
              <a:rPr lang="en-US" sz="2800" dirty="0"/>
              <a:t>).</a:t>
            </a:r>
          </a:p>
          <a:p>
            <a:r>
              <a:rPr lang="en-US" sz="2800" dirty="0"/>
              <a:t>Includes:</a:t>
            </a:r>
          </a:p>
          <a:p>
            <a:r>
              <a:rPr lang="en-US" sz="2800" dirty="0" smtClean="0"/>
              <a:t>Salaries </a:t>
            </a:r>
            <a:r>
              <a:rPr lang="en-US" sz="2800" dirty="0"/>
              <a:t>/ expenses of the office of the governor of </a:t>
            </a:r>
            <a:r>
              <a:rPr lang="en-US" sz="2800" dirty="0" smtClean="0"/>
              <a:t>a state</a:t>
            </a:r>
            <a:r>
              <a:rPr lang="en-US" sz="2800" dirty="0"/>
              <a:t>, or the chief executive of a local </a:t>
            </a:r>
            <a:r>
              <a:rPr lang="en-US" sz="2800" dirty="0" smtClean="0"/>
              <a:t>government </a:t>
            </a:r>
          </a:p>
          <a:p>
            <a:r>
              <a:rPr lang="en-US" sz="2800" dirty="0" smtClean="0"/>
              <a:t>Salaries </a:t>
            </a:r>
            <a:r>
              <a:rPr lang="en-US" sz="2800" dirty="0"/>
              <a:t>/ expenses of a state legislature of similar </a:t>
            </a:r>
            <a:r>
              <a:rPr lang="en-US" sz="2800" dirty="0" smtClean="0"/>
              <a:t>local governmental </a:t>
            </a:r>
            <a:r>
              <a:rPr lang="en-US" sz="2800" dirty="0"/>
              <a:t>body (city council, school board, etc.)</a:t>
            </a:r>
          </a:p>
          <a:p>
            <a:r>
              <a:rPr lang="en-US" sz="2800" dirty="0" smtClean="0"/>
              <a:t>Costs </a:t>
            </a:r>
            <a:r>
              <a:rPr lang="en-US" sz="2800" dirty="0"/>
              <a:t>of the judicial branch of government</a:t>
            </a:r>
          </a:p>
        </p:txBody>
      </p:sp>
    </p:spTree>
    <p:extLst>
      <p:ext uri="{BB962C8B-B14F-4D97-AF65-F5344CB8AC3E}">
        <p14:creationId xmlns:p14="http://schemas.microsoft.com/office/powerpoint/2010/main" val="735742737"/>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200.445 Goods or Services for Personal Use</a:t>
            </a:r>
            <a:endParaRPr lang="en-US" dirty="0"/>
          </a:p>
        </p:txBody>
      </p:sp>
      <p:sp>
        <p:nvSpPr>
          <p:cNvPr id="3" name="Content Placeholder 2"/>
          <p:cNvSpPr>
            <a:spLocks noGrp="1"/>
          </p:cNvSpPr>
          <p:nvPr>
            <p:ph idx="1"/>
          </p:nvPr>
        </p:nvSpPr>
        <p:spPr/>
        <p:txBody>
          <a:bodyPr>
            <a:normAutofit/>
          </a:bodyPr>
          <a:lstStyle/>
          <a:p>
            <a:r>
              <a:rPr lang="en-US" sz="3600" dirty="0"/>
              <a:t>Unallowable, regardless of whether </a:t>
            </a:r>
            <a:r>
              <a:rPr lang="en-US" sz="3600" dirty="0" smtClean="0"/>
              <a:t>reported as </a:t>
            </a:r>
            <a:r>
              <a:rPr lang="en-US" sz="3600" dirty="0"/>
              <a:t>taxable income to the employee.</a:t>
            </a:r>
          </a:p>
          <a:p>
            <a:r>
              <a:rPr lang="en-US" sz="3600" dirty="0"/>
              <a:t>Certain costs of housing, </a:t>
            </a:r>
            <a:r>
              <a:rPr lang="en-US" sz="3600" dirty="0" smtClean="0"/>
              <a:t>housing allowances </a:t>
            </a:r>
            <a:r>
              <a:rPr lang="en-US" sz="3600" dirty="0"/>
              <a:t>and personal living </a:t>
            </a:r>
            <a:r>
              <a:rPr lang="en-US" sz="3600" dirty="0" smtClean="0"/>
              <a:t>expenses may </a:t>
            </a:r>
            <a:r>
              <a:rPr lang="en-US" sz="3600" dirty="0"/>
              <a:t>be allowable as direct costs, but </a:t>
            </a:r>
            <a:r>
              <a:rPr lang="en-US" sz="3600" dirty="0" smtClean="0"/>
              <a:t>only if </a:t>
            </a:r>
            <a:r>
              <a:rPr lang="en-US" sz="3600" dirty="0"/>
              <a:t>approved in advance by the </a:t>
            </a:r>
            <a:r>
              <a:rPr lang="en-US" sz="3600" dirty="0" smtClean="0"/>
              <a:t>Federal awarding </a:t>
            </a:r>
            <a:r>
              <a:rPr lang="en-US" sz="3600" dirty="0"/>
              <a:t>agency.</a:t>
            </a:r>
          </a:p>
        </p:txBody>
      </p:sp>
    </p:spTree>
    <p:extLst>
      <p:ext uri="{BB962C8B-B14F-4D97-AF65-F5344CB8AC3E}">
        <p14:creationId xmlns:p14="http://schemas.microsoft.com/office/powerpoint/2010/main" val="55419421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200.446 Idle Facilities and Capacity</a:t>
            </a:r>
            <a:endParaRPr lang="en-US" dirty="0"/>
          </a:p>
        </p:txBody>
      </p:sp>
      <p:sp>
        <p:nvSpPr>
          <p:cNvPr id="3" name="Content Placeholder 2"/>
          <p:cNvSpPr>
            <a:spLocks noGrp="1"/>
          </p:cNvSpPr>
          <p:nvPr>
            <p:ph idx="1"/>
          </p:nvPr>
        </p:nvSpPr>
        <p:spPr/>
        <p:txBody>
          <a:bodyPr>
            <a:noAutofit/>
          </a:bodyPr>
          <a:lstStyle/>
          <a:p>
            <a:r>
              <a:rPr lang="en-US" sz="3200" dirty="0"/>
              <a:t>Unallowable, unless:</a:t>
            </a:r>
          </a:p>
          <a:p>
            <a:pPr lvl="1"/>
            <a:r>
              <a:rPr lang="en-US" sz="2800" dirty="0" smtClean="0"/>
              <a:t>Necessary </a:t>
            </a:r>
            <a:r>
              <a:rPr lang="en-US" sz="2800" dirty="0"/>
              <a:t>to meet workload requirements which </a:t>
            </a:r>
            <a:r>
              <a:rPr lang="en-US" sz="2800" dirty="0" smtClean="0"/>
              <a:t>may fluctuate</a:t>
            </a:r>
            <a:r>
              <a:rPr lang="en-US" sz="2800" dirty="0"/>
              <a:t>, and are allocated appropriately to </a:t>
            </a:r>
            <a:r>
              <a:rPr lang="en-US" sz="2800" dirty="0" smtClean="0"/>
              <a:t>all benefiting </a:t>
            </a:r>
            <a:r>
              <a:rPr lang="en-US" sz="2800" dirty="0"/>
              <a:t>programs, or</a:t>
            </a:r>
          </a:p>
          <a:p>
            <a:pPr lvl="1"/>
            <a:r>
              <a:rPr lang="en-US" sz="2800" dirty="0" smtClean="0"/>
              <a:t>They </a:t>
            </a:r>
            <a:r>
              <a:rPr lang="en-US" sz="2800" dirty="0"/>
              <a:t>were necessary when acquired and are now </a:t>
            </a:r>
            <a:r>
              <a:rPr lang="en-US" sz="2800" dirty="0" smtClean="0"/>
              <a:t>idle because </a:t>
            </a:r>
            <a:r>
              <a:rPr lang="en-US" sz="2800" dirty="0"/>
              <a:t>of changes in program requirements, efforts </a:t>
            </a:r>
            <a:r>
              <a:rPr lang="en-US" sz="2800" dirty="0" smtClean="0"/>
              <a:t>to achieve </a:t>
            </a:r>
            <a:r>
              <a:rPr lang="en-US" sz="2800" dirty="0"/>
              <a:t>more economical operations, reorganization</a:t>
            </a:r>
            <a:r>
              <a:rPr lang="en-US" sz="2800" dirty="0" smtClean="0"/>
              <a:t>, termination </a:t>
            </a:r>
            <a:r>
              <a:rPr lang="en-US" sz="2800" dirty="0"/>
              <a:t>or other causes which could not have </a:t>
            </a:r>
            <a:r>
              <a:rPr lang="en-US" sz="2800" dirty="0" smtClean="0"/>
              <a:t>been reasonably </a:t>
            </a:r>
            <a:r>
              <a:rPr lang="en-US" sz="2800" dirty="0"/>
              <a:t>foreseen.</a:t>
            </a:r>
          </a:p>
          <a:p>
            <a:pPr lvl="2"/>
            <a:r>
              <a:rPr lang="en-US" sz="2400" dirty="0" smtClean="0"/>
              <a:t>Allowable </a:t>
            </a:r>
            <a:r>
              <a:rPr lang="en-US" sz="2400" dirty="0"/>
              <a:t>for reasonable period of time, ordinarily not to </a:t>
            </a:r>
            <a:r>
              <a:rPr lang="en-US" sz="2400" dirty="0" smtClean="0"/>
              <a:t>exceed one </a:t>
            </a:r>
            <a:r>
              <a:rPr lang="en-US" sz="2400" dirty="0"/>
              <a:t>year</a:t>
            </a:r>
          </a:p>
        </p:txBody>
      </p:sp>
    </p:spTree>
    <p:extLst>
      <p:ext uri="{BB962C8B-B14F-4D97-AF65-F5344CB8AC3E}">
        <p14:creationId xmlns:p14="http://schemas.microsoft.com/office/powerpoint/2010/main" val="301880450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200.447  Insurance</a:t>
            </a:r>
            <a:endParaRPr lang="en-US" dirty="0"/>
          </a:p>
        </p:txBody>
      </p:sp>
      <p:sp>
        <p:nvSpPr>
          <p:cNvPr id="3" name="Content Placeholder 2"/>
          <p:cNvSpPr>
            <a:spLocks noGrp="1"/>
          </p:cNvSpPr>
          <p:nvPr>
            <p:ph idx="1"/>
          </p:nvPr>
        </p:nvSpPr>
        <p:spPr/>
        <p:txBody>
          <a:bodyPr>
            <a:normAutofit/>
          </a:bodyPr>
          <a:lstStyle/>
          <a:p>
            <a:r>
              <a:rPr lang="en-US" sz="3200" dirty="0"/>
              <a:t>Costs of insurance required, or approved </a:t>
            </a:r>
            <a:r>
              <a:rPr lang="en-US" sz="3200" dirty="0" smtClean="0"/>
              <a:t>and maintained </a:t>
            </a:r>
            <a:r>
              <a:rPr lang="en-US" sz="3200" dirty="0"/>
              <a:t>pursuant to the Federal Award, </a:t>
            </a:r>
            <a:r>
              <a:rPr lang="en-US" sz="3200" dirty="0" smtClean="0"/>
              <a:t>are allowable</a:t>
            </a:r>
            <a:r>
              <a:rPr lang="en-US" sz="3200" dirty="0"/>
              <a:t>.</a:t>
            </a:r>
          </a:p>
          <a:p>
            <a:r>
              <a:rPr lang="en-US" sz="3200" dirty="0" smtClean="0"/>
              <a:t>Costs </a:t>
            </a:r>
            <a:r>
              <a:rPr lang="en-US" sz="3200" dirty="0"/>
              <a:t>of other insurance in connection with </a:t>
            </a:r>
            <a:r>
              <a:rPr lang="en-US" sz="3200" dirty="0" smtClean="0"/>
              <a:t>the general </a:t>
            </a:r>
            <a:r>
              <a:rPr lang="en-US" sz="3200" dirty="0"/>
              <a:t>conduct of activities are allowable</a:t>
            </a:r>
            <a:r>
              <a:rPr lang="en-US" sz="3200" dirty="0" smtClean="0"/>
              <a:t>, though </a:t>
            </a:r>
            <a:r>
              <a:rPr lang="en-US" sz="3200" dirty="0"/>
              <a:t>various limitations exist</a:t>
            </a:r>
            <a:r>
              <a:rPr lang="en-US" sz="3200" dirty="0" smtClean="0"/>
              <a:t>. </a:t>
            </a:r>
            <a:endParaRPr lang="en-US" sz="3200" dirty="0"/>
          </a:p>
          <a:p>
            <a:r>
              <a:rPr lang="en-US" sz="3200" dirty="0" smtClean="0"/>
              <a:t>Contributions </a:t>
            </a:r>
            <a:r>
              <a:rPr lang="en-US" sz="3200" dirty="0"/>
              <a:t>to a reserve for </a:t>
            </a:r>
            <a:r>
              <a:rPr lang="en-US" sz="3200" dirty="0" smtClean="0"/>
              <a:t>self-insurance programs </a:t>
            </a:r>
            <a:r>
              <a:rPr lang="en-US" sz="3200" dirty="0"/>
              <a:t>are allowable under </a:t>
            </a:r>
            <a:r>
              <a:rPr lang="en-US" sz="3200" dirty="0" smtClean="0"/>
              <a:t>certain conditions</a:t>
            </a:r>
            <a:endParaRPr lang="en-US" sz="3200" dirty="0"/>
          </a:p>
        </p:txBody>
      </p:sp>
    </p:spTree>
    <p:extLst>
      <p:ext uri="{BB962C8B-B14F-4D97-AF65-F5344CB8AC3E}">
        <p14:creationId xmlns:p14="http://schemas.microsoft.com/office/powerpoint/2010/main" val="410960451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200.447  Insurance</a:t>
            </a:r>
            <a:endParaRPr lang="en-US" dirty="0"/>
          </a:p>
        </p:txBody>
      </p:sp>
      <p:sp>
        <p:nvSpPr>
          <p:cNvPr id="3" name="Content Placeholder 2"/>
          <p:cNvSpPr>
            <a:spLocks noGrp="1"/>
          </p:cNvSpPr>
          <p:nvPr>
            <p:ph idx="1"/>
          </p:nvPr>
        </p:nvSpPr>
        <p:spPr/>
        <p:txBody>
          <a:bodyPr>
            <a:normAutofit fontScale="92500" lnSpcReduction="20000"/>
          </a:bodyPr>
          <a:lstStyle/>
          <a:p>
            <a:r>
              <a:rPr lang="en-US" sz="3200" dirty="0"/>
              <a:t>Contributions to a self-insurance reserve </a:t>
            </a:r>
            <a:r>
              <a:rPr lang="en-US" sz="3200" dirty="0" smtClean="0"/>
              <a:t>are allowable </a:t>
            </a:r>
            <a:r>
              <a:rPr lang="en-US" sz="3200" dirty="0"/>
              <a:t>if:</a:t>
            </a:r>
          </a:p>
          <a:p>
            <a:pPr>
              <a:buFont typeface="Wingdings" panose="05000000000000000000" pitchFamily="2" charset="2"/>
              <a:buChar char="§"/>
            </a:pPr>
            <a:r>
              <a:rPr lang="en-US" sz="3200" dirty="0" smtClean="0"/>
              <a:t>The </a:t>
            </a:r>
            <a:r>
              <a:rPr lang="en-US" sz="3200" dirty="0"/>
              <a:t>type of coverages, premiums / rates would </a:t>
            </a:r>
            <a:r>
              <a:rPr lang="en-US" sz="3200" dirty="0" smtClean="0"/>
              <a:t>be allowed </a:t>
            </a:r>
            <a:r>
              <a:rPr lang="en-US" sz="3200" dirty="0"/>
              <a:t>if insurance had instead been purchased</a:t>
            </a:r>
          </a:p>
          <a:p>
            <a:pPr>
              <a:buFont typeface="Wingdings" panose="05000000000000000000" pitchFamily="2" charset="2"/>
              <a:buChar char="§"/>
            </a:pPr>
            <a:r>
              <a:rPr lang="en-US" sz="3200" dirty="0" smtClean="0"/>
              <a:t>Contributions </a:t>
            </a:r>
            <a:r>
              <a:rPr lang="en-US" sz="3200" dirty="0"/>
              <a:t>must be based on sound </a:t>
            </a:r>
            <a:r>
              <a:rPr lang="en-US" sz="3200" dirty="0" smtClean="0"/>
              <a:t>actuarial principles </a:t>
            </a:r>
            <a:r>
              <a:rPr lang="en-US" sz="3200" dirty="0"/>
              <a:t>using historical experience and </a:t>
            </a:r>
            <a:r>
              <a:rPr lang="en-US" sz="3200" dirty="0" smtClean="0"/>
              <a:t>reasonable assumptions</a:t>
            </a:r>
            <a:r>
              <a:rPr lang="en-US" sz="3200" dirty="0"/>
              <a:t>.</a:t>
            </a:r>
          </a:p>
          <a:p>
            <a:pPr>
              <a:buFont typeface="Wingdings" panose="05000000000000000000" pitchFamily="2" charset="2"/>
              <a:buChar char="§"/>
            </a:pPr>
            <a:r>
              <a:rPr lang="en-US" sz="3200" dirty="0" smtClean="0"/>
              <a:t>Reserve </a:t>
            </a:r>
            <a:r>
              <a:rPr lang="en-US" sz="3200" dirty="0"/>
              <a:t>levels must be analyzed and updated at </a:t>
            </a:r>
            <a:r>
              <a:rPr lang="en-US" sz="3200" dirty="0" smtClean="0"/>
              <a:t>least biennially </a:t>
            </a:r>
            <a:r>
              <a:rPr lang="en-US" sz="3200" dirty="0"/>
              <a:t>for each major risk</a:t>
            </a:r>
          </a:p>
          <a:p>
            <a:pPr>
              <a:buFont typeface="Wingdings" panose="05000000000000000000" pitchFamily="2" charset="2"/>
              <a:buChar char="§"/>
            </a:pPr>
            <a:r>
              <a:rPr lang="en-US" sz="3200" dirty="0" smtClean="0"/>
              <a:t>Certain </a:t>
            </a:r>
            <a:r>
              <a:rPr lang="en-US" sz="3200" dirty="0"/>
              <a:t>“excess” reserves may be included in the cost</a:t>
            </a:r>
          </a:p>
          <a:p>
            <a:pPr>
              <a:buFont typeface="Wingdings" panose="05000000000000000000" pitchFamily="2" charset="2"/>
              <a:buChar char="§"/>
            </a:pPr>
            <a:r>
              <a:rPr lang="en-US" sz="3200" dirty="0"/>
              <a:t>allocation plan or indirect cost rate</a:t>
            </a:r>
          </a:p>
        </p:txBody>
      </p:sp>
    </p:spTree>
    <p:extLst>
      <p:ext uri="{BB962C8B-B14F-4D97-AF65-F5344CB8AC3E}">
        <p14:creationId xmlns:p14="http://schemas.microsoft.com/office/powerpoint/2010/main" val="81678150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200.448  Intellectual Property</a:t>
            </a:r>
            <a:endParaRPr lang="en-US" dirty="0"/>
          </a:p>
        </p:txBody>
      </p:sp>
      <p:sp>
        <p:nvSpPr>
          <p:cNvPr id="3" name="Content Placeholder 2"/>
          <p:cNvSpPr>
            <a:spLocks noGrp="1"/>
          </p:cNvSpPr>
          <p:nvPr>
            <p:ph idx="1"/>
          </p:nvPr>
        </p:nvSpPr>
        <p:spPr/>
        <p:txBody>
          <a:bodyPr>
            <a:normAutofit/>
          </a:bodyPr>
          <a:lstStyle/>
          <a:p>
            <a:r>
              <a:rPr lang="en-US" sz="3200" dirty="0"/>
              <a:t>Pertains to: patent costs, royalties for use </a:t>
            </a:r>
            <a:r>
              <a:rPr lang="en-US" sz="3200" dirty="0" smtClean="0"/>
              <a:t>of patents </a:t>
            </a:r>
            <a:r>
              <a:rPr lang="en-US" sz="3200" dirty="0"/>
              <a:t>and copyrights</a:t>
            </a:r>
          </a:p>
          <a:p>
            <a:r>
              <a:rPr lang="en-US" sz="3200" dirty="0"/>
              <a:t>Various costs are allowed, </a:t>
            </a:r>
            <a:r>
              <a:rPr lang="en-US" sz="3200" dirty="0" smtClean="0"/>
              <a:t>others unallowable</a:t>
            </a:r>
            <a:endParaRPr lang="en-US" sz="3200" dirty="0"/>
          </a:p>
        </p:txBody>
      </p:sp>
    </p:spTree>
    <p:extLst>
      <p:ext uri="{BB962C8B-B14F-4D97-AF65-F5344CB8AC3E}">
        <p14:creationId xmlns:p14="http://schemas.microsoft.com/office/powerpoint/2010/main" val="252056845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200.449 Interest	</a:t>
            </a:r>
            <a:endParaRPr lang="en-US" dirty="0"/>
          </a:p>
        </p:txBody>
      </p:sp>
      <p:sp>
        <p:nvSpPr>
          <p:cNvPr id="3" name="Content Placeholder 2"/>
          <p:cNvSpPr>
            <a:spLocks noGrp="1"/>
          </p:cNvSpPr>
          <p:nvPr>
            <p:ph idx="1"/>
          </p:nvPr>
        </p:nvSpPr>
        <p:spPr/>
        <p:txBody>
          <a:bodyPr>
            <a:normAutofit/>
          </a:bodyPr>
          <a:lstStyle/>
          <a:p>
            <a:r>
              <a:rPr lang="en-US" sz="2800" dirty="0" smtClean="0"/>
              <a:t>Costs </a:t>
            </a:r>
            <a:r>
              <a:rPr lang="en-US" sz="2800" dirty="0"/>
              <a:t>incurred for interest on borrowed capital</a:t>
            </a:r>
            <a:r>
              <a:rPr lang="en-US" sz="2800" dirty="0" smtClean="0"/>
              <a:t>, temporary </a:t>
            </a:r>
            <a:r>
              <a:rPr lang="en-US" sz="2800" dirty="0"/>
              <a:t>use of endowment funds, or use </a:t>
            </a:r>
            <a:r>
              <a:rPr lang="en-US" sz="2800" dirty="0" smtClean="0"/>
              <a:t>of the </a:t>
            </a:r>
            <a:r>
              <a:rPr lang="en-US" sz="2800" dirty="0"/>
              <a:t>entity’s own funds are unallowable.</a:t>
            </a:r>
          </a:p>
          <a:p>
            <a:r>
              <a:rPr lang="en-US" sz="2800" dirty="0" smtClean="0"/>
              <a:t>Financing </a:t>
            </a:r>
            <a:r>
              <a:rPr lang="en-US" sz="2800" dirty="0"/>
              <a:t>costs (including interest) to acquire</a:t>
            </a:r>
            <a:r>
              <a:rPr lang="en-US" sz="2800" dirty="0" smtClean="0"/>
              <a:t>, construct </a:t>
            </a:r>
            <a:r>
              <a:rPr lang="en-US" sz="2800" dirty="0"/>
              <a:t>or replace </a:t>
            </a:r>
            <a:r>
              <a:rPr lang="en-US" sz="2800" b="1" u="sng" dirty="0"/>
              <a:t>capital assets </a:t>
            </a:r>
            <a:r>
              <a:rPr lang="en-US" sz="2800" dirty="0" smtClean="0"/>
              <a:t>are allowable</a:t>
            </a:r>
            <a:r>
              <a:rPr lang="en-US" sz="2800" dirty="0"/>
              <a:t>, subject to conditions.</a:t>
            </a:r>
          </a:p>
          <a:p>
            <a:r>
              <a:rPr lang="en-US" sz="2800" dirty="0" smtClean="0"/>
              <a:t>Includes </a:t>
            </a:r>
            <a:r>
              <a:rPr lang="en-US" sz="2800" dirty="0"/>
              <a:t>financing costs associated with patents </a:t>
            </a:r>
            <a:r>
              <a:rPr lang="en-US" sz="2800" dirty="0" smtClean="0"/>
              <a:t>&amp; computer </a:t>
            </a:r>
            <a:r>
              <a:rPr lang="en-US" sz="2800" dirty="0"/>
              <a:t>software – effective January 1, 2016.</a:t>
            </a:r>
          </a:p>
        </p:txBody>
      </p:sp>
    </p:spTree>
    <p:extLst>
      <p:ext uri="{BB962C8B-B14F-4D97-AF65-F5344CB8AC3E}">
        <p14:creationId xmlns:p14="http://schemas.microsoft.com/office/powerpoint/2010/main" val="3440784951"/>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200.450 Lobbying</a:t>
            </a:r>
            <a:endParaRPr lang="en-US" dirty="0"/>
          </a:p>
        </p:txBody>
      </p:sp>
      <p:sp>
        <p:nvSpPr>
          <p:cNvPr id="3" name="Content Placeholder 2"/>
          <p:cNvSpPr>
            <a:spLocks noGrp="1"/>
          </p:cNvSpPr>
          <p:nvPr>
            <p:ph idx="1"/>
          </p:nvPr>
        </p:nvSpPr>
        <p:spPr/>
        <p:txBody>
          <a:bodyPr>
            <a:normAutofit/>
          </a:bodyPr>
          <a:lstStyle/>
          <a:p>
            <a:r>
              <a:rPr lang="en-US" sz="3200" dirty="0"/>
              <a:t>Generally unallowable.</a:t>
            </a:r>
          </a:p>
          <a:p>
            <a:r>
              <a:rPr lang="en-US" sz="3200" dirty="0"/>
              <a:t>May be allowed under certain conditions</a:t>
            </a:r>
            <a:r>
              <a:rPr lang="en-US" sz="3200" dirty="0" smtClean="0"/>
              <a:t>, such </a:t>
            </a:r>
            <a:r>
              <a:rPr lang="en-US" sz="3200" dirty="0"/>
              <a:t>as certain technical / </a:t>
            </a:r>
            <a:r>
              <a:rPr lang="en-US" sz="3200" dirty="0" smtClean="0"/>
              <a:t>factual presentations</a:t>
            </a:r>
            <a:r>
              <a:rPr lang="en-US" sz="3200" dirty="0"/>
              <a:t>.</a:t>
            </a:r>
          </a:p>
        </p:txBody>
      </p:sp>
    </p:spTree>
    <p:extLst>
      <p:ext uri="{BB962C8B-B14F-4D97-AF65-F5344CB8AC3E}">
        <p14:creationId xmlns:p14="http://schemas.microsoft.com/office/powerpoint/2010/main" val="23996938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200.451  Losses on Other Awards or Contracts</a:t>
            </a:r>
            <a:endParaRPr lang="en-US" dirty="0"/>
          </a:p>
        </p:txBody>
      </p:sp>
      <p:sp>
        <p:nvSpPr>
          <p:cNvPr id="3" name="Content Placeholder 2"/>
          <p:cNvSpPr>
            <a:spLocks noGrp="1"/>
          </p:cNvSpPr>
          <p:nvPr>
            <p:ph idx="1"/>
          </p:nvPr>
        </p:nvSpPr>
        <p:spPr/>
        <p:txBody>
          <a:bodyPr>
            <a:normAutofit/>
          </a:bodyPr>
          <a:lstStyle/>
          <a:p>
            <a:r>
              <a:rPr lang="en-US" sz="3600" dirty="0"/>
              <a:t>Pertains to excess of costs over </a:t>
            </a:r>
            <a:r>
              <a:rPr lang="en-US" sz="3600" dirty="0" smtClean="0"/>
              <a:t>income under </a:t>
            </a:r>
            <a:r>
              <a:rPr lang="en-US" sz="3600" dirty="0"/>
              <a:t>other awards or contracts </a:t>
            </a:r>
            <a:r>
              <a:rPr lang="en-US" sz="3600" dirty="0" smtClean="0"/>
              <a:t>– </a:t>
            </a:r>
            <a:r>
              <a:rPr lang="en-US" sz="3600" b="1" u="sng" dirty="0" smtClean="0"/>
              <a:t>unallowable</a:t>
            </a:r>
            <a:r>
              <a:rPr lang="en-US" sz="3600" b="1" u="sng" dirty="0"/>
              <a:t>.</a:t>
            </a:r>
          </a:p>
          <a:p>
            <a:r>
              <a:rPr lang="en-US" sz="3600" dirty="0"/>
              <a:t>Includes under-recoveries of indirect costs</a:t>
            </a:r>
            <a:r>
              <a:rPr lang="en-US" sz="3600" dirty="0" smtClean="0"/>
              <a:t>, or </a:t>
            </a:r>
            <a:r>
              <a:rPr lang="en-US" sz="3600" dirty="0"/>
              <a:t>excess of costs over authorized </a:t>
            </a:r>
            <a:r>
              <a:rPr lang="en-US" sz="3600" dirty="0" smtClean="0"/>
              <a:t>funding levels </a:t>
            </a:r>
            <a:r>
              <a:rPr lang="en-US" sz="3600" dirty="0"/>
              <a:t>(such excess amounts also </a:t>
            </a:r>
            <a:r>
              <a:rPr lang="en-US" sz="3600" dirty="0" smtClean="0"/>
              <a:t>cannot be </a:t>
            </a:r>
            <a:r>
              <a:rPr lang="en-US" sz="3600" dirty="0"/>
              <a:t>transferred to another award).</a:t>
            </a:r>
          </a:p>
        </p:txBody>
      </p:sp>
    </p:spTree>
    <p:extLst>
      <p:ext uri="{BB962C8B-B14F-4D97-AF65-F5344CB8AC3E}">
        <p14:creationId xmlns:p14="http://schemas.microsoft.com/office/powerpoint/2010/main" val="385128244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200.452 Maintenance and Repairs</a:t>
            </a:r>
            <a:endParaRPr lang="en-US" dirty="0"/>
          </a:p>
        </p:txBody>
      </p:sp>
      <p:sp>
        <p:nvSpPr>
          <p:cNvPr id="3" name="Content Placeholder 2"/>
          <p:cNvSpPr>
            <a:spLocks noGrp="1"/>
          </p:cNvSpPr>
          <p:nvPr>
            <p:ph idx="1"/>
          </p:nvPr>
        </p:nvSpPr>
        <p:spPr/>
        <p:txBody>
          <a:bodyPr>
            <a:normAutofit/>
          </a:bodyPr>
          <a:lstStyle/>
          <a:p>
            <a:r>
              <a:rPr lang="en-US" sz="3200" dirty="0"/>
              <a:t>Allowable, as long as truly for maintenance.</a:t>
            </a:r>
          </a:p>
          <a:p>
            <a:r>
              <a:rPr lang="en-US" sz="3200" dirty="0"/>
              <a:t>If costs incurred add to the permanent </a:t>
            </a:r>
            <a:r>
              <a:rPr lang="en-US" sz="3200" dirty="0" smtClean="0"/>
              <a:t>value of </a:t>
            </a:r>
            <a:r>
              <a:rPr lang="en-US" sz="3200" dirty="0"/>
              <a:t>the building or equipment, </a:t>
            </a:r>
            <a:r>
              <a:rPr lang="en-US" sz="3200" dirty="0" smtClean="0"/>
              <a:t>or appreciably  prolong </a:t>
            </a:r>
            <a:r>
              <a:rPr lang="en-US" sz="3200" dirty="0"/>
              <a:t>their life, then </a:t>
            </a:r>
            <a:r>
              <a:rPr lang="en-US" sz="3200" dirty="0" smtClean="0"/>
              <a:t>they should </a:t>
            </a:r>
            <a:r>
              <a:rPr lang="en-US" sz="3200" dirty="0"/>
              <a:t>be treated as capital </a:t>
            </a:r>
            <a:r>
              <a:rPr lang="en-US" sz="3200" dirty="0" smtClean="0"/>
              <a:t>expenditures under </a:t>
            </a:r>
            <a:r>
              <a:rPr lang="en-US" sz="3200" dirty="0"/>
              <a:t>200.439, Equipment and </a:t>
            </a:r>
            <a:r>
              <a:rPr lang="en-US" sz="3200" dirty="0" smtClean="0"/>
              <a:t>other Capital </a:t>
            </a:r>
            <a:r>
              <a:rPr lang="en-US" sz="3200" dirty="0"/>
              <a:t>Expenditures</a:t>
            </a:r>
          </a:p>
        </p:txBody>
      </p:sp>
    </p:spTree>
    <p:extLst>
      <p:ext uri="{BB962C8B-B14F-4D97-AF65-F5344CB8AC3E}">
        <p14:creationId xmlns:p14="http://schemas.microsoft.com/office/powerpoint/2010/main" val="2106464828"/>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_x0020_title xmlns="9333e0c0-1495-4f6e-9f18-9c5629cbe005">
      <Url xsi:nil="true"/>
      <Description xsi:nil="true"/>
    </Document_x0020_title>
    <Chapter xmlns="9333e0c0-1495-4f6e-9f18-9c5629cbe005" xsi:nil="true"/>
    <Alpha_x002f_Number xmlns="9333e0c0-1495-4f6e-9f18-9c5629cbe005" xsi:nil="true"/>
    <Topic_x0020_Area xmlns="9333e0c0-1495-4f6e-9f18-9c5629cbe005">Training</Topic_x0020_Area>
    <Effective_x0020_Date xmlns="9333e0c0-1495-4f6e-9f18-9c5629cbe00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E0E7A523623CB4F8C0C3CD503D8FBAF" ma:contentTypeVersion="10" ma:contentTypeDescription="Create a new document." ma:contentTypeScope="" ma:versionID="9b1f0a128b820d3fcb20353df2d8d6c3">
  <xsd:schema xmlns:xsd="http://www.w3.org/2001/XMLSchema" xmlns:xs="http://www.w3.org/2001/XMLSchema" xmlns:p="http://schemas.microsoft.com/office/2006/metadata/properties" xmlns:ns1="http://schemas.microsoft.com/sharepoint/v3" xmlns:ns2="9333e0c0-1495-4f6e-9f18-9c5629cbe005" xmlns:ns3="c11a4dd1-9999-41de-ad6b-508521c3559d" targetNamespace="http://schemas.microsoft.com/office/2006/metadata/properties" ma:root="true" ma:fieldsID="f0e6b6247e372e1f093a66a1bf209789" ns1:_="" ns2:_="" ns3:_="">
    <xsd:import namespace="http://schemas.microsoft.com/sharepoint/v3"/>
    <xsd:import namespace="9333e0c0-1495-4f6e-9f18-9c5629cbe005"/>
    <xsd:import namespace="c11a4dd1-9999-41de-ad6b-508521c3559d"/>
    <xsd:element name="properties">
      <xsd:complexType>
        <xsd:sequence>
          <xsd:element name="documentManagement">
            <xsd:complexType>
              <xsd:all>
                <xsd:element ref="ns1:PublishingStartDate" minOccurs="0"/>
                <xsd:element ref="ns1:PublishingExpirationDate" minOccurs="0"/>
                <xsd:element ref="ns2:Topic_x0020_Area" minOccurs="0"/>
                <xsd:element ref="ns2:Chapter" minOccurs="0"/>
                <xsd:element ref="ns2:Alpha_x002f_Number" minOccurs="0"/>
                <xsd:element ref="ns2:Document_x0020_title" minOccurs="0"/>
                <xsd:element ref="ns3:SharedWithUsers" minOccurs="0"/>
                <xsd:element ref="ns2:Effective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333e0c0-1495-4f6e-9f18-9c5629cbe005" elementFormDefault="qualified">
    <xsd:import namespace="http://schemas.microsoft.com/office/2006/documentManagement/types"/>
    <xsd:import namespace="http://schemas.microsoft.com/office/infopath/2007/PartnerControls"/>
    <xsd:element name="Topic_x0020_Area" ma:index="10" nillable="true" ma:displayName="Topic" ma:format="Dropdown" ma:internalName="Topic_x0020_Area">
      <xsd:simpleType>
        <xsd:restriction base="dms:Choice">
          <xsd:enumeration value="OAM"/>
          <xsd:enumeration value="Forms"/>
          <xsd:enumeration value="Debt Disclosures"/>
          <xsd:enumeration value="General Disclosures"/>
          <xsd:enumeration value="SEFA Disclosures"/>
          <xsd:enumeration value="YEC"/>
          <xsd:enumeration value="Publications"/>
          <xsd:enumeration value="Reports"/>
          <xsd:enumeration value="Policies"/>
          <xsd:enumeration value="Training"/>
          <xsd:enumeration value="Statewide Balancing"/>
          <xsd:enumeration value="Accounts Receivable"/>
          <xsd:enumeration value="Security"/>
        </xsd:restriction>
      </xsd:simpleType>
    </xsd:element>
    <xsd:element name="Chapter" ma:index="11" nillable="true" ma:displayName="Chapter" ma:format="Dropdown" ma:internalName="Chapter">
      <xsd:simpleType>
        <xsd:union memberTypes="dms:Text">
          <xsd:simpleType>
            <xsd:restriction base="dms:Choice">
              <xsd:enumeration value="01 - Introduction"/>
              <xsd:enumeration value="05 - R*STARS"/>
              <xsd:enumeration value="10 - Internal control"/>
              <xsd:enumeration value="15 - Accounting &amp; financial reporting"/>
              <xsd:enumeration value="20 - Budgetary accounting &amp; reporting"/>
              <xsd:enumeration value="25 - Management accounting"/>
              <xsd:enumeration value="30 - Federal compliance"/>
              <xsd:enumeration value="35 - Accounts receivable management"/>
              <xsd:enumeration value="40 - Travel"/>
              <xsd:enumeration value="45 - Payroll"/>
              <xsd:enumeration value="50 - Tax issues"/>
              <xsd:enumeration value="55 - Other programs"/>
              <xsd:enumeration value="60 - Chart of accounts"/>
              <xsd:enumeration value="65 - Glossary"/>
              <xsd:enumeration value="70 - Agency lists"/>
              <xsd:enumeration value="75 - Forms"/>
              <xsd:enumeration value="A-G"/>
              <xsd:enumeration value="H- Sample of completed disclosure forms"/>
              <xsd:enumeration value="I- Forms"/>
            </xsd:restriction>
          </xsd:simpleType>
        </xsd:union>
      </xsd:simpleType>
    </xsd:element>
    <xsd:element name="Alpha_x002f_Number" ma:index="12" nillable="true" ma:displayName="Document ID" ma:internalName="Alpha_x002f_Number">
      <xsd:simpleType>
        <xsd:restriction base="dms:Text">
          <xsd:maxLength value="255"/>
        </xsd:restriction>
      </xsd:simpleType>
    </xsd:element>
    <xsd:element name="Document_x0020_title" ma:index="13" nillable="true" ma:displayName="Document Title" ma:description="Enter full title of the document and the URL of the document." ma:format="Hyperlink" ma:internalName="Document_x0020_title">
      <xsd:complexType>
        <xsd:complexContent>
          <xsd:extension base="dms:URL">
            <xsd:sequence>
              <xsd:element name="Url" type="dms:ValidUrl" minOccurs="0" nillable="true"/>
              <xsd:element name="Description" type="xsd:string" nillable="true"/>
            </xsd:sequence>
          </xsd:extension>
        </xsd:complexContent>
      </xsd:complexType>
    </xsd:element>
    <xsd:element name="Effective_x0020_Date" ma:index="15" nillable="true" ma:displayName="Effective Date" ma:internalName="Effective_x0020_Da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1a4dd1-9999-41de-ad6b-508521c3559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6F01FB-87CB-4B66-8774-1AD9B863DA5B}"/>
</file>

<file path=customXml/itemProps2.xml><?xml version="1.0" encoding="utf-8"?>
<ds:datastoreItem xmlns:ds="http://schemas.openxmlformats.org/officeDocument/2006/customXml" ds:itemID="{FEFB0644-66FA-4C94-8D10-E3A113FFD425}"/>
</file>

<file path=customXml/itemProps3.xml><?xml version="1.0" encoding="utf-8"?>
<ds:datastoreItem xmlns:ds="http://schemas.openxmlformats.org/officeDocument/2006/customXml" ds:itemID="{16BE2323-13BC-41A9-8661-73EE43A7C6FB}"/>
</file>

<file path=docProps/app.xml><?xml version="1.0" encoding="utf-8"?>
<Properties xmlns="http://schemas.openxmlformats.org/officeDocument/2006/extended-properties" xmlns:vt="http://schemas.openxmlformats.org/officeDocument/2006/docPropsVTypes">
  <Template/>
  <TotalTime>10447</TotalTime>
  <Words>14105</Words>
  <Application>Microsoft Office PowerPoint</Application>
  <PresentationFormat>Widescreen</PresentationFormat>
  <Paragraphs>1483</Paragraphs>
  <Slides>167</Slides>
  <Notes>79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167</vt:i4>
      </vt:variant>
    </vt:vector>
  </HeadingPairs>
  <TitlesOfParts>
    <vt:vector size="173" baseType="lpstr">
      <vt:lpstr>Arial</vt:lpstr>
      <vt:lpstr>Calibri</vt:lpstr>
      <vt:lpstr>Calibri Light</vt:lpstr>
      <vt:lpstr>Corbel</vt:lpstr>
      <vt:lpstr>Wingdings</vt:lpstr>
      <vt:lpstr>Retrospect</vt:lpstr>
      <vt:lpstr>Uniform Guidance for Federal Awards</vt:lpstr>
      <vt:lpstr>Agenda</vt:lpstr>
      <vt:lpstr>Objective of Uniform Guidance </vt:lpstr>
      <vt:lpstr>Objectives of Uniform Guidance </vt:lpstr>
      <vt:lpstr>Objectives of Uniform Guidance </vt:lpstr>
      <vt:lpstr>Structure of Uniform Guidance</vt:lpstr>
      <vt:lpstr>Current Guidance </vt:lpstr>
      <vt:lpstr>Other Current Guidance </vt:lpstr>
      <vt:lpstr>Selected Uniform Guidance Highlights </vt:lpstr>
      <vt:lpstr>Effective DateS of Uniform Guidance </vt:lpstr>
      <vt:lpstr>Effective DateS of Uniform Guidance </vt:lpstr>
      <vt:lpstr>Effective DateS of Uniform Guidance</vt:lpstr>
      <vt:lpstr>Effective DateS of Uniform Guidance </vt:lpstr>
      <vt:lpstr>Effective DateS of Uniform Guidance </vt:lpstr>
      <vt:lpstr>General Provisions and Internal Controls</vt:lpstr>
      <vt:lpstr>General Changes </vt:lpstr>
      <vt:lpstr>200.302 Financial Management </vt:lpstr>
      <vt:lpstr>200.302 Financial Management </vt:lpstr>
      <vt:lpstr>Internal Controls </vt:lpstr>
      <vt:lpstr>Internal Controls </vt:lpstr>
      <vt:lpstr>200.330  Subrecipient vs Contractor Determinations</vt:lpstr>
      <vt:lpstr>200.330  Subrecipient vs Contractor Determinations</vt:lpstr>
      <vt:lpstr>200.330  Subrecipient vs Contractor Determinations</vt:lpstr>
      <vt:lpstr>200.330  Subrecipient vs Contractor Determinations</vt:lpstr>
      <vt:lpstr>Cost Principles  (Subpart E)</vt:lpstr>
      <vt:lpstr>2 CFR Part 200 </vt:lpstr>
      <vt:lpstr>Prior Guidance  </vt:lpstr>
      <vt:lpstr>200.400 Fundamental Principals</vt:lpstr>
      <vt:lpstr>200.401 Application</vt:lpstr>
      <vt:lpstr>200.402 Composition of Cost </vt:lpstr>
      <vt:lpstr>Direct Costs – Typical Items</vt:lpstr>
      <vt:lpstr>200.403 Factors Affecting Allowability</vt:lpstr>
      <vt:lpstr>200.403 Factors Affecting Allowability</vt:lpstr>
      <vt:lpstr>200.404 Reasonable Costs </vt:lpstr>
      <vt:lpstr>200.405  Allocable Costs</vt:lpstr>
      <vt:lpstr>200.405  Allocable Costs</vt:lpstr>
      <vt:lpstr>200.407 Prior Written Approval </vt:lpstr>
      <vt:lpstr>200.413 Direct Costs</vt:lpstr>
      <vt:lpstr>200.413(c) Direct Costs</vt:lpstr>
      <vt:lpstr>200.413(e) Direct Costs</vt:lpstr>
      <vt:lpstr>200.414 Indirect Costs </vt:lpstr>
      <vt:lpstr>200.414 Indirect Costs </vt:lpstr>
      <vt:lpstr>200.414(c) Indirect Costs </vt:lpstr>
      <vt:lpstr>200.414(d) Indirect Costs: Pass Through Entities</vt:lpstr>
      <vt:lpstr>200.414(e) Indirect Costs: Development and Submission of Rate</vt:lpstr>
      <vt:lpstr>200.414(f) Indirect Costs: De minimis Rate</vt:lpstr>
      <vt:lpstr>200.414(g) Indirect Costs: Extensions</vt:lpstr>
      <vt:lpstr>200.415 Required Certifications</vt:lpstr>
      <vt:lpstr>200.415 Required Certifications</vt:lpstr>
      <vt:lpstr>200.415 Required Certifications</vt:lpstr>
      <vt:lpstr>200.416 Cost Allocation Plans</vt:lpstr>
      <vt:lpstr>200.416 Cost Allocation Plans</vt:lpstr>
      <vt:lpstr>Selected Items of Cost</vt:lpstr>
      <vt:lpstr>200.420 General Considerations </vt:lpstr>
      <vt:lpstr>200.421 Advertising and Public Relations</vt:lpstr>
      <vt:lpstr>200.422 Advisory Councils </vt:lpstr>
      <vt:lpstr>200.423 Alcoholic Beverages</vt:lpstr>
      <vt:lpstr>200.425 Audit Services </vt:lpstr>
      <vt:lpstr>200.426 Bad Debts</vt:lpstr>
      <vt:lpstr>200.427 Bonding Costs</vt:lpstr>
      <vt:lpstr>200.428 Collection of Improper Payments</vt:lpstr>
      <vt:lpstr>200.429 Commencement/Convocation Costs</vt:lpstr>
      <vt:lpstr>200.430  Compensation – Personal Services</vt:lpstr>
      <vt:lpstr>200.430  Compensation – Personal Services</vt:lpstr>
      <vt:lpstr>200.430(i)  Standards for Documentation of Personnel Expenses</vt:lpstr>
      <vt:lpstr>200.430  Where Are We Now?</vt:lpstr>
      <vt:lpstr>200.430  Where Are We Now?</vt:lpstr>
      <vt:lpstr>200.430  Where Are We Now?</vt:lpstr>
      <vt:lpstr>200.430  Where We Are Going - Compensation</vt:lpstr>
      <vt:lpstr>200.430  Where We Are Going - Compensation</vt:lpstr>
      <vt:lpstr>200.430  Where We Are Going - Compensation</vt:lpstr>
      <vt:lpstr>200.430  Where We Are Going - Compensation</vt:lpstr>
      <vt:lpstr>200.430  Where We Are Going - Compensation</vt:lpstr>
      <vt:lpstr>200.431 Compensation – Fringe Benefits</vt:lpstr>
      <vt:lpstr>200.431(b) Compensation – Fringe Benefits – Leave</vt:lpstr>
      <vt:lpstr>200.431(f) Compensation – Fringe Benefits - Automobiles</vt:lpstr>
      <vt:lpstr>200.431(f) Compensation – Fringe Benefits - Other</vt:lpstr>
      <vt:lpstr>200.432 Conferences</vt:lpstr>
      <vt:lpstr>200.433 Contingency Provisions</vt:lpstr>
      <vt:lpstr>200.434  Contributions and Donations</vt:lpstr>
      <vt:lpstr>200.435 Defense and Prosecution</vt:lpstr>
      <vt:lpstr>200.436  Depreciation</vt:lpstr>
      <vt:lpstr>400.437 Employee Health and Welfare Costs</vt:lpstr>
      <vt:lpstr>200.438  Entertainment Costs</vt:lpstr>
      <vt:lpstr>200.439  Equipment and Other Capital Expenditures</vt:lpstr>
      <vt:lpstr>200.439  Equipment and Other Capital Expenditures</vt:lpstr>
      <vt:lpstr>200.440  Exchange Rates</vt:lpstr>
      <vt:lpstr>200.441  Fines, penalties and damages</vt:lpstr>
      <vt:lpstr>200.442  Fundraising and Investment Management</vt:lpstr>
      <vt:lpstr>200.444 General Government</vt:lpstr>
      <vt:lpstr>200.445 Goods or Services for Personal Use</vt:lpstr>
      <vt:lpstr>200.446 Idle Facilities and Capacity</vt:lpstr>
      <vt:lpstr>200.447  Insurance</vt:lpstr>
      <vt:lpstr>200.447  Insurance</vt:lpstr>
      <vt:lpstr>200.448  Intellectual Property</vt:lpstr>
      <vt:lpstr>200.449 Interest </vt:lpstr>
      <vt:lpstr>200.450 Lobbying</vt:lpstr>
      <vt:lpstr>200.451  Losses on Other Awards or Contracts</vt:lpstr>
      <vt:lpstr>200.452 Maintenance and Repairs</vt:lpstr>
      <vt:lpstr>200.453 materials and Supplies</vt:lpstr>
      <vt:lpstr>200.454 Memberships, Subscriptions, Professional Activities</vt:lpstr>
      <vt:lpstr>200.456 Participant Support</vt:lpstr>
      <vt:lpstr>200.457  Plant and Security Costs</vt:lpstr>
      <vt:lpstr>200.458  Pre-award Costs</vt:lpstr>
      <vt:lpstr>200.459  Professional Services</vt:lpstr>
      <vt:lpstr>200.460 Proposal Costs</vt:lpstr>
      <vt:lpstr>200.462  Rearragnement/Reconversion</vt:lpstr>
      <vt:lpstr>200.463 Recruiting Costs</vt:lpstr>
      <vt:lpstr>200.464  Employee Relocation</vt:lpstr>
      <vt:lpstr>200.465 Rent</vt:lpstr>
      <vt:lpstr>200.467  Selling/Marketing </vt:lpstr>
      <vt:lpstr>200.468 Specialized Service Facilities</vt:lpstr>
      <vt:lpstr>200.470  Taxes</vt:lpstr>
      <vt:lpstr>200.471 Termination Costs</vt:lpstr>
      <vt:lpstr>200.472  Training/Education </vt:lpstr>
      <vt:lpstr>200.473 Transportation</vt:lpstr>
      <vt:lpstr>200.474  Travel Costs</vt:lpstr>
      <vt:lpstr>200.475 Trustees </vt:lpstr>
      <vt:lpstr>Audit Requirements</vt:lpstr>
      <vt:lpstr>Prior (Current Existing) Guidance </vt:lpstr>
      <vt:lpstr>Goals</vt:lpstr>
      <vt:lpstr>200.501 Audit Threshold</vt:lpstr>
      <vt:lpstr>200.503 Relation to Other Audit Requirements </vt:lpstr>
      <vt:lpstr>200.508 - .512 Auditee Responsibilities</vt:lpstr>
      <vt:lpstr>200.510 SEFA Requirements</vt:lpstr>
      <vt:lpstr>200.510 SEFA Requirements</vt:lpstr>
      <vt:lpstr>PowerPoint Presentation</vt:lpstr>
      <vt:lpstr>200.518 Major Program Determination</vt:lpstr>
      <vt:lpstr>200.518 Major Program Determination</vt:lpstr>
      <vt:lpstr>200.518 Major Program Determination</vt:lpstr>
      <vt:lpstr>200.518 Major program Determination</vt:lpstr>
      <vt:lpstr>200.518 Major Program Determination</vt:lpstr>
      <vt:lpstr>200.520 Auditee Risk</vt:lpstr>
      <vt:lpstr>200.520 Auditee Risk</vt:lpstr>
      <vt:lpstr>PowerPoint Presentation</vt:lpstr>
      <vt:lpstr>PowerPoint Presentation</vt:lpstr>
      <vt:lpstr>200.516 Audit Findings</vt:lpstr>
      <vt:lpstr>200.516 Audit Findings</vt:lpstr>
      <vt:lpstr>200.516 Audit Findings</vt:lpstr>
      <vt:lpstr>200.511 Audit Findings Follow-up</vt:lpstr>
      <vt:lpstr>200.511 Audit Findings Follow-up</vt:lpstr>
      <vt:lpstr>200.511 Audit Findings Follow-up</vt:lpstr>
      <vt:lpstr>200.512 Single Audit Report Submission</vt:lpstr>
      <vt:lpstr>200.512 Federal Audit Clearinghouse</vt:lpstr>
      <vt:lpstr>200.513 Cooperative Audit Resolution </vt:lpstr>
      <vt:lpstr>200.513 Federal Agency Responsibilities</vt:lpstr>
      <vt:lpstr>200.513 Federal Agency Responsibilities</vt:lpstr>
      <vt:lpstr>Indirect Costs</vt:lpstr>
      <vt:lpstr>Appendices III -VIII Indirect Costs</vt:lpstr>
      <vt:lpstr> Indirect Cost</vt:lpstr>
      <vt:lpstr>Indirect Costs – Generally</vt:lpstr>
      <vt:lpstr>Indirect Costs – Generally</vt:lpstr>
      <vt:lpstr>Indirect Costs – Generally</vt:lpstr>
      <vt:lpstr>Indirect Costs – Generally</vt:lpstr>
      <vt:lpstr>Indirect Costs – Definitions</vt:lpstr>
      <vt:lpstr>Indirect Costs – Definitions</vt:lpstr>
      <vt:lpstr>Indirect Costs – Methods </vt:lpstr>
      <vt:lpstr>SWICAP </vt:lpstr>
      <vt:lpstr>Central Service Cost allocation (SWICAP)</vt:lpstr>
      <vt:lpstr>SWICAP Definitions </vt:lpstr>
      <vt:lpstr>SWICAP Submission</vt:lpstr>
      <vt:lpstr>SWICAP Documentation</vt:lpstr>
      <vt:lpstr>Other SWICAP Items</vt:lpstr>
      <vt:lpstr>Subrecipient Information</vt:lpstr>
      <vt:lpstr>200.331  Requirements for Pass-through Entities.</vt:lpstr>
      <vt:lpstr>200.331  Requirements for Pass-through Entities.</vt:lpstr>
      <vt:lpstr>200.331 Requirements for pass-through entities.</vt:lpstr>
    </vt:vector>
  </TitlesOfParts>
  <Company>State of Oregon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Uniform Guidance for Federal Awards PowerPoint</dc:title>
  <dc:creator>CUTLER Michael * CFO</dc:creator>
  <cp:keywords/>
  <cp:lastModifiedBy>WILLIAMS Karen A * CFO</cp:lastModifiedBy>
  <cp:revision>163</cp:revision>
  <dcterms:created xsi:type="dcterms:W3CDTF">2015-10-05T20:49:52Z</dcterms:created>
  <dcterms:modified xsi:type="dcterms:W3CDTF">2015-10-23T21:01:19Z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0x010100CE0E7A523623CB4F8C0C3CD503D8FBAF</vt:lpwstr>
  </property>
</Properties>
</file>