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 id="2147483692" r:id="rId6"/>
    <p:sldMasterId id="2147483702" r:id="rId7"/>
    <p:sldMasterId id="2147483712" r:id="rId8"/>
  </p:sldMasterIdLst>
  <p:notesMasterIdLst>
    <p:notesMasterId r:id="rId14"/>
  </p:notesMasterIdLst>
  <p:handoutMasterIdLst>
    <p:handoutMasterId r:id="rId15"/>
  </p:handoutMasterIdLst>
  <p:sldIdLst>
    <p:sldId id="298" r:id="rId9"/>
    <p:sldId id="258" r:id="rId10"/>
    <p:sldId id="260" r:id="rId11"/>
    <p:sldId id="297"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Agenda Slides" id="{1156E33F-3CCC-4B65-8269-19CE3611B7D2}">
          <p14:sldIdLst>
            <p14:sldId id="298"/>
          </p14:sldIdLst>
        </p14:section>
        <p14:section name="Transition and Layout Slide 1" id="{9F0E1A64-0577-452F-95B7-17EBC284974B}">
          <p14:sldIdLst>
            <p14:sldId id="258"/>
            <p14:sldId id="260"/>
            <p14:sldId id="297"/>
          </p14:sldIdLst>
        </p14:section>
        <p14:section name="Closing Slide" id="{8A0F46BC-6E6B-4A6F-8C06-E0732292B1E2}">
          <p14:sldIdLst>
            <p14:sldId id="2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9B"/>
    <a:srgbClr val="F37221"/>
    <a:srgbClr val="E1B924"/>
    <a:srgbClr val="ACC550"/>
    <a:srgbClr val="425F3F"/>
    <a:srgbClr val="263B80"/>
    <a:srgbClr val="618B5D"/>
    <a:srgbClr val="1A8CA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79013" autoAdjust="0"/>
  </p:normalViewPr>
  <p:slideViewPr>
    <p:cSldViewPr snapToGrid="0">
      <p:cViewPr varScale="1">
        <p:scale>
          <a:sx n="126" d="100"/>
          <a:sy n="126" d="100"/>
        </p:scale>
        <p:origin x="156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3140"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7A1B24-EE15-8218-3544-AF0A9B5A64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A82D68-CD58-54F0-A784-437B717236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1A64D4-AEE2-4A33-B1F4-557841BF8E13}" type="datetimeFigureOut">
              <a:rPr lang="en-US" smtClean="0"/>
              <a:t>4/15/2024</a:t>
            </a:fld>
            <a:endParaRPr lang="en-US"/>
          </a:p>
        </p:txBody>
      </p:sp>
      <p:sp>
        <p:nvSpPr>
          <p:cNvPr id="4" name="Footer Placeholder 3">
            <a:extLst>
              <a:ext uri="{FF2B5EF4-FFF2-40B4-BE49-F238E27FC236}">
                <a16:creationId xmlns:a16="http://schemas.microsoft.com/office/drawing/2014/main" id="{9EB86FAB-4295-CE26-5D61-5BF6C19B91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D0898C-6A67-D1EB-24EE-D03199B08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D252AB-2902-4156-811F-21B969FC0D46}" type="slidenum">
              <a:rPr lang="en-US" smtClean="0"/>
              <a:t>‹#›</a:t>
            </a:fld>
            <a:endParaRPr lang="en-US"/>
          </a:p>
        </p:txBody>
      </p:sp>
    </p:spTree>
    <p:extLst>
      <p:ext uri="{BB962C8B-B14F-4D97-AF65-F5344CB8AC3E}">
        <p14:creationId xmlns:p14="http://schemas.microsoft.com/office/powerpoint/2010/main" val="3506410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C447E-9DA9-4CD3-B6C0-107433F896F4}"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3D9EF-A1A8-4F7A-934A-517BBEFA04F0}" type="slidenum">
              <a:rPr lang="en-US" smtClean="0"/>
              <a:t>‹#›</a:t>
            </a:fld>
            <a:endParaRPr lang="en-US"/>
          </a:p>
        </p:txBody>
      </p:sp>
    </p:spTree>
    <p:extLst>
      <p:ext uri="{BB962C8B-B14F-4D97-AF65-F5344CB8AC3E}">
        <p14:creationId xmlns:p14="http://schemas.microsoft.com/office/powerpoint/2010/main" val="2101976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The Emergency Board is the joint committee of senators and representatives that meets between legislative sessions to address state fiscal matters</a:t>
            </a:r>
          </a:p>
          <a:p>
            <a:r>
              <a:rPr lang="en-US" sz="1200"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The committee consists of members of the House and Senate appointed by the Speaker and President.  The Emergency Board has limited legislative authority. </a:t>
            </a:r>
            <a:endParaRPr lang="en-US" dirty="0"/>
          </a:p>
        </p:txBody>
      </p:sp>
      <p:sp>
        <p:nvSpPr>
          <p:cNvPr id="4" name="Slide Number Placeholder 3"/>
          <p:cNvSpPr>
            <a:spLocks noGrp="1"/>
          </p:cNvSpPr>
          <p:nvPr>
            <p:ph type="sldNum" sz="quarter" idx="5"/>
          </p:nvPr>
        </p:nvSpPr>
        <p:spPr/>
        <p:txBody>
          <a:bodyPr/>
          <a:lstStyle/>
          <a:p>
            <a:fld id="{4DE3D9EF-A1A8-4F7A-934A-517BBEFA04F0}" type="slidenum">
              <a:rPr lang="en-US" smtClean="0"/>
              <a:t>4</a:t>
            </a:fld>
            <a:endParaRPr lang="en-US"/>
          </a:p>
        </p:txBody>
      </p:sp>
    </p:spTree>
    <p:extLst>
      <p:ext uri="{BB962C8B-B14F-4D97-AF65-F5344CB8AC3E}">
        <p14:creationId xmlns:p14="http://schemas.microsoft.com/office/powerpoint/2010/main" val="2729280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D5F4C-B22E-87C5-5E33-084712F1BB85}"/>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7"/>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0"/>
            <a:ext cx="12192000" cy="18176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322458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1DB10A0E-82BD-5AF0-FD1B-54E0308BAD9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65534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064D3892-2DD7-EE87-F2F7-DC597F2F7E0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34513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F451E1-4971-8C70-E29A-BF64AAFE29A0}"/>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171324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51117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D587D-CE87-9ECD-005A-7A19FDF659B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2972535"/>
            <a:ext cx="5264150" cy="2268538"/>
          </a:xfrm>
        </p:spPr>
        <p:txBody>
          <a:bodyPr anchor="ctr" anchorCtr="0">
            <a:normAutofit/>
          </a:bodyPr>
          <a:lstStyle>
            <a:lvl1pPr>
              <a:defRPr sz="5400">
                <a:solidFill>
                  <a:schemeClr val="accent2"/>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26437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D587D-CE87-9ECD-005A-7A19FDF659B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02297"/>
            <a:ext cx="5264150" cy="3638776"/>
          </a:xfrm>
        </p:spPr>
        <p:txBody>
          <a:bodyPr anchor="ctr" anchorCtr="0">
            <a:normAutofit/>
          </a:bodyPr>
          <a:lstStyle>
            <a:lvl1pPr>
              <a:defRPr sz="5400">
                <a:solidFill>
                  <a:schemeClr val="accent2"/>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4772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29984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2">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2">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4771E022-246E-3D33-45F6-AC6B91BFADA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108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89914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6ED4D970-23AF-733D-8FCE-4CE131F1C37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8684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Layout">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02BEB-3422-9E94-962C-D3E5E34127F8}"/>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7" name="Title 1">
            <a:extLst>
              <a:ext uri="{FF2B5EF4-FFF2-40B4-BE49-F238E27FC236}">
                <a16:creationId xmlns:a16="http://schemas.microsoft.com/office/drawing/2014/main" id="{DD76883E-1DE0-8729-513E-E5FADCCC8A7E}"/>
              </a:ext>
            </a:extLst>
          </p:cNvPr>
          <p:cNvSpPr>
            <a:spLocks noGrp="1"/>
          </p:cNvSpPr>
          <p:nvPr>
            <p:ph type="ctrTitle"/>
          </p:nvPr>
        </p:nvSpPr>
        <p:spPr>
          <a:xfrm>
            <a:off x="1839750" y="2257636"/>
            <a:ext cx="6835899" cy="2342728"/>
          </a:xfrm>
        </p:spPr>
        <p:txBody>
          <a:bodyPr anchor="ctr" anchorCtr="0">
            <a:normAutofit/>
          </a:bodyPr>
          <a:lstStyle>
            <a:lvl1pPr algn="l">
              <a:defRPr sz="6600">
                <a:solidFill>
                  <a:schemeClr val="bg2"/>
                </a:solidFill>
              </a:defRPr>
            </a:lvl1pPr>
          </a:lstStyle>
          <a:p>
            <a:r>
              <a:rPr lang="en-US"/>
              <a:t>Click to edit Master title style</a:t>
            </a:r>
            <a:endParaRPr lang="en-US" dirty="0"/>
          </a:p>
        </p:txBody>
      </p:sp>
      <p:pic>
        <p:nvPicPr>
          <p:cNvPr id="8" name="Picture 7" descr="Oregon State Seal">
            <a:extLst>
              <a:ext uri="{FF2B5EF4-FFF2-40B4-BE49-F238E27FC236}">
                <a16:creationId xmlns:a16="http://schemas.microsoft.com/office/drawing/2014/main" id="{3203676B-7580-1514-3A4C-85301B2E360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2257636"/>
            <a:ext cx="2335673" cy="2342728"/>
          </a:xfrm>
          <a:prstGeom prst="rect">
            <a:avLst/>
          </a:prstGeom>
        </p:spPr>
      </p:pic>
    </p:spTree>
    <p:extLst>
      <p:ext uri="{BB962C8B-B14F-4D97-AF65-F5344CB8AC3E}">
        <p14:creationId xmlns:p14="http://schemas.microsoft.com/office/powerpoint/2010/main" val="1920558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C5AA42B2-326E-3C90-D997-BA02502472F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01004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A26388EB-350E-CCDF-E111-767A1E5A78D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43516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267C0-70AF-005E-01CC-6AFBA4DD9914}"/>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3031267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474554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5"/>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602205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9075"/>
            <a:ext cx="5264150" cy="3655452"/>
          </a:xfrm>
        </p:spPr>
        <p:txBody>
          <a:bodyPr anchor="ctr" anchorCtr="0">
            <a:normAutofit/>
          </a:bodyPr>
          <a:lstStyle>
            <a:lvl1pPr>
              <a:defRPr sz="5400">
                <a:solidFill>
                  <a:schemeClr val="accent5"/>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898907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23954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1" name="Title 10">
            <a:extLst>
              <a:ext uri="{FF2B5EF4-FFF2-40B4-BE49-F238E27FC236}">
                <a16:creationId xmlns:a16="http://schemas.microsoft.com/office/drawing/2014/main" id="{13D29285-A485-B869-8F9E-49320269A07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522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913165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3F50B191-7D59-5AFE-03CA-9C08E47D38F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72150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4119882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A5513AE2-64EC-DCDD-CD00-07595AF3A0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734218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9D40835C-084A-8A40-BF2D-A5147710061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63747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0CBB7-403E-80D3-8035-B91B9605636E}"/>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978425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805403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BE2DA-C9B1-6134-9404-6723C75A253B}"/>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4">
                    <a:lumMod val="75000"/>
                  </a:schemeClr>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4210820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BE2DA-C9B1-6134-9404-6723C75A253B}"/>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0686"/>
            <a:ext cx="5264150" cy="3663841"/>
          </a:xfrm>
        </p:spPr>
        <p:txBody>
          <a:bodyPr anchor="ctr" anchorCtr="0">
            <a:normAutofit/>
          </a:bodyPr>
          <a:lstStyle>
            <a:lvl1pPr>
              <a:defRPr sz="5400">
                <a:solidFill>
                  <a:schemeClr val="accent4">
                    <a:lumMod val="75000"/>
                  </a:schemeClr>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668859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662427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4">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4">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8DA62D9D-7F2C-8BE4-AAAC-E80FEE23BE7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123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123726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809589C0-BBEC-3850-0914-49E7E2F8C83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04864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93772-5CD8-0D96-E16A-3B8BE93C7A7D}"/>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0"/>
            <a:ext cx="7841942" cy="6873104"/>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1" y="2994839"/>
            <a:ext cx="5264150" cy="2268537"/>
          </a:xfrm>
        </p:spPr>
        <p:txBody>
          <a:bodyPr anchor="ctr" anchorCtr="0">
            <a:normAutofit/>
          </a:bodyPr>
          <a:lstStyle>
            <a:lvl1pPr>
              <a:defRPr sz="5400">
                <a:solidFill>
                  <a:schemeClr val="accent1"/>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371920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4">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DC26E362-4BB4-86B1-4BDC-E3C9874DAD8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49304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4">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D1FE547D-9837-4263-7FBA-6518D4898EE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88921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EC852F-9663-8F0F-A39E-C8C796F3A0D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2798449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894049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5D31B-E26E-1486-9E2D-C568EE44E04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2994839"/>
            <a:ext cx="5264150" cy="2268537"/>
          </a:xfrm>
        </p:spPr>
        <p:txBody>
          <a:bodyPr anchor="ctr" anchorCtr="0">
            <a:normAutofit/>
          </a:bodyPr>
          <a:lstStyle>
            <a:lvl1pPr>
              <a:defRPr sz="5400">
                <a:solidFill>
                  <a:schemeClr val="accent3">
                    <a:lumMod val="75000"/>
                  </a:schemeClr>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93613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5D31B-E26E-1486-9E2D-C568EE44E04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593909"/>
            <a:ext cx="5264150" cy="3669468"/>
          </a:xfrm>
        </p:spPr>
        <p:txBody>
          <a:bodyPr anchor="ctr" anchorCtr="0">
            <a:normAutofit/>
          </a:bodyPr>
          <a:lstStyle>
            <a:lvl1pPr>
              <a:defRPr sz="5400">
                <a:solidFill>
                  <a:schemeClr val="accent3">
                    <a:lumMod val="75000"/>
                  </a:schemeClr>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898126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937744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3">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3">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7A1E30B4-BF52-848B-6092-1C7BBC7FC9E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0359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523566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8F75322B-D108-0B6F-CD74-36CF7534C32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71598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FA12B5-49D0-25D4-CA0B-D418BA412D3F}"/>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0"/>
            <a:ext cx="7841942" cy="6873104"/>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1" y="1716361"/>
            <a:ext cx="5264150" cy="3547015"/>
          </a:xfrm>
        </p:spPr>
        <p:txBody>
          <a:bodyPr anchor="ctr" anchorCtr="0">
            <a:normAutofit/>
          </a:bodyPr>
          <a:lstStyle>
            <a:lvl1pPr>
              <a:defRPr sz="5400">
                <a:solidFill>
                  <a:schemeClr val="accent1"/>
                </a:solidFill>
              </a:defRPr>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4176915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3">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CE10A22A-B483-EC22-54C0-09282ADA1C2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730841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3">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886A08AE-464A-92BF-D70B-F951F3AB249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38049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14873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1">
              <a:lumMod val="20000"/>
              <a:lumOff val="80000"/>
              <a:alpha val="2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1">
              <a:lumMod val="20000"/>
              <a:lumOff val="80000"/>
              <a:alpha val="2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7CC9B3E6-E9AA-901B-9EA9-DC8D7A36E2B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5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33074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4/15/2024</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B80D27A5-C18F-33C6-4AAF-EF2A845512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14719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D354A7-A2BF-CBB3-A3D6-4FF62FB4B93B}"/>
              </a:ext>
              <a:ext uri="{C183D7F6-B498-43B3-948B-1728B52AA6E4}">
                <adec:decorative xmlns:adec="http://schemas.microsoft.com/office/drawing/2017/decorative" val="1"/>
              </a:ext>
            </a:extLst>
          </p:cNvPr>
          <p:cNvPicPr>
            <a:picLocks noChangeAspect="1"/>
          </p:cNvPicPr>
          <p:nvPr userDrawn="1"/>
        </p:nvPicPr>
        <p:blipFill>
          <a:blip r:embed="rId13"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4/15/2024</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4013717326"/>
      </p:ext>
    </p:extLst>
  </p:cSld>
  <p:clrMap bg1="lt1" tx1="dk1" bg2="lt2" tx2="dk2" accent1="accent1" accent2="accent2" accent3="accent3" accent4="accent4" accent5="accent5" accent6="accent6" hlink="hlink" folHlink="folHlink"/>
  <p:sldLayoutIdLst>
    <p:sldLayoutId id="2147483673" r:id="rId1"/>
    <p:sldLayoutId id="2147483723" r:id="rId2"/>
    <p:sldLayoutId id="2147483674" r:id="rId3"/>
    <p:sldLayoutId id="2147483675" r:id="rId4"/>
    <p:sldLayoutId id="2147483722"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B6F04-E005-981A-E21D-732CE579D09C}"/>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4/15/2024</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28950251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724"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57068E-601E-5568-9B53-CD02EA2D47E2}"/>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4/15/2024</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34917412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25" r:id="rId4"/>
    <p:sldLayoutId id="2147483696" r:id="rId5"/>
    <p:sldLayoutId id="2147483697" r:id="rId6"/>
    <p:sldLayoutId id="2147483698" r:id="rId7"/>
    <p:sldLayoutId id="2147483699" r:id="rId8"/>
    <p:sldLayoutId id="2147483700" r:id="rId9"/>
    <p:sldLayoutId id="214748370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E3B07B-9D76-BA71-338B-30745BB4512F}"/>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4/15/2024</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41180255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26" r:id="rId4"/>
    <p:sldLayoutId id="2147483706" r:id="rId5"/>
    <p:sldLayoutId id="2147483707" r:id="rId6"/>
    <p:sldLayoutId id="2147483708" r:id="rId7"/>
    <p:sldLayoutId id="2147483709" r:id="rId8"/>
    <p:sldLayoutId id="2147483710" r:id="rId9"/>
    <p:sldLayoutId id="214748371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700F66-526F-6833-205A-CB37735E20BF}"/>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4/15/2024</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12849293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27" r:id="rId4"/>
    <p:sldLayoutId id="2147483716" r:id="rId5"/>
    <p:sldLayoutId id="2147483717" r:id="rId6"/>
    <p:sldLayoutId id="2147483718" r:id="rId7"/>
    <p:sldLayoutId id="2147483719" r:id="rId8"/>
    <p:sldLayoutId id="2147483720" r:id="rId9"/>
    <p:sldLayoutId id="214748372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regon.gov/das/Financial/Pages/DBS.aspx" TargetMode="External"/><Relationship Id="rId2" Type="http://schemas.openxmlformats.org/officeDocument/2006/relationships/hyperlink" Target="mailto:robert.otero@das.Oregon.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631F-5A6D-2BBA-3078-30591B91C5FA}"/>
              </a:ext>
            </a:extLst>
          </p:cNvPr>
          <p:cNvSpPr>
            <a:spLocks noGrp="1"/>
          </p:cNvSpPr>
          <p:nvPr>
            <p:ph type="ctrTitle"/>
          </p:nvPr>
        </p:nvSpPr>
        <p:spPr/>
        <p:txBody>
          <a:bodyPr/>
          <a:lstStyle/>
          <a:p>
            <a:r>
              <a:rPr lang="en-US" b="1" dirty="0"/>
              <a:t>Department of Administrative Services</a:t>
            </a:r>
            <a:endParaRPr lang="en-US" dirty="0"/>
          </a:p>
        </p:txBody>
      </p:sp>
      <p:sp>
        <p:nvSpPr>
          <p:cNvPr id="3" name="Subtitle 2">
            <a:extLst>
              <a:ext uri="{FF2B5EF4-FFF2-40B4-BE49-F238E27FC236}">
                <a16:creationId xmlns:a16="http://schemas.microsoft.com/office/drawing/2014/main" id="{D46BBDE8-DFB3-563B-9F19-C51C943F82AE}"/>
              </a:ext>
            </a:extLst>
          </p:cNvPr>
          <p:cNvSpPr>
            <a:spLocks noGrp="1"/>
          </p:cNvSpPr>
          <p:nvPr>
            <p:ph type="subTitle" idx="1"/>
          </p:nvPr>
        </p:nvSpPr>
        <p:spPr>
          <a:xfrm>
            <a:off x="2106236" y="5501664"/>
            <a:ext cx="9988093" cy="1207304"/>
          </a:xfrm>
        </p:spPr>
        <p:txBody>
          <a:bodyPr/>
          <a:lstStyle/>
          <a:p>
            <a:r>
              <a:rPr lang="en-US" sz="3200" dirty="0"/>
              <a:t>2024 Emergency Board Overview and Deadlines</a:t>
            </a:r>
          </a:p>
          <a:p>
            <a:endParaRPr lang="en-US" dirty="0"/>
          </a:p>
        </p:txBody>
      </p:sp>
      <p:pic>
        <p:nvPicPr>
          <p:cNvPr id="4" name="Picture 3" descr="A black and white sign with white text&#10;&#10;Description automatically generated with medium confidence">
            <a:extLst>
              <a:ext uri="{FF2B5EF4-FFF2-40B4-BE49-F238E27FC236}">
                <a16:creationId xmlns:a16="http://schemas.microsoft.com/office/drawing/2014/main" id="{C7A1BA93-5718-2433-6A83-FFFD5E5B7C4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03201" y="5305824"/>
            <a:ext cx="1485900" cy="1328384"/>
          </a:xfrm>
          <a:prstGeom prst="rect">
            <a:avLst/>
          </a:prstGeom>
        </p:spPr>
      </p:pic>
    </p:spTree>
    <p:extLst>
      <p:ext uri="{BB962C8B-B14F-4D97-AF65-F5344CB8AC3E}">
        <p14:creationId xmlns:p14="http://schemas.microsoft.com/office/powerpoint/2010/main" val="294363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4EB50-F4DA-C1D3-FFA3-EDFB2860AC00}"/>
              </a:ext>
            </a:extLst>
          </p:cNvPr>
          <p:cNvSpPr>
            <a:spLocks noGrp="1"/>
          </p:cNvSpPr>
          <p:nvPr>
            <p:ph type="title"/>
          </p:nvPr>
        </p:nvSpPr>
        <p:spPr/>
        <p:txBody>
          <a:bodyPr>
            <a:normAutofit/>
          </a:bodyPr>
          <a:lstStyle/>
          <a:p>
            <a:r>
              <a:rPr lang="en-US" dirty="0"/>
              <a:t>Emergency Board Deadlines</a:t>
            </a:r>
          </a:p>
        </p:txBody>
      </p:sp>
      <p:graphicFrame>
        <p:nvGraphicFramePr>
          <p:cNvPr id="5" name="Table 6">
            <a:extLst>
              <a:ext uri="{FF2B5EF4-FFF2-40B4-BE49-F238E27FC236}">
                <a16:creationId xmlns:a16="http://schemas.microsoft.com/office/drawing/2014/main" id="{8D120F19-2D74-18B2-1917-9A7CC15CE9DC}"/>
              </a:ext>
            </a:extLst>
          </p:cNvPr>
          <p:cNvGraphicFramePr>
            <a:graphicFrameLocks/>
          </p:cNvGraphicFramePr>
          <p:nvPr>
            <p:extLst>
              <p:ext uri="{D42A27DB-BD31-4B8C-83A1-F6EECF244321}">
                <p14:modId xmlns:p14="http://schemas.microsoft.com/office/powerpoint/2010/main" val="4082809510"/>
              </p:ext>
            </p:extLst>
          </p:nvPr>
        </p:nvGraphicFramePr>
        <p:xfrm>
          <a:off x="197025" y="1820626"/>
          <a:ext cx="11639655" cy="4057788"/>
        </p:xfrm>
        <a:graphic>
          <a:graphicData uri="http://schemas.openxmlformats.org/drawingml/2006/table">
            <a:tbl>
              <a:tblPr firstRow="1" bandRow="1">
                <a:tableStyleId>{3B4B98B0-60AC-42C2-AFA5-B58CD77FA1E5}</a:tableStyleId>
              </a:tblPr>
              <a:tblGrid>
                <a:gridCol w="1434234">
                  <a:extLst>
                    <a:ext uri="{9D8B030D-6E8A-4147-A177-3AD203B41FA5}">
                      <a16:colId xmlns:a16="http://schemas.microsoft.com/office/drawing/2014/main" val="3403938836"/>
                    </a:ext>
                  </a:extLst>
                </a:gridCol>
                <a:gridCol w="1804330">
                  <a:extLst>
                    <a:ext uri="{9D8B030D-6E8A-4147-A177-3AD203B41FA5}">
                      <a16:colId xmlns:a16="http://schemas.microsoft.com/office/drawing/2014/main" val="155908096"/>
                    </a:ext>
                  </a:extLst>
                </a:gridCol>
                <a:gridCol w="2543553">
                  <a:extLst>
                    <a:ext uri="{9D8B030D-6E8A-4147-A177-3AD203B41FA5}">
                      <a16:colId xmlns:a16="http://schemas.microsoft.com/office/drawing/2014/main" val="112162404"/>
                    </a:ext>
                  </a:extLst>
                </a:gridCol>
                <a:gridCol w="1927374">
                  <a:extLst>
                    <a:ext uri="{9D8B030D-6E8A-4147-A177-3AD203B41FA5}">
                      <a16:colId xmlns:a16="http://schemas.microsoft.com/office/drawing/2014/main" val="3407981155"/>
                    </a:ext>
                  </a:extLst>
                </a:gridCol>
                <a:gridCol w="1927374">
                  <a:extLst>
                    <a:ext uri="{9D8B030D-6E8A-4147-A177-3AD203B41FA5}">
                      <a16:colId xmlns:a16="http://schemas.microsoft.com/office/drawing/2014/main" val="2375496770"/>
                    </a:ext>
                  </a:extLst>
                </a:gridCol>
                <a:gridCol w="2002790">
                  <a:extLst>
                    <a:ext uri="{9D8B030D-6E8A-4147-A177-3AD203B41FA5}">
                      <a16:colId xmlns:a16="http://schemas.microsoft.com/office/drawing/2014/main" val="1438230249"/>
                    </a:ext>
                  </a:extLst>
                </a:gridCol>
              </a:tblGrid>
              <a:tr h="896564">
                <a:tc>
                  <a:txBody>
                    <a:bodyPr/>
                    <a:lstStyle/>
                    <a:p>
                      <a:pPr algn="ctr"/>
                      <a:endParaRPr lang="en-US" b="1" dirty="0">
                        <a:solidFill>
                          <a:schemeClr val="tx1"/>
                        </a:solidFill>
                      </a:endParaRPr>
                    </a:p>
                  </a:txBody>
                  <a:tcPr anchor="ctr"/>
                </a:tc>
                <a:tc>
                  <a:txBody>
                    <a:bodyPr/>
                    <a:lstStyle/>
                    <a:p>
                      <a:pPr algn="ctr"/>
                      <a:r>
                        <a:rPr lang="en-US" b="1" dirty="0">
                          <a:solidFill>
                            <a:srgbClr val="C00000"/>
                          </a:solidFill>
                        </a:rPr>
                        <a:t>NOI* Email due to DBS</a:t>
                      </a:r>
                    </a:p>
                  </a:txBody>
                  <a:tcPr anchor="ctr"/>
                </a:tc>
                <a:tc>
                  <a:txBody>
                    <a:bodyPr/>
                    <a:lstStyle/>
                    <a:p>
                      <a:pPr algn="ctr"/>
                      <a:r>
                        <a:rPr lang="en-US" b="1" dirty="0">
                          <a:solidFill>
                            <a:schemeClr val="tx1"/>
                          </a:solidFill>
                        </a:rPr>
                        <a:t>NOI emailed to CFO/LFO </a:t>
                      </a:r>
                    </a:p>
                    <a:p>
                      <a:pPr algn="ctr"/>
                      <a:r>
                        <a:rPr lang="en-US" b="1" dirty="0">
                          <a:solidFill>
                            <a:schemeClr val="tx1"/>
                          </a:solidFill>
                        </a:rPr>
                        <a:t>by DBS</a:t>
                      </a:r>
                    </a:p>
                  </a:txBody>
                  <a:tcPr anchor="ctr"/>
                </a:tc>
                <a:tc>
                  <a:txBody>
                    <a:bodyPr/>
                    <a:lstStyle/>
                    <a:p>
                      <a:pPr algn="ctr"/>
                      <a:r>
                        <a:rPr lang="en-US" b="1" dirty="0">
                          <a:solidFill>
                            <a:srgbClr val="C00000"/>
                          </a:solidFill>
                        </a:rPr>
                        <a:t>Submission of Letters/Reports due to DBS</a:t>
                      </a:r>
                    </a:p>
                  </a:txBody>
                  <a:tcPr anchor="ctr"/>
                </a:tc>
                <a:tc>
                  <a:txBody>
                    <a:bodyPr/>
                    <a:lstStyle/>
                    <a:p>
                      <a:pPr algn="ctr"/>
                      <a:r>
                        <a:rPr lang="en-US" b="1" dirty="0">
                          <a:solidFill>
                            <a:schemeClr val="tx1"/>
                          </a:solidFill>
                        </a:rPr>
                        <a:t>Submission of Letters/Reports to CFO/LFO by DBS</a:t>
                      </a:r>
                    </a:p>
                  </a:txBody>
                  <a:tcPr anchor="ctr"/>
                </a:tc>
                <a:tc>
                  <a:txBody>
                    <a:bodyPr/>
                    <a:lstStyle/>
                    <a:p>
                      <a:pPr algn="ctr"/>
                      <a:r>
                        <a:rPr lang="en-US" b="1" dirty="0">
                          <a:solidFill>
                            <a:schemeClr val="tx1"/>
                          </a:solidFill>
                        </a:rPr>
                        <a:t>E-Board Committee Meets</a:t>
                      </a:r>
                    </a:p>
                  </a:txBody>
                  <a:tcPr anchor="ctr"/>
                </a:tc>
                <a:extLst>
                  <a:ext uri="{0D108BD9-81ED-4DB2-BD59-A6C34878D82A}">
                    <a16:rowId xmlns:a16="http://schemas.microsoft.com/office/drawing/2014/main" val="2324293615"/>
                  </a:ext>
                </a:extLst>
              </a:tr>
              <a:tr h="601592">
                <a:tc>
                  <a:txBody>
                    <a:bodyPr/>
                    <a:lstStyle/>
                    <a:p>
                      <a:pPr algn="ctr"/>
                      <a:endParaRPr lang="en-US" b="1" dirty="0">
                        <a:solidFill>
                          <a:schemeClr val="tx1"/>
                        </a:solidFill>
                      </a:endParaRPr>
                    </a:p>
                  </a:txBody>
                  <a:tcPr anchor="ctr"/>
                </a:tc>
                <a:tc>
                  <a:txBody>
                    <a:bodyPr/>
                    <a:lstStyle/>
                    <a:p>
                      <a:pPr algn="ctr"/>
                      <a:r>
                        <a:rPr lang="en-US" sz="1600" b="1" dirty="0">
                          <a:solidFill>
                            <a:srgbClr val="C00000"/>
                          </a:solidFill>
                        </a:rPr>
                        <a:t>Internal deadline</a:t>
                      </a:r>
                    </a:p>
                  </a:txBody>
                  <a:tcPr anchor="ctr"/>
                </a:tc>
                <a:tc>
                  <a:txBody>
                    <a:bodyPr/>
                    <a:lstStyle/>
                    <a:p>
                      <a:pPr algn="ctr"/>
                      <a:r>
                        <a:rPr lang="en-US" sz="1600" b="0" dirty="0">
                          <a:solidFill>
                            <a:schemeClr val="tx1"/>
                          </a:solidFill>
                        </a:rPr>
                        <a:t>Statewide Deadline</a:t>
                      </a:r>
                    </a:p>
                  </a:txBody>
                  <a:tcPr anchor="ctr"/>
                </a:tc>
                <a:tc>
                  <a:txBody>
                    <a:bodyPr/>
                    <a:lstStyle/>
                    <a:p>
                      <a:pPr algn="ctr"/>
                      <a:r>
                        <a:rPr lang="en-US" sz="1600" b="1" dirty="0">
                          <a:solidFill>
                            <a:srgbClr val="C00000"/>
                          </a:solidFill>
                        </a:rPr>
                        <a:t>Internal deadline</a:t>
                      </a:r>
                    </a:p>
                  </a:txBody>
                  <a:tcPr anchor="ctr"/>
                </a:tc>
                <a:tc>
                  <a:txBody>
                    <a:bodyPr/>
                    <a:lstStyle/>
                    <a:p>
                      <a:pPr algn="ctr"/>
                      <a:r>
                        <a:rPr lang="en-US" sz="1600" b="0" dirty="0">
                          <a:solidFill>
                            <a:schemeClr val="tx1"/>
                          </a:solidFill>
                        </a:rPr>
                        <a:t>Statewide Deadline</a:t>
                      </a:r>
                    </a:p>
                  </a:txBody>
                  <a:tcPr anchor="ctr"/>
                </a:tc>
                <a:tc>
                  <a:txBody>
                    <a:bodyPr/>
                    <a:lstStyle/>
                    <a:p>
                      <a:pPr algn="ctr"/>
                      <a:r>
                        <a:rPr lang="en-US" sz="1600" b="0" dirty="0">
                          <a:solidFill>
                            <a:schemeClr val="tx1"/>
                          </a:solidFill>
                        </a:rPr>
                        <a:t>Statewide</a:t>
                      </a:r>
                    </a:p>
                  </a:txBody>
                  <a:tcPr anchor="ctr"/>
                </a:tc>
                <a:extLst>
                  <a:ext uri="{0D108BD9-81ED-4DB2-BD59-A6C34878D82A}">
                    <a16:rowId xmlns:a16="http://schemas.microsoft.com/office/drawing/2014/main" val="3622695523"/>
                  </a:ext>
                </a:extLst>
              </a:tr>
              <a:tr h="859418">
                <a:tc>
                  <a:txBody>
                    <a:bodyPr/>
                    <a:lstStyle/>
                    <a:p>
                      <a:pPr algn="ctr"/>
                      <a:r>
                        <a:rPr lang="en-US" sz="1800" b="1" kern="1200" dirty="0">
                          <a:solidFill>
                            <a:schemeClr val="tx1"/>
                          </a:solidFill>
                        </a:rPr>
                        <a:t>May Eboard</a:t>
                      </a:r>
                      <a:endParaRPr lang="en-US" sz="1800" b="1" kern="1200" dirty="0">
                        <a:solidFill>
                          <a:schemeClr val="tx1"/>
                        </a:solidFill>
                        <a:latin typeface="+mn-lt"/>
                        <a:ea typeface="+mn-ea"/>
                        <a:cs typeface="+mn-cs"/>
                      </a:endParaRPr>
                    </a:p>
                  </a:txBody>
                  <a:tcPr anchor="ctr"/>
                </a:tc>
                <a:tc>
                  <a:txBody>
                    <a:bodyPr/>
                    <a:lstStyle/>
                    <a:p>
                      <a:pPr algn="ctr"/>
                      <a:r>
                        <a:rPr lang="en-US" sz="1600" b="1" dirty="0">
                          <a:solidFill>
                            <a:srgbClr val="C00000"/>
                          </a:solidFill>
                        </a:rPr>
                        <a:t>April 18, 2024 (Friday)</a:t>
                      </a:r>
                    </a:p>
                    <a:p>
                      <a:pPr algn="ctr"/>
                      <a:endParaRPr lang="en-US" sz="1600" b="1" dirty="0">
                        <a:solidFill>
                          <a:srgbClr val="C00000"/>
                        </a:solidFill>
                      </a:endParaRPr>
                    </a:p>
                  </a:txBody>
                  <a:tcPr/>
                </a:tc>
                <a:tc>
                  <a:txBody>
                    <a:bodyPr/>
                    <a:lstStyle/>
                    <a:p>
                      <a:pPr algn="ctr"/>
                      <a:r>
                        <a:rPr lang="en-US" sz="1600" b="0" dirty="0"/>
                        <a:t>April 22, 2024</a:t>
                      </a:r>
                    </a:p>
                    <a:p>
                      <a:pPr algn="ctr"/>
                      <a:r>
                        <a:rPr lang="en-US" sz="1600" b="0" dirty="0"/>
                        <a:t>(Monday)</a:t>
                      </a:r>
                    </a:p>
                    <a:p>
                      <a:pPr algn="ctr"/>
                      <a:endParaRPr lang="en-US" sz="1600" b="0" dirty="0"/>
                    </a:p>
                  </a:txBody>
                  <a:tcPr/>
                </a:tc>
                <a:tc>
                  <a:txBody>
                    <a:bodyPr/>
                    <a:lstStyle/>
                    <a:p>
                      <a:pPr algn="ctr"/>
                      <a:r>
                        <a:rPr lang="en-US" sz="1600" b="1" dirty="0">
                          <a:solidFill>
                            <a:srgbClr val="C00000"/>
                          </a:solidFill>
                        </a:rPr>
                        <a:t>April 25, 2024</a:t>
                      </a:r>
                    </a:p>
                    <a:p>
                      <a:pPr algn="ctr"/>
                      <a:r>
                        <a:rPr lang="en-US" sz="1600" b="1" dirty="0">
                          <a:solidFill>
                            <a:srgbClr val="C00000"/>
                          </a:solidFill>
                        </a:rPr>
                        <a:t>(Thursday)</a:t>
                      </a:r>
                    </a:p>
                  </a:txBody>
                  <a:tcPr/>
                </a:tc>
                <a:tc>
                  <a:txBody>
                    <a:bodyPr/>
                    <a:lstStyle/>
                    <a:p>
                      <a:pPr algn="ctr"/>
                      <a:r>
                        <a:rPr lang="en-US" sz="1600" b="0" dirty="0"/>
                        <a:t>April 29, 2024</a:t>
                      </a:r>
                    </a:p>
                    <a:p>
                      <a:pPr algn="ctr"/>
                      <a:r>
                        <a:rPr lang="en-US" sz="1600" b="0" dirty="0"/>
                        <a:t>(Monday)</a:t>
                      </a:r>
                    </a:p>
                  </a:txBody>
                  <a:tcPr/>
                </a:tc>
                <a:tc>
                  <a:txBody>
                    <a:bodyPr/>
                    <a:lstStyle/>
                    <a:p>
                      <a:pPr algn="ctr"/>
                      <a:r>
                        <a:rPr lang="en-US" sz="1600" b="0" dirty="0"/>
                        <a:t>May 29</a:t>
                      </a:r>
                      <a:r>
                        <a:rPr lang="en-US" sz="1600" b="0" baseline="30000" dirty="0"/>
                        <a:t>th</a:t>
                      </a:r>
                      <a:r>
                        <a:rPr lang="en-US" sz="1600" b="0" dirty="0"/>
                        <a:t>- 31</a:t>
                      </a:r>
                      <a:r>
                        <a:rPr lang="en-US" sz="1600" b="0" baseline="30000" dirty="0"/>
                        <a:t>st</a:t>
                      </a:r>
                      <a:r>
                        <a:rPr lang="en-US" sz="1600" b="0" dirty="0"/>
                        <a:t>, 2024</a:t>
                      </a:r>
                    </a:p>
                    <a:p>
                      <a:pPr algn="ctr"/>
                      <a:r>
                        <a:rPr lang="en-US" sz="1600" b="0" dirty="0"/>
                        <a:t>(Thurs-Friday)</a:t>
                      </a:r>
                    </a:p>
                  </a:txBody>
                  <a:tcPr/>
                </a:tc>
                <a:extLst>
                  <a:ext uri="{0D108BD9-81ED-4DB2-BD59-A6C34878D82A}">
                    <a16:rowId xmlns:a16="http://schemas.microsoft.com/office/drawing/2014/main" val="181301835"/>
                  </a:ext>
                </a:extLst>
              </a:tr>
              <a:tr h="859418">
                <a:tc>
                  <a:txBody>
                    <a:bodyPr/>
                    <a:lstStyle/>
                    <a:p>
                      <a:pPr algn="ctr"/>
                      <a:r>
                        <a:rPr lang="en-US" sz="1800" b="1" kern="1200" dirty="0">
                          <a:solidFill>
                            <a:schemeClr val="tx1"/>
                          </a:solidFill>
                        </a:rPr>
                        <a:t>September Eboard</a:t>
                      </a:r>
                      <a:endParaRPr lang="en-US" sz="1800" b="1" kern="1200" dirty="0">
                        <a:solidFill>
                          <a:schemeClr val="tx1"/>
                        </a:solidFill>
                        <a:latin typeface="+mn-lt"/>
                        <a:ea typeface="+mn-ea"/>
                        <a:cs typeface="+mn-cs"/>
                      </a:endParaRPr>
                    </a:p>
                  </a:txBody>
                  <a:tcPr anchor="ctr"/>
                </a:tc>
                <a:tc>
                  <a:txBody>
                    <a:bodyPr/>
                    <a:lstStyle/>
                    <a:p>
                      <a:pPr algn="ctr"/>
                      <a:r>
                        <a:rPr lang="en-US" sz="1600" b="1" dirty="0">
                          <a:solidFill>
                            <a:srgbClr val="C00000"/>
                          </a:solidFill>
                        </a:rPr>
                        <a:t>August 15, 2024</a:t>
                      </a:r>
                    </a:p>
                    <a:p>
                      <a:pPr algn="ctr"/>
                      <a:r>
                        <a:rPr lang="en-US" sz="1600" b="1" dirty="0">
                          <a:solidFill>
                            <a:srgbClr val="C00000"/>
                          </a:solidFill>
                        </a:rPr>
                        <a:t>(Friday)</a:t>
                      </a:r>
                    </a:p>
                  </a:txBody>
                  <a:tcPr/>
                </a:tc>
                <a:tc>
                  <a:txBody>
                    <a:bodyPr/>
                    <a:lstStyle/>
                    <a:p>
                      <a:pPr algn="ctr"/>
                      <a:r>
                        <a:rPr lang="en-US" sz="1600" b="0" dirty="0"/>
                        <a:t>August 19, 2024</a:t>
                      </a:r>
                    </a:p>
                    <a:p>
                      <a:pPr algn="ctr"/>
                      <a:r>
                        <a:rPr lang="en-US" sz="1600" b="0" dirty="0"/>
                        <a:t>(Monday)</a:t>
                      </a:r>
                    </a:p>
                    <a:p>
                      <a:endParaRPr lang="en-US" sz="1600" b="0" dirty="0"/>
                    </a:p>
                  </a:txBody>
                  <a:tcPr/>
                </a:tc>
                <a:tc>
                  <a:txBody>
                    <a:bodyPr/>
                    <a:lstStyle/>
                    <a:p>
                      <a:pPr algn="ctr"/>
                      <a:r>
                        <a:rPr lang="en-US" sz="1600" b="1" dirty="0">
                          <a:solidFill>
                            <a:srgbClr val="C00000"/>
                          </a:solidFill>
                        </a:rPr>
                        <a:t>August 22, 2024</a:t>
                      </a:r>
                    </a:p>
                    <a:p>
                      <a:pPr algn="ctr"/>
                      <a:r>
                        <a:rPr lang="en-US" sz="1600" b="1" dirty="0">
                          <a:solidFill>
                            <a:srgbClr val="C00000"/>
                          </a:solidFill>
                        </a:rPr>
                        <a:t>(Thursday)</a:t>
                      </a:r>
                    </a:p>
                    <a:p>
                      <a:endParaRPr lang="en-US" sz="1600" b="1" dirty="0">
                        <a:solidFill>
                          <a:srgbClr val="C00000"/>
                        </a:solidFill>
                      </a:endParaRPr>
                    </a:p>
                  </a:txBody>
                  <a:tcPr/>
                </a:tc>
                <a:tc>
                  <a:txBody>
                    <a:bodyPr/>
                    <a:lstStyle/>
                    <a:p>
                      <a:pPr algn="ctr"/>
                      <a:r>
                        <a:rPr lang="en-US" sz="1600" b="0" dirty="0"/>
                        <a:t>August 26, 2024 </a:t>
                      </a:r>
                    </a:p>
                    <a:p>
                      <a:pPr algn="ctr"/>
                      <a:r>
                        <a:rPr lang="en-US" sz="1600" b="0" dirty="0"/>
                        <a:t>(Monday)</a:t>
                      </a:r>
                    </a:p>
                    <a:p>
                      <a:endParaRPr lang="en-US" sz="1600" b="0" dirty="0"/>
                    </a:p>
                  </a:txBody>
                  <a:tcPr/>
                </a:tc>
                <a:tc>
                  <a:txBody>
                    <a:bodyPr/>
                    <a:lstStyle/>
                    <a:p>
                      <a:pPr algn="ctr"/>
                      <a:r>
                        <a:rPr lang="en-US" sz="1600" b="0" dirty="0"/>
                        <a:t>Sept. 23</a:t>
                      </a:r>
                      <a:r>
                        <a:rPr lang="en-US" sz="1600" b="0" baseline="30000" dirty="0"/>
                        <a:t>rd</a:t>
                      </a:r>
                      <a:r>
                        <a:rPr lang="en-US" sz="1600" b="0" dirty="0"/>
                        <a:t>-25</a:t>
                      </a:r>
                      <a:r>
                        <a:rPr lang="en-US" sz="1600" b="0" baseline="30000" dirty="0"/>
                        <a:t>th</a:t>
                      </a:r>
                      <a:r>
                        <a:rPr lang="en-US" sz="1600" b="0" dirty="0"/>
                        <a:t>, </a:t>
                      </a:r>
                    </a:p>
                    <a:p>
                      <a:pPr algn="ctr"/>
                      <a:r>
                        <a:rPr lang="en-US" sz="1600" b="0" dirty="0"/>
                        <a:t>(Mon-Tues)</a:t>
                      </a:r>
                    </a:p>
                    <a:p>
                      <a:endParaRPr lang="en-US" sz="1600" b="0" dirty="0"/>
                    </a:p>
                  </a:txBody>
                  <a:tcPr/>
                </a:tc>
                <a:extLst>
                  <a:ext uri="{0D108BD9-81ED-4DB2-BD59-A6C34878D82A}">
                    <a16:rowId xmlns:a16="http://schemas.microsoft.com/office/drawing/2014/main" val="3307100571"/>
                  </a:ext>
                </a:extLst>
              </a:tr>
              <a:tr h="611300">
                <a:tc>
                  <a:txBody>
                    <a:bodyPr/>
                    <a:lstStyle/>
                    <a:p>
                      <a:pPr algn="ctr"/>
                      <a:r>
                        <a:rPr lang="en-US" sz="1800" b="1" kern="1200" dirty="0">
                          <a:solidFill>
                            <a:schemeClr val="tx1"/>
                          </a:solidFill>
                        </a:rPr>
                        <a:t>December Eboard</a:t>
                      </a:r>
                      <a:endParaRPr lang="en-US" sz="1800" b="1" kern="1200" dirty="0">
                        <a:solidFill>
                          <a:schemeClr val="tx1"/>
                        </a:solidFill>
                        <a:latin typeface="+mn-lt"/>
                        <a:ea typeface="+mn-ea"/>
                        <a:cs typeface="+mn-cs"/>
                      </a:endParaRPr>
                    </a:p>
                  </a:txBody>
                  <a:tcPr anchor="ctr"/>
                </a:tc>
                <a:tc>
                  <a:txBody>
                    <a:bodyPr/>
                    <a:lstStyle/>
                    <a:p>
                      <a:pPr algn="ctr"/>
                      <a:r>
                        <a:rPr lang="en-US" sz="1600" b="1" dirty="0">
                          <a:solidFill>
                            <a:srgbClr val="C00000"/>
                          </a:solidFill>
                        </a:rPr>
                        <a:t>October 25, 2024</a:t>
                      </a:r>
                    </a:p>
                    <a:p>
                      <a:pPr algn="ctr"/>
                      <a:r>
                        <a:rPr lang="en-US" sz="1600" b="1" dirty="0">
                          <a:solidFill>
                            <a:srgbClr val="C00000"/>
                          </a:solidFill>
                        </a:rPr>
                        <a:t>(Friday)</a:t>
                      </a:r>
                    </a:p>
                  </a:txBody>
                  <a:tcPr/>
                </a:tc>
                <a:tc>
                  <a:txBody>
                    <a:bodyPr/>
                    <a:lstStyle/>
                    <a:p>
                      <a:pPr algn="ctr"/>
                      <a:r>
                        <a:rPr lang="en-US" sz="1600" b="0" dirty="0"/>
                        <a:t>October 28, 2024</a:t>
                      </a:r>
                    </a:p>
                    <a:p>
                      <a:pPr algn="ctr"/>
                      <a:r>
                        <a:rPr lang="en-US" sz="1600" b="0" dirty="0"/>
                        <a:t>(Monday)</a:t>
                      </a:r>
                    </a:p>
                    <a:p>
                      <a:endParaRPr lang="en-US" sz="1600" b="0" dirty="0"/>
                    </a:p>
                  </a:txBody>
                  <a:tcPr/>
                </a:tc>
                <a:tc>
                  <a:txBody>
                    <a:bodyPr/>
                    <a:lstStyle/>
                    <a:p>
                      <a:pPr algn="ctr"/>
                      <a:r>
                        <a:rPr lang="en-US" sz="1600" b="1" dirty="0">
                          <a:solidFill>
                            <a:srgbClr val="C00000"/>
                          </a:solidFill>
                        </a:rPr>
                        <a:t>October 30, 2024</a:t>
                      </a:r>
                    </a:p>
                    <a:p>
                      <a:pPr algn="ctr"/>
                      <a:r>
                        <a:rPr lang="en-US" sz="1600" b="1" dirty="0">
                          <a:solidFill>
                            <a:srgbClr val="C00000"/>
                          </a:solidFill>
                        </a:rPr>
                        <a:t>(Wednesday)</a:t>
                      </a:r>
                    </a:p>
                    <a:p>
                      <a:endParaRPr lang="en-US" sz="1600" b="1" dirty="0">
                        <a:solidFill>
                          <a:srgbClr val="C00000"/>
                        </a:solidFill>
                      </a:endParaRPr>
                    </a:p>
                  </a:txBody>
                  <a:tcPr/>
                </a:tc>
                <a:tc>
                  <a:txBody>
                    <a:bodyPr/>
                    <a:lstStyle/>
                    <a:p>
                      <a:pPr algn="ctr"/>
                      <a:r>
                        <a:rPr lang="en-US" sz="1600" b="0" dirty="0"/>
                        <a:t>November 4, 2024</a:t>
                      </a:r>
                    </a:p>
                    <a:p>
                      <a:pPr algn="ctr"/>
                      <a:r>
                        <a:rPr lang="en-US" sz="1600" b="0" dirty="0"/>
                        <a:t>(Monday)</a:t>
                      </a:r>
                    </a:p>
                    <a:p>
                      <a:endParaRPr lang="en-US" sz="1600" b="0" dirty="0"/>
                    </a:p>
                  </a:txBody>
                  <a:tcPr/>
                </a:tc>
                <a:tc>
                  <a:txBody>
                    <a:bodyPr/>
                    <a:lstStyle/>
                    <a:p>
                      <a:pPr algn="ctr"/>
                      <a:r>
                        <a:rPr lang="en-US" sz="1600" b="0" dirty="0"/>
                        <a:t>Dec. 10-12, 2024</a:t>
                      </a:r>
                    </a:p>
                    <a:p>
                      <a:pPr algn="ctr"/>
                      <a:r>
                        <a:rPr lang="en-US" sz="1600" b="0" dirty="0"/>
                        <a:t>(Tues-Thurs)</a:t>
                      </a:r>
                    </a:p>
                    <a:p>
                      <a:endParaRPr lang="en-US" sz="1600" b="0" dirty="0"/>
                    </a:p>
                  </a:txBody>
                  <a:tcPr/>
                </a:tc>
                <a:extLst>
                  <a:ext uri="{0D108BD9-81ED-4DB2-BD59-A6C34878D82A}">
                    <a16:rowId xmlns:a16="http://schemas.microsoft.com/office/drawing/2014/main" val="372646975"/>
                  </a:ext>
                </a:extLst>
              </a:tr>
            </a:tbl>
          </a:graphicData>
        </a:graphic>
      </p:graphicFrame>
      <p:sp>
        <p:nvSpPr>
          <p:cNvPr id="11" name="TextBox 10">
            <a:extLst>
              <a:ext uri="{FF2B5EF4-FFF2-40B4-BE49-F238E27FC236}">
                <a16:creationId xmlns:a16="http://schemas.microsoft.com/office/drawing/2014/main" id="{6522614F-9E5F-0E07-17F4-99382DAA1F2B}"/>
              </a:ext>
            </a:extLst>
          </p:cNvPr>
          <p:cNvSpPr txBox="1"/>
          <p:nvPr/>
        </p:nvSpPr>
        <p:spPr>
          <a:xfrm>
            <a:off x="126297" y="5878414"/>
            <a:ext cx="11781110" cy="923330"/>
          </a:xfrm>
          <a:prstGeom prst="rect">
            <a:avLst/>
          </a:prstGeom>
          <a:noFill/>
        </p:spPr>
        <p:txBody>
          <a:bodyPr wrap="square" rtlCol="0">
            <a:spAutoFit/>
          </a:bodyPr>
          <a:lstStyle/>
          <a:p>
            <a:r>
              <a:rPr lang="en-US" kern="1000" dirty="0">
                <a:solidFill>
                  <a:srgbClr val="595959"/>
                </a:solidFill>
                <a:latin typeface="Calibri" panose="020F0502020204030204" pitchFamily="34" charset="0"/>
                <a:cs typeface="Times New Roman" panose="02020603050405020304" pitchFamily="18" charset="0"/>
              </a:rPr>
              <a:t>*Notice of Intent (NOI)- The initial NOI email is an informal email intending to give CFO and LFO a brief high-level description of the request before the formal Emergency Board Letter is completed. The letter or the report should be a detailed description of the request.</a:t>
            </a:r>
          </a:p>
        </p:txBody>
      </p:sp>
    </p:spTree>
    <p:extLst>
      <p:ext uri="{BB962C8B-B14F-4D97-AF65-F5344CB8AC3E}">
        <p14:creationId xmlns:p14="http://schemas.microsoft.com/office/powerpoint/2010/main" val="31133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7A08-5CCE-61C0-67E5-6281AC36D50F}"/>
              </a:ext>
            </a:extLst>
          </p:cNvPr>
          <p:cNvSpPr>
            <a:spLocks noGrp="1"/>
          </p:cNvSpPr>
          <p:nvPr>
            <p:ph type="title"/>
          </p:nvPr>
        </p:nvSpPr>
        <p:spPr/>
        <p:txBody>
          <a:bodyPr/>
          <a:lstStyle/>
          <a:p>
            <a:r>
              <a:rPr lang="en-US" dirty="0"/>
              <a:t>Budget Authorities Overview</a:t>
            </a:r>
          </a:p>
        </p:txBody>
      </p:sp>
      <p:sp>
        <p:nvSpPr>
          <p:cNvPr id="3" name="Content Placeholder 2">
            <a:extLst>
              <a:ext uri="{FF2B5EF4-FFF2-40B4-BE49-F238E27FC236}">
                <a16:creationId xmlns:a16="http://schemas.microsoft.com/office/drawing/2014/main" id="{00EA19C9-D038-63E4-89FD-A15CE71172DC}"/>
              </a:ext>
            </a:extLst>
          </p:cNvPr>
          <p:cNvSpPr>
            <a:spLocks noGrp="1"/>
          </p:cNvSpPr>
          <p:nvPr>
            <p:ph idx="1"/>
          </p:nvPr>
        </p:nvSpPr>
        <p:spPr>
          <a:xfrm>
            <a:off x="222285" y="1803540"/>
            <a:ext cx="3278705" cy="4374975"/>
          </a:xfrm>
        </p:spPr>
        <p:txBody>
          <a:bodyPr/>
          <a:lstStyle/>
          <a:p>
            <a:pPr marL="0" indent="0" algn="ctr">
              <a:buNone/>
            </a:pPr>
            <a:r>
              <a:rPr lang="en-US" sz="1800" kern="1000" dirty="0">
                <a:solidFill>
                  <a:srgbClr val="595959"/>
                </a:solidFill>
                <a:latin typeface="Calibri" panose="020F0502020204030204" pitchFamily="34" charset="0"/>
                <a:cs typeface="Times New Roman" panose="02020603050405020304" pitchFamily="18" charset="0"/>
              </a:rPr>
              <a:t>The Constitution and state statutes provide direction on budget authority for the period when the Legislature is in session and during interim periods between sessions. </a:t>
            </a:r>
          </a:p>
          <a:p>
            <a:pPr marL="0" indent="0" algn="ctr">
              <a:buNone/>
            </a:pPr>
            <a:r>
              <a:rPr lang="en-US" sz="1800" kern="1000" dirty="0">
                <a:solidFill>
                  <a:srgbClr val="595959"/>
                </a:solidFill>
                <a:latin typeface="Calibri" panose="020F0502020204030204" pitchFamily="34" charset="0"/>
                <a:cs typeface="Times New Roman" panose="02020603050405020304" pitchFamily="18" charset="0"/>
              </a:rPr>
              <a:t>The table summarizes the different authorities during session and the interim.</a:t>
            </a:r>
          </a:p>
          <a:p>
            <a:endParaRPr lang="en-US" dirty="0"/>
          </a:p>
        </p:txBody>
      </p:sp>
      <p:pic>
        <p:nvPicPr>
          <p:cNvPr id="14" name="Content Placeholder 13">
            <a:extLst>
              <a:ext uri="{FF2B5EF4-FFF2-40B4-BE49-F238E27FC236}">
                <a16:creationId xmlns:a16="http://schemas.microsoft.com/office/drawing/2014/main" id="{1DF0E5B7-C74C-F5D4-F50A-B4458AEA4A62}"/>
              </a:ext>
            </a:extLst>
          </p:cNvPr>
          <p:cNvPicPr>
            <a:picLocks noGrp="1" noChangeAspect="1"/>
          </p:cNvPicPr>
          <p:nvPr>
            <p:ph sz="half" idx="4294967295"/>
          </p:nvPr>
        </p:nvPicPr>
        <p:blipFill>
          <a:blip r:embed="rId2"/>
          <a:stretch>
            <a:fillRect/>
          </a:stretch>
        </p:blipFill>
        <p:spPr>
          <a:xfrm>
            <a:off x="3756025" y="1722438"/>
            <a:ext cx="8435975" cy="5100637"/>
          </a:xfrm>
        </p:spPr>
      </p:pic>
    </p:spTree>
    <p:extLst>
      <p:ext uri="{BB962C8B-B14F-4D97-AF65-F5344CB8AC3E}">
        <p14:creationId xmlns:p14="http://schemas.microsoft.com/office/powerpoint/2010/main" val="347195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BDC49-92D1-9744-4D08-E357B66FE50F}"/>
              </a:ext>
            </a:extLst>
          </p:cNvPr>
          <p:cNvSpPr>
            <a:spLocks noGrp="1"/>
          </p:cNvSpPr>
          <p:nvPr>
            <p:ph type="title"/>
          </p:nvPr>
        </p:nvSpPr>
        <p:spPr/>
        <p:txBody>
          <a:bodyPr/>
          <a:lstStyle/>
          <a:p>
            <a:r>
              <a:rPr lang="en-US" dirty="0"/>
              <a:t>Emergency Board Overview</a:t>
            </a:r>
          </a:p>
        </p:txBody>
      </p:sp>
      <p:sp>
        <p:nvSpPr>
          <p:cNvPr id="3" name="Content Placeholder 2">
            <a:extLst>
              <a:ext uri="{FF2B5EF4-FFF2-40B4-BE49-F238E27FC236}">
                <a16:creationId xmlns:a16="http://schemas.microsoft.com/office/drawing/2014/main" id="{3CDF791B-4CDA-FF09-68C0-F993FD0182B9}"/>
              </a:ext>
            </a:extLst>
          </p:cNvPr>
          <p:cNvSpPr>
            <a:spLocks noGrp="1"/>
          </p:cNvSpPr>
          <p:nvPr>
            <p:ph idx="1"/>
          </p:nvPr>
        </p:nvSpPr>
        <p:spPr>
          <a:xfrm>
            <a:off x="323324" y="1828800"/>
            <a:ext cx="11740694" cy="4870064"/>
          </a:xfrm>
        </p:spPr>
        <p:txBody>
          <a:bodyPr/>
          <a:lstStyle/>
          <a:p>
            <a:pPr marL="0" marR="0" indent="0">
              <a:spcBef>
                <a:spcPts val="200"/>
              </a:spcBef>
              <a:spcAft>
                <a:spcPts val="800"/>
              </a:spcAft>
              <a:buNone/>
            </a:pPr>
            <a:r>
              <a:rPr lang="en-US"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Required by Article III, Section 3 of the Oregon Constitution (ORS 291.322 – 334). The Emergency Board has limited legislative authority and can increase expenditure limitations and approve requests for General Fund appropriations from either the State Emergency Fund if an “emergency” exists or from a Special Purpose Appropriation. The Board cannot reduce limitations or pass substantive legislation</a:t>
            </a:r>
            <a:r>
              <a:rPr lang="en-US" kern="1000" dirty="0">
                <a:solidFill>
                  <a:srgbClr val="595959"/>
                </a:solidFill>
                <a:latin typeface="Calibri" panose="020F0502020204030204" pitchFamily="34" charset="0"/>
                <a:cs typeface="Times New Roman" panose="02020603050405020304" pitchFamily="18" charset="0"/>
              </a:rPr>
              <a:t>. The most common items, brought forward as letters, to an Emergency Board meeting are:</a:t>
            </a:r>
          </a:p>
          <a:p>
            <a:pPr marL="457200" lvl="1">
              <a:spcBef>
                <a:spcPts val="200"/>
              </a:spcBef>
              <a:spcAft>
                <a:spcPts val="800"/>
              </a:spcAft>
            </a:pPr>
            <a:r>
              <a:rPr lang="en-US"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Reports of major issues including those required by Budget Notes in Agency or other bills</a:t>
            </a:r>
          </a:p>
          <a:p>
            <a:pPr marL="457200" lvl="1">
              <a:spcBef>
                <a:spcPts val="200"/>
              </a:spcBef>
              <a:spcAft>
                <a:spcPts val="800"/>
              </a:spcAft>
            </a:pPr>
            <a:r>
              <a:rPr lang="en-US"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Federal grant application requests</a:t>
            </a:r>
          </a:p>
          <a:p>
            <a:pPr marL="457200" lvl="1">
              <a:spcBef>
                <a:spcPts val="200"/>
              </a:spcBef>
              <a:spcAft>
                <a:spcPts val="800"/>
              </a:spcAft>
            </a:pPr>
            <a:r>
              <a:rPr lang="en-US"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Requests for increases in position authority or expenditure limitation that do not require General Fund appropriation</a:t>
            </a:r>
          </a:p>
          <a:p>
            <a:pPr marL="457200" lvl="1">
              <a:spcBef>
                <a:spcPts val="200"/>
              </a:spcBef>
              <a:spcAft>
                <a:spcPts val="800"/>
              </a:spcAft>
            </a:pPr>
            <a:r>
              <a:rPr lang="en-US"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Requests for General Fund from the State Emergency Fund or a Special Purpose Appropriation</a:t>
            </a:r>
          </a:p>
          <a:p>
            <a:pPr marL="0" marR="0" indent="0">
              <a:spcBef>
                <a:spcPts val="200"/>
              </a:spcBef>
              <a:spcAft>
                <a:spcPts val="800"/>
              </a:spcAft>
              <a:buNone/>
            </a:pPr>
            <a:r>
              <a:rPr lang="en-US"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At the beginning of each biennium, CFO and LFO issue a joint letter that sets out the process, formats and other requirements that agencies must follow to submit Emergency Board letters. In addition, before each meeting a more detailed calendar of due dates is produced. </a:t>
            </a:r>
          </a:p>
        </p:txBody>
      </p:sp>
    </p:spTree>
    <p:extLst>
      <p:ext uri="{BB962C8B-B14F-4D97-AF65-F5344CB8AC3E}">
        <p14:creationId xmlns:p14="http://schemas.microsoft.com/office/powerpoint/2010/main" val="139655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6EC7F0D-726F-D2C2-19E2-38CD4C9E937D}"/>
              </a:ext>
            </a:extLst>
          </p:cNvPr>
          <p:cNvSpPr>
            <a:spLocks noGrp="1"/>
          </p:cNvSpPr>
          <p:nvPr>
            <p:ph type="ctrTitle"/>
          </p:nvPr>
        </p:nvSpPr>
        <p:spPr>
          <a:xfrm>
            <a:off x="430213" y="898525"/>
            <a:ext cx="6835775" cy="2017128"/>
          </a:xfrm>
        </p:spPr>
        <p:txBody>
          <a:bodyPr>
            <a:normAutofit/>
          </a:bodyPr>
          <a:lstStyle/>
          <a:p>
            <a:r>
              <a:rPr lang="en-US" sz="4800" dirty="0"/>
              <a:t>Questions?</a:t>
            </a:r>
          </a:p>
        </p:txBody>
      </p:sp>
      <p:sp>
        <p:nvSpPr>
          <p:cNvPr id="3" name="Title 3">
            <a:extLst>
              <a:ext uri="{FF2B5EF4-FFF2-40B4-BE49-F238E27FC236}">
                <a16:creationId xmlns:a16="http://schemas.microsoft.com/office/drawing/2014/main" id="{C706292F-714E-3891-FDE7-9B9B3687F6B7}"/>
              </a:ext>
            </a:extLst>
          </p:cNvPr>
          <p:cNvSpPr txBox="1">
            <a:spLocks/>
          </p:cNvSpPr>
          <p:nvPr/>
        </p:nvSpPr>
        <p:spPr>
          <a:xfrm>
            <a:off x="528596" y="2831933"/>
            <a:ext cx="7997783" cy="2343150"/>
          </a:xfrm>
          <a:prstGeom prst="rect">
            <a:avLst/>
          </a:prstGeom>
        </p:spPr>
        <p:txBody>
          <a:bodyPr vert="horz" lIns="91440" tIns="45720" rIns="91440" bIns="45720" rtlCol="0" anchor="ctr" anchorCtr="0">
            <a:normAutofit fontScale="40000" lnSpcReduction="20000"/>
          </a:bodyPr>
          <a:lstStyle>
            <a:lvl1pPr algn="l" defTabSz="914400" rtl="0" eaLnBrk="1" latinLnBrk="0" hangingPunct="1">
              <a:lnSpc>
                <a:spcPct val="90000"/>
              </a:lnSpc>
              <a:spcBef>
                <a:spcPct val="0"/>
              </a:spcBef>
              <a:buNone/>
              <a:defRPr sz="66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Aft>
                <a:spcPts val="600"/>
              </a:spcAft>
            </a:pPr>
            <a:r>
              <a:rPr lang="en-US" sz="4800" dirty="0"/>
              <a:t>Contact information:</a:t>
            </a:r>
          </a:p>
          <a:p>
            <a:pPr marL="685800" indent="-685800">
              <a:lnSpc>
                <a:spcPct val="120000"/>
              </a:lnSpc>
              <a:spcAft>
                <a:spcPts val="600"/>
              </a:spcAft>
              <a:buFont typeface="Arial" panose="020B0604020202020204" pitchFamily="34" charset="0"/>
              <a:buChar char="•"/>
            </a:pPr>
            <a:r>
              <a:rPr lang="en-US" sz="4900" dirty="0"/>
              <a:t>Robert Otero, DAS Budget Director</a:t>
            </a:r>
          </a:p>
          <a:p>
            <a:pPr marL="685800" indent="-685800">
              <a:lnSpc>
                <a:spcPct val="120000"/>
              </a:lnSpc>
              <a:spcAft>
                <a:spcPts val="600"/>
              </a:spcAft>
              <a:buFont typeface="Arial" panose="020B0604020202020204" pitchFamily="34" charset="0"/>
              <a:buChar char="•"/>
            </a:pPr>
            <a:r>
              <a:rPr lang="en-US" sz="4900" dirty="0">
                <a:hlinkClick r:id="rId2"/>
              </a:rPr>
              <a:t>robert.otero@das.Oregon.gov</a:t>
            </a:r>
            <a:r>
              <a:rPr lang="en-US" sz="4900" dirty="0"/>
              <a:t> </a:t>
            </a:r>
          </a:p>
          <a:p>
            <a:pPr marL="685800" indent="-685800">
              <a:lnSpc>
                <a:spcPct val="120000"/>
              </a:lnSpc>
              <a:spcAft>
                <a:spcPts val="600"/>
              </a:spcAft>
              <a:buFont typeface="Arial" panose="020B0604020202020204" pitchFamily="34" charset="0"/>
              <a:buChar char="•"/>
            </a:pPr>
            <a:r>
              <a:rPr lang="en-US" sz="4900" dirty="0"/>
              <a:t>503-930-0062</a:t>
            </a:r>
          </a:p>
          <a:p>
            <a:pPr marL="685800" indent="-685800">
              <a:lnSpc>
                <a:spcPct val="120000"/>
              </a:lnSpc>
              <a:spcAft>
                <a:spcPts val="600"/>
              </a:spcAft>
              <a:buFont typeface="Arial" panose="020B0604020202020204" pitchFamily="34" charset="0"/>
              <a:buChar char="•"/>
            </a:pPr>
            <a:r>
              <a:rPr lang="en-US" sz="4900" dirty="0">
                <a:hlinkClick r:id="rId3"/>
              </a:rPr>
              <a:t>https://www.oregon.gov/das/Financial/Pages/DBS.aspx</a:t>
            </a:r>
            <a:endParaRPr lang="en-US" sz="4900" dirty="0"/>
          </a:p>
          <a:p>
            <a:pPr marL="685800" indent="-685800">
              <a:lnSpc>
                <a:spcPct val="120000"/>
              </a:lnSpc>
              <a:spcAft>
                <a:spcPts val="600"/>
              </a:spcAft>
              <a:buFont typeface="Arial" panose="020B0604020202020204" pitchFamily="34" charset="0"/>
              <a:buChar char="•"/>
            </a:pPr>
            <a:endParaRPr lang="en-US" sz="4900" dirty="0"/>
          </a:p>
        </p:txBody>
      </p:sp>
    </p:spTree>
    <p:extLst>
      <p:ext uri="{BB962C8B-B14F-4D97-AF65-F5344CB8AC3E}">
        <p14:creationId xmlns:p14="http://schemas.microsoft.com/office/powerpoint/2010/main" val="3476021960"/>
      </p:ext>
    </p:extLst>
  </p:cSld>
  <p:clrMapOvr>
    <a:masterClrMapping/>
  </p:clrMapOvr>
</p:sld>
</file>

<file path=ppt/theme/theme1.xml><?xml version="1.0" encoding="utf-8"?>
<a:theme xmlns:a="http://schemas.openxmlformats.org/drawingml/2006/main" name="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952CFFC0-9B17-4F2C-B74B-C7CFB12DACD9}"/>
    </a:ext>
  </a:extLst>
</a:theme>
</file>

<file path=ppt/theme/theme2.xml><?xml version="1.0" encoding="utf-8"?>
<a:theme xmlns:a="http://schemas.openxmlformats.org/drawingml/2006/main" name="1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6FDF6CAC-E375-4D9A-9675-21B8AEF9ABBA}"/>
    </a:ext>
  </a:extLst>
</a:theme>
</file>

<file path=ppt/theme/theme3.xml><?xml version="1.0" encoding="utf-8"?>
<a:theme xmlns:a="http://schemas.openxmlformats.org/drawingml/2006/main" name="2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69BF9B39-1A58-4A65-81D6-33B249E1B5DB}"/>
    </a:ext>
  </a:extLst>
</a:theme>
</file>

<file path=ppt/theme/theme4.xml><?xml version="1.0" encoding="utf-8"?>
<a:theme xmlns:a="http://schemas.openxmlformats.org/drawingml/2006/main" name="3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38D65B92-31E8-4B39-9E05-6DA3AF1E2619}"/>
    </a:ext>
  </a:extLst>
</a:theme>
</file>

<file path=ppt/theme/theme5.xml><?xml version="1.0" encoding="utf-8"?>
<a:theme xmlns:a="http://schemas.openxmlformats.org/drawingml/2006/main" name="4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C7445596-8740-40BC-A258-7E1E7E0A487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itle xmlns="efde67e2-bd96-45fc-ad28-2d1d0cc84757">
      <Url xsi:nil="true"/>
      <Description xsi:nil="true"/>
    </Document_x0020_Title>
    <Sub_x002d_topic xmlns="efde67e2-bd96-45fc-ad28-2d1d0cc84757">Other</Sub_x002d_topic>
    <Number xmlns="efde67e2-bd96-45fc-ad28-2d1d0cc84757" xsi:nil="true"/>
    <Topic xmlns="efde67e2-bd96-45fc-ad28-2d1d0cc84757">(Empty)</Topic>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06C7E7E5753048BAEDF530717DD892" ma:contentTypeVersion="7" ma:contentTypeDescription="Create a new document." ma:contentTypeScope="" ma:versionID="5f8949e5aaa248e6d06af9c2526a511d">
  <xsd:schema xmlns:xsd="http://www.w3.org/2001/XMLSchema" xmlns:xs="http://www.w3.org/2001/XMLSchema" xmlns:p="http://schemas.microsoft.com/office/2006/metadata/properties" xmlns:ns1="http://schemas.microsoft.com/sharepoint/v3" xmlns:ns2="efde67e2-bd96-45fc-ad28-2d1d0cc84757" xmlns:ns3="c11a4dd1-9999-41de-ad6b-508521c3559d" targetNamespace="http://schemas.microsoft.com/office/2006/metadata/properties" ma:root="true" ma:fieldsID="6380f48e4c6527655b90ed53392613f9" ns1:_="" ns2:_="" ns3:_="">
    <xsd:import namespace="http://schemas.microsoft.com/sharepoint/v3"/>
    <xsd:import namespace="efde67e2-bd96-45fc-ad28-2d1d0cc84757"/>
    <xsd:import namespace="c11a4dd1-9999-41de-ad6b-508521c3559d"/>
    <xsd:element name="properties">
      <xsd:complexType>
        <xsd:sequence>
          <xsd:element name="documentManagement">
            <xsd:complexType>
              <xsd:all>
                <xsd:element ref="ns2:Topic" minOccurs="0"/>
                <xsd:element ref="ns2:Sub_x002d_topic" minOccurs="0"/>
                <xsd:element ref="ns1:PublishingStartDate" minOccurs="0"/>
                <xsd:element ref="ns1:PublishingExpirationDate" minOccurs="0"/>
                <xsd:element ref="ns2:Number" minOccurs="0"/>
                <xsd:element ref="ns2:Document_x0020_Titl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6"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7"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de67e2-bd96-45fc-ad28-2d1d0cc84757" elementFormDefault="qualified">
    <xsd:import namespace="http://schemas.microsoft.com/office/2006/documentManagement/types"/>
    <xsd:import namespace="http://schemas.microsoft.com/office/infopath/2007/PartnerControls"/>
    <xsd:element name="Topic" ma:index="2" nillable="true" ma:displayName="Topic" ma:default="(Empty)" ma:format="Dropdown" ma:internalName="Topic">
      <xsd:simpleType>
        <xsd:union memberTypes="dms:Text">
          <xsd:simpleType>
            <xsd:restriction base="dms:Choice">
              <xsd:enumeration value="(Empty)"/>
              <xsd:enumeration value="Budget Instructions"/>
              <xsd:enumeration value="Budget Process"/>
              <xsd:enumeration value="E-Board/IJWM"/>
              <xsd:enumeration value="OAR"/>
              <xsd:enumeration value="SABRS"/>
              <xsd:enumeration value="CPC"/>
            </xsd:restriction>
          </xsd:simpleType>
        </xsd:union>
      </xsd:simpleType>
    </xsd:element>
    <xsd:element name="Sub_x002d_topic" ma:index="3" nillable="true" ma:displayName="Sub-topic" ma:default="(Empty)" ma:format="Dropdown" ma:internalName="Sub_x002d_topic">
      <xsd:simpleType>
        <xsd:union memberTypes="dms:Text">
          <xsd:simpleType>
            <xsd:restriction base="dms:Choice">
              <xsd:enumeration value="(Empty)"/>
              <xsd:enumeration value="Allotment Process"/>
              <xsd:enumeration value="Budget Development"/>
              <xsd:enumeration value="Budget Execution"/>
              <xsd:enumeration value="Budget Kick-off"/>
              <xsd:enumeration value="Form"/>
              <xsd:enumeration value="Legislative Concepts"/>
              <xsd:enumeration value="Operations"/>
              <xsd:enumeration value="Web Sources"/>
              <xsd:enumeration value="Other"/>
            </xsd:restriction>
          </xsd:simpleType>
        </xsd:union>
      </xsd:simpleType>
    </xsd:element>
    <xsd:element name="Number" ma:index="12" nillable="true" ma:displayName="Number" ma:internalName="Number">
      <xsd:simpleType>
        <xsd:restriction base="dms:Text">
          <xsd:maxLength value="255"/>
        </xsd:restriction>
      </xsd:simpleType>
    </xsd:element>
    <xsd:element name="Document_x0020_Title" ma:index="13" nillable="true" ma:displayName="Document Title" ma:description="Type the fill name of the document and link to the short document file name" ma:format="Hyperlink" ma:internalName="Document_x0020_Titl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745ADF-040B-41DC-AA2C-6B34774E2BC4}">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09137baa-9c37-4b0a-8673-9d5dcda32f7b"/>
    <ds:schemaRef ds:uri="http://purl.org/dc/dcmitype/"/>
    <ds:schemaRef ds:uri="896391a8-8ee5-4cbc-b720-b4f9aec1dc3d"/>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D1D39A52-CEAF-4E9C-BF5A-DA9016DB67E8}"/>
</file>

<file path=customXml/itemProps3.xml><?xml version="1.0" encoding="utf-8"?>
<ds:datastoreItem xmlns:ds="http://schemas.openxmlformats.org/officeDocument/2006/customXml" ds:itemID="{D05B2366-684B-4095-A35B-BDDACCB55D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DAS PowerPoint Presentation with Instructions 1</Template>
  <TotalTime>16</TotalTime>
  <Words>534</Words>
  <Application>Microsoft Office PowerPoint</Application>
  <PresentationFormat>Widescreen</PresentationFormat>
  <Paragraphs>66</Paragraphs>
  <Slides>5</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5</vt:i4>
      </vt:variant>
    </vt:vector>
  </HeadingPairs>
  <TitlesOfParts>
    <vt:vector size="13" baseType="lpstr">
      <vt:lpstr>Arial</vt:lpstr>
      <vt:lpstr>Calibri</vt:lpstr>
      <vt:lpstr>Montserrat</vt:lpstr>
      <vt:lpstr>DAS_2022</vt:lpstr>
      <vt:lpstr>1_DAS_2022</vt:lpstr>
      <vt:lpstr>2_DAS_2022</vt:lpstr>
      <vt:lpstr>3_DAS_2022</vt:lpstr>
      <vt:lpstr>4_DAS_2022</vt:lpstr>
      <vt:lpstr>Department of Administrative Services</vt:lpstr>
      <vt:lpstr>Emergency Board Deadlines</vt:lpstr>
      <vt:lpstr>Budget Authorities Overview</vt:lpstr>
      <vt:lpstr>Emergency Board Overview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Emergency Board Overview and Deadlines</dc:title>
  <dc:creator>OTERO Robert * DAS</dc:creator>
  <cp:lastModifiedBy>OTERO Robert * DAS</cp:lastModifiedBy>
  <cp:revision>3</cp:revision>
  <dcterms:created xsi:type="dcterms:W3CDTF">2024-04-15T17:05:02Z</dcterms:created>
  <dcterms:modified xsi:type="dcterms:W3CDTF">2024-04-15T17:48:41Z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0x0101006306C7E7E5753048BAEDF530717DD892</vt:lpwstr>
  </property>
  <property fmtid="{D5CDD505-2E9C-101B-9397-08002B2CF9AE}" pid="3" name="MSIP_Label_09b73270-2993-4076-be47-9c78f42a1e84_Enabled">
    <vt:lpwstr>true</vt:lpwstr>
  </property>
  <property fmtid="{D5CDD505-2E9C-101B-9397-08002B2CF9AE}" pid="4" name="MSIP_Label_09b73270-2993-4076-be47-9c78f42a1e84_SetDate">
    <vt:lpwstr>2024-04-15T17:32:33Z</vt:lpwstr>
  </property>
  <property fmtid="{D5CDD505-2E9C-101B-9397-08002B2CF9AE}" pid="5" name="MSIP_Label_09b73270-2993-4076-be47-9c78f42a1e84_Method">
    <vt:lpwstr>Privileged</vt:lpwstr>
  </property>
  <property fmtid="{D5CDD505-2E9C-101B-9397-08002B2CF9AE}" pid="6" name="MSIP_Label_09b73270-2993-4076-be47-9c78f42a1e84_Name">
    <vt:lpwstr>Level 1 - Published (Items)</vt:lpwstr>
  </property>
  <property fmtid="{D5CDD505-2E9C-101B-9397-08002B2CF9AE}" pid="7" name="MSIP_Label_09b73270-2993-4076-be47-9c78f42a1e84_SiteId">
    <vt:lpwstr>aa3f6932-fa7c-47b4-a0ce-a598cad161cf</vt:lpwstr>
  </property>
  <property fmtid="{D5CDD505-2E9C-101B-9397-08002B2CF9AE}" pid="8" name="MSIP_Label_09b73270-2993-4076-be47-9c78f42a1e84_ActionId">
    <vt:lpwstr>e8df5822-6ae5-489f-8369-bf36960c203c</vt:lpwstr>
  </property>
  <property fmtid="{D5CDD505-2E9C-101B-9397-08002B2CF9AE}" pid="9" name="MSIP_Label_09b73270-2993-4076-be47-9c78f42a1e84_ContentBits">
    <vt:lpwstr>0</vt:lpwstr>
  </property>
</Properties>
</file>