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 id="2147483692" r:id="rId6"/>
    <p:sldMasterId id="2147483702" r:id="rId7"/>
    <p:sldMasterId id="2147483712" r:id="rId8"/>
  </p:sldMasterIdLst>
  <p:handoutMasterIdLst>
    <p:handoutMasterId r:id="rId30"/>
  </p:handoutMasterIdLst>
  <p:sldIdLst>
    <p:sldId id="397" r:id="rId9"/>
    <p:sldId id="257" r:id="rId10"/>
    <p:sldId id="398" r:id="rId11"/>
    <p:sldId id="400" r:id="rId12"/>
    <p:sldId id="403" r:id="rId13"/>
    <p:sldId id="423" r:id="rId14"/>
    <p:sldId id="416" r:id="rId15"/>
    <p:sldId id="406" r:id="rId16"/>
    <p:sldId id="407" r:id="rId17"/>
    <p:sldId id="413" r:id="rId18"/>
    <p:sldId id="263" r:id="rId19"/>
    <p:sldId id="408" r:id="rId20"/>
    <p:sldId id="410" r:id="rId21"/>
    <p:sldId id="412" r:id="rId22"/>
    <p:sldId id="419" r:id="rId23"/>
    <p:sldId id="262" r:id="rId24"/>
    <p:sldId id="418" r:id="rId25"/>
    <p:sldId id="420" r:id="rId26"/>
    <p:sldId id="421" r:id="rId27"/>
    <p:sldId id="422"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 Slides" id="{3EF7848E-A32D-4FD3-B646-4E2E76BFD92D}">
          <p14:sldIdLst/>
        </p14:section>
        <p14:section name="Title and Agenda Slides" id="{1156E33F-3CCC-4B65-8269-19CE3611B7D2}">
          <p14:sldIdLst>
            <p14:sldId id="397"/>
            <p14:sldId id="257"/>
            <p14:sldId id="398"/>
            <p14:sldId id="400"/>
            <p14:sldId id="403"/>
            <p14:sldId id="423"/>
            <p14:sldId id="416"/>
            <p14:sldId id="406"/>
            <p14:sldId id="407"/>
            <p14:sldId id="413"/>
            <p14:sldId id="263"/>
          </p14:sldIdLst>
        </p14:section>
        <p14:section name="Transition and Layout Slide 1" id="{9F0E1A64-0577-452F-95B7-17EBC284974B}">
          <p14:sldIdLst>
            <p14:sldId id="408"/>
            <p14:sldId id="410"/>
            <p14:sldId id="412"/>
            <p14:sldId id="419"/>
            <p14:sldId id="262"/>
            <p14:sldId id="418"/>
            <p14:sldId id="420"/>
            <p14:sldId id="421"/>
            <p14:sldId id="422"/>
          </p14:sldIdLst>
        </p14:section>
        <p14:section name="Closing Slide" id="{8A0F46BC-6E6B-4A6F-8C06-E0732292B1E2}">
          <p14:sldIdLst>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221"/>
    <a:srgbClr val="E1B924"/>
    <a:srgbClr val="ACC550"/>
    <a:srgbClr val="425F3F"/>
    <a:srgbClr val="263B80"/>
    <a:srgbClr val="618B5D"/>
    <a:srgbClr val="1A8CAA"/>
    <a:srgbClr val="00579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7468" autoAdjust="0"/>
  </p:normalViewPr>
  <p:slideViewPr>
    <p:cSldViewPr snapToGrid="0">
      <p:cViewPr varScale="1">
        <p:scale>
          <a:sx n="156" d="100"/>
          <a:sy n="156" d="100"/>
        </p:scale>
        <p:origin x="10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314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7A1B24-EE15-8218-3544-AF0A9B5A64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A82D68-CD58-54F0-A784-437B717236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1A64D4-AEE2-4A33-B1F4-557841BF8E13}" type="datetimeFigureOut">
              <a:rPr lang="en-US" smtClean="0"/>
              <a:t>5/2/2024</a:t>
            </a:fld>
            <a:endParaRPr lang="en-US"/>
          </a:p>
        </p:txBody>
      </p:sp>
      <p:sp>
        <p:nvSpPr>
          <p:cNvPr id="4" name="Footer Placeholder 3">
            <a:extLst>
              <a:ext uri="{FF2B5EF4-FFF2-40B4-BE49-F238E27FC236}">
                <a16:creationId xmlns:a16="http://schemas.microsoft.com/office/drawing/2014/main" id="{9EB86FAB-4295-CE26-5D61-5BF6C19B91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D0898C-6A67-D1EB-24EE-D03199B08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D252AB-2902-4156-811F-21B969FC0D46}" type="slidenum">
              <a:rPr lang="en-US" smtClean="0"/>
              <a:t>‹#›</a:t>
            </a:fld>
            <a:endParaRPr lang="en-US"/>
          </a:p>
        </p:txBody>
      </p:sp>
    </p:spTree>
    <p:extLst>
      <p:ext uri="{BB962C8B-B14F-4D97-AF65-F5344CB8AC3E}">
        <p14:creationId xmlns:p14="http://schemas.microsoft.com/office/powerpoint/2010/main" val="35064102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D5F4C-B22E-87C5-5E33-084712F1BB85}"/>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7"/>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0"/>
            <a:ext cx="12192000" cy="18176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22458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1DB10A0E-82BD-5AF0-FD1B-54E0308BAD9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65534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064D3892-2DD7-EE87-F2F7-DC597F2F7E0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34513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451E1-4971-8C70-E29A-BF64AAFE29A0}"/>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171324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1117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72535"/>
            <a:ext cx="5264150" cy="2268538"/>
          </a:xfrm>
        </p:spPr>
        <p:txBody>
          <a:bodyPr anchor="ctr" anchorCtr="0">
            <a:normAutofit/>
          </a:bodyPr>
          <a:lstStyle>
            <a:lvl1pPr>
              <a:defRPr sz="5400">
                <a:solidFill>
                  <a:schemeClr val="accent2"/>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6437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02297"/>
            <a:ext cx="5264150" cy="3638776"/>
          </a:xfrm>
        </p:spPr>
        <p:txBody>
          <a:bodyPr anchor="ctr" anchorCtr="0">
            <a:normAutofit/>
          </a:bodyPr>
          <a:lstStyle>
            <a:lvl1pPr>
              <a:defRPr sz="5400">
                <a:solidFill>
                  <a:schemeClr val="accent2"/>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772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29984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4771E022-246E-3D33-45F6-AC6B91BFADA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108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89914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6ED4D970-23AF-733D-8FCE-4CE131F1C37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8684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02BEB-3422-9E94-962C-D3E5E34127F8}"/>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7" name="Title 1">
            <a:extLst>
              <a:ext uri="{FF2B5EF4-FFF2-40B4-BE49-F238E27FC236}">
                <a16:creationId xmlns:a16="http://schemas.microsoft.com/office/drawing/2014/main" id="{DD76883E-1DE0-8729-513E-E5FADCCC8A7E}"/>
              </a:ext>
            </a:extLst>
          </p:cNvPr>
          <p:cNvSpPr>
            <a:spLocks noGrp="1"/>
          </p:cNvSpPr>
          <p:nvPr>
            <p:ph type="ctrTitle"/>
          </p:nvPr>
        </p:nvSpPr>
        <p:spPr>
          <a:xfrm>
            <a:off x="1839750" y="2257636"/>
            <a:ext cx="6835899" cy="2342728"/>
          </a:xfrm>
        </p:spPr>
        <p:txBody>
          <a:bodyPr anchor="ctr" anchorCtr="0">
            <a:normAutofit/>
          </a:bodyPr>
          <a:lstStyle>
            <a:lvl1pPr algn="l">
              <a:defRPr sz="6600">
                <a:solidFill>
                  <a:schemeClr val="bg2"/>
                </a:solidFill>
              </a:defRPr>
            </a:lvl1pPr>
          </a:lstStyle>
          <a:p>
            <a:r>
              <a:rPr lang="en-US"/>
              <a:t>Click to edit Master title style</a:t>
            </a:r>
            <a:endParaRPr lang="en-US" dirty="0"/>
          </a:p>
        </p:txBody>
      </p:sp>
      <p:pic>
        <p:nvPicPr>
          <p:cNvPr id="8" name="Picture 7" descr="Oregon State Seal">
            <a:extLst>
              <a:ext uri="{FF2B5EF4-FFF2-40B4-BE49-F238E27FC236}">
                <a16:creationId xmlns:a16="http://schemas.microsoft.com/office/drawing/2014/main" id="{3203676B-7580-1514-3A4C-85301B2E360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2257636"/>
            <a:ext cx="2335673" cy="2342728"/>
          </a:xfrm>
          <a:prstGeom prst="rect">
            <a:avLst/>
          </a:prstGeom>
        </p:spPr>
      </p:pic>
    </p:spTree>
    <p:extLst>
      <p:ext uri="{BB962C8B-B14F-4D97-AF65-F5344CB8AC3E}">
        <p14:creationId xmlns:p14="http://schemas.microsoft.com/office/powerpoint/2010/main" val="1920558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5AA42B2-326E-3C90-D997-BA02502472F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01004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26388EB-350E-CCDF-E111-767A1E5A78D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43516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267C0-70AF-005E-01CC-6AFBA4DD9914}"/>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031267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47455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5"/>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60220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9075"/>
            <a:ext cx="5264150" cy="3655452"/>
          </a:xfrm>
        </p:spPr>
        <p:txBody>
          <a:bodyPr anchor="ctr" anchorCtr="0">
            <a:normAutofit/>
          </a:bodyPr>
          <a:lstStyle>
            <a:lvl1pPr>
              <a:defRPr sz="5400">
                <a:solidFill>
                  <a:schemeClr val="accent5"/>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9890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2395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1" name="Title 10">
            <a:extLst>
              <a:ext uri="{FF2B5EF4-FFF2-40B4-BE49-F238E27FC236}">
                <a16:creationId xmlns:a16="http://schemas.microsoft.com/office/drawing/2014/main" id="{13D29285-A485-B869-8F9E-49320269A07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22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91316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3F50B191-7D59-5AFE-03CA-9C08E47D38F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72150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119882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A5513AE2-64EC-DCDD-CD00-07595AF3A0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734218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9D40835C-084A-8A40-BF2D-A5147710061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63747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0CBB7-403E-80D3-8035-B91B9605636E}"/>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978425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805403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4210820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0686"/>
            <a:ext cx="5264150" cy="3663841"/>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8859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662427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8DA62D9D-7F2C-8BE4-AAAC-E80FEE23BE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123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2123726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09589C0-BBEC-3850-0914-49E7E2F8C83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04864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93772-5CD8-0D96-E16A-3B8BE93C7A7D}"/>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2994839"/>
            <a:ext cx="5264150" cy="2268537"/>
          </a:xfrm>
        </p:spPr>
        <p:txBody>
          <a:bodyPr anchor="ctr" anchorCtr="0">
            <a:normAutofit/>
          </a:bodyPr>
          <a:lstStyle>
            <a:lvl1pPr>
              <a:defRPr sz="5400">
                <a:solidFill>
                  <a:schemeClr val="accent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71920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C26E362-4BB4-86B1-4BDC-E3C9874DAD8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49304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D1FE547D-9837-4263-7FBA-6518D4898EE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8892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C852F-9663-8F0F-A39E-C8C796F3A0D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2798449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894049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94839"/>
            <a:ext cx="5264150" cy="2268537"/>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93613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593909"/>
            <a:ext cx="5264150" cy="3669468"/>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898126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937744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A1E30B4-BF52-848B-6092-1C7BBC7FC9E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0359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523566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8F75322B-D108-0B6F-CD74-36CF7534C32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1598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A12B5-49D0-25D4-CA0B-D418BA412D3F}"/>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1716361"/>
            <a:ext cx="5264150" cy="3547015"/>
          </a:xfrm>
        </p:spPr>
        <p:txBody>
          <a:bodyPr anchor="ctr" anchorCtr="0">
            <a:normAutofit/>
          </a:bodyPr>
          <a:lstStyle>
            <a:lvl1pPr>
              <a:defRPr sz="5400">
                <a:solidFill>
                  <a:schemeClr val="accent1"/>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417691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CE10A22A-B483-EC22-54C0-09282ADA1C2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30841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8" name="Picture 7">
            <a:extLst>
              <a:ext uri="{FF2B5EF4-FFF2-40B4-BE49-F238E27FC236}">
                <a16:creationId xmlns:a16="http://schemas.microsoft.com/office/drawing/2014/main" id="{886A08AE-464A-92BF-D70B-F951F3AB249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38049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114873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a:p>
        </p:txBody>
      </p:sp>
      <p:sp>
        <p:nvSpPr>
          <p:cNvPr id="10" name="Title 9">
            <a:extLst>
              <a:ext uri="{FF2B5EF4-FFF2-40B4-BE49-F238E27FC236}">
                <a16:creationId xmlns:a16="http://schemas.microsoft.com/office/drawing/2014/main" id="{7CC9B3E6-E9AA-901B-9EA9-DC8D7A36E2B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5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a:p>
        </p:txBody>
      </p:sp>
    </p:spTree>
    <p:extLst>
      <p:ext uri="{BB962C8B-B14F-4D97-AF65-F5344CB8AC3E}">
        <p14:creationId xmlns:p14="http://schemas.microsoft.com/office/powerpoint/2010/main" val="333074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5/2/2024</a:t>
            </a:fld>
            <a:endParaRPr lang="en-US"/>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a:p>
        </p:txBody>
      </p:sp>
      <p:pic>
        <p:nvPicPr>
          <p:cNvPr id="5" name="Picture 4">
            <a:extLst>
              <a:ext uri="{FF2B5EF4-FFF2-40B4-BE49-F238E27FC236}">
                <a16:creationId xmlns:a16="http://schemas.microsoft.com/office/drawing/2014/main" id="{B80D27A5-C18F-33C6-4AAF-EF2A845512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14719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D354A7-A2BF-CBB3-A3D6-4FF62FB4B93B}"/>
              </a:ext>
              <a:ext uri="{C183D7F6-B498-43B3-948B-1728B52AA6E4}">
                <adec:decorative xmlns:adec="http://schemas.microsoft.com/office/drawing/2017/decorative" val="1"/>
              </a:ext>
            </a:extLst>
          </p:cNvPr>
          <p:cNvPicPr>
            <a:picLocks noChangeAspect="1"/>
          </p:cNvPicPr>
          <p:nvPr userDrawn="1"/>
        </p:nvPicPr>
        <p:blipFill>
          <a:blip r:embed="rId13"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5/2/2024</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013717326"/>
      </p:ext>
    </p:extLst>
  </p:cSld>
  <p:clrMap bg1="lt1" tx1="dk1" bg2="lt2" tx2="dk2" accent1="accent1" accent2="accent2" accent3="accent3" accent4="accent4" accent5="accent5" accent6="accent6" hlink="hlink" folHlink="folHlink"/>
  <p:sldLayoutIdLst>
    <p:sldLayoutId id="2147483673" r:id="rId1"/>
    <p:sldLayoutId id="2147483723" r:id="rId2"/>
    <p:sldLayoutId id="2147483674" r:id="rId3"/>
    <p:sldLayoutId id="2147483675" r:id="rId4"/>
    <p:sldLayoutId id="2147483722"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B6F04-E005-981A-E21D-732CE579D09C}"/>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5/2/2024</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28950251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724"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57068E-601E-5568-9B53-CD02EA2D47E2}"/>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5/2/2024</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34917412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25" r:id="rId4"/>
    <p:sldLayoutId id="2147483696" r:id="rId5"/>
    <p:sldLayoutId id="2147483697" r:id="rId6"/>
    <p:sldLayoutId id="2147483698" r:id="rId7"/>
    <p:sldLayoutId id="2147483699" r:id="rId8"/>
    <p:sldLayoutId id="2147483700" r:id="rId9"/>
    <p:sldLayoutId id="214748370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E3B07B-9D76-BA71-338B-30745BB4512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5/2/2024</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1180255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26" r:id="rId4"/>
    <p:sldLayoutId id="2147483706" r:id="rId5"/>
    <p:sldLayoutId id="2147483707"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700F66-526F-6833-205A-CB37735E20B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5/2/2024</a:t>
            </a:fld>
            <a:endParaRPr lang="en-US"/>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12849293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27" r:id="rId4"/>
    <p:sldLayoutId id="2147483716" r:id="rId5"/>
    <p:sldLayoutId id="2147483717" r:id="rId6"/>
    <p:sldLayoutId id="2147483718" r:id="rId7"/>
    <p:sldLayoutId id="2147483719" r:id="rId8"/>
    <p:sldLayoutId id="2147483720" r:id="rId9"/>
    <p:sldLayoutId id="214748372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Statewide Budget Staff Training</a:t>
            </a:r>
            <a:br>
              <a:rPr lang="en-US" dirty="0"/>
            </a:br>
            <a:r>
              <a:rPr lang="en-US" dirty="0"/>
              <a:t>101</a:t>
            </a:r>
          </a:p>
        </p:txBody>
      </p:sp>
      <p:sp>
        <p:nvSpPr>
          <p:cNvPr id="4" name="Content Placeholder 2"/>
          <p:cNvSpPr txBox="1">
            <a:spLocks noGrp="1"/>
          </p:cNvSpPr>
          <p:nvPr>
            <p:ph type="subTitle" idx="1"/>
          </p:nvPr>
        </p:nvSpPr>
        <p:spPr>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800" b="1" kern="1200">
                <a:solidFill>
                  <a:schemeClr val="tx1"/>
                </a:solidFill>
                <a:latin typeface="Calibri" pitchFamily="34" charset="0"/>
                <a:ea typeface="+mn-ea"/>
                <a:cs typeface="+mn-cs"/>
              </a:defRPr>
            </a:lvl1pPr>
            <a:lvl2pPr marL="621792" indent="-228600" algn="l" rtl="0" eaLnBrk="1" latinLnBrk="0" hangingPunct="1">
              <a:spcBef>
                <a:spcPts val="324"/>
              </a:spcBef>
              <a:buClr>
                <a:schemeClr val="accent1"/>
              </a:buClr>
              <a:buFont typeface="Verdana"/>
              <a:buChar char="◦"/>
              <a:defRPr kumimoji="0" sz="2400" kern="1200">
                <a:solidFill>
                  <a:schemeClr val="tx1"/>
                </a:solidFill>
                <a:latin typeface="Calibri" pitchFamily="34"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200" kern="1200">
                <a:solidFill>
                  <a:schemeClr val="tx1"/>
                </a:solidFill>
                <a:latin typeface="Calibri" pitchFamily="34" charset="0"/>
                <a:ea typeface="+mn-ea"/>
                <a:cs typeface="+mn-cs"/>
              </a:defRPr>
            </a:lvl3pPr>
            <a:lvl4pPr marL="1143000" indent="-228600" algn="l" rtl="0" eaLnBrk="1" latinLnBrk="0" hangingPunct="1">
              <a:spcBef>
                <a:spcPts val="350"/>
              </a:spcBef>
              <a:buClr>
                <a:schemeClr val="accent2"/>
              </a:buClr>
              <a:buFont typeface="Wingdings 2"/>
              <a:buChar char=""/>
              <a:defRPr kumimoji="0" sz="2000" kern="1200">
                <a:solidFill>
                  <a:schemeClr val="tx1"/>
                </a:solidFill>
                <a:latin typeface="Calibri" pitchFamily="34"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Calibri"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buClrTx/>
              <a:buFont typeface="Wingdings" pitchFamily="2" charset="2"/>
              <a:buChar char="Ø"/>
              <a:defRPr/>
            </a:pPr>
            <a:endParaRPr lang="en-US" sz="1600" dirty="0">
              <a:solidFill>
                <a:schemeClr val="bg1">
                  <a:lumMod val="50000"/>
                </a:schemeClr>
              </a:solidFill>
              <a:latin typeface="Bookman Old Style" panose="02050604050505020204" pitchFamily="18" charset="0"/>
              <a:cs typeface="Microsoft Sans Serif" pitchFamily="34" charset="0"/>
            </a:endParaRPr>
          </a:p>
          <a:p>
            <a:pPr marL="109728" indent="0">
              <a:buNone/>
              <a:defRPr/>
            </a:pPr>
            <a:r>
              <a:rPr lang="en-US" sz="1600" dirty="0">
                <a:solidFill>
                  <a:schemeClr val="bg1">
                    <a:lumMod val="50000"/>
                  </a:schemeClr>
                </a:solidFill>
                <a:latin typeface="Bookman Old Style" panose="02050604050505020204" pitchFamily="18" charset="0"/>
                <a:cs typeface="Microsoft Sans Serif" pitchFamily="34" charset="0"/>
              </a:rPr>
              <a:t> </a:t>
            </a:r>
          </a:p>
          <a:p>
            <a:pPr lvl="1">
              <a:buFont typeface="Wingdings" pitchFamily="2" charset="2"/>
              <a:buChar char="Ø"/>
              <a:defRPr/>
            </a:pPr>
            <a:endParaRPr lang="en-US" sz="1600" dirty="0">
              <a:solidFill>
                <a:schemeClr val="bg1">
                  <a:lumMod val="50000"/>
                </a:schemeClr>
              </a:solidFill>
              <a:latin typeface="Bookman Old Style" panose="02050604050505020204" pitchFamily="18" charset="0"/>
              <a:cs typeface="Microsoft Sans Serif" pitchFamily="34" charset="0"/>
            </a:endParaRPr>
          </a:p>
          <a:p>
            <a:pPr marL="109728" indent="0" algn="ctr">
              <a:buNone/>
              <a:defRPr/>
            </a:pPr>
            <a:r>
              <a:rPr lang="en-US" sz="1600" dirty="0">
                <a:solidFill>
                  <a:schemeClr val="bg1">
                    <a:lumMod val="50000"/>
                  </a:schemeClr>
                </a:solidFill>
                <a:latin typeface="Bookman Old Style" panose="02050604050505020204" pitchFamily="18" charset="0"/>
                <a:cs typeface="Microsoft Sans Serif" pitchFamily="34" charset="0"/>
              </a:rPr>
              <a:t>Director of Budget Services</a:t>
            </a:r>
          </a:p>
          <a:p>
            <a:pPr lvl="1">
              <a:buFont typeface="Wingdings" pitchFamily="2" charset="2"/>
              <a:buChar char="Ø"/>
              <a:defRPr/>
            </a:pPr>
            <a:endParaRPr lang="en-US" sz="1600" dirty="0">
              <a:solidFill>
                <a:schemeClr val="bg1">
                  <a:lumMod val="50000"/>
                </a:schemeClr>
              </a:solidFill>
              <a:latin typeface="Bookman Old Style" panose="02050604050505020204" pitchFamily="18" charset="0"/>
              <a:cs typeface="Microsoft Sans Serif" pitchFamily="34" charset="0"/>
            </a:endParaRPr>
          </a:p>
        </p:txBody>
      </p:sp>
      <p:sp>
        <p:nvSpPr>
          <p:cNvPr id="3" name="Slide Number Placeholder 2"/>
          <p:cNvSpPr>
            <a:spLocks noGrp="1"/>
          </p:cNvSpPr>
          <p:nvPr>
            <p:ph type="sldNum" sz="quarter" idx="4294967295"/>
          </p:nvPr>
        </p:nvSpPr>
        <p:spPr>
          <a:xfrm>
            <a:off x="8534400" y="6245225"/>
            <a:ext cx="2133600" cy="476250"/>
          </a:xfrm>
        </p:spPr>
        <p:txBody>
          <a:bodyPr/>
          <a:lstStyle/>
          <a:p>
            <a:pPr>
              <a:defRPr/>
            </a:pPr>
            <a:fld id="{72A34972-2B7A-49B7-9B50-D840F6EEE9B6}" type="slidenum">
              <a:rPr lang="en-US" altLang="en-US" smtClean="0"/>
              <a:pPr>
                <a:defRPr/>
              </a:pPr>
              <a:t>1</a:t>
            </a:fld>
            <a:endParaRPr lang="en-US" altLang="en-US"/>
          </a:p>
        </p:txBody>
      </p:sp>
    </p:spTree>
    <p:extLst>
      <p:ext uri="{BB962C8B-B14F-4D97-AF65-F5344CB8AC3E}">
        <p14:creationId xmlns:p14="http://schemas.microsoft.com/office/powerpoint/2010/main" val="375424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Budget Development Timeline</a:t>
            </a:r>
          </a:p>
        </p:txBody>
      </p:sp>
      <p:sp>
        <p:nvSpPr>
          <p:cNvPr id="3" name="Content Placeholder 2"/>
          <p:cNvSpPr>
            <a:spLocks noGrp="1"/>
          </p:cNvSpPr>
          <p:nvPr>
            <p:ph idx="1"/>
          </p:nvPr>
        </p:nvSpPr>
        <p:spPr/>
        <p:txBody>
          <a:bodyPr/>
          <a:lstStyle/>
          <a:p>
            <a:r>
              <a:rPr lang="en-US" sz="2500" dirty="0"/>
              <a:t>Develop Base Budget – </a:t>
            </a:r>
          </a:p>
          <a:p>
            <a:pPr marL="400050" lvl="1" indent="0">
              <a:spcAft>
                <a:spcPts val="1200"/>
              </a:spcAft>
              <a:buNone/>
            </a:pPr>
            <a:r>
              <a:rPr lang="en-US" sz="2100" dirty="0"/>
              <a:t>Typically March/April of even-numbered years. Includes specific Essential Packages:</a:t>
            </a:r>
          </a:p>
          <a:p>
            <a:pPr lvl="1" indent="-342900">
              <a:spcAft>
                <a:spcPts val="1200"/>
              </a:spcAft>
            </a:pPr>
            <a:r>
              <a:rPr lang="en-US" sz="1900" dirty="0"/>
              <a:t>Base for Personal Services runs through the PICS system.</a:t>
            </a:r>
          </a:p>
          <a:p>
            <a:pPr lvl="1" indent="-342900">
              <a:spcAft>
                <a:spcPts val="1200"/>
              </a:spcAft>
            </a:pPr>
            <a:r>
              <a:rPr lang="en-US" sz="1900" dirty="0"/>
              <a:t>ORPICS will “freeze” position funding about April 15 of even-numbered years.</a:t>
            </a:r>
          </a:p>
          <a:p>
            <a:pPr lvl="2" indent="-342900">
              <a:spcAft>
                <a:spcPts val="600"/>
              </a:spcAft>
            </a:pPr>
            <a:r>
              <a:rPr lang="en-US" sz="1500" dirty="0"/>
              <a:t>Looks at what positions are filled and at what step, and estimates future step increases to the end of the </a:t>
            </a:r>
            <a:r>
              <a:rPr lang="en-US" sz="1500" b="1" dirty="0"/>
              <a:t>current biennium</a:t>
            </a:r>
            <a:r>
              <a:rPr lang="en-US" sz="1500" dirty="0"/>
              <a:t>.</a:t>
            </a:r>
          </a:p>
          <a:p>
            <a:pPr lvl="2" indent="-342900">
              <a:spcAft>
                <a:spcPts val="600"/>
              </a:spcAft>
            </a:pPr>
            <a:r>
              <a:rPr lang="en-US" sz="1500" dirty="0"/>
              <a:t>Budgets vacant positions at step 2.</a:t>
            </a:r>
          </a:p>
          <a:p>
            <a:pPr lvl="1" indent="-342900">
              <a:spcAft>
                <a:spcPts val="1200"/>
              </a:spcAft>
            </a:pPr>
            <a:r>
              <a:rPr lang="en-US" sz="1900" dirty="0"/>
              <a:t>Base for Services &amp; Supplies, Capital Outlay, and Special Payments is the current legal limitation through April E-Board.</a:t>
            </a:r>
          </a:p>
          <a:p>
            <a:pPr lvl="2" indent="-342900">
              <a:spcAft>
                <a:spcPts val="1200"/>
              </a:spcAft>
            </a:pPr>
            <a:endParaRPr lang="en-US" sz="1500" dirty="0"/>
          </a:p>
        </p:txBody>
      </p:sp>
      <p:sp>
        <p:nvSpPr>
          <p:cNvPr id="4" name="Slide Number Placeholder 3"/>
          <p:cNvSpPr>
            <a:spLocks noGrp="1"/>
          </p:cNvSpPr>
          <p:nvPr>
            <p:ph type="sldNum" sz="quarter" idx="12"/>
          </p:nvPr>
        </p:nvSpPr>
        <p:spPr/>
        <p:txBody>
          <a:bodyPr/>
          <a:lstStyle/>
          <a:p>
            <a:pPr>
              <a:defRPr/>
            </a:pPr>
            <a:fld id="{4C27AA51-C0DA-41E6-8C30-C3395A1CF5A7}" type="slidenum">
              <a:rPr lang="en-US" altLang="en-US" smtClean="0"/>
              <a:pPr>
                <a:defRPr/>
              </a:pPr>
              <a:t>10</a:t>
            </a:fld>
            <a:endParaRPr lang="en-US" altLang="en-US"/>
          </a:p>
        </p:txBody>
      </p:sp>
    </p:spTree>
    <p:extLst>
      <p:ext uri="{BB962C8B-B14F-4D97-AF65-F5344CB8AC3E}">
        <p14:creationId xmlns:p14="http://schemas.microsoft.com/office/powerpoint/2010/main" val="39980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8FC1-D58E-E309-E80D-D6343C27ED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2CA3F8-9416-178B-B819-5AE39E000015}"/>
              </a:ext>
            </a:extLst>
          </p:cNvPr>
          <p:cNvSpPr>
            <a:spLocks noGrp="1"/>
          </p:cNvSpPr>
          <p:nvPr>
            <p:ph type="title"/>
          </p:nvPr>
        </p:nvSpPr>
        <p:spPr>
          <a:xfrm>
            <a:off x="798224" y="2355273"/>
            <a:ext cx="3932237" cy="1600200"/>
          </a:xfrm>
        </p:spPr>
        <p:txBody>
          <a:bodyPr anchor="b">
            <a:normAutofit/>
          </a:bodyPr>
          <a:lstStyle/>
          <a:p>
            <a:r>
              <a:rPr lang="en-US" sz="4000" dirty="0"/>
              <a:t>CSL and POP Overview</a:t>
            </a:r>
          </a:p>
        </p:txBody>
      </p:sp>
      <p:pic>
        <p:nvPicPr>
          <p:cNvPr id="5" name="Picture 4">
            <a:extLst>
              <a:ext uri="{FF2B5EF4-FFF2-40B4-BE49-F238E27FC236}">
                <a16:creationId xmlns:a16="http://schemas.microsoft.com/office/drawing/2014/main" id="{14FFC94C-B02F-7F1F-9325-08A6901181DB}"/>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8233" r="7231" b="-2"/>
          <a:stretch/>
        </p:blipFill>
        <p:spPr>
          <a:xfrm>
            <a:off x="5183188" y="987425"/>
            <a:ext cx="6172200" cy="4873625"/>
          </a:xfrm>
          <a:prstGeom prst="rect">
            <a:avLst/>
          </a:prstGeom>
          <a:noFill/>
          <a:effectLst>
            <a:softEdge rad="635000"/>
          </a:effectLst>
        </p:spPr>
      </p:pic>
    </p:spTree>
    <p:extLst>
      <p:ext uri="{BB962C8B-B14F-4D97-AF65-F5344CB8AC3E}">
        <p14:creationId xmlns:p14="http://schemas.microsoft.com/office/powerpoint/2010/main" val="3742105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E1E02-4712-1D24-B9D3-391944ECA9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847B7-2531-1E15-E537-6AB8348492EF}"/>
              </a:ext>
            </a:extLst>
          </p:cNvPr>
          <p:cNvSpPr>
            <a:spLocks noGrp="1"/>
          </p:cNvSpPr>
          <p:nvPr>
            <p:ph type="title"/>
          </p:nvPr>
        </p:nvSpPr>
        <p:spPr/>
        <p:txBody>
          <a:bodyPr/>
          <a:lstStyle/>
          <a:p>
            <a:r>
              <a:rPr lang="en-US" dirty="0"/>
              <a:t>CSL and POP Overview</a:t>
            </a:r>
          </a:p>
        </p:txBody>
      </p:sp>
      <p:sp>
        <p:nvSpPr>
          <p:cNvPr id="3" name="Content Placeholder 2">
            <a:extLst>
              <a:ext uri="{FF2B5EF4-FFF2-40B4-BE49-F238E27FC236}">
                <a16:creationId xmlns:a16="http://schemas.microsoft.com/office/drawing/2014/main" id="{71DC9201-1F4E-A2D9-BDDD-31D783D87130}"/>
              </a:ext>
            </a:extLst>
          </p:cNvPr>
          <p:cNvSpPr>
            <a:spLocks noGrp="1"/>
          </p:cNvSpPr>
          <p:nvPr>
            <p:ph idx="1"/>
          </p:nvPr>
        </p:nvSpPr>
        <p:spPr/>
        <p:txBody>
          <a:bodyPr/>
          <a:lstStyle/>
          <a:p>
            <a:r>
              <a:rPr lang="en-US" sz="2500" dirty="0"/>
              <a:t>Develop Current Service  Level (CSL) – </a:t>
            </a:r>
          </a:p>
          <a:p>
            <a:pPr marL="400050" lvl="1" indent="0">
              <a:spcAft>
                <a:spcPts val="1200"/>
              </a:spcAft>
              <a:buNone/>
            </a:pPr>
            <a:r>
              <a:rPr lang="en-US" sz="2100" dirty="0"/>
              <a:t>Typically starts in May-June of even-numbered years. Includes specific Essential Packages:</a:t>
            </a:r>
          </a:p>
          <a:p>
            <a:pPr lvl="1" indent="-342900">
              <a:spcAft>
                <a:spcPts val="1200"/>
              </a:spcAft>
            </a:pPr>
            <a:r>
              <a:rPr lang="en-US" sz="1900" dirty="0"/>
              <a:t>010 – Vacancy Factor &amp; Non-PICS Personal Services</a:t>
            </a:r>
          </a:p>
          <a:p>
            <a:pPr lvl="1" indent="-342900">
              <a:spcAft>
                <a:spcPts val="1200"/>
              </a:spcAft>
            </a:pPr>
            <a:r>
              <a:rPr lang="en-US" sz="1900" dirty="0"/>
              <a:t>021 – Costs of Phased-in programs to 24-months</a:t>
            </a:r>
          </a:p>
          <a:p>
            <a:pPr lvl="1" indent="-342900">
              <a:spcAft>
                <a:spcPts val="1200"/>
              </a:spcAft>
            </a:pPr>
            <a:r>
              <a:rPr lang="en-US" sz="1900" dirty="0"/>
              <a:t>022 – Costs of Phased-out programs and one-time costs</a:t>
            </a:r>
          </a:p>
          <a:p>
            <a:pPr lvl="1" indent="-342900">
              <a:spcAft>
                <a:spcPts val="1200"/>
              </a:spcAft>
            </a:pPr>
            <a:r>
              <a:rPr lang="en-US" sz="1900" dirty="0"/>
              <a:t>031 – Standard Inflation &amp; State Government Service Charges</a:t>
            </a:r>
          </a:p>
          <a:p>
            <a:pPr lvl="1" indent="-342900">
              <a:spcAft>
                <a:spcPts val="1200"/>
              </a:spcAft>
            </a:pPr>
            <a:r>
              <a:rPr lang="en-US" sz="1900" dirty="0"/>
              <a:t>032 – Above standard inflation with CFO Analyst approval</a:t>
            </a:r>
          </a:p>
          <a:p>
            <a:pPr lvl="1" indent="-342900">
              <a:spcAft>
                <a:spcPts val="1200"/>
              </a:spcAft>
            </a:pPr>
            <a:r>
              <a:rPr lang="en-US" sz="1900" dirty="0"/>
              <a:t>040 – Mandated Caseload costs</a:t>
            </a:r>
          </a:p>
          <a:p>
            <a:pPr lvl="1" indent="-342900">
              <a:spcAft>
                <a:spcPts val="1200"/>
              </a:spcAft>
            </a:pPr>
            <a:r>
              <a:rPr lang="en-US" sz="1900" dirty="0"/>
              <a:t>050 – Fund Shifts</a:t>
            </a:r>
          </a:p>
          <a:p>
            <a:pPr lvl="1" indent="-342900">
              <a:spcAft>
                <a:spcPts val="1200"/>
              </a:spcAft>
            </a:pPr>
            <a:r>
              <a:rPr lang="en-US" sz="1900" dirty="0"/>
              <a:t>060 – Technical Adjustments</a:t>
            </a:r>
          </a:p>
          <a:p>
            <a:pPr lvl="1" indent="-342900">
              <a:spcAft>
                <a:spcPts val="1200"/>
              </a:spcAft>
            </a:pPr>
            <a:endParaRPr lang="en-US" sz="1900" dirty="0"/>
          </a:p>
        </p:txBody>
      </p:sp>
      <p:sp>
        <p:nvSpPr>
          <p:cNvPr id="4" name="Slide Number Placeholder 3">
            <a:extLst>
              <a:ext uri="{FF2B5EF4-FFF2-40B4-BE49-F238E27FC236}">
                <a16:creationId xmlns:a16="http://schemas.microsoft.com/office/drawing/2014/main" id="{9E6A432E-35AB-B394-BFF2-B54763D969C7}"/>
              </a:ext>
            </a:extLst>
          </p:cNvPr>
          <p:cNvSpPr>
            <a:spLocks noGrp="1"/>
          </p:cNvSpPr>
          <p:nvPr>
            <p:ph type="sldNum" sz="quarter" idx="12"/>
          </p:nvPr>
        </p:nvSpPr>
        <p:spPr/>
        <p:txBody>
          <a:bodyPr/>
          <a:lstStyle/>
          <a:p>
            <a:pPr>
              <a:defRPr/>
            </a:pPr>
            <a:fld id="{4C27AA51-C0DA-41E6-8C30-C3395A1CF5A7}" type="slidenum">
              <a:rPr lang="en-US" altLang="en-US" smtClean="0"/>
              <a:pPr>
                <a:defRPr/>
              </a:pPr>
              <a:t>12</a:t>
            </a:fld>
            <a:endParaRPr lang="en-US" altLang="en-US"/>
          </a:p>
        </p:txBody>
      </p:sp>
    </p:spTree>
    <p:extLst>
      <p:ext uri="{BB962C8B-B14F-4D97-AF65-F5344CB8AC3E}">
        <p14:creationId xmlns:p14="http://schemas.microsoft.com/office/powerpoint/2010/main" val="378929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E6E1E-A813-38CA-85BB-27396DFD8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526BC-4D9D-6E5C-0FAA-9AB2BB21AF19}"/>
              </a:ext>
            </a:extLst>
          </p:cNvPr>
          <p:cNvSpPr>
            <a:spLocks noGrp="1"/>
          </p:cNvSpPr>
          <p:nvPr>
            <p:ph type="title"/>
          </p:nvPr>
        </p:nvSpPr>
        <p:spPr/>
        <p:txBody>
          <a:bodyPr/>
          <a:lstStyle/>
          <a:p>
            <a:r>
              <a:rPr lang="en-US" dirty="0"/>
              <a:t>CSL and POP Overview</a:t>
            </a:r>
          </a:p>
        </p:txBody>
      </p:sp>
      <p:sp>
        <p:nvSpPr>
          <p:cNvPr id="3" name="Content Placeholder 2">
            <a:extLst>
              <a:ext uri="{FF2B5EF4-FFF2-40B4-BE49-F238E27FC236}">
                <a16:creationId xmlns:a16="http://schemas.microsoft.com/office/drawing/2014/main" id="{1CC8E5BD-6A02-B0C1-680A-11140312BED5}"/>
              </a:ext>
            </a:extLst>
          </p:cNvPr>
          <p:cNvSpPr>
            <a:spLocks noGrp="1"/>
          </p:cNvSpPr>
          <p:nvPr>
            <p:ph idx="1"/>
          </p:nvPr>
        </p:nvSpPr>
        <p:spPr/>
        <p:txBody>
          <a:bodyPr/>
          <a:lstStyle/>
          <a:p>
            <a:r>
              <a:rPr lang="en-US" sz="2500" dirty="0"/>
              <a:t>Develop Modified Current Service  Level (CSL) – </a:t>
            </a:r>
          </a:p>
          <a:p>
            <a:pPr lvl="1"/>
            <a:endParaRPr lang="en-US" sz="2100" dirty="0"/>
          </a:p>
          <a:p>
            <a:pPr lvl="1"/>
            <a:r>
              <a:rPr lang="en-US" sz="2100" dirty="0"/>
              <a:t>070 – Revenue Shortfalls</a:t>
            </a:r>
          </a:p>
          <a:p>
            <a:pPr lvl="2"/>
            <a:r>
              <a:rPr lang="en-US" sz="1700" dirty="0"/>
              <a:t>CSL is estimated cost of continuing current programs into the next biennium, as required by law.</a:t>
            </a:r>
          </a:p>
          <a:p>
            <a:pPr lvl="2"/>
            <a:endParaRPr lang="en-US" sz="1700" dirty="0"/>
          </a:p>
          <a:p>
            <a:pPr lvl="2"/>
            <a:r>
              <a:rPr lang="en-US" sz="1700" dirty="0"/>
              <a:t>Package 070 reduces current service level expenditures to accommodate available Other Funds and Federal Funds Revenues.</a:t>
            </a:r>
          </a:p>
          <a:p>
            <a:pPr lvl="2"/>
            <a:endParaRPr lang="en-US" sz="1700" dirty="0"/>
          </a:p>
          <a:p>
            <a:pPr lvl="2"/>
            <a:r>
              <a:rPr lang="en-US" sz="1700" dirty="0"/>
              <a:t>If a request is being made to backfill revenue shortfalls with General Fund, it must be made in a Policy Option Package.</a:t>
            </a:r>
          </a:p>
        </p:txBody>
      </p:sp>
      <p:sp>
        <p:nvSpPr>
          <p:cNvPr id="4" name="Slide Number Placeholder 3">
            <a:extLst>
              <a:ext uri="{FF2B5EF4-FFF2-40B4-BE49-F238E27FC236}">
                <a16:creationId xmlns:a16="http://schemas.microsoft.com/office/drawing/2014/main" id="{D11B6149-60D2-FFB6-A50D-B41F6D573083}"/>
              </a:ext>
            </a:extLst>
          </p:cNvPr>
          <p:cNvSpPr>
            <a:spLocks noGrp="1"/>
          </p:cNvSpPr>
          <p:nvPr>
            <p:ph type="sldNum" sz="quarter" idx="12"/>
          </p:nvPr>
        </p:nvSpPr>
        <p:spPr/>
        <p:txBody>
          <a:bodyPr/>
          <a:lstStyle/>
          <a:p>
            <a:pPr>
              <a:defRPr/>
            </a:pPr>
            <a:fld id="{4C27AA51-C0DA-41E6-8C30-C3395A1CF5A7}" type="slidenum">
              <a:rPr lang="en-US" altLang="en-US" smtClean="0"/>
              <a:pPr>
                <a:defRPr/>
              </a:pPr>
              <a:t>13</a:t>
            </a:fld>
            <a:endParaRPr lang="en-US" altLang="en-US"/>
          </a:p>
        </p:txBody>
      </p:sp>
    </p:spTree>
    <p:extLst>
      <p:ext uri="{BB962C8B-B14F-4D97-AF65-F5344CB8AC3E}">
        <p14:creationId xmlns:p14="http://schemas.microsoft.com/office/powerpoint/2010/main" val="1529510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747A8-3A36-0AA2-49A2-2BDE89B70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BF6C2-B701-94A2-A905-A71131FB2C57}"/>
              </a:ext>
            </a:extLst>
          </p:cNvPr>
          <p:cNvSpPr>
            <a:spLocks noGrp="1"/>
          </p:cNvSpPr>
          <p:nvPr>
            <p:ph type="title"/>
          </p:nvPr>
        </p:nvSpPr>
        <p:spPr/>
        <p:txBody>
          <a:bodyPr>
            <a:normAutofit/>
          </a:bodyPr>
          <a:lstStyle/>
          <a:p>
            <a:r>
              <a:rPr lang="en-US" dirty="0"/>
              <a:t>CSL and POP Overview</a:t>
            </a:r>
          </a:p>
        </p:txBody>
      </p:sp>
      <p:sp>
        <p:nvSpPr>
          <p:cNvPr id="3" name="Content Placeholder 2">
            <a:extLst>
              <a:ext uri="{FF2B5EF4-FFF2-40B4-BE49-F238E27FC236}">
                <a16:creationId xmlns:a16="http://schemas.microsoft.com/office/drawing/2014/main" id="{AFEC6255-1710-1D7F-224F-A7427AD8F838}"/>
              </a:ext>
            </a:extLst>
          </p:cNvPr>
          <p:cNvSpPr>
            <a:spLocks noGrp="1"/>
          </p:cNvSpPr>
          <p:nvPr>
            <p:ph idx="1"/>
          </p:nvPr>
        </p:nvSpPr>
        <p:spPr/>
        <p:txBody>
          <a:bodyPr/>
          <a:lstStyle/>
          <a:p>
            <a:r>
              <a:rPr lang="en-US" sz="2500" dirty="0"/>
              <a:t>Develop Policy Option Packages (Jan – June) – </a:t>
            </a:r>
          </a:p>
          <a:p>
            <a:pPr marL="457200" lvl="1" indent="0">
              <a:spcAft>
                <a:spcPts val="600"/>
              </a:spcAft>
              <a:buNone/>
            </a:pPr>
            <a:r>
              <a:rPr lang="en-US" sz="2100" dirty="0"/>
              <a:t>A POP should be developed if programs intend to:</a:t>
            </a:r>
          </a:p>
          <a:p>
            <a:pPr lvl="1"/>
            <a:r>
              <a:rPr lang="en-US" sz="2100" dirty="0"/>
              <a:t>Form New programs or expand existing ones;</a:t>
            </a:r>
          </a:p>
          <a:p>
            <a:pPr lvl="1"/>
            <a:r>
              <a:rPr lang="en-US" sz="2100" dirty="0"/>
              <a:t>Reduce or end programs;</a:t>
            </a:r>
          </a:p>
          <a:p>
            <a:pPr lvl="1"/>
            <a:r>
              <a:rPr lang="en-US" sz="2100" dirty="0"/>
              <a:t>Shift from one fund type to another, if the shift does not match past budget policy;</a:t>
            </a:r>
          </a:p>
          <a:p>
            <a:pPr lvl="1"/>
            <a:r>
              <a:rPr lang="en-US" sz="2100" dirty="0"/>
              <a:t>Establish or increase fees;</a:t>
            </a:r>
          </a:p>
          <a:p>
            <a:pPr lvl="1"/>
            <a:r>
              <a:rPr lang="en-US" sz="2100" dirty="0"/>
              <a:t>Implement reorganization proposals, including establishing, abolishing and reclassifying positions;</a:t>
            </a:r>
          </a:p>
          <a:p>
            <a:pPr lvl="1"/>
            <a:r>
              <a:rPr lang="en-US" sz="2100" dirty="0"/>
              <a:t>Fund legislative concepts to be considered in the upcoming Legislative Session;</a:t>
            </a:r>
          </a:p>
          <a:p>
            <a:pPr lvl="1"/>
            <a:r>
              <a:rPr lang="en-US" sz="2100" dirty="0"/>
              <a:t>Implement or expand Information Technology-related projects/initiatives.</a:t>
            </a:r>
          </a:p>
        </p:txBody>
      </p:sp>
      <p:sp>
        <p:nvSpPr>
          <p:cNvPr id="4" name="Slide Number Placeholder 3">
            <a:extLst>
              <a:ext uri="{FF2B5EF4-FFF2-40B4-BE49-F238E27FC236}">
                <a16:creationId xmlns:a16="http://schemas.microsoft.com/office/drawing/2014/main" id="{ABF53168-12EE-B363-2AA1-89492274779B}"/>
              </a:ext>
            </a:extLst>
          </p:cNvPr>
          <p:cNvSpPr>
            <a:spLocks noGrp="1"/>
          </p:cNvSpPr>
          <p:nvPr>
            <p:ph type="sldNum" sz="quarter" idx="12"/>
          </p:nvPr>
        </p:nvSpPr>
        <p:spPr/>
        <p:txBody>
          <a:bodyPr/>
          <a:lstStyle/>
          <a:p>
            <a:pPr>
              <a:defRPr/>
            </a:pPr>
            <a:fld id="{4C27AA51-C0DA-41E6-8C30-C3395A1CF5A7}" type="slidenum">
              <a:rPr lang="en-US" altLang="en-US" smtClean="0"/>
              <a:pPr>
                <a:defRPr/>
              </a:pPr>
              <a:t>14</a:t>
            </a:fld>
            <a:endParaRPr lang="en-US" altLang="en-US"/>
          </a:p>
        </p:txBody>
      </p:sp>
    </p:spTree>
    <p:extLst>
      <p:ext uri="{BB962C8B-B14F-4D97-AF65-F5344CB8AC3E}">
        <p14:creationId xmlns:p14="http://schemas.microsoft.com/office/powerpoint/2010/main" val="108687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79316-E038-E3CC-DB38-C76EBA808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79049-2B42-AB4B-D75F-744FFDBAB6BE}"/>
              </a:ext>
            </a:extLst>
          </p:cNvPr>
          <p:cNvSpPr>
            <a:spLocks noGrp="1"/>
          </p:cNvSpPr>
          <p:nvPr>
            <p:ph type="title"/>
          </p:nvPr>
        </p:nvSpPr>
        <p:spPr/>
        <p:txBody>
          <a:bodyPr/>
          <a:lstStyle/>
          <a:p>
            <a:r>
              <a:rPr lang="en-US" dirty="0"/>
              <a:t>CSL and POP Overview</a:t>
            </a:r>
          </a:p>
        </p:txBody>
      </p:sp>
      <p:sp>
        <p:nvSpPr>
          <p:cNvPr id="3" name="Content Placeholder 2">
            <a:extLst>
              <a:ext uri="{FF2B5EF4-FFF2-40B4-BE49-F238E27FC236}">
                <a16:creationId xmlns:a16="http://schemas.microsoft.com/office/drawing/2014/main" id="{F661BBA0-535B-C303-A09C-F20073745221}"/>
              </a:ext>
            </a:extLst>
          </p:cNvPr>
          <p:cNvSpPr>
            <a:spLocks noGrp="1"/>
          </p:cNvSpPr>
          <p:nvPr>
            <p:ph idx="1"/>
          </p:nvPr>
        </p:nvSpPr>
        <p:spPr/>
        <p:txBody>
          <a:bodyPr/>
          <a:lstStyle/>
          <a:p>
            <a:r>
              <a:rPr lang="en-US" sz="2100" b="1" dirty="0"/>
              <a:t>January to March </a:t>
            </a:r>
            <a:r>
              <a:rPr lang="en-US" sz="2100" dirty="0"/>
              <a:t>– Offices should begin thinking about potential insufficiencies that may warrant the request for additional funding</a:t>
            </a:r>
          </a:p>
          <a:p>
            <a:pPr lvl="1"/>
            <a:r>
              <a:rPr lang="en-US" sz="1900" dirty="0"/>
              <a:t>General Fund request for existing program enhancement or expansion;</a:t>
            </a:r>
          </a:p>
          <a:p>
            <a:pPr lvl="1"/>
            <a:r>
              <a:rPr lang="en-US" sz="1900" dirty="0"/>
              <a:t>General Fund request for backfill of declining federal revenues that help support State priorities;</a:t>
            </a:r>
          </a:p>
          <a:p>
            <a:pPr lvl="1"/>
            <a:r>
              <a:rPr lang="en-US" sz="1900" dirty="0"/>
              <a:t>Requests for additional or expanded programs, new grants, or additional positions.</a:t>
            </a:r>
          </a:p>
          <a:p>
            <a:pPr lvl="1"/>
            <a:r>
              <a:rPr lang="en-US" sz="1900" dirty="0"/>
              <a:t>Requests to implement proposed legislation or changes to current statutes that have fiscal impacts.</a:t>
            </a:r>
          </a:p>
          <a:p>
            <a:pPr lvl="1"/>
            <a:endParaRPr lang="en-US" sz="700" dirty="0"/>
          </a:p>
          <a:p>
            <a:r>
              <a:rPr lang="en-US" sz="2100" b="1" dirty="0"/>
              <a:t>February to June </a:t>
            </a:r>
            <a:r>
              <a:rPr lang="en-US" sz="2100" dirty="0"/>
              <a:t>– Analysts should work with their programs on pricing POP scenarios to assist Management Team on deciding which requests move forward.</a:t>
            </a:r>
          </a:p>
        </p:txBody>
      </p:sp>
      <p:sp>
        <p:nvSpPr>
          <p:cNvPr id="4" name="Slide Number Placeholder 3">
            <a:extLst>
              <a:ext uri="{FF2B5EF4-FFF2-40B4-BE49-F238E27FC236}">
                <a16:creationId xmlns:a16="http://schemas.microsoft.com/office/drawing/2014/main" id="{92247C48-734C-0A98-DD76-BA03C3E2FF41}"/>
              </a:ext>
            </a:extLst>
          </p:cNvPr>
          <p:cNvSpPr>
            <a:spLocks noGrp="1"/>
          </p:cNvSpPr>
          <p:nvPr>
            <p:ph type="sldNum" sz="quarter" idx="12"/>
          </p:nvPr>
        </p:nvSpPr>
        <p:spPr/>
        <p:txBody>
          <a:bodyPr/>
          <a:lstStyle/>
          <a:p>
            <a:pPr>
              <a:defRPr/>
            </a:pPr>
            <a:fld id="{4C27AA51-C0DA-41E6-8C30-C3395A1CF5A7}" type="slidenum">
              <a:rPr lang="en-US" altLang="en-US" smtClean="0"/>
              <a:pPr>
                <a:defRPr/>
              </a:pPr>
              <a:t>15</a:t>
            </a:fld>
            <a:endParaRPr lang="en-US" altLang="en-US"/>
          </a:p>
        </p:txBody>
      </p:sp>
    </p:spTree>
    <p:extLst>
      <p:ext uri="{BB962C8B-B14F-4D97-AF65-F5344CB8AC3E}">
        <p14:creationId xmlns:p14="http://schemas.microsoft.com/office/powerpoint/2010/main" val="101332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735C-82E7-564A-DAFA-413DB30DA6C2}"/>
              </a:ext>
            </a:extLst>
          </p:cNvPr>
          <p:cNvSpPr>
            <a:spLocks noGrp="1"/>
          </p:cNvSpPr>
          <p:nvPr>
            <p:ph type="title"/>
          </p:nvPr>
        </p:nvSpPr>
        <p:spPr>
          <a:xfrm>
            <a:off x="335256" y="1513398"/>
            <a:ext cx="5417844" cy="3896803"/>
          </a:xfrm>
        </p:spPr>
        <p:txBody>
          <a:bodyPr>
            <a:noAutofit/>
          </a:bodyPr>
          <a:lstStyle/>
          <a:p>
            <a:r>
              <a:rPr lang="en-US" sz="4000" dirty="0"/>
              <a:t>Key Budget Deadlines</a:t>
            </a:r>
            <a:endParaRPr lang="en-US" sz="4800" dirty="0"/>
          </a:p>
        </p:txBody>
      </p:sp>
      <p:pic>
        <p:nvPicPr>
          <p:cNvPr id="5" name="Picture 4">
            <a:extLst>
              <a:ext uri="{FF2B5EF4-FFF2-40B4-BE49-F238E27FC236}">
                <a16:creationId xmlns:a16="http://schemas.microsoft.com/office/drawing/2014/main" id="{1F2830FE-066D-56F6-08FB-B502EE7384A0}"/>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5327109" y="1718123"/>
            <a:ext cx="6631235" cy="3692078"/>
          </a:xfrm>
          <a:prstGeom prst="rect">
            <a:avLst/>
          </a:prstGeom>
          <a:effectLst>
            <a:softEdge rad="635000"/>
          </a:effectLst>
        </p:spPr>
      </p:pic>
    </p:spTree>
    <p:extLst>
      <p:ext uri="{BB962C8B-B14F-4D97-AF65-F5344CB8AC3E}">
        <p14:creationId xmlns:p14="http://schemas.microsoft.com/office/powerpoint/2010/main" val="3580151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Budget Deadlines</a:t>
            </a:r>
          </a:p>
        </p:txBody>
      </p:sp>
      <p:sp>
        <p:nvSpPr>
          <p:cNvPr id="3" name="Content Placeholder 2"/>
          <p:cNvSpPr>
            <a:spLocks noGrp="1"/>
          </p:cNvSpPr>
          <p:nvPr>
            <p:ph idx="1"/>
          </p:nvPr>
        </p:nvSpPr>
        <p:spPr/>
        <p:txBody>
          <a:bodyPr/>
          <a:lstStyle/>
          <a:p>
            <a:r>
              <a:rPr lang="en-US" sz="2300" dirty="0"/>
              <a:t>March (even years) – </a:t>
            </a:r>
          </a:p>
          <a:p>
            <a:pPr lvl="1"/>
            <a:r>
              <a:rPr lang="en-US" sz="1900" dirty="0"/>
              <a:t>Actuals audit transmittals due to SABRS</a:t>
            </a:r>
          </a:p>
          <a:p>
            <a:pPr lvl="1"/>
            <a:r>
              <a:rPr lang="en-US" sz="1900" dirty="0"/>
              <a:t>Agency Budget kickoff Meetings</a:t>
            </a:r>
          </a:p>
          <a:p>
            <a:pPr lvl="1"/>
            <a:r>
              <a:rPr lang="en-US" sz="1900" dirty="0"/>
              <a:t>February Legislative Session actions due to SABRS</a:t>
            </a:r>
          </a:p>
          <a:p>
            <a:pPr lvl="1"/>
            <a:r>
              <a:rPr lang="en-US" sz="1900" dirty="0"/>
              <a:t>SCR/DCR changes due to CFO – consensus with CFO/LFO</a:t>
            </a:r>
          </a:p>
          <a:p>
            <a:pPr lvl="1"/>
            <a:r>
              <a:rPr lang="en-US" sz="1900" dirty="0"/>
              <a:t>PDs for ARB position requests due to HR for classification review </a:t>
            </a:r>
          </a:p>
          <a:p>
            <a:r>
              <a:rPr lang="en-US" sz="2300" dirty="0"/>
              <a:t>April (even years) – </a:t>
            </a:r>
          </a:p>
          <a:p>
            <a:pPr lvl="1"/>
            <a:r>
              <a:rPr lang="en-US" sz="1900" dirty="0"/>
              <a:t>Legislative Concepts due to DAS for Governor’s decision</a:t>
            </a:r>
          </a:p>
          <a:p>
            <a:pPr lvl="1"/>
            <a:r>
              <a:rPr lang="en-US" sz="1900" dirty="0"/>
              <a:t>PICS Freeze</a:t>
            </a:r>
          </a:p>
          <a:p>
            <a:pPr lvl="1"/>
            <a:r>
              <a:rPr lang="en-US" sz="1900" dirty="0"/>
              <a:t>SABRS kickoff meeting - PICS and ORBITS systems are opened for data entry</a:t>
            </a:r>
          </a:p>
          <a:p>
            <a:pPr lvl="1"/>
            <a:r>
              <a:rPr lang="en-US" sz="1900" dirty="0"/>
              <a:t>CFO approval on CSL exception requests</a:t>
            </a:r>
          </a:p>
          <a:p>
            <a:pPr lvl="1"/>
            <a:r>
              <a:rPr lang="en-US" sz="1900" dirty="0"/>
              <a:t>Performance Measure change requests due to CFO/LFO</a:t>
            </a:r>
          </a:p>
          <a:p>
            <a:pPr lvl="1"/>
            <a:endParaRPr lang="en-US" sz="1900" dirty="0"/>
          </a:p>
        </p:txBody>
      </p:sp>
      <p:sp>
        <p:nvSpPr>
          <p:cNvPr id="4" name="Slide Number Placeholder 3"/>
          <p:cNvSpPr>
            <a:spLocks noGrp="1"/>
          </p:cNvSpPr>
          <p:nvPr>
            <p:ph type="sldNum" sz="quarter" idx="12"/>
          </p:nvPr>
        </p:nvSpPr>
        <p:spPr/>
        <p:txBody>
          <a:bodyPr/>
          <a:lstStyle/>
          <a:p>
            <a:pPr>
              <a:defRPr/>
            </a:pPr>
            <a:fld id="{4C27AA51-C0DA-41E6-8C30-C3395A1CF5A7}" type="slidenum">
              <a:rPr lang="en-US" altLang="en-US" smtClean="0"/>
              <a:pPr>
                <a:defRPr/>
              </a:pPr>
              <a:t>17</a:t>
            </a:fld>
            <a:endParaRPr lang="en-US" altLang="en-US"/>
          </a:p>
        </p:txBody>
      </p:sp>
    </p:spTree>
    <p:extLst>
      <p:ext uri="{BB962C8B-B14F-4D97-AF65-F5344CB8AC3E}">
        <p14:creationId xmlns:p14="http://schemas.microsoft.com/office/powerpoint/2010/main" val="1618916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 Key Budget Deadlines</a:t>
            </a:r>
          </a:p>
        </p:txBody>
      </p:sp>
      <p:sp>
        <p:nvSpPr>
          <p:cNvPr id="3" name="Content Placeholder 2"/>
          <p:cNvSpPr>
            <a:spLocks noGrp="1"/>
          </p:cNvSpPr>
          <p:nvPr>
            <p:ph idx="1"/>
          </p:nvPr>
        </p:nvSpPr>
        <p:spPr/>
        <p:txBody>
          <a:bodyPr/>
          <a:lstStyle/>
          <a:p>
            <a:r>
              <a:rPr lang="en-US" sz="2300" dirty="0"/>
              <a:t>May (even years) – </a:t>
            </a:r>
          </a:p>
          <a:p>
            <a:pPr lvl="1"/>
            <a:r>
              <a:rPr lang="en-US" sz="1900" dirty="0"/>
              <a:t>ORPICS start-up transmittals due – Base positions frozen for all agencies</a:t>
            </a:r>
          </a:p>
          <a:p>
            <a:pPr lvl="1"/>
            <a:r>
              <a:rPr lang="en-US" sz="1900" dirty="0"/>
              <a:t>Article XI-Q Bond and Lottery Revenue Bond Financing request forms due to DAS for consideration</a:t>
            </a:r>
          </a:p>
          <a:p>
            <a:pPr lvl="1"/>
            <a:r>
              <a:rPr lang="en-US" sz="1900" dirty="0"/>
              <a:t>ORPICS CSL information and audit transmittal due by EOM</a:t>
            </a:r>
          </a:p>
          <a:p>
            <a:pPr lvl="1"/>
            <a:r>
              <a:rPr lang="en-US" sz="1900" dirty="0"/>
              <a:t>HR reviews for ARB position requests finalized</a:t>
            </a:r>
          </a:p>
          <a:p>
            <a:pPr lvl="1"/>
            <a:r>
              <a:rPr lang="en-US" sz="1900" dirty="0"/>
              <a:t>Draft POP concepts to State Board of Education for review and comments</a:t>
            </a:r>
          </a:p>
          <a:p>
            <a:r>
              <a:rPr lang="en-US" sz="2300" dirty="0"/>
              <a:t>June (even years) – </a:t>
            </a:r>
          </a:p>
          <a:p>
            <a:pPr lvl="1"/>
            <a:r>
              <a:rPr lang="en-US" sz="1900" dirty="0"/>
              <a:t>ORPICS ARB audit transmittal due by EOM</a:t>
            </a:r>
          </a:p>
          <a:p>
            <a:pPr lvl="1"/>
            <a:r>
              <a:rPr lang="en-US" sz="1900" dirty="0"/>
              <a:t>ORBITS CSL audit transmittal due by EOM</a:t>
            </a:r>
          </a:p>
          <a:p>
            <a:pPr lvl="1"/>
            <a:endParaRPr lang="en-US" sz="1900" dirty="0"/>
          </a:p>
          <a:p>
            <a:endParaRPr lang="en-US" sz="2300" dirty="0"/>
          </a:p>
        </p:txBody>
      </p:sp>
      <p:sp>
        <p:nvSpPr>
          <p:cNvPr id="4" name="Slide Number Placeholder 3"/>
          <p:cNvSpPr>
            <a:spLocks noGrp="1"/>
          </p:cNvSpPr>
          <p:nvPr>
            <p:ph type="sldNum" sz="quarter" idx="12"/>
          </p:nvPr>
        </p:nvSpPr>
        <p:spPr/>
        <p:txBody>
          <a:bodyPr/>
          <a:lstStyle/>
          <a:p>
            <a:pPr>
              <a:defRPr/>
            </a:pPr>
            <a:fld id="{4C27AA51-C0DA-41E6-8C30-C3395A1CF5A7}" type="slidenum">
              <a:rPr lang="en-US" altLang="en-US" smtClean="0"/>
              <a:pPr>
                <a:defRPr/>
              </a:pPr>
              <a:t>18</a:t>
            </a:fld>
            <a:endParaRPr lang="en-US" altLang="en-US"/>
          </a:p>
        </p:txBody>
      </p:sp>
    </p:spTree>
    <p:extLst>
      <p:ext uri="{BB962C8B-B14F-4D97-AF65-F5344CB8AC3E}">
        <p14:creationId xmlns:p14="http://schemas.microsoft.com/office/powerpoint/2010/main" val="365348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 Key Budget Deadlines</a:t>
            </a:r>
          </a:p>
        </p:txBody>
      </p:sp>
      <p:sp>
        <p:nvSpPr>
          <p:cNvPr id="3" name="Content Placeholder 2"/>
          <p:cNvSpPr>
            <a:spLocks noGrp="1"/>
          </p:cNvSpPr>
          <p:nvPr>
            <p:ph idx="1"/>
          </p:nvPr>
        </p:nvSpPr>
        <p:spPr/>
        <p:txBody>
          <a:bodyPr/>
          <a:lstStyle/>
          <a:p>
            <a:r>
              <a:rPr lang="en-US" sz="2300" dirty="0"/>
              <a:t>July (even years) – </a:t>
            </a:r>
          </a:p>
          <a:p>
            <a:pPr lvl="1"/>
            <a:r>
              <a:rPr lang="en-US" sz="1900" dirty="0"/>
              <a:t>POP concept narratives finalized for budget document</a:t>
            </a:r>
          </a:p>
          <a:p>
            <a:pPr lvl="1"/>
            <a:r>
              <a:rPr lang="en-US" sz="1900" dirty="0"/>
              <a:t>Budget document draft for internal review</a:t>
            </a:r>
          </a:p>
          <a:p>
            <a:pPr lvl="1"/>
            <a:r>
              <a:rPr lang="en-US" sz="1900" dirty="0"/>
              <a:t>Final comments/recommendations from State Board of Education</a:t>
            </a:r>
          </a:p>
          <a:p>
            <a:pPr lvl="1"/>
            <a:r>
              <a:rPr lang="en-US" sz="1900" dirty="0"/>
              <a:t>ORBITS ARB audit transmittal due by EOM</a:t>
            </a:r>
          </a:p>
          <a:p>
            <a:r>
              <a:rPr lang="en-US" sz="2300" dirty="0"/>
              <a:t>August (even years) – </a:t>
            </a:r>
          </a:p>
          <a:p>
            <a:pPr lvl="1"/>
            <a:r>
              <a:rPr lang="en-US" sz="1900" dirty="0"/>
              <a:t>Finalize ARB narrative and budget document for submittal on September 1 (statutory deadline)</a:t>
            </a:r>
          </a:p>
          <a:p>
            <a:r>
              <a:rPr lang="en-US" sz="2300" dirty="0"/>
              <a:t>September (even years) – </a:t>
            </a:r>
          </a:p>
          <a:p>
            <a:pPr lvl="1"/>
            <a:r>
              <a:rPr lang="en-US" sz="1900" dirty="0"/>
              <a:t>Submit ARB budget on 9/1</a:t>
            </a:r>
          </a:p>
          <a:p>
            <a:pPr lvl="1"/>
            <a:r>
              <a:rPr lang="en-US" sz="1900" dirty="0"/>
              <a:t>Respond for requests for information from CFO/Governor’s Office</a:t>
            </a:r>
          </a:p>
          <a:p>
            <a:pPr lvl="1"/>
            <a:endParaRPr lang="en-US" sz="1900" dirty="0"/>
          </a:p>
        </p:txBody>
      </p:sp>
      <p:sp>
        <p:nvSpPr>
          <p:cNvPr id="4" name="Slide Number Placeholder 3"/>
          <p:cNvSpPr>
            <a:spLocks noGrp="1"/>
          </p:cNvSpPr>
          <p:nvPr>
            <p:ph type="sldNum" sz="quarter" idx="12"/>
          </p:nvPr>
        </p:nvSpPr>
        <p:spPr/>
        <p:txBody>
          <a:bodyPr/>
          <a:lstStyle/>
          <a:p>
            <a:pPr>
              <a:defRPr/>
            </a:pPr>
            <a:fld id="{4C27AA51-C0DA-41E6-8C30-C3395A1CF5A7}" type="slidenum">
              <a:rPr lang="en-US" altLang="en-US" smtClean="0"/>
              <a:pPr>
                <a:defRPr/>
              </a:pPr>
              <a:t>19</a:t>
            </a:fld>
            <a:endParaRPr lang="en-US" altLang="en-US"/>
          </a:p>
        </p:txBody>
      </p:sp>
    </p:spTree>
    <p:extLst>
      <p:ext uri="{BB962C8B-B14F-4D97-AF65-F5344CB8AC3E}">
        <p14:creationId xmlns:p14="http://schemas.microsoft.com/office/powerpoint/2010/main" val="273720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3F7C6E-F55B-B87F-6966-DC9461052BF7}"/>
              </a:ext>
            </a:extLst>
          </p:cNvPr>
          <p:cNvSpPr>
            <a:spLocks noGrp="1"/>
          </p:cNvSpPr>
          <p:nvPr>
            <p:ph type="ctrTitle"/>
          </p:nvPr>
        </p:nvSpPr>
        <p:spPr/>
        <p:txBody>
          <a:bodyPr>
            <a:normAutofit/>
          </a:bodyPr>
          <a:lstStyle/>
          <a:p>
            <a:br>
              <a:rPr lang="en-US" dirty="0"/>
            </a:br>
            <a:br>
              <a:rPr lang="en-US" sz="3100" dirty="0"/>
            </a:br>
            <a:endParaRPr lang="en-US" sz="3100" dirty="0"/>
          </a:p>
        </p:txBody>
      </p:sp>
      <p:sp>
        <p:nvSpPr>
          <p:cNvPr id="2" name="Content Placeholder 2">
            <a:extLst>
              <a:ext uri="{FF2B5EF4-FFF2-40B4-BE49-F238E27FC236}">
                <a16:creationId xmlns:a16="http://schemas.microsoft.com/office/drawing/2014/main" id="{869C1C30-0632-165A-488F-C4F644FFDA00}"/>
              </a:ext>
            </a:extLst>
          </p:cNvPr>
          <p:cNvSpPr txBox="1">
            <a:spLocks/>
          </p:cNvSpPr>
          <p:nvPr/>
        </p:nvSpPr>
        <p:spPr>
          <a:xfrm>
            <a:off x="4127499" y="1648870"/>
            <a:ext cx="5297208" cy="356026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latin typeface="+mj-lt"/>
              </a:rPr>
              <a:t>01</a:t>
            </a:r>
            <a:r>
              <a:rPr lang="en-US" sz="2000" dirty="0">
                <a:solidFill>
                  <a:schemeClr val="bg1"/>
                </a:solidFill>
                <a:latin typeface="+mj-lt"/>
              </a:rPr>
              <a:t> 	Basic Budget Terminology</a:t>
            </a:r>
          </a:p>
          <a:p>
            <a:pPr marL="0" indent="0">
              <a:buFont typeface="Arial" panose="020B0604020202020204" pitchFamily="34" charset="0"/>
              <a:buNone/>
            </a:pPr>
            <a:r>
              <a:rPr lang="en-US" sz="2000" b="1" dirty="0">
                <a:solidFill>
                  <a:schemeClr val="bg1"/>
                </a:solidFill>
                <a:latin typeface="+mj-lt"/>
              </a:rPr>
              <a:t>02</a:t>
            </a:r>
            <a:r>
              <a:rPr lang="en-US" sz="2000" dirty="0">
                <a:solidFill>
                  <a:schemeClr val="bg1"/>
                </a:solidFill>
                <a:latin typeface="+mj-lt"/>
              </a:rPr>
              <a:t> 	Building the Base Budget</a:t>
            </a:r>
          </a:p>
          <a:p>
            <a:pPr marL="0" indent="0">
              <a:buFont typeface="Arial" panose="020B0604020202020204" pitchFamily="34" charset="0"/>
              <a:buNone/>
            </a:pPr>
            <a:r>
              <a:rPr lang="en-US" sz="2000" b="1" dirty="0">
                <a:solidFill>
                  <a:schemeClr val="bg1"/>
                </a:solidFill>
                <a:latin typeface="+mj-lt"/>
              </a:rPr>
              <a:t>03</a:t>
            </a:r>
            <a:r>
              <a:rPr lang="en-US" sz="2000" dirty="0">
                <a:solidFill>
                  <a:schemeClr val="bg1"/>
                </a:solidFill>
                <a:latin typeface="+mj-lt"/>
              </a:rPr>
              <a:t> 	CSL and POP Overview</a:t>
            </a:r>
          </a:p>
          <a:p>
            <a:pPr marL="0" indent="0">
              <a:buFont typeface="Arial" panose="020B0604020202020204" pitchFamily="34" charset="0"/>
              <a:buNone/>
            </a:pPr>
            <a:r>
              <a:rPr lang="en-US" sz="2000" b="1" dirty="0">
                <a:solidFill>
                  <a:schemeClr val="bg1"/>
                </a:solidFill>
                <a:latin typeface="+mj-lt"/>
              </a:rPr>
              <a:t>04</a:t>
            </a:r>
            <a:r>
              <a:rPr lang="en-US" sz="2000" dirty="0">
                <a:solidFill>
                  <a:schemeClr val="bg1"/>
                </a:solidFill>
                <a:latin typeface="+mj-lt"/>
              </a:rPr>
              <a:t> 	Key Budget Deadlines</a:t>
            </a:r>
          </a:p>
        </p:txBody>
      </p:sp>
      <p:sp>
        <p:nvSpPr>
          <p:cNvPr id="3" name="Title 1">
            <a:extLst>
              <a:ext uri="{FF2B5EF4-FFF2-40B4-BE49-F238E27FC236}">
                <a16:creationId xmlns:a16="http://schemas.microsoft.com/office/drawing/2014/main" id="{B590554E-78F3-1B5A-754B-22A60F339FB9}"/>
              </a:ext>
            </a:extLst>
          </p:cNvPr>
          <p:cNvSpPr txBox="1">
            <a:spLocks/>
          </p:cNvSpPr>
          <p:nvPr/>
        </p:nvSpPr>
        <p:spPr>
          <a:xfrm>
            <a:off x="207799" y="1188637"/>
            <a:ext cx="3263901" cy="448072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dirty="0">
                <a:solidFill>
                  <a:schemeClr val="bg1"/>
                </a:solidFill>
              </a:rPr>
              <a:t>Agenda</a:t>
            </a:r>
          </a:p>
        </p:txBody>
      </p:sp>
      <p:cxnSp>
        <p:nvCxnSpPr>
          <p:cNvPr id="6" name="Straight Connector 5">
            <a:extLst>
              <a:ext uri="{FF2B5EF4-FFF2-40B4-BE49-F238E27FC236}">
                <a16:creationId xmlns:a16="http://schemas.microsoft.com/office/drawing/2014/main" id="{C452695F-63FF-6C87-AAB2-2F576921501D}"/>
              </a:ext>
            </a:extLst>
          </p:cNvPr>
          <p:cNvCxnSpPr>
            <a:cxnSpLocks/>
          </p:cNvCxnSpPr>
          <p:nvPr/>
        </p:nvCxnSpPr>
        <p:spPr>
          <a:xfrm>
            <a:off x="3797360" y="2063750"/>
            <a:ext cx="4479" cy="273050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5122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 Key Budget Deadlines</a:t>
            </a:r>
          </a:p>
        </p:txBody>
      </p:sp>
      <p:sp>
        <p:nvSpPr>
          <p:cNvPr id="3" name="Content Placeholder 2"/>
          <p:cNvSpPr>
            <a:spLocks noGrp="1"/>
          </p:cNvSpPr>
          <p:nvPr>
            <p:ph idx="1"/>
          </p:nvPr>
        </p:nvSpPr>
        <p:spPr/>
        <p:txBody>
          <a:bodyPr/>
          <a:lstStyle/>
          <a:p>
            <a:r>
              <a:rPr lang="en-US" sz="2300" dirty="0"/>
              <a:t>October (even years) – </a:t>
            </a:r>
          </a:p>
          <a:p>
            <a:pPr lvl="1"/>
            <a:r>
              <a:rPr lang="en-US" sz="1900" dirty="0"/>
              <a:t>Appeal GRB actions if appropriate</a:t>
            </a:r>
          </a:p>
          <a:p>
            <a:pPr lvl="1"/>
            <a:r>
              <a:rPr lang="en-US" sz="1900" dirty="0"/>
              <a:t>Respond for requests for information from CFO/Governor’s Office</a:t>
            </a:r>
          </a:p>
          <a:p>
            <a:r>
              <a:rPr lang="en-US" sz="2300" dirty="0"/>
              <a:t>November (even years) – </a:t>
            </a:r>
          </a:p>
          <a:p>
            <a:pPr lvl="1"/>
            <a:r>
              <a:rPr lang="en-US" sz="1900" dirty="0"/>
              <a:t>Respond for requests for information from CFO/Governor’s Office</a:t>
            </a:r>
          </a:p>
          <a:p>
            <a:pPr lvl="1"/>
            <a:r>
              <a:rPr lang="en-US" sz="1900" dirty="0"/>
              <a:t>Reconcile GRB changes in ORBITS/PICS</a:t>
            </a:r>
          </a:p>
          <a:p>
            <a:r>
              <a:rPr lang="en-US" sz="2300" dirty="0"/>
              <a:t>December (even years) – </a:t>
            </a:r>
          </a:p>
          <a:p>
            <a:pPr lvl="1"/>
            <a:r>
              <a:rPr lang="en-US" sz="1900" dirty="0"/>
              <a:t>Finalize GRB changes in document and produce Governor’s Recommended Budget</a:t>
            </a:r>
          </a:p>
          <a:p>
            <a:r>
              <a:rPr lang="en-US" sz="2300" dirty="0"/>
              <a:t>February to July (odd years)</a:t>
            </a:r>
          </a:p>
          <a:p>
            <a:pPr lvl="1"/>
            <a:r>
              <a:rPr lang="en-US" sz="1900" dirty="0"/>
              <a:t>Legislative Session</a:t>
            </a:r>
          </a:p>
          <a:p>
            <a:pPr marL="457200" lvl="1" indent="0">
              <a:buNone/>
            </a:pPr>
            <a:endParaRPr lang="en-US" sz="1900" dirty="0"/>
          </a:p>
        </p:txBody>
      </p:sp>
      <p:sp>
        <p:nvSpPr>
          <p:cNvPr id="4" name="Slide Number Placeholder 3"/>
          <p:cNvSpPr>
            <a:spLocks noGrp="1"/>
          </p:cNvSpPr>
          <p:nvPr>
            <p:ph type="sldNum" sz="quarter" idx="12"/>
          </p:nvPr>
        </p:nvSpPr>
        <p:spPr/>
        <p:txBody>
          <a:bodyPr/>
          <a:lstStyle/>
          <a:p>
            <a:pPr>
              <a:defRPr/>
            </a:pPr>
            <a:fld id="{4C27AA51-C0DA-41E6-8C30-C3395A1CF5A7}" type="slidenum">
              <a:rPr lang="en-US" altLang="en-US" smtClean="0"/>
              <a:pPr>
                <a:defRPr/>
              </a:pPr>
              <a:t>20</a:t>
            </a:fld>
            <a:endParaRPr lang="en-US" altLang="en-US"/>
          </a:p>
        </p:txBody>
      </p:sp>
    </p:spTree>
    <p:extLst>
      <p:ext uri="{BB962C8B-B14F-4D97-AF65-F5344CB8AC3E}">
        <p14:creationId xmlns:p14="http://schemas.microsoft.com/office/powerpoint/2010/main" val="165222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6EC7F0D-726F-D2C2-19E2-38CD4C9E937D}"/>
              </a:ext>
            </a:extLst>
          </p:cNvPr>
          <p:cNvSpPr>
            <a:spLocks noGrp="1"/>
          </p:cNvSpPr>
          <p:nvPr>
            <p:ph type="ctrTitle"/>
          </p:nvPr>
        </p:nvSpPr>
        <p:spPr>
          <a:xfrm>
            <a:off x="430213" y="898525"/>
            <a:ext cx="6835775" cy="2343150"/>
          </a:xfrm>
        </p:spPr>
        <p:txBody>
          <a:bodyPr>
            <a:normAutofit/>
          </a:bodyPr>
          <a:lstStyle/>
          <a:p>
            <a:r>
              <a:rPr lang="en-US" sz="4800" dirty="0"/>
              <a:t>Closing slide</a:t>
            </a:r>
          </a:p>
        </p:txBody>
      </p:sp>
      <p:sp>
        <p:nvSpPr>
          <p:cNvPr id="3" name="Title 3">
            <a:extLst>
              <a:ext uri="{FF2B5EF4-FFF2-40B4-BE49-F238E27FC236}">
                <a16:creationId xmlns:a16="http://schemas.microsoft.com/office/drawing/2014/main" id="{C706292F-714E-3891-FDE7-9B9B3687F6B7}"/>
              </a:ext>
            </a:extLst>
          </p:cNvPr>
          <p:cNvSpPr txBox="1">
            <a:spLocks/>
          </p:cNvSpPr>
          <p:nvPr/>
        </p:nvSpPr>
        <p:spPr>
          <a:xfrm>
            <a:off x="913606" y="2771775"/>
            <a:ext cx="5868987" cy="2343150"/>
          </a:xfrm>
          <a:prstGeom prst="rect">
            <a:avLst/>
          </a:prstGeom>
        </p:spPr>
        <p:txBody>
          <a:bodyPr vert="horz" lIns="91440" tIns="45720" rIns="91440" bIns="45720" rtlCol="0" anchor="ctr" anchorCtr="0">
            <a:normAutofit fontScale="47500" lnSpcReduction="20000"/>
          </a:bodyPr>
          <a:lstStyle>
            <a:lvl1pPr algn="l" defTabSz="914400" rtl="0" eaLnBrk="1" latinLnBrk="0" hangingPunct="1">
              <a:lnSpc>
                <a:spcPct val="90000"/>
              </a:lnSpc>
              <a:spcBef>
                <a:spcPct val="0"/>
              </a:spcBef>
              <a:buNone/>
              <a:defRPr sz="66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Aft>
                <a:spcPts val="600"/>
              </a:spcAft>
            </a:pPr>
            <a:r>
              <a:rPr lang="en-US" sz="4800" dirty="0"/>
              <a:t>Contact information:</a:t>
            </a:r>
          </a:p>
          <a:p>
            <a:pPr marL="685800" indent="-685800">
              <a:lnSpc>
                <a:spcPct val="120000"/>
              </a:lnSpc>
              <a:spcAft>
                <a:spcPts val="600"/>
              </a:spcAft>
              <a:buFont typeface="Arial" panose="020B0604020202020204" pitchFamily="34" charset="0"/>
              <a:buChar char="•"/>
            </a:pPr>
            <a:r>
              <a:rPr lang="en-US" sz="4900" dirty="0"/>
              <a:t>Name</a:t>
            </a:r>
          </a:p>
          <a:p>
            <a:pPr marL="685800" indent="-685800">
              <a:lnSpc>
                <a:spcPct val="120000"/>
              </a:lnSpc>
              <a:spcAft>
                <a:spcPts val="600"/>
              </a:spcAft>
              <a:buFont typeface="Arial" panose="020B0604020202020204" pitchFamily="34" charset="0"/>
              <a:buChar char="•"/>
            </a:pPr>
            <a:r>
              <a:rPr lang="en-US" sz="4900" dirty="0"/>
              <a:t>Email</a:t>
            </a:r>
          </a:p>
          <a:p>
            <a:pPr marL="685800" indent="-685800">
              <a:lnSpc>
                <a:spcPct val="120000"/>
              </a:lnSpc>
              <a:spcAft>
                <a:spcPts val="600"/>
              </a:spcAft>
              <a:buFont typeface="Arial" panose="020B0604020202020204" pitchFamily="34" charset="0"/>
              <a:buChar char="•"/>
            </a:pPr>
            <a:r>
              <a:rPr lang="en-US" sz="4900" dirty="0"/>
              <a:t>Phone</a:t>
            </a:r>
          </a:p>
          <a:p>
            <a:pPr marL="685800" indent="-685800">
              <a:lnSpc>
                <a:spcPct val="120000"/>
              </a:lnSpc>
              <a:spcAft>
                <a:spcPts val="600"/>
              </a:spcAft>
              <a:buFont typeface="Arial" panose="020B0604020202020204" pitchFamily="34" charset="0"/>
              <a:buChar char="•"/>
            </a:pPr>
            <a:r>
              <a:rPr lang="en-US" sz="4900" dirty="0"/>
              <a:t>Website</a:t>
            </a:r>
          </a:p>
        </p:txBody>
      </p:sp>
    </p:spTree>
    <p:extLst>
      <p:ext uri="{BB962C8B-B14F-4D97-AF65-F5344CB8AC3E}">
        <p14:creationId xmlns:p14="http://schemas.microsoft.com/office/powerpoint/2010/main" val="347602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Budget Terminology</a:t>
            </a:r>
          </a:p>
        </p:txBody>
      </p:sp>
      <p:sp>
        <p:nvSpPr>
          <p:cNvPr id="3" name="Content Placeholder 2"/>
          <p:cNvSpPr>
            <a:spLocks noGrp="1"/>
          </p:cNvSpPr>
          <p:nvPr>
            <p:ph idx="1"/>
          </p:nvPr>
        </p:nvSpPr>
        <p:spPr>
          <a:xfrm>
            <a:off x="83127" y="1803491"/>
            <a:ext cx="11955112" cy="5054509"/>
          </a:xfrm>
        </p:spPr>
        <p:txBody>
          <a:bodyPr/>
          <a:lstStyle/>
          <a:p>
            <a:r>
              <a:rPr lang="en-US" sz="1800" b="1" dirty="0"/>
              <a:t>LAB (Legislatively Adopted/Approved Budget)</a:t>
            </a:r>
          </a:p>
          <a:p>
            <a:pPr lvl="1"/>
            <a:r>
              <a:rPr lang="en-US" sz="1800" b="1" dirty="0"/>
              <a:t>Adopted:</a:t>
            </a:r>
            <a:r>
              <a:rPr lang="en-US" sz="1800" dirty="0"/>
              <a:t> The budget approved by the legislature during the regular legislative session. It sets maximum spending and staffing levels. It can be modified by actions of the Emergency Board or special sessions</a:t>
            </a:r>
          </a:p>
          <a:p>
            <a:pPr lvl="1"/>
            <a:r>
              <a:rPr lang="en-US" sz="1800" b="1" dirty="0"/>
              <a:t>Approved: </a:t>
            </a:r>
            <a:r>
              <a:rPr lang="en-US" sz="1800" dirty="0"/>
              <a:t>The legislatively adopted budget as modified by Emergency Board or other legislative action</a:t>
            </a:r>
          </a:p>
          <a:p>
            <a:r>
              <a:rPr lang="en-US" sz="1800" b="1" dirty="0"/>
              <a:t>GRB (Governor’s Recommended Budget)</a:t>
            </a:r>
          </a:p>
          <a:p>
            <a:pPr lvl="1"/>
            <a:r>
              <a:rPr lang="en-US" sz="1800" dirty="0"/>
              <a:t>The constitutionally required budget recommended to the legislature by the Governor. The Governor first reviews and decides on agencies’ requests for funding. The Governor’s Budget must be submitted by December 1 of even-numbered years. A newly elected Governor has until the following February 1 to publish a budget</a:t>
            </a:r>
          </a:p>
          <a:p>
            <a:r>
              <a:rPr lang="en-US" sz="1800" b="1" dirty="0"/>
              <a:t>ARB (Agency Request Budget)</a:t>
            </a:r>
          </a:p>
          <a:p>
            <a:pPr lvl="1"/>
            <a:r>
              <a:rPr lang="en-US" sz="1800" dirty="0"/>
              <a:t>The constitutionally required budget recommended to the Governor. This is a combination of CSL plus agency Policy Option Packages</a:t>
            </a:r>
          </a:p>
          <a:p>
            <a:r>
              <a:rPr lang="en-US" sz="1800" b="1" dirty="0"/>
              <a:t>CSL (Current Service Level)</a:t>
            </a:r>
          </a:p>
          <a:p>
            <a:pPr lvl="1"/>
            <a:r>
              <a:rPr lang="en-US" sz="1800" dirty="0"/>
              <a:t>A projected expenditure level representing the estimated cost of providing currently authorized services in the following biennium. It is calculated using current appropriations, legislative intentions assumed in existing appropriations (costs or savings), Emergency Board actions through May and adjustments for trends, inflation and other mandatory expenses, less one-time costs, program phase-outs.</a:t>
            </a:r>
          </a:p>
        </p:txBody>
      </p:sp>
      <p:sp>
        <p:nvSpPr>
          <p:cNvPr id="4" name="Slide Number Placeholder 3"/>
          <p:cNvSpPr>
            <a:spLocks noGrp="1"/>
          </p:cNvSpPr>
          <p:nvPr>
            <p:ph type="sldNum" sz="quarter" idx="11"/>
          </p:nvPr>
        </p:nvSpPr>
        <p:spPr/>
        <p:txBody>
          <a:bodyPr/>
          <a:lstStyle/>
          <a:p>
            <a:pPr>
              <a:defRPr/>
            </a:pPr>
            <a:fld id="{4C27AA51-C0DA-41E6-8C30-C3395A1CF5A7}" type="slidenum">
              <a:rPr lang="en-US" altLang="en-US" smtClean="0"/>
              <a:pPr>
                <a:defRPr/>
              </a:pPr>
              <a:t>3</a:t>
            </a:fld>
            <a:endParaRPr lang="en-US" altLang="en-US" dirty="0"/>
          </a:p>
        </p:txBody>
      </p:sp>
    </p:spTree>
    <p:extLst>
      <p:ext uri="{BB962C8B-B14F-4D97-AF65-F5344CB8AC3E}">
        <p14:creationId xmlns:p14="http://schemas.microsoft.com/office/powerpoint/2010/main" val="346947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8229600" cy="792162"/>
          </a:xfrm>
        </p:spPr>
        <p:txBody>
          <a:bodyPr/>
          <a:lstStyle/>
          <a:p>
            <a:r>
              <a:rPr lang="en-US" dirty="0"/>
              <a:t>Basic Budget Terminology</a:t>
            </a:r>
          </a:p>
        </p:txBody>
      </p:sp>
      <p:sp>
        <p:nvSpPr>
          <p:cNvPr id="3" name="Content Placeholder 2"/>
          <p:cNvSpPr>
            <a:spLocks noGrp="1"/>
          </p:cNvSpPr>
          <p:nvPr>
            <p:ph idx="1"/>
          </p:nvPr>
        </p:nvSpPr>
        <p:spPr>
          <a:xfrm>
            <a:off x="208189" y="1779814"/>
            <a:ext cx="11661256" cy="4647588"/>
          </a:xfrm>
        </p:spPr>
        <p:txBody>
          <a:bodyPr/>
          <a:lstStyle/>
          <a:p>
            <a:r>
              <a:rPr lang="en-US" sz="1800" b="1" dirty="0"/>
              <a:t>Appropriation</a:t>
            </a:r>
          </a:p>
          <a:p>
            <a:pPr lvl="1"/>
            <a:r>
              <a:rPr lang="en-US" sz="1800" dirty="0"/>
              <a:t>An amount of money from the General Fund approved by the Legislature for a certain purpose</a:t>
            </a:r>
          </a:p>
          <a:p>
            <a:r>
              <a:rPr lang="en-US" sz="1800" b="1" dirty="0"/>
              <a:t>Limitation </a:t>
            </a:r>
          </a:p>
          <a:p>
            <a:pPr marL="514350" lvl="1">
              <a:spcAft>
                <a:spcPts val="1200"/>
              </a:spcAft>
            </a:pPr>
            <a:r>
              <a:rPr lang="en-US" sz="1800" dirty="0"/>
              <a:t>A spending limit set by the legislature identifying the maximum amount of Lottery Funds, Other Funds, or Federal Funds an agency may spend in an agency’s budget. If an agency wishes to spend more than their </a:t>
            </a:r>
            <a:r>
              <a:rPr lang="en-US" sz="1800" dirty="0" err="1"/>
              <a:t>limitm</a:t>
            </a:r>
            <a:r>
              <a:rPr lang="en-US" sz="1800" dirty="0"/>
              <a:t>, they must obtain an increase in their expenditure limitation from the Legislature or the Emergency Board in order to spend the revenue.</a:t>
            </a:r>
          </a:p>
          <a:p>
            <a:pPr marL="514350" lvl="1">
              <a:spcAft>
                <a:spcPts val="1200"/>
              </a:spcAft>
            </a:pPr>
            <a:r>
              <a:rPr lang="en-US" sz="1800" b="1" dirty="0"/>
              <a:t>Empty Limitation</a:t>
            </a:r>
          </a:p>
          <a:p>
            <a:pPr marL="971550" lvl="2">
              <a:spcAft>
                <a:spcPts val="1200"/>
              </a:spcAft>
            </a:pPr>
            <a:r>
              <a:rPr lang="en-US" sz="1800" dirty="0"/>
              <a:t>Limitation that exceeds available revenues (i.e. cash). </a:t>
            </a:r>
          </a:p>
          <a:p>
            <a:pPr marL="514350" lvl="1">
              <a:spcAft>
                <a:spcPts val="1200"/>
              </a:spcAft>
            </a:pPr>
            <a:r>
              <a:rPr lang="en-US" sz="1800" b="1" dirty="0"/>
              <a:t>Cash</a:t>
            </a:r>
          </a:p>
          <a:p>
            <a:pPr marL="971550" lvl="2">
              <a:spcAft>
                <a:spcPts val="1200"/>
              </a:spcAft>
            </a:pPr>
            <a:r>
              <a:rPr lang="en-US" sz="1800" dirty="0"/>
              <a:t>The revenue collected by a program. An agency may have more revenue that the authorized spending limit, but cannot spend beyond the limit without approval by the Legislature</a:t>
            </a:r>
          </a:p>
          <a:p>
            <a:pPr marL="514350" lvl="1">
              <a:spcAft>
                <a:spcPts val="1200"/>
              </a:spcAft>
            </a:pPr>
            <a:endParaRPr lang="en-US" sz="1800" dirty="0"/>
          </a:p>
        </p:txBody>
      </p:sp>
      <p:sp>
        <p:nvSpPr>
          <p:cNvPr id="4" name="Slide Number Placeholder 3"/>
          <p:cNvSpPr>
            <a:spLocks noGrp="1"/>
          </p:cNvSpPr>
          <p:nvPr>
            <p:ph type="sldNum" sz="quarter" idx="11"/>
          </p:nvPr>
        </p:nvSpPr>
        <p:spPr/>
        <p:txBody>
          <a:bodyPr/>
          <a:lstStyle/>
          <a:p>
            <a:pPr>
              <a:defRPr/>
            </a:pPr>
            <a:fld id="{4C27AA51-C0DA-41E6-8C30-C3395A1CF5A7}" type="slidenum">
              <a:rPr lang="en-US" altLang="en-US" smtClean="0"/>
              <a:pPr>
                <a:defRPr/>
              </a:pPr>
              <a:t>4</a:t>
            </a:fld>
            <a:endParaRPr lang="en-US" altLang="en-US"/>
          </a:p>
        </p:txBody>
      </p:sp>
    </p:spTree>
    <p:extLst>
      <p:ext uri="{BB962C8B-B14F-4D97-AF65-F5344CB8AC3E}">
        <p14:creationId xmlns:p14="http://schemas.microsoft.com/office/powerpoint/2010/main" val="266525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8229600" cy="868362"/>
          </a:xfrm>
        </p:spPr>
        <p:txBody>
          <a:bodyPr/>
          <a:lstStyle/>
          <a:p>
            <a:r>
              <a:rPr lang="en-US" dirty="0"/>
              <a:t>Basic Budget Terminology</a:t>
            </a:r>
          </a:p>
        </p:txBody>
      </p:sp>
      <p:sp>
        <p:nvSpPr>
          <p:cNvPr id="3" name="Content Placeholder 2"/>
          <p:cNvSpPr>
            <a:spLocks noGrp="1"/>
          </p:cNvSpPr>
          <p:nvPr>
            <p:ph idx="1"/>
          </p:nvPr>
        </p:nvSpPr>
        <p:spPr>
          <a:xfrm>
            <a:off x="159204" y="1981200"/>
            <a:ext cx="11732078" cy="4876800"/>
          </a:xfrm>
        </p:spPr>
        <p:txBody>
          <a:bodyPr/>
          <a:lstStyle/>
          <a:p>
            <a:r>
              <a:rPr lang="en-US" sz="1800" b="1" dirty="0"/>
              <a:t>Current Service Level (CSL) Packages – </a:t>
            </a:r>
          </a:p>
          <a:p>
            <a:pPr marL="514350" lvl="1">
              <a:spcAft>
                <a:spcPts val="1200"/>
              </a:spcAft>
            </a:pPr>
            <a:r>
              <a:rPr lang="en-US" sz="1800" dirty="0"/>
              <a:t>Packages developed by the agency to request standard changes to the budget, such as inflation, phase-ins/outs, or changes to caseload</a:t>
            </a:r>
          </a:p>
          <a:p>
            <a:r>
              <a:rPr lang="en-US" sz="1800" b="1" dirty="0"/>
              <a:t>Policy Option Packages (POPs) – </a:t>
            </a:r>
          </a:p>
          <a:p>
            <a:pPr marL="514350" lvl="1">
              <a:spcAft>
                <a:spcPts val="1200"/>
              </a:spcAft>
            </a:pPr>
            <a:r>
              <a:rPr lang="en-US" sz="1800" dirty="0"/>
              <a:t>Packages developed by the agency to request additional resources for programs or to enact proposed legislation</a:t>
            </a:r>
          </a:p>
          <a:p>
            <a:r>
              <a:rPr lang="en-US" sz="1800" b="1" dirty="0"/>
              <a:t>Fiscal Impact Statements – </a:t>
            </a:r>
          </a:p>
          <a:p>
            <a:pPr marL="514350" lvl="1">
              <a:spcAft>
                <a:spcPts val="600"/>
              </a:spcAft>
            </a:pPr>
            <a:r>
              <a:rPr lang="en-US" sz="1800" dirty="0"/>
              <a:t>Agency – Statement of the financial and/or staffing impact of potential legislation on the agency</a:t>
            </a:r>
          </a:p>
          <a:p>
            <a:pPr marL="514350" lvl="1">
              <a:spcAft>
                <a:spcPts val="600"/>
              </a:spcAft>
            </a:pPr>
            <a:r>
              <a:rPr lang="en-US" sz="1800" dirty="0"/>
              <a:t>LFO – Compiled statement of the financial and/or staffing impact of potential legislation on all state agencies</a:t>
            </a:r>
          </a:p>
        </p:txBody>
      </p:sp>
      <p:sp>
        <p:nvSpPr>
          <p:cNvPr id="4" name="Slide Number Placeholder 3"/>
          <p:cNvSpPr>
            <a:spLocks noGrp="1"/>
          </p:cNvSpPr>
          <p:nvPr>
            <p:ph type="sldNum" sz="quarter" idx="11"/>
          </p:nvPr>
        </p:nvSpPr>
        <p:spPr/>
        <p:txBody>
          <a:bodyPr/>
          <a:lstStyle/>
          <a:p>
            <a:pPr>
              <a:defRPr/>
            </a:pPr>
            <a:fld id="{4C27AA51-C0DA-41E6-8C30-C3395A1CF5A7}" type="slidenum">
              <a:rPr lang="en-US" altLang="en-US" smtClean="0"/>
              <a:pPr>
                <a:defRPr/>
              </a:pPr>
              <a:t>5</a:t>
            </a:fld>
            <a:endParaRPr lang="en-US" altLang="en-US"/>
          </a:p>
        </p:txBody>
      </p:sp>
    </p:spTree>
    <p:extLst>
      <p:ext uri="{BB962C8B-B14F-4D97-AF65-F5344CB8AC3E}">
        <p14:creationId xmlns:p14="http://schemas.microsoft.com/office/powerpoint/2010/main" val="142400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F8BE-7B67-860B-5EC8-B1C1B36D2E80}"/>
              </a:ext>
            </a:extLst>
          </p:cNvPr>
          <p:cNvSpPr>
            <a:spLocks noGrp="1"/>
          </p:cNvSpPr>
          <p:nvPr>
            <p:ph type="title"/>
          </p:nvPr>
        </p:nvSpPr>
        <p:spPr/>
        <p:txBody>
          <a:bodyPr>
            <a:normAutofit/>
          </a:bodyPr>
          <a:lstStyle/>
          <a:p>
            <a:r>
              <a:rPr lang="en-US" sz="4000" dirty="0"/>
              <a:t>Building the Base Budget</a:t>
            </a:r>
          </a:p>
        </p:txBody>
      </p:sp>
      <p:pic>
        <p:nvPicPr>
          <p:cNvPr id="4" name="Picture 3" descr="People reading blueprints in warehouse">
            <a:extLst>
              <a:ext uri="{FF2B5EF4-FFF2-40B4-BE49-F238E27FC236}">
                <a16:creationId xmlns:a16="http://schemas.microsoft.com/office/drawing/2014/main" id="{1E4416FD-9497-15E4-06DD-B95EC582542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18022" y="1491673"/>
            <a:ext cx="5142128" cy="3422071"/>
          </a:xfrm>
          <a:prstGeom prst="rect">
            <a:avLst/>
          </a:prstGeom>
          <a:ln>
            <a:noFill/>
          </a:ln>
          <a:effectLst>
            <a:softEdge rad="112500"/>
          </a:effectLst>
        </p:spPr>
      </p:pic>
    </p:spTree>
    <p:extLst>
      <p:ext uri="{BB962C8B-B14F-4D97-AF65-F5344CB8AC3E}">
        <p14:creationId xmlns:p14="http://schemas.microsoft.com/office/powerpoint/2010/main" val="258505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900" b="1" dirty="0"/>
              <a:t>PHASES OF THE BUDGET PROCESS</a:t>
            </a:r>
            <a:br>
              <a:rPr lang="en-US" sz="1900" dirty="0"/>
            </a:br>
            <a:endParaRPr lang="en-US" sz="1900" dirty="0"/>
          </a:p>
        </p:txBody>
      </p:sp>
      <p:sp>
        <p:nvSpPr>
          <p:cNvPr id="4" name="Slide Number Placeholder 3"/>
          <p:cNvSpPr>
            <a:spLocks noGrp="1"/>
          </p:cNvSpPr>
          <p:nvPr>
            <p:ph type="sldNum" sz="quarter" idx="12"/>
          </p:nvPr>
        </p:nvSpPr>
        <p:spPr/>
        <p:txBody>
          <a:bodyPr/>
          <a:lstStyle/>
          <a:p>
            <a:pPr>
              <a:defRPr/>
            </a:pPr>
            <a:fld id="{4C27AA51-C0DA-41E6-8C30-C3395A1CF5A7}" type="slidenum">
              <a:rPr lang="en-US" altLang="en-US" smtClean="0"/>
              <a:pPr>
                <a:defRPr/>
              </a:pPr>
              <a:t>7</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809" y="1949450"/>
            <a:ext cx="6553200" cy="368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536709" y="2025649"/>
            <a:ext cx="838200" cy="230832"/>
          </a:xfrm>
          <a:prstGeom prst="rect">
            <a:avLst/>
          </a:prstGeom>
          <a:solidFill>
            <a:srgbClr val="FFFFFF"/>
          </a:solidFill>
        </p:spPr>
        <p:txBody>
          <a:bodyPr wrap="square" rtlCol="0">
            <a:spAutoFit/>
          </a:bodyPr>
          <a:lstStyle/>
          <a:p>
            <a:r>
              <a:rPr lang="en-US" sz="900" dirty="0"/>
              <a:t>July 2023</a:t>
            </a:r>
          </a:p>
        </p:txBody>
      </p:sp>
      <p:sp>
        <p:nvSpPr>
          <p:cNvPr id="7" name="TextBox 6"/>
          <p:cNvSpPr txBox="1"/>
          <p:nvPr/>
        </p:nvSpPr>
        <p:spPr>
          <a:xfrm>
            <a:off x="7508009" y="2025649"/>
            <a:ext cx="838200" cy="230832"/>
          </a:xfrm>
          <a:prstGeom prst="rect">
            <a:avLst/>
          </a:prstGeom>
          <a:solidFill>
            <a:srgbClr val="FFFFFF"/>
          </a:solidFill>
        </p:spPr>
        <p:txBody>
          <a:bodyPr wrap="square" rtlCol="0">
            <a:spAutoFit/>
          </a:bodyPr>
          <a:lstStyle/>
          <a:p>
            <a:r>
              <a:rPr lang="en-US" sz="900" dirty="0"/>
              <a:t>June 2023</a:t>
            </a:r>
          </a:p>
        </p:txBody>
      </p:sp>
      <p:sp>
        <p:nvSpPr>
          <p:cNvPr id="10" name="TextBox 9"/>
          <p:cNvSpPr txBox="1"/>
          <p:nvPr/>
        </p:nvSpPr>
        <p:spPr>
          <a:xfrm>
            <a:off x="10060709" y="4305929"/>
            <a:ext cx="990600" cy="230832"/>
          </a:xfrm>
          <a:prstGeom prst="rect">
            <a:avLst/>
          </a:prstGeom>
          <a:solidFill>
            <a:srgbClr val="FFFFFF"/>
          </a:solidFill>
        </p:spPr>
        <p:txBody>
          <a:bodyPr wrap="square" rtlCol="0">
            <a:spAutoFit/>
          </a:bodyPr>
          <a:lstStyle/>
          <a:p>
            <a:r>
              <a:rPr lang="en-US" sz="900" dirty="0"/>
              <a:t>February 2024</a:t>
            </a:r>
          </a:p>
        </p:txBody>
      </p:sp>
      <p:sp>
        <p:nvSpPr>
          <p:cNvPr id="11" name="TextBox 10"/>
          <p:cNvSpPr txBox="1"/>
          <p:nvPr/>
        </p:nvSpPr>
        <p:spPr>
          <a:xfrm>
            <a:off x="9984509" y="3674711"/>
            <a:ext cx="876300" cy="230832"/>
          </a:xfrm>
          <a:prstGeom prst="rect">
            <a:avLst/>
          </a:prstGeom>
          <a:solidFill>
            <a:srgbClr val="FFFFFF"/>
          </a:solidFill>
        </p:spPr>
        <p:txBody>
          <a:bodyPr wrap="square" rtlCol="0">
            <a:spAutoFit/>
          </a:bodyPr>
          <a:lstStyle/>
          <a:p>
            <a:r>
              <a:rPr lang="en-US" sz="900" dirty="0"/>
              <a:t>January 2024</a:t>
            </a:r>
          </a:p>
        </p:txBody>
      </p:sp>
      <p:sp>
        <p:nvSpPr>
          <p:cNvPr id="12" name="TextBox 11"/>
          <p:cNvSpPr txBox="1"/>
          <p:nvPr/>
        </p:nvSpPr>
        <p:spPr>
          <a:xfrm>
            <a:off x="6022109" y="4898990"/>
            <a:ext cx="1133476" cy="230832"/>
          </a:xfrm>
          <a:prstGeom prst="rect">
            <a:avLst/>
          </a:prstGeom>
          <a:solidFill>
            <a:srgbClr val="FFFFFF"/>
          </a:solidFill>
        </p:spPr>
        <p:txBody>
          <a:bodyPr wrap="square" rtlCol="0">
            <a:spAutoFit/>
          </a:bodyPr>
          <a:lstStyle/>
          <a:p>
            <a:r>
              <a:rPr lang="en-US" sz="900" dirty="0"/>
              <a:t>September 2024</a:t>
            </a:r>
          </a:p>
        </p:txBody>
      </p:sp>
      <p:sp>
        <p:nvSpPr>
          <p:cNvPr id="13" name="TextBox 12"/>
          <p:cNvSpPr txBox="1"/>
          <p:nvPr/>
        </p:nvSpPr>
        <p:spPr>
          <a:xfrm>
            <a:off x="5717309" y="3584479"/>
            <a:ext cx="990600" cy="230832"/>
          </a:xfrm>
          <a:prstGeom prst="rect">
            <a:avLst/>
          </a:prstGeom>
          <a:solidFill>
            <a:srgbClr val="FFFFFF"/>
          </a:solidFill>
        </p:spPr>
        <p:txBody>
          <a:bodyPr wrap="square" rtlCol="0">
            <a:spAutoFit/>
          </a:bodyPr>
          <a:lstStyle/>
          <a:p>
            <a:r>
              <a:rPr lang="en-US" sz="900" dirty="0"/>
              <a:t>January 2025</a:t>
            </a:r>
          </a:p>
        </p:txBody>
      </p:sp>
      <p:sp>
        <p:nvSpPr>
          <p:cNvPr id="3" name="TextBox 2">
            <a:extLst>
              <a:ext uri="{FF2B5EF4-FFF2-40B4-BE49-F238E27FC236}">
                <a16:creationId xmlns:a16="http://schemas.microsoft.com/office/drawing/2014/main" id="{37175032-57CF-70F3-D7E8-564C9DF3BFA8}"/>
              </a:ext>
            </a:extLst>
          </p:cNvPr>
          <p:cNvSpPr txBox="1"/>
          <p:nvPr/>
        </p:nvSpPr>
        <p:spPr>
          <a:xfrm>
            <a:off x="209549" y="1949450"/>
            <a:ext cx="5317259" cy="3139321"/>
          </a:xfrm>
          <a:prstGeom prst="rect">
            <a:avLst/>
          </a:prstGeom>
          <a:noFill/>
        </p:spPr>
        <p:txBody>
          <a:bodyPr wrap="square" rtlCol="0">
            <a:spAutoFit/>
          </a:bodyPr>
          <a:lstStyle/>
          <a:p>
            <a:r>
              <a:rPr lang="en-US" sz="1800" dirty="0"/>
              <a:t>The budget development process has three major phases: </a:t>
            </a:r>
            <a:endParaRPr lang="en-US" dirty="0"/>
          </a:p>
          <a:p>
            <a:endParaRPr lang="en-US" sz="1800" dirty="0"/>
          </a:p>
          <a:p>
            <a:pPr marL="285750" indent="-285750">
              <a:buFont typeface="Arial" panose="020B0604020202020204" pitchFamily="34" charset="0"/>
              <a:buChar char="•"/>
            </a:pPr>
            <a:r>
              <a:rPr lang="en-US" sz="1800" dirty="0"/>
              <a:t>Agency Request Budget (ARB)</a:t>
            </a:r>
          </a:p>
          <a:p>
            <a:pPr marL="285750" indent="-285750">
              <a:buFont typeface="Arial" panose="020B0604020202020204" pitchFamily="34" charset="0"/>
              <a:buChar char="•"/>
            </a:pPr>
            <a:r>
              <a:rPr lang="en-US" sz="1800" dirty="0"/>
              <a:t>Governor’s Budget</a:t>
            </a:r>
          </a:p>
          <a:p>
            <a:pPr marL="285750" indent="-285750">
              <a:buFont typeface="Arial" panose="020B0604020202020204" pitchFamily="34" charset="0"/>
              <a:buChar char="•"/>
            </a:pPr>
            <a:r>
              <a:rPr lang="en-US" sz="1800" dirty="0"/>
              <a:t>Legislatively Adopted Budget (LAB)</a:t>
            </a:r>
          </a:p>
          <a:p>
            <a:endParaRPr lang="en-US" dirty="0"/>
          </a:p>
          <a:p>
            <a:r>
              <a:rPr lang="en-US" sz="1800" dirty="0"/>
              <a:t>During the interim between ARB and LAB there are a number of budget execution tasks and many opportunities for adjustments (</a:t>
            </a:r>
            <a:r>
              <a:rPr lang="en-US" sz="1800" i="1" dirty="0"/>
              <a:t>e.g., </a:t>
            </a:r>
            <a:r>
              <a:rPr lang="en-US" sz="1800" dirty="0"/>
              <a:t>Emergency Boards).</a:t>
            </a:r>
            <a:endParaRPr lang="en-US" dirty="0"/>
          </a:p>
        </p:txBody>
      </p:sp>
    </p:spTree>
    <p:extLst>
      <p:ext uri="{BB962C8B-B14F-4D97-AF65-F5344CB8AC3E}">
        <p14:creationId xmlns:p14="http://schemas.microsoft.com/office/powerpoint/2010/main" val="266930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the Base Budget</a:t>
            </a:r>
          </a:p>
        </p:txBody>
      </p:sp>
      <p:sp>
        <p:nvSpPr>
          <p:cNvPr id="3" name="Content Placeholder 2"/>
          <p:cNvSpPr>
            <a:spLocks noGrp="1"/>
          </p:cNvSpPr>
          <p:nvPr>
            <p:ph idx="1"/>
          </p:nvPr>
        </p:nvSpPr>
        <p:spPr/>
        <p:txBody>
          <a:bodyPr/>
          <a:lstStyle/>
          <a:p>
            <a:r>
              <a:rPr lang="en-US" sz="2500" dirty="0"/>
              <a:t>Budget Startup – </a:t>
            </a:r>
          </a:p>
          <a:p>
            <a:pPr marL="400050" lvl="1" indent="0">
              <a:spcAft>
                <a:spcPts val="1200"/>
              </a:spcAft>
              <a:buNone/>
            </a:pPr>
            <a:r>
              <a:rPr lang="en-US" sz="2100" dirty="0"/>
              <a:t>Typically starts in January of even-numbered years for the Agency Request Budget</a:t>
            </a:r>
          </a:p>
          <a:p>
            <a:pPr lvl="1" indent="-342900">
              <a:spcAft>
                <a:spcPts val="1200"/>
              </a:spcAft>
            </a:pPr>
            <a:r>
              <a:rPr lang="en-US" sz="2100" dirty="0"/>
              <a:t>Historical Data – reconcile the previous biennia's actual expenditures in ORBITS</a:t>
            </a:r>
          </a:p>
          <a:p>
            <a:pPr lvl="1" indent="-342900">
              <a:spcAft>
                <a:spcPts val="1200"/>
              </a:spcAft>
            </a:pPr>
            <a:r>
              <a:rPr lang="en-US" sz="2100" dirty="0"/>
              <a:t>Review and make changes to program units, if necessary and clean-up DCRs not used</a:t>
            </a:r>
          </a:p>
          <a:p>
            <a:pPr lvl="1" indent="-342900">
              <a:spcAft>
                <a:spcPts val="1200"/>
              </a:spcAft>
            </a:pPr>
            <a:r>
              <a:rPr lang="en-US" sz="2100" dirty="0"/>
              <a:t>Revenue Projections – look at projected ending cash balances for all Other Funds accounts for submission to DAS and LFO; </a:t>
            </a:r>
          </a:p>
        </p:txBody>
      </p:sp>
      <p:sp>
        <p:nvSpPr>
          <p:cNvPr id="4" name="Slide Number Placeholder 3"/>
          <p:cNvSpPr>
            <a:spLocks noGrp="1"/>
          </p:cNvSpPr>
          <p:nvPr>
            <p:ph type="sldNum" sz="quarter" idx="12"/>
          </p:nvPr>
        </p:nvSpPr>
        <p:spPr/>
        <p:txBody>
          <a:bodyPr/>
          <a:lstStyle/>
          <a:p>
            <a:pPr>
              <a:defRPr/>
            </a:pPr>
            <a:fld id="{4C27AA51-C0DA-41E6-8C30-C3395A1CF5A7}" type="slidenum">
              <a:rPr lang="en-US" altLang="en-US" smtClean="0"/>
              <a:pPr>
                <a:defRPr/>
              </a:pPr>
              <a:t>8</a:t>
            </a:fld>
            <a:endParaRPr lang="en-US" altLang="en-US"/>
          </a:p>
        </p:txBody>
      </p:sp>
    </p:spTree>
    <p:extLst>
      <p:ext uri="{BB962C8B-B14F-4D97-AF65-F5344CB8AC3E}">
        <p14:creationId xmlns:p14="http://schemas.microsoft.com/office/powerpoint/2010/main" val="403193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Development Timeline</a:t>
            </a:r>
          </a:p>
        </p:txBody>
      </p:sp>
      <p:sp>
        <p:nvSpPr>
          <p:cNvPr id="3" name="Content Placeholder 2"/>
          <p:cNvSpPr>
            <a:spLocks noGrp="1"/>
          </p:cNvSpPr>
          <p:nvPr>
            <p:ph idx="1"/>
          </p:nvPr>
        </p:nvSpPr>
        <p:spPr/>
        <p:txBody>
          <a:bodyPr/>
          <a:lstStyle/>
          <a:p>
            <a:pPr marL="0" indent="0">
              <a:spcAft>
                <a:spcPts val="600"/>
              </a:spcAft>
              <a:buNone/>
            </a:pPr>
            <a:r>
              <a:rPr lang="en-US" sz="2100" dirty="0"/>
              <a:t>(Budget Startup Continued)</a:t>
            </a:r>
          </a:p>
          <a:p>
            <a:pPr lvl="1" indent="-342900">
              <a:spcAft>
                <a:spcPts val="1200"/>
              </a:spcAft>
            </a:pPr>
            <a:r>
              <a:rPr lang="en-US" sz="2100" dirty="0"/>
              <a:t>Revenue Projections – look at projected Federal Fund awards to determine if we’ll have sufficient federal moneys for program needs</a:t>
            </a:r>
          </a:p>
          <a:p>
            <a:pPr lvl="1" indent="-342900">
              <a:spcAft>
                <a:spcPts val="1200"/>
              </a:spcAft>
            </a:pPr>
            <a:r>
              <a:rPr lang="en-US" sz="2100" dirty="0"/>
              <a:t>Monitor outstanding issues that may require additional funding over and above the current limitations authorized. These may be included in POPs that the agency puts forward.</a:t>
            </a:r>
          </a:p>
          <a:p>
            <a:pPr lvl="1" indent="-342900">
              <a:spcAft>
                <a:spcPts val="1200"/>
              </a:spcAft>
            </a:pPr>
            <a:r>
              <a:rPr lang="en-US" sz="2100" dirty="0"/>
              <a:t>Exception Requests – the agency may request exceptions to the standard budget process for things such as inflation on certain line items, fund shifts, etc.</a:t>
            </a:r>
          </a:p>
        </p:txBody>
      </p:sp>
      <p:sp>
        <p:nvSpPr>
          <p:cNvPr id="4" name="Slide Number Placeholder 3"/>
          <p:cNvSpPr>
            <a:spLocks noGrp="1"/>
          </p:cNvSpPr>
          <p:nvPr>
            <p:ph type="sldNum" sz="quarter" idx="12"/>
          </p:nvPr>
        </p:nvSpPr>
        <p:spPr/>
        <p:txBody>
          <a:bodyPr/>
          <a:lstStyle/>
          <a:p>
            <a:pPr>
              <a:defRPr/>
            </a:pPr>
            <a:fld id="{4C27AA51-C0DA-41E6-8C30-C3395A1CF5A7}" type="slidenum">
              <a:rPr lang="en-US" altLang="en-US" smtClean="0"/>
              <a:pPr>
                <a:defRPr/>
              </a:pPr>
              <a:t>9</a:t>
            </a:fld>
            <a:endParaRPr lang="en-US" altLang="en-US"/>
          </a:p>
        </p:txBody>
      </p:sp>
    </p:spTree>
    <p:extLst>
      <p:ext uri="{BB962C8B-B14F-4D97-AF65-F5344CB8AC3E}">
        <p14:creationId xmlns:p14="http://schemas.microsoft.com/office/powerpoint/2010/main" val="163299165"/>
      </p:ext>
    </p:extLst>
  </p:cSld>
  <p:clrMapOvr>
    <a:masterClrMapping/>
  </p:clrMapOvr>
</p:sld>
</file>

<file path=ppt/theme/theme1.xml><?xml version="1.0" encoding="utf-8"?>
<a:theme xmlns:a="http://schemas.openxmlformats.org/drawingml/2006/main" name="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952CFFC0-9B17-4F2C-B74B-C7CFB12DACD9}"/>
    </a:ext>
  </a:extLst>
</a:theme>
</file>

<file path=ppt/theme/theme2.xml><?xml version="1.0" encoding="utf-8"?>
<a:theme xmlns:a="http://schemas.openxmlformats.org/drawingml/2006/main" name="1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6FDF6CAC-E375-4D9A-9675-21B8AEF9ABBA}"/>
    </a:ext>
  </a:extLst>
</a:theme>
</file>

<file path=ppt/theme/theme3.xml><?xml version="1.0" encoding="utf-8"?>
<a:theme xmlns:a="http://schemas.openxmlformats.org/drawingml/2006/main" name="2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69BF9B39-1A58-4A65-81D6-33B249E1B5DB}"/>
    </a:ext>
  </a:extLst>
</a:theme>
</file>

<file path=ppt/theme/theme4.xml><?xml version="1.0" encoding="utf-8"?>
<a:theme xmlns:a="http://schemas.openxmlformats.org/drawingml/2006/main" name="3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38D65B92-31E8-4B39-9E05-6DA3AF1E2619}"/>
    </a:ext>
  </a:extLst>
</a:theme>
</file>

<file path=ppt/theme/theme5.xml><?xml version="1.0" encoding="utf-8"?>
<a:theme xmlns:a="http://schemas.openxmlformats.org/drawingml/2006/main" name="4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2E3308E-65E5-43E3-8875-E96B8B20C19B}" vid="{C7445596-8740-40BC-A258-7E1E7E0A487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itle xmlns="efde67e2-bd96-45fc-ad28-2d1d0cc84757">
      <Url xsi:nil="true"/>
      <Description xsi:nil="true"/>
    </Document_x0020_Title>
    <Sub_x002d_topic xmlns="efde67e2-bd96-45fc-ad28-2d1d0cc84757">Other</Sub_x002d_topic>
    <Number xmlns="efde67e2-bd96-45fc-ad28-2d1d0cc84757" xsi:nil="true"/>
    <Topic xmlns="efde67e2-bd96-45fc-ad28-2d1d0cc84757">(Empty)</Topic>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06C7E7E5753048BAEDF530717DD892" ma:contentTypeVersion="7" ma:contentTypeDescription="Create a new document." ma:contentTypeScope="" ma:versionID="5f8949e5aaa248e6d06af9c2526a511d">
  <xsd:schema xmlns:xsd="http://www.w3.org/2001/XMLSchema" xmlns:xs="http://www.w3.org/2001/XMLSchema" xmlns:p="http://schemas.microsoft.com/office/2006/metadata/properties" xmlns:ns1="http://schemas.microsoft.com/sharepoint/v3" xmlns:ns2="efde67e2-bd96-45fc-ad28-2d1d0cc84757" xmlns:ns3="c11a4dd1-9999-41de-ad6b-508521c3559d" targetNamespace="http://schemas.microsoft.com/office/2006/metadata/properties" ma:root="true" ma:fieldsID="6380f48e4c6527655b90ed53392613f9" ns1:_="" ns2:_="" ns3:_="">
    <xsd:import namespace="http://schemas.microsoft.com/sharepoint/v3"/>
    <xsd:import namespace="efde67e2-bd96-45fc-ad28-2d1d0cc84757"/>
    <xsd:import namespace="c11a4dd1-9999-41de-ad6b-508521c3559d"/>
    <xsd:element name="properties">
      <xsd:complexType>
        <xsd:sequence>
          <xsd:element name="documentManagement">
            <xsd:complexType>
              <xsd:all>
                <xsd:element ref="ns2:Topic" minOccurs="0"/>
                <xsd:element ref="ns2:Sub_x002d_topic" minOccurs="0"/>
                <xsd:element ref="ns1:PublishingStartDate" minOccurs="0"/>
                <xsd:element ref="ns1:PublishingExpirationDate" minOccurs="0"/>
                <xsd:element ref="ns2:Number" minOccurs="0"/>
                <xsd:element ref="ns2:Document_x0020_Titl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de67e2-bd96-45fc-ad28-2d1d0cc84757" elementFormDefault="qualified">
    <xsd:import namespace="http://schemas.microsoft.com/office/2006/documentManagement/types"/>
    <xsd:import namespace="http://schemas.microsoft.com/office/infopath/2007/PartnerControls"/>
    <xsd:element name="Topic" ma:index="2" nillable="true" ma:displayName="Topic" ma:default="(Empty)" ma:format="Dropdown" ma:internalName="Topic">
      <xsd:simpleType>
        <xsd:union memberTypes="dms:Text">
          <xsd:simpleType>
            <xsd:restriction base="dms:Choice">
              <xsd:enumeration value="(Empty)"/>
              <xsd:enumeration value="Budget Instructions"/>
              <xsd:enumeration value="Budget Process"/>
              <xsd:enumeration value="E-Board/IJWM"/>
              <xsd:enumeration value="OAR"/>
              <xsd:enumeration value="SABRS"/>
              <xsd:enumeration value="CPC"/>
            </xsd:restriction>
          </xsd:simpleType>
        </xsd:union>
      </xsd:simpleType>
    </xsd:element>
    <xsd:element name="Sub_x002d_topic" ma:index="3" nillable="true" ma:displayName="Sub-topic" ma:default="(Empty)" ma:format="Dropdown" ma:internalName="Sub_x002d_topic">
      <xsd:simpleType>
        <xsd:union memberTypes="dms:Text">
          <xsd:simpleType>
            <xsd:restriction base="dms:Choice">
              <xsd:enumeration value="(Empty)"/>
              <xsd:enumeration value="Allotment Process"/>
              <xsd:enumeration value="Budget Development"/>
              <xsd:enumeration value="Budget Execution"/>
              <xsd:enumeration value="Budget Kick-off"/>
              <xsd:enumeration value="Form"/>
              <xsd:enumeration value="Legislative Concepts"/>
              <xsd:enumeration value="Operations"/>
              <xsd:enumeration value="Web Sources"/>
              <xsd:enumeration value="Other"/>
            </xsd:restriction>
          </xsd:simpleType>
        </xsd:union>
      </xsd:simpleType>
    </xsd:element>
    <xsd:element name="Number" ma:index="12" nillable="true" ma:displayName="Number" ma:internalName="Number">
      <xsd:simpleType>
        <xsd:restriction base="dms:Text">
          <xsd:maxLength value="255"/>
        </xsd:restriction>
      </xsd:simpleType>
    </xsd:element>
    <xsd:element name="Document_x0020_Title" ma:index="13" nillable="true" ma:displayName="Document Title" ma:description="Type the fill name of the document and link to the short document file name" ma:format="Hyperlink" ma:internalName="Document_x0020_Titl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1a4dd1-9999-41de-ad6b-508521c355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745ADF-040B-41DC-AA2C-6B34774E2BC4}">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09137baa-9c37-4b0a-8673-9d5dcda32f7b"/>
    <ds:schemaRef ds:uri="http://purl.org/dc/dcmitype/"/>
    <ds:schemaRef ds:uri="896391a8-8ee5-4cbc-b720-b4f9aec1dc3d"/>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D05B2366-684B-4095-A35B-BDDACCB55D90}">
  <ds:schemaRefs>
    <ds:schemaRef ds:uri="http://schemas.microsoft.com/sharepoint/v3/contenttype/forms"/>
  </ds:schemaRefs>
</ds:datastoreItem>
</file>

<file path=customXml/itemProps3.xml><?xml version="1.0" encoding="utf-8"?>
<ds:datastoreItem xmlns:ds="http://schemas.openxmlformats.org/officeDocument/2006/customXml" ds:itemID="{87A8D479-B4E7-446C-83AD-A17DB3116A9E}"/>
</file>

<file path=docProps/app.xml><?xml version="1.0" encoding="utf-8"?>
<Properties xmlns="http://schemas.openxmlformats.org/officeDocument/2006/extended-properties" xmlns:vt="http://schemas.openxmlformats.org/officeDocument/2006/docPropsVTypes">
  <Template>DAS PowerPoint Presentation with Instructions 1</Template>
  <TotalTime>98</TotalTime>
  <Words>1511</Words>
  <Application>Microsoft Office PowerPoint</Application>
  <PresentationFormat>Widescreen</PresentationFormat>
  <Paragraphs>179</Paragraphs>
  <Slides>21</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Arial</vt:lpstr>
      <vt:lpstr>Bookman Old Style</vt:lpstr>
      <vt:lpstr>Calibri</vt:lpstr>
      <vt:lpstr>Montserrat</vt:lpstr>
      <vt:lpstr>Wingdings</vt:lpstr>
      <vt:lpstr>DAS_2022</vt:lpstr>
      <vt:lpstr>1_DAS_2022</vt:lpstr>
      <vt:lpstr>2_DAS_2022</vt:lpstr>
      <vt:lpstr>3_DAS_2022</vt:lpstr>
      <vt:lpstr>4_DAS_2022</vt:lpstr>
      <vt:lpstr> Statewide Budget Staff Training 101</vt:lpstr>
      <vt:lpstr>  </vt:lpstr>
      <vt:lpstr>Basic Budget Terminology</vt:lpstr>
      <vt:lpstr>Basic Budget Terminology</vt:lpstr>
      <vt:lpstr>Basic Budget Terminology</vt:lpstr>
      <vt:lpstr>Building the Base Budget</vt:lpstr>
      <vt:lpstr>PHASES OF THE BUDGET PROCESS </vt:lpstr>
      <vt:lpstr>Building the Base Budget</vt:lpstr>
      <vt:lpstr>Budget Development Timeline</vt:lpstr>
      <vt:lpstr>Budget Development Timeline</vt:lpstr>
      <vt:lpstr>CSL and POP Overview</vt:lpstr>
      <vt:lpstr>CSL and POP Overview</vt:lpstr>
      <vt:lpstr>CSL and POP Overview</vt:lpstr>
      <vt:lpstr>CSL and POP Overview</vt:lpstr>
      <vt:lpstr>CSL and POP Overview</vt:lpstr>
      <vt:lpstr>Key Budget Deadlines</vt:lpstr>
      <vt:lpstr>Key Budget Deadlines</vt:lpstr>
      <vt:lpstr>DAS Key Budget Deadlines</vt:lpstr>
      <vt:lpstr>DAS Key Budget Deadlines</vt:lpstr>
      <vt:lpstr>DAS Key Budget Deadlines</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Staff 101</dc:title>
  <dc:creator>OTERO Robert * DAS</dc:creator>
  <cp:lastModifiedBy>OTERO Robert * DAS</cp:lastModifiedBy>
  <cp:revision>5</cp:revision>
  <dcterms:created xsi:type="dcterms:W3CDTF">2023-09-06T14:56:11Z</dcterms:created>
  <dcterms:modified xsi:type="dcterms:W3CDTF">2024-05-02T17:55:25Z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0x0101006306C7E7E5753048BAEDF530717DD892</vt:lpwstr>
  </property>
  <property fmtid="{D5CDD505-2E9C-101B-9397-08002B2CF9AE}" pid="3" name="MSIP_Label_db79d039-fcd0-4045-9c78-4cfb2eba0904_Enabled">
    <vt:lpwstr>true</vt:lpwstr>
  </property>
  <property fmtid="{D5CDD505-2E9C-101B-9397-08002B2CF9AE}" pid="4" name="MSIP_Label_db79d039-fcd0-4045-9c78-4cfb2eba0904_SetDate">
    <vt:lpwstr>2024-04-12T23:19:50Z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53182fcb-df66-49c0-a382-6db90f69ec10</vt:lpwstr>
  </property>
  <property fmtid="{D5CDD505-2E9C-101B-9397-08002B2CF9AE}" pid="9" name="MSIP_Label_db79d039-fcd0-4045-9c78-4cfb2eba0904_ContentBits">
    <vt:lpwstr>0</vt:lpwstr>
  </property>
</Properties>
</file>