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2" r:id="rId5"/>
    <p:sldMasterId id="2147483692" r:id="rId6"/>
    <p:sldMasterId id="2147483702" r:id="rId7"/>
    <p:sldMasterId id="2147483712" r:id="rId8"/>
  </p:sldMasterIdLst>
  <p:notesMasterIdLst>
    <p:notesMasterId r:id="rId16"/>
  </p:notesMasterIdLst>
  <p:handoutMasterIdLst>
    <p:handoutMasterId r:id="rId17"/>
  </p:handoutMasterIdLst>
  <p:sldIdLst>
    <p:sldId id="257" r:id="rId9"/>
    <p:sldId id="267" r:id="rId10"/>
    <p:sldId id="296" r:id="rId11"/>
    <p:sldId id="305" r:id="rId12"/>
    <p:sldId id="308" r:id="rId13"/>
    <p:sldId id="309" r:id="rId14"/>
    <p:sldId id="31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nd Agenda Slides" id="{1156E33F-3CCC-4B65-8269-19CE3611B7D2}">
          <p14:sldIdLst>
            <p14:sldId id="257"/>
          </p14:sldIdLst>
        </p14:section>
        <p14:section name="Transition and Layout Slides 3" id="{60DECBA8-3F1B-45F8-B03B-9F1A155AA6DE}">
          <p14:sldIdLst>
            <p14:sldId id="267"/>
            <p14:sldId id="296"/>
            <p14:sldId id="305"/>
            <p14:sldId id="308"/>
            <p14:sldId id="309"/>
            <p14:sldId id="310"/>
          </p14:sldIdLst>
        </p14:section>
        <p14:section name="Transition and Layout Slides 4" id="{E098620E-D782-4904-9EE7-31B6712BD8F7}">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351BF97-041D-260F-F79A-8EF7A6A0A2E6}" name="OTERO Robert * DAS" initials="OR*D" userId="S::Robert.OTERO@das.oregon.gov::2ce4d51c-bc87-4659-91c2-9dfe80fc5d5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5FA1"/>
    <a:srgbClr val="CC9900"/>
    <a:srgbClr val="263B80"/>
    <a:srgbClr val="EEB000"/>
    <a:srgbClr val="F37221"/>
    <a:srgbClr val="E1B924"/>
    <a:srgbClr val="ACC550"/>
    <a:srgbClr val="425F3F"/>
    <a:srgbClr val="618B5D"/>
    <a:srgbClr val="1A8CA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3" autoAdjust="0"/>
    <p:restoredTop sz="77040" autoAdjust="0"/>
  </p:normalViewPr>
  <p:slideViewPr>
    <p:cSldViewPr snapToGrid="0">
      <p:cViewPr varScale="1">
        <p:scale>
          <a:sx n="123" d="100"/>
          <a:sy n="123" d="100"/>
        </p:scale>
        <p:origin x="1592"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314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17802-30F2-41F2-B553-7DD006ECF72E}" type="doc">
      <dgm:prSet loTypeId="urn:microsoft.com/office/officeart/2005/8/layout/lProcess2" loCatId="list" qsTypeId="urn:microsoft.com/office/officeart/2005/8/quickstyle/3d1" qsCatId="3D" csTypeId="urn:microsoft.com/office/officeart/2005/8/colors/accent3_2" csCatId="accent3" phldr="1"/>
      <dgm:spPr/>
      <dgm:t>
        <a:bodyPr/>
        <a:lstStyle/>
        <a:p>
          <a:endParaRPr lang="en-US"/>
        </a:p>
      </dgm:t>
    </dgm:pt>
    <dgm:pt modelId="{376139AF-618D-4097-8902-BFA5290B4BF3}">
      <dgm:prSet phldrT="[Text]" custT="1"/>
      <dgm:spPr/>
      <dgm:t>
        <a:bodyPr/>
        <a:lstStyle/>
        <a:p>
          <a:pPr>
            <a:buFont typeface="Arial" panose="020B0604020202020204" pitchFamily="34" charset="0"/>
            <a:buChar char="•"/>
          </a:pPr>
          <a:r>
            <a:rPr lang="en-US" sz="3200" b="1" dirty="0">
              <a:solidFill>
                <a:schemeClr val="tx1"/>
              </a:solidFill>
            </a:rPr>
            <a:t>Baseline Rate Development</a:t>
          </a:r>
          <a:endParaRPr lang="en-US" sz="3200" dirty="0">
            <a:solidFill>
              <a:schemeClr val="tx1"/>
            </a:solidFill>
          </a:endParaRPr>
        </a:p>
      </dgm:t>
    </dgm:pt>
    <dgm:pt modelId="{469D07F3-BA14-44B2-BE89-BD775B210248}" type="parTrans" cxnId="{0860758B-EC9A-41E2-9CAF-309181B056EF}">
      <dgm:prSet/>
      <dgm:spPr/>
      <dgm:t>
        <a:bodyPr/>
        <a:lstStyle/>
        <a:p>
          <a:endParaRPr lang="en-US"/>
        </a:p>
      </dgm:t>
    </dgm:pt>
    <dgm:pt modelId="{AFF7B775-CBE9-4F1C-B4CE-2F4080C6D339}" type="sibTrans" cxnId="{0860758B-EC9A-41E2-9CAF-309181B056EF}">
      <dgm:prSet/>
      <dgm:spPr/>
      <dgm:t>
        <a:bodyPr/>
        <a:lstStyle/>
        <a:p>
          <a:endParaRPr lang="en-US"/>
        </a:p>
      </dgm:t>
    </dgm:pt>
    <dgm:pt modelId="{803292B7-1BB8-4F3F-93F9-83E155C75CDF}">
      <dgm:prSet custT="1"/>
      <dgm:spPr/>
      <dgm:t>
        <a:bodyPr/>
        <a:lstStyle/>
        <a:p>
          <a:pPr>
            <a:buFont typeface="Arial" panose="020B0604020202020204" pitchFamily="34" charset="0"/>
            <a:buNone/>
          </a:pPr>
          <a:r>
            <a:rPr lang="en-US" sz="1400" b="1" dirty="0">
              <a:solidFill>
                <a:schemeClr val="tx1"/>
              </a:solidFill>
            </a:rPr>
            <a:t>DBS realign the base budget</a:t>
          </a:r>
          <a:endParaRPr lang="en-US" sz="1400" dirty="0">
            <a:solidFill>
              <a:schemeClr val="tx1"/>
            </a:solidFill>
          </a:endParaRPr>
        </a:p>
      </dgm:t>
    </dgm:pt>
    <dgm:pt modelId="{4D679345-FF2E-483F-9C99-AEF1ED4442FA}" type="parTrans" cxnId="{92FD0BD6-597F-40AF-88E1-E824F882AFC6}">
      <dgm:prSet/>
      <dgm:spPr/>
      <dgm:t>
        <a:bodyPr/>
        <a:lstStyle/>
        <a:p>
          <a:endParaRPr lang="en-US"/>
        </a:p>
      </dgm:t>
    </dgm:pt>
    <dgm:pt modelId="{4B8BA691-C4B3-4475-A24D-2659E1568450}" type="sibTrans" cxnId="{92FD0BD6-597F-40AF-88E1-E824F882AFC6}">
      <dgm:prSet/>
      <dgm:spPr/>
      <dgm:t>
        <a:bodyPr/>
        <a:lstStyle/>
        <a:p>
          <a:endParaRPr lang="en-US"/>
        </a:p>
      </dgm:t>
    </dgm:pt>
    <dgm:pt modelId="{7F8F5484-16B9-4610-979F-E1F7DE53E006}">
      <dgm:prSet custT="1"/>
      <dgm:spPr/>
      <dgm:t>
        <a:bodyPr/>
        <a:lstStyle/>
        <a:p>
          <a:pPr>
            <a:buFont typeface="Arial" panose="020B0604020202020204" pitchFamily="34" charset="0"/>
            <a:buNone/>
          </a:pPr>
          <a:r>
            <a:rPr lang="en-US" sz="1400" b="1" dirty="0">
              <a:solidFill>
                <a:schemeClr val="tx1"/>
              </a:solidFill>
            </a:rPr>
            <a:t>Analyzing Personal Services and updating estimated costs</a:t>
          </a:r>
          <a:endParaRPr lang="en-US" sz="1400" dirty="0">
            <a:solidFill>
              <a:schemeClr val="tx1"/>
            </a:solidFill>
          </a:endParaRPr>
        </a:p>
      </dgm:t>
    </dgm:pt>
    <dgm:pt modelId="{A9583321-D7E8-4025-A392-5CBAE54839A8}" type="parTrans" cxnId="{683F1AEB-7EA9-4778-93A8-8168E346191D}">
      <dgm:prSet/>
      <dgm:spPr/>
      <dgm:t>
        <a:bodyPr/>
        <a:lstStyle/>
        <a:p>
          <a:endParaRPr lang="en-US"/>
        </a:p>
      </dgm:t>
    </dgm:pt>
    <dgm:pt modelId="{CEF20577-B8B1-47DF-A02D-FE71797AC787}" type="sibTrans" cxnId="{683F1AEB-7EA9-4778-93A8-8168E346191D}">
      <dgm:prSet/>
      <dgm:spPr/>
      <dgm:t>
        <a:bodyPr/>
        <a:lstStyle/>
        <a:p>
          <a:endParaRPr lang="en-US"/>
        </a:p>
      </dgm:t>
    </dgm:pt>
    <dgm:pt modelId="{4154CD30-55FB-4272-8546-B791615203CC}">
      <dgm:prSet custT="1"/>
      <dgm:spPr/>
      <dgm:t>
        <a:bodyPr/>
        <a:lstStyle/>
        <a:p>
          <a:pPr>
            <a:buFont typeface="Arial" panose="020B0604020202020204" pitchFamily="34" charset="0"/>
            <a:buNone/>
          </a:pPr>
          <a:r>
            <a:rPr lang="en-US" sz="1400" b="1" dirty="0">
              <a:solidFill>
                <a:schemeClr val="tx1"/>
              </a:solidFill>
            </a:rPr>
            <a:t>DBS will be analyzing revenue needs based on data and updating estimated revenues</a:t>
          </a:r>
          <a:endParaRPr lang="en-US" sz="1400" dirty="0">
            <a:solidFill>
              <a:schemeClr val="tx1"/>
            </a:solidFill>
          </a:endParaRPr>
        </a:p>
      </dgm:t>
    </dgm:pt>
    <dgm:pt modelId="{8CF1CB88-934D-464B-9BE9-6483616C421C}" type="parTrans" cxnId="{68AFFA4F-0714-4217-A77E-E9232AF37A4C}">
      <dgm:prSet/>
      <dgm:spPr/>
      <dgm:t>
        <a:bodyPr/>
        <a:lstStyle/>
        <a:p>
          <a:endParaRPr lang="en-US"/>
        </a:p>
      </dgm:t>
    </dgm:pt>
    <dgm:pt modelId="{F2FB1ED1-9E45-405D-84FC-6A35C24F8261}" type="sibTrans" cxnId="{68AFFA4F-0714-4217-A77E-E9232AF37A4C}">
      <dgm:prSet/>
      <dgm:spPr/>
      <dgm:t>
        <a:bodyPr/>
        <a:lstStyle/>
        <a:p>
          <a:endParaRPr lang="en-US"/>
        </a:p>
      </dgm:t>
    </dgm:pt>
    <dgm:pt modelId="{C0E9C4E4-AA8A-4252-93F3-3E07BCFE2279}">
      <dgm:prSet custT="1"/>
      <dgm:spPr/>
      <dgm:t>
        <a:bodyPr/>
        <a:lstStyle/>
        <a:p>
          <a:pPr>
            <a:buFont typeface="Symbol" panose="05050102010706020507" pitchFamily="18" charset="2"/>
            <a:buChar char=""/>
          </a:pPr>
          <a:r>
            <a:rPr lang="en-US" sz="3200" b="1" dirty="0">
              <a:solidFill>
                <a:schemeClr val="tx1"/>
              </a:solidFill>
            </a:rPr>
            <a:t>Rate Modeling</a:t>
          </a:r>
          <a:endParaRPr lang="en-US" sz="3200" dirty="0">
            <a:solidFill>
              <a:schemeClr val="tx1"/>
            </a:solidFill>
          </a:endParaRPr>
        </a:p>
      </dgm:t>
    </dgm:pt>
    <dgm:pt modelId="{8B03E3ED-E08D-4A51-B020-3C16833E0BB1}" type="parTrans" cxnId="{9EF98932-DEAB-4190-B5CE-966A8EAE10B5}">
      <dgm:prSet/>
      <dgm:spPr/>
      <dgm:t>
        <a:bodyPr/>
        <a:lstStyle/>
        <a:p>
          <a:endParaRPr lang="en-US"/>
        </a:p>
      </dgm:t>
    </dgm:pt>
    <dgm:pt modelId="{594AFC2A-ED80-4F68-BA0C-18C5324A4F4D}" type="sibTrans" cxnId="{9EF98932-DEAB-4190-B5CE-966A8EAE10B5}">
      <dgm:prSet/>
      <dgm:spPr/>
      <dgm:t>
        <a:bodyPr/>
        <a:lstStyle/>
        <a:p>
          <a:endParaRPr lang="en-US"/>
        </a:p>
      </dgm:t>
    </dgm:pt>
    <dgm:pt modelId="{082D7E22-5107-4189-B244-4A284B08606A}">
      <dgm:prSet custT="1"/>
      <dgm:spPr/>
      <dgm:t>
        <a:bodyPr/>
        <a:lstStyle/>
        <a:p>
          <a:pPr>
            <a:buFont typeface="Arial" panose="020B0604020202020204" pitchFamily="34" charset="0"/>
            <a:buNone/>
          </a:pPr>
          <a:r>
            <a:rPr lang="en-US" sz="1400" b="1" dirty="0">
              <a:solidFill>
                <a:schemeClr val="tx1"/>
              </a:solidFill>
            </a:rPr>
            <a:t>Update our agency information for rate setting</a:t>
          </a:r>
          <a:endParaRPr lang="en-US" sz="1400" dirty="0">
            <a:solidFill>
              <a:schemeClr val="tx1"/>
            </a:solidFill>
          </a:endParaRPr>
        </a:p>
      </dgm:t>
    </dgm:pt>
    <dgm:pt modelId="{8A0E03CD-1359-4181-A1EF-12C83ECB50C4}" type="parTrans" cxnId="{356424A6-BE14-42CB-80E7-3F6F137A0AB5}">
      <dgm:prSet/>
      <dgm:spPr/>
      <dgm:t>
        <a:bodyPr/>
        <a:lstStyle/>
        <a:p>
          <a:endParaRPr lang="en-US"/>
        </a:p>
      </dgm:t>
    </dgm:pt>
    <dgm:pt modelId="{61E544F2-79D3-4247-B59D-B6AE2E22204D}" type="sibTrans" cxnId="{356424A6-BE14-42CB-80E7-3F6F137A0AB5}">
      <dgm:prSet/>
      <dgm:spPr/>
      <dgm:t>
        <a:bodyPr/>
        <a:lstStyle/>
        <a:p>
          <a:endParaRPr lang="en-US"/>
        </a:p>
      </dgm:t>
    </dgm:pt>
    <dgm:pt modelId="{AEEB7732-9713-4FB4-B1E2-5A994713295E}">
      <dgm:prSet custT="1"/>
      <dgm:spPr/>
      <dgm:t>
        <a:bodyPr/>
        <a:lstStyle/>
        <a:p>
          <a:pPr>
            <a:buFont typeface="Arial" panose="020B0604020202020204" pitchFamily="34" charset="0"/>
            <a:buNone/>
          </a:pPr>
          <a:r>
            <a:rPr lang="en-US" sz="1400" b="1" dirty="0">
              <a:solidFill>
                <a:schemeClr val="tx1"/>
              </a:solidFill>
            </a:rPr>
            <a:t>Update usage projections</a:t>
          </a:r>
          <a:endParaRPr lang="en-US" sz="1400" dirty="0">
            <a:solidFill>
              <a:schemeClr val="tx1"/>
            </a:solidFill>
          </a:endParaRPr>
        </a:p>
      </dgm:t>
    </dgm:pt>
    <dgm:pt modelId="{0D56A2F7-F675-45A1-ABCD-6974981B9E77}" type="parTrans" cxnId="{667635FF-F042-4643-8CA1-AAE35267ECBD}">
      <dgm:prSet/>
      <dgm:spPr/>
      <dgm:t>
        <a:bodyPr/>
        <a:lstStyle/>
        <a:p>
          <a:endParaRPr lang="en-US"/>
        </a:p>
      </dgm:t>
    </dgm:pt>
    <dgm:pt modelId="{3CCE3273-85DA-4C15-BD53-3EB0AC3FC6C6}" type="sibTrans" cxnId="{667635FF-F042-4643-8CA1-AAE35267ECBD}">
      <dgm:prSet/>
      <dgm:spPr/>
      <dgm:t>
        <a:bodyPr/>
        <a:lstStyle/>
        <a:p>
          <a:endParaRPr lang="en-US"/>
        </a:p>
      </dgm:t>
    </dgm:pt>
    <dgm:pt modelId="{84CC0896-B0DC-4C4E-AEE2-F82B95124567}">
      <dgm:prSet custT="1"/>
      <dgm:spPr/>
      <dgm:t>
        <a:bodyPr/>
        <a:lstStyle/>
        <a:p>
          <a:pPr>
            <a:buFont typeface="Arial" panose="020B0604020202020204" pitchFamily="34" charset="0"/>
            <a:buNone/>
          </a:pPr>
          <a:r>
            <a:rPr lang="en-US" sz="1400" b="1" dirty="0">
              <a:solidFill>
                <a:schemeClr val="tx1"/>
              </a:solidFill>
            </a:rPr>
            <a:t>Calculate rates and assessments with budget and revenue needs</a:t>
          </a:r>
          <a:endParaRPr lang="en-US" sz="1400" dirty="0">
            <a:solidFill>
              <a:schemeClr val="tx1"/>
            </a:solidFill>
          </a:endParaRPr>
        </a:p>
      </dgm:t>
    </dgm:pt>
    <dgm:pt modelId="{027C1EE7-F5FA-47A5-9008-A6FD8C7F8F24}" type="parTrans" cxnId="{99C5F16E-48F3-48E5-85BF-0E5D00880B05}">
      <dgm:prSet/>
      <dgm:spPr/>
      <dgm:t>
        <a:bodyPr/>
        <a:lstStyle/>
        <a:p>
          <a:endParaRPr lang="en-US"/>
        </a:p>
      </dgm:t>
    </dgm:pt>
    <dgm:pt modelId="{212EBB4A-6128-4EA9-B651-BB47FF5F8B8A}" type="sibTrans" cxnId="{99C5F16E-48F3-48E5-85BF-0E5D00880B05}">
      <dgm:prSet/>
      <dgm:spPr/>
      <dgm:t>
        <a:bodyPr/>
        <a:lstStyle/>
        <a:p>
          <a:endParaRPr lang="en-US"/>
        </a:p>
      </dgm:t>
    </dgm:pt>
    <dgm:pt modelId="{1A88C850-BB12-4B3A-B3A2-A73B59A894B6}">
      <dgm:prSet phldrT="[Text]" custT="1"/>
      <dgm:spPr/>
      <dgm:t>
        <a:bodyPr/>
        <a:lstStyle/>
        <a:p>
          <a:r>
            <a:rPr lang="en-US" sz="1400" b="1" dirty="0">
              <a:solidFill>
                <a:schemeClr val="tx1"/>
              </a:solidFill>
            </a:rPr>
            <a:t>Combine service rates</a:t>
          </a:r>
          <a:endParaRPr lang="en-US" sz="1400" dirty="0">
            <a:solidFill>
              <a:schemeClr val="tx1"/>
            </a:solidFill>
          </a:endParaRPr>
        </a:p>
      </dgm:t>
    </dgm:pt>
    <dgm:pt modelId="{3C4926BE-AC5C-407F-A018-85E65373C093}" type="parTrans" cxnId="{8767756A-D7C1-4A3D-BA7D-6CB00197C6F7}">
      <dgm:prSet/>
      <dgm:spPr/>
      <dgm:t>
        <a:bodyPr/>
        <a:lstStyle/>
        <a:p>
          <a:endParaRPr lang="en-US"/>
        </a:p>
      </dgm:t>
    </dgm:pt>
    <dgm:pt modelId="{A1178B06-03B0-41F9-B7D5-2A132513CC82}" type="sibTrans" cxnId="{8767756A-D7C1-4A3D-BA7D-6CB00197C6F7}">
      <dgm:prSet/>
      <dgm:spPr/>
      <dgm:t>
        <a:bodyPr/>
        <a:lstStyle/>
        <a:p>
          <a:endParaRPr lang="en-US"/>
        </a:p>
      </dgm:t>
    </dgm:pt>
    <dgm:pt modelId="{C8EDC383-EAD8-4C9E-9548-4FD107E384C6}">
      <dgm:prSet phldrT="[Text]" custT="1"/>
      <dgm:spPr/>
      <dgm:t>
        <a:bodyPr/>
        <a:lstStyle/>
        <a:p>
          <a:r>
            <a:rPr lang="en-US" sz="1400" b="1" dirty="0">
              <a:solidFill>
                <a:schemeClr val="tx1"/>
              </a:solidFill>
            </a:rPr>
            <a:t>add or delete service rate(s)</a:t>
          </a:r>
        </a:p>
      </dgm:t>
    </dgm:pt>
    <dgm:pt modelId="{D998FE80-56FB-474C-8D2E-D0EF5A75E47D}" type="parTrans" cxnId="{7F0973FF-5347-468F-B91A-F0EC59F5E4D0}">
      <dgm:prSet/>
      <dgm:spPr/>
      <dgm:t>
        <a:bodyPr/>
        <a:lstStyle/>
        <a:p>
          <a:endParaRPr lang="en-US"/>
        </a:p>
      </dgm:t>
    </dgm:pt>
    <dgm:pt modelId="{423288EC-A56D-4294-B487-E58219546E19}" type="sibTrans" cxnId="{7F0973FF-5347-468F-B91A-F0EC59F5E4D0}">
      <dgm:prSet/>
      <dgm:spPr/>
      <dgm:t>
        <a:bodyPr/>
        <a:lstStyle/>
        <a:p>
          <a:endParaRPr lang="en-US"/>
        </a:p>
      </dgm:t>
    </dgm:pt>
    <dgm:pt modelId="{63C6A737-6932-4A07-A003-7FFF379A1DA2}">
      <dgm:prSet custT="1"/>
      <dgm:spPr/>
      <dgm:t>
        <a:bodyPr/>
        <a:lstStyle/>
        <a:p>
          <a:r>
            <a:rPr lang="en-US" sz="1400" b="1" dirty="0">
              <a:solidFill>
                <a:schemeClr val="tx1"/>
              </a:solidFill>
            </a:rPr>
            <a:t>change cost recovery from Assessment to Fee for Services</a:t>
          </a:r>
        </a:p>
      </dgm:t>
    </dgm:pt>
    <dgm:pt modelId="{046087BF-1377-42A8-A0D6-692F3461317A}" type="parTrans" cxnId="{7E44C2A8-63D0-4AFD-A6CE-C92FA5D0EC11}">
      <dgm:prSet/>
      <dgm:spPr/>
      <dgm:t>
        <a:bodyPr/>
        <a:lstStyle/>
        <a:p>
          <a:endParaRPr lang="en-US"/>
        </a:p>
      </dgm:t>
    </dgm:pt>
    <dgm:pt modelId="{2DE09301-FE38-46E0-B847-BE36DBA40DCB}" type="sibTrans" cxnId="{7E44C2A8-63D0-4AFD-A6CE-C92FA5D0EC11}">
      <dgm:prSet/>
      <dgm:spPr/>
      <dgm:t>
        <a:bodyPr/>
        <a:lstStyle/>
        <a:p>
          <a:endParaRPr lang="en-US"/>
        </a:p>
      </dgm:t>
    </dgm:pt>
    <dgm:pt modelId="{AD3DCD57-CC18-4080-8BBF-D0FD23770490}">
      <dgm:prSet custT="1"/>
      <dgm:spPr/>
      <dgm:t>
        <a:bodyPr/>
        <a:lstStyle/>
        <a:p>
          <a:r>
            <a:rPr lang="en-US" sz="1400" b="1" dirty="0">
              <a:solidFill>
                <a:schemeClr val="tx1"/>
              </a:solidFill>
            </a:rPr>
            <a:t>change cost recovery from Fee for Services to Assessment</a:t>
          </a:r>
          <a:endParaRPr lang="en-US" sz="1600" b="1" dirty="0">
            <a:solidFill>
              <a:schemeClr val="tx1"/>
            </a:solidFill>
          </a:endParaRPr>
        </a:p>
      </dgm:t>
    </dgm:pt>
    <dgm:pt modelId="{7DC890DC-A17E-4CB9-9154-2960DB104020}" type="parTrans" cxnId="{5C044343-7EE3-4027-BA4D-A52B505B9828}">
      <dgm:prSet/>
      <dgm:spPr/>
      <dgm:t>
        <a:bodyPr/>
        <a:lstStyle/>
        <a:p>
          <a:endParaRPr lang="en-US"/>
        </a:p>
      </dgm:t>
    </dgm:pt>
    <dgm:pt modelId="{E989EF1D-9052-4885-BE0D-9CD29576BE57}" type="sibTrans" cxnId="{5C044343-7EE3-4027-BA4D-A52B505B9828}">
      <dgm:prSet/>
      <dgm:spPr/>
      <dgm:t>
        <a:bodyPr/>
        <a:lstStyle/>
        <a:p>
          <a:endParaRPr lang="en-US"/>
        </a:p>
      </dgm:t>
    </dgm:pt>
    <dgm:pt modelId="{FAA55E6B-4FD8-403C-BF7F-D40F4B224F3E}">
      <dgm:prSet custT="1"/>
      <dgm:spPr/>
      <dgm:t>
        <a:bodyPr/>
        <a:lstStyle/>
        <a:p>
          <a:pPr>
            <a:buFont typeface="Arial" panose="020B0604020202020204" pitchFamily="34" charset="0"/>
            <a:buNone/>
          </a:pPr>
          <a:r>
            <a:rPr lang="en-US" sz="3200" b="1" dirty="0">
              <a:solidFill>
                <a:schemeClr val="tx1"/>
              </a:solidFill>
            </a:rPr>
            <a:t>Types of Rate Changes</a:t>
          </a:r>
        </a:p>
      </dgm:t>
    </dgm:pt>
    <dgm:pt modelId="{A02C408A-043A-4D11-82F9-F9811F5510E1}" type="parTrans" cxnId="{2353DCAE-56C0-4AB2-850B-2C6D091B5083}">
      <dgm:prSet/>
      <dgm:spPr/>
      <dgm:t>
        <a:bodyPr/>
        <a:lstStyle/>
        <a:p>
          <a:endParaRPr lang="en-US"/>
        </a:p>
      </dgm:t>
    </dgm:pt>
    <dgm:pt modelId="{49E72369-298D-4B5D-8BCB-4480275EEA2B}" type="sibTrans" cxnId="{2353DCAE-56C0-4AB2-850B-2C6D091B5083}">
      <dgm:prSet/>
      <dgm:spPr/>
      <dgm:t>
        <a:bodyPr/>
        <a:lstStyle/>
        <a:p>
          <a:endParaRPr lang="en-US"/>
        </a:p>
      </dgm:t>
    </dgm:pt>
    <dgm:pt modelId="{907F47E5-6E8E-4A9A-966E-E8A51378EA52}">
      <dgm:prSet custT="1"/>
      <dgm:spPr/>
      <dgm:t>
        <a:bodyPr/>
        <a:lstStyle/>
        <a:p>
          <a:r>
            <a:rPr lang="en-US" sz="1400" b="1" dirty="0">
              <a:solidFill>
                <a:schemeClr val="tx1"/>
              </a:solidFill>
            </a:rPr>
            <a:t>Methodology Change</a:t>
          </a:r>
        </a:p>
      </dgm:t>
    </dgm:pt>
    <dgm:pt modelId="{0B872D0C-941D-4AB8-A455-1942BFC71FB2}" type="parTrans" cxnId="{FFA5C5C2-B837-4B22-B322-0642FD831705}">
      <dgm:prSet/>
      <dgm:spPr/>
      <dgm:t>
        <a:bodyPr/>
        <a:lstStyle/>
        <a:p>
          <a:endParaRPr lang="en-US"/>
        </a:p>
      </dgm:t>
    </dgm:pt>
    <dgm:pt modelId="{CCBE5DF4-A3E6-4DEE-B6EA-022476A69CD7}" type="sibTrans" cxnId="{FFA5C5C2-B837-4B22-B322-0642FD831705}">
      <dgm:prSet/>
      <dgm:spPr/>
      <dgm:t>
        <a:bodyPr/>
        <a:lstStyle/>
        <a:p>
          <a:endParaRPr lang="en-US"/>
        </a:p>
      </dgm:t>
    </dgm:pt>
    <dgm:pt modelId="{B3B7C258-F109-4088-8287-4208EC9CEBE2}" type="pres">
      <dgm:prSet presAssocID="{55C17802-30F2-41F2-B553-7DD006ECF72E}" presName="theList" presStyleCnt="0">
        <dgm:presLayoutVars>
          <dgm:dir/>
          <dgm:animLvl val="lvl"/>
          <dgm:resizeHandles val="exact"/>
        </dgm:presLayoutVars>
      </dgm:prSet>
      <dgm:spPr/>
    </dgm:pt>
    <dgm:pt modelId="{12A98C93-30C9-4730-B609-90CAF3E017B8}" type="pres">
      <dgm:prSet presAssocID="{376139AF-618D-4097-8902-BFA5290B4BF3}" presName="compNode" presStyleCnt="0"/>
      <dgm:spPr/>
    </dgm:pt>
    <dgm:pt modelId="{F80BB5B9-A079-478F-A5A3-0CA98400BBF1}" type="pres">
      <dgm:prSet presAssocID="{376139AF-618D-4097-8902-BFA5290B4BF3}" presName="aNode" presStyleLbl="bgShp" presStyleIdx="0" presStyleCnt="3" custLinFactNeighborX="-2933" custLinFactNeighborY="-87"/>
      <dgm:spPr/>
    </dgm:pt>
    <dgm:pt modelId="{220F6055-62B6-460F-888C-4F3D904436BC}" type="pres">
      <dgm:prSet presAssocID="{376139AF-618D-4097-8902-BFA5290B4BF3}" presName="textNode" presStyleLbl="bgShp" presStyleIdx="0" presStyleCnt="3"/>
      <dgm:spPr/>
    </dgm:pt>
    <dgm:pt modelId="{01AB240E-8A4F-4DEE-9B3C-DE278A721C64}" type="pres">
      <dgm:prSet presAssocID="{376139AF-618D-4097-8902-BFA5290B4BF3}" presName="compChildNode" presStyleCnt="0"/>
      <dgm:spPr/>
    </dgm:pt>
    <dgm:pt modelId="{B10A4C03-D023-4404-8BB6-92459DFD4B48}" type="pres">
      <dgm:prSet presAssocID="{376139AF-618D-4097-8902-BFA5290B4BF3}" presName="theInnerList" presStyleCnt="0"/>
      <dgm:spPr/>
    </dgm:pt>
    <dgm:pt modelId="{2B66A29E-1CA7-464D-9E9B-09EED35EA70C}" type="pres">
      <dgm:prSet presAssocID="{803292B7-1BB8-4F3F-93F9-83E155C75CDF}" presName="childNode" presStyleLbl="node1" presStyleIdx="0" presStyleCnt="11" custScaleX="112186">
        <dgm:presLayoutVars>
          <dgm:bulletEnabled val="1"/>
        </dgm:presLayoutVars>
      </dgm:prSet>
      <dgm:spPr/>
    </dgm:pt>
    <dgm:pt modelId="{17CED1CF-5C52-4C64-A332-1D856C24843F}" type="pres">
      <dgm:prSet presAssocID="{803292B7-1BB8-4F3F-93F9-83E155C75CDF}" presName="aSpace2" presStyleCnt="0"/>
      <dgm:spPr/>
    </dgm:pt>
    <dgm:pt modelId="{AFAB6CF1-E39C-4D26-AF2B-317599CACF0D}" type="pres">
      <dgm:prSet presAssocID="{7F8F5484-16B9-4610-979F-E1F7DE53E006}" presName="childNode" presStyleLbl="node1" presStyleIdx="1" presStyleCnt="11" custScaleX="112186">
        <dgm:presLayoutVars>
          <dgm:bulletEnabled val="1"/>
        </dgm:presLayoutVars>
      </dgm:prSet>
      <dgm:spPr/>
    </dgm:pt>
    <dgm:pt modelId="{9195201F-3FAE-4851-932B-457AC523875F}" type="pres">
      <dgm:prSet presAssocID="{7F8F5484-16B9-4610-979F-E1F7DE53E006}" presName="aSpace2" presStyleCnt="0"/>
      <dgm:spPr/>
    </dgm:pt>
    <dgm:pt modelId="{A1282392-51CB-4B5B-AA18-816F7A9559D1}" type="pres">
      <dgm:prSet presAssocID="{4154CD30-55FB-4272-8546-B791615203CC}" presName="childNode" presStyleLbl="node1" presStyleIdx="2" presStyleCnt="11" custScaleX="112186">
        <dgm:presLayoutVars>
          <dgm:bulletEnabled val="1"/>
        </dgm:presLayoutVars>
      </dgm:prSet>
      <dgm:spPr/>
    </dgm:pt>
    <dgm:pt modelId="{DAC13D78-8D1B-41E8-BB22-37BA8066CE10}" type="pres">
      <dgm:prSet presAssocID="{376139AF-618D-4097-8902-BFA5290B4BF3}" presName="aSpace" presStyleCnt="0"/>
      <dgm:spPr/>
    </dgm:pt>
    <dgm:pt modelId="{D4AD688F-4E2B-4AB8-90D3-9BC2EC5C12D1}" type="pres">
      <dgm:prSet presAssocID="{C0E9C4E4-AA8A-4252-93F3-3E07BCFE2279}" presName="compNode" presStyleCnt="0"/>
      <dgm:spPr/>
    </dgm:pt>
    <dgm:pt modelId="{54A14B80-A2D4-49C4-8951-A6A9BE2F1F52}" type="pres">
      <dgm:prSet presAssocID="{C0E9C4E4-AA8A-4252-93F3-3E07BCFE2279}" presName="aNode" presStyleLbl="bgShp" presStyleIdx="1" presStyleCnt="3" custLinFactNeighborX="-2021" custLinFactNeighborY="-87"/>
      <dgm:spPr/>
    </dgm:pt>
    <dgm:pt modelId="{94ED3FE5-AB4F-47D8-9D71-32C063767FE9}" type="pres">
      <dgm:prSet presAssocID="{C0E9C4E4-AA8A-4252-93F3-3E07BCFE2279}" presName="textNode" presStyleLbl="bgShp" presStyleIdx="1" presStyleCnt="3"/>
      <dgm:spPr/>
    </dgm:pt>
    <dgm:pt modelId="{E17668C4-B541-4B02-9717-B4301D6D2E9B}" type="pres">
      <dgm:prSet presAssocID="{C0E9C4E4-AA8A-4252-93F3-3E07BCFE2279}" presName="compChildNode" presStyleCnt="0"/>
      <dgm:spPr/>
    </dgm:pt>
    <dgm:pt modelId="{5B402B6C-414F-42B9-A320-CA6ADE03671A}" type="pres">
      <dgm:prSet presAssocID="{C0E9C4E4-AA8A-4252-93F3-3E07BCFE2279}" presName="theInnerList" presStyleCnt="0"/>
      <dgm:spPr/>
    </dgm:pt>
    <dgm:pt modelId="{D0528D0E-8709-455F-ACC7-6C25784DCB4A}" type="pres">
      <dgm:prSet presAssocID="{082D7E22-5107-4189-B244-4A284B08606A}" presName="childNode" presStyleLbl="node1" presStyleIdx="3" presStyleCnt="11" custScaleX="112186">
        <dgm:presLayoutVars>
          <dgm:bulletEnabled val="1"/>
        </dgm:presLayoutVars>
      </dgm:prSet>
      <dgm:spPr/>
    </dgm:pt>
    <dgm:pt modelId="{FCF54BE8-20CE-416C-B3B8-524B3A2E5C19}" type="pres">
      <dgm:prSet presAssocID="{082D7E22-5107-4189-B244-4A284B08606A}" presName="aSpace2" presStyleCnt="0"/>
      <dgm:spPr/>
    </dgm:pt>
    <dgm:pt modelId="{58FE9FFC-B0E0-443E-839E-83B129F426BB}" type="pres">
      <dgm:prSet presAssocID="{AEEB7732-9713-4FB4-B1E2-5A994713295E}" presName="childNode" presStyleLbl="node1" presStyleIdx="4" presStyleCnt="11" custScaleX="112186">
        <dgm:presLayoutVars>
          <dgm:bulletEnabled val="1"/>
        </dgm:presLayoutVars>
      </dgm:prSet>
      <dgm:spPr/>
    </dgm:pt>
    <dgm:pt modelId="{6B2493B5-BA3F-4D85-AF03-07D59410EE62}" type="pres">
      <dgm:prSet presAssocID="{AEEB7732-9713-4FB4-B1E2-5A994713295E}" presName="aSpace2" presStyleCnt="0"/>
      <dgm:spPr/>
    </dgm:pt>
    <dgm:pt modelId="{A2098D0C-61B1-49E9-90AB-ED18EE143636}" type="pres">
      <dgm:prSet presAssocID="{84CC0896-B0DC-4C4E-AEE2-F82B95124567}" presName="childNode" presStyleLbl="node1" presStyleIdx="5" presStyleCnt="11" custScaleX="112186">
        <dgm:presLayoutVars>
          <dgm:bulletEnabled val="1"/>
        </dgm:presLayoutVars>
      </dgm:prSet>
      <dgm:spPr/>
    </dgm:pt>
    <dgm:pt modelId="{21914BEF-B02A-416B-9A56-4A44B45D596C}" type="pres">
      <dgm:prSet presAssocID="{C0E9C4E4-AA8A-4252-93F3-3E07BCFE2279}" presName="aSpace" presStyleCnt="0"/>
      <dgm:spPr/>
    </dgm:pt>
    <dgm:pt modelId="{8B4EEEC1-237E-4169-BF27-669278D4F03D}" type="pres">
      <dgm:prSet presAssocID="{FAA55E6B-4FD8-403C-BF7F-D40F4B224F3E}" presName="compNode" presStyleCnt="0"/>
      <dgm:spPr/>
    </dgm:pt>
    <dgm:pt modelId="{402DC6D5-6203-4A84-B0CD-298B741BD062}" type="pres">
      <dgm:prSet presAssocID="{FAA55E6B-4FD8-403C-BF7F-D40F4B224F3E}" presName="aNode" presStyleLbl="bgShp" presStyleIdx="2" presStyleCnt="3" custLinFactNeighborX="-2933" custLinFactNeighborY="-87"/>
      <dgm:spPr/>
    </dgm:pt>
    <dgm:pt modelId="{C71624C9-2306-4986-BC23-8E6FB94DC230}" type="pres">
      <dgm:prSet presAssocID="{FAA55E6B-4FD8-403C-BF7F-D40F4B224F3E}" presName="textNode" presStyleLbl="bgShp" presStyleIdx="2" presStyleCnt="3"/>
      <dgm:spPr/>
    </dgm:pt>
    <dgm:pt modelId="{542572C4-F143-4B27-9EB2-823DBF220EC9}" type="pres">
      <dgm:prSet presAssocID="{FAA55E6B-4FD8-403C-BF7F-D40F4B224F3E}" presName="compChildNode" presStyleCnt="0"/>
      <dgm:spPr/>
    </dgm:pt>
    <dgm:pt modelId="{00297881-772F-4A18-9C59-E7E8AE84BC7E}" type="pres">
      <dgm:prSet presAssocID="{FAA55E6B-4FD8-403C-BF7F-D40F4B224F3E}" presName="theInnerList" presStyleCnt="0"/>
      <dgm:spPr/>
    </dgm:pt>
    <dgm:pt modelId="{D1AE5130-1FBE-4EB6-A9A1-A3D22DBD73C9}" type="pres">
      <dgm:prSet presAssocID="{1A88C850-BB12-4B3A-B3A2-A73B59A894B6}" presName="childNode" presStyleLbl="node1" presStyleIdx="6" presStyleCnt="11">
        <dgm:presLayoutVars>
          <dgm:bulletEnabled val="1"/>
        </dgm:presLayoutVars>
      </dgm:prSet>
      <dgm:spPr/>
    </dgm:pt>
    <dgm:pt modelId="{50191522-2E03-43B7-8F7D-855C0C10F2E0}" type="pres">
      <dgm:prSet presAssocID="{1A88C850-BB12-4B3A-B3A2-A73B59A894B6}" presName="aSpace2" presStyleCnt="0"/>
      <dgm:spPr/>
    </dgm:pt>
    <dgm:pt modelId="{70F1D590-D037-49C9-B268-C0725CF2A04C}" type="pres">
      <dgm:prSet presAssocID="{C8EDC383-EAD8-4C9E-9548-4FD107E384C6}" presName="childNode" presStyleLbl="node1" presStyleIdx="7" presStyleCnt="11">
        <dgm:presLayoutVars>
          <dgm:bulletEnabled val="1"/>
        </dgm:presLayoutVars>
      </dgm:prSet>
      <dgm:spPr/>
    </dgm:pt>
    <dgm:pt modelId="{1DB1B1AC-81A0-4000-8896-B24C6A1922BC}" type="pres">
      <dgm:prSet presAssocID="{C8EDC383-EAD8-4C9E-9548-4FD107E384C6}" presName="aSpace2" presStyleCnt="0"/>
      <dgm:spPr/>
    </dgm:pt>
    <dgm:pt modelId="{DE6C9E61-3180-4569-BD87-F777DF6B8D95}" type="pres">
      <dgm:prSet presAssocID="{63C6A737-6932-4A07-A003-7FFF379A1DA2}" presName="childNode" presStyleLbl="node1" presStyleIdx="8" presStyleCnt="11">
        <dgm:presLayoutVars>
          <dgm:bulletEnabled val="1"/>
        </dgm:presLayoutVars>
      </dgm:prSet>
      <dgm:spPr/>
    </dgm:pt>
    <dgm:pt modelId="{84C528AD-09BD-4EC0-A121-F9911BEFAC26}" type="pres">
      <dgm:prSet presAssocID="{63C6A737-6932-4A07-A003-7FFF379A1DA2}" presName="aSpace2" presStyleCnt="0"/>
      <dgm:spPr/>
    </dgm:pt>
    <dgm:pt modelId="{48968FC3-6AD8-4C24-8832-48A7ADA1C04D}" type="pres">
      <dgm:prSet presAssocID="{AD3DCD57-CC18-4080-8BBF-D0FD23770490}" presName="childNode" presStyleLbl="node1" presStyleIdx="9" presStyleCnt="11">
        <dgm:presLayoutVars>
          <dgm:bulletEnabled val="1"/>
        </dgm:presLayoutVars>
      </dgm:prSet>
      <dgm:spPr/>
    </dgm:pt>
    <dgm:pt modelId="{74A740F7-0C59-4F32-92C5-1FE94333D208}" type="pres">
      <dgm:prSet presAssocID="{AD3DCD57-CC18-4080-8BBF-D0FD23770490}" presName="aSpace2" presStyleCnt="0"/>
      <dgm:spPr/>
    </dgm:pt>
    <dgm:pt modelId="{A072FE84-1AD4-42CC-8DAD-887A0D91E767}" type="pres">
      <dgm:prSet presAssocID="{907F47E5-6E8E-4A9A-966E-E8A51378EA52}" presName="childNode" presStyleLbl="node1" presStyleIdx="10" presStyleCnt="11">
        <dgm:presLayoutVars>
          <dgm:bulletEnabled val="1"/>
        </dgm:presLayoutVars>
      </dgm:prSet>
      <dgm:spPr/>
    </dgm:pt>
  </dgm:ptLst>
  <dgm:cxnLst>
    <dgm:cxn modelId="{BB474C0F-5850-4380-A6D0-3D460C52C6BE}" type="presOf" srcId="{AEEB7732-9713-4FB4-B1E2-5A994713295E}" destId="{58FE9FFC-B0E0-443E-839E-83B129F426BB}" srcOrd="0" destOrd="0" presId="urn:microsoft.com/office/officeart/2005/8/layout/lProcess2"/>
    <dgm:cxn modelId="{C361F819-BC8E-4D73-9D30-7A0AB642B3DF}" type="presOf" srcId="{4154CD30-55FB-4272-8546-B791615203CC}" destId="{A1282392-51CB-4B5B-AA18-816F7A9559D1}" srcOrd="0" destOrd="0" presId="urn:microsoft.com/office/officeart/2005/8/layout/lProcess2"/>
    <dgm:cxn modelId="{92471D27-E3CD-4C7B-A3E9-0FE42FF13613}" type="presOf" srcId="{082D7E22-5107-4189-B244-4A284B08606A}" destId="{D0528D0E-8709-455F-ACC7-6C25784DCB4A}" srcOrd="0" destOrd="0" presId="urn:microsoft.com/office/officeart/2005/8/layout/lProcess2"/>
    <dgm:cxn modelId="{9EF98932-DEAB-4190-B5CE-966A8EAE10B5}" srcId="{55C17802-30F2-41F2-B553-7DD006ECF72E}" destId="{C0E9C4E4-AA8A-4252-93F3-3E07BCFE2279}" srcOrd="1" destOrd="0" parTransId="{8B03E3ED-E08D-4A51-B020-3C16833E0BB1}" sibTransId="{594AFC2A-ED80-4F68-BA0C-18C5324A4F4D}"/>
    <dgm:cxn modelId="{A6157E36-2ED6-4BA6-A5D8-E795F037D76C}" type="presOf" srcId="{1A88C850-BB12-4B3A-B3A2-A73B59A894B6}" destId="{D1AE5130-1FBE-4EB6-A9A1-A3D22DBD73C9}" srcOrd="0" destOrd="0" presId="urn:microsoft.com/office/officeart/2005/8/layout/lProcess2"/>
    <dgm:cxn modelId="{2A0A3B38-BA37-41D4-AF42-35ACD4F002CD}" type="presOf" srcId="{803292B7-1BB8-4F3F-93F9-83E155C75CDF}" destId="{2B66A29E-1CA7-464D-9E9B-09EED35EA70C}" srcOrd="0" destOrd="0" presId="urn:microsoft.com/office/officeart/2005/8/layout/lProcess2"/>
    <dgm:cxn modelId="{5C044343-7EE3-4027-BA4D-A52B505B9828}" srcId="{FAA55E6B-4FD8-403C-BF7F-D40F4B224F3E}" destId="{AD3DCD57-CC18-4080-8BBF-D0FD23770490}" srcOrd="3" destOrd="0" parTransId="{7DC890DC-A17E-4CB9-9154-2960DB104020}" sibTransId="{E989EF1D-9052-4885-BE0D-9CD29576BE57}"/>
    <dgm:cxn modelId="{5488AC44-0166-4CD6-B5A3-2E9B9BF1A1B8}" type="presOf" srcId="{C8EDC383-EAD8-4C9E-9548-4FD107E384C6}" destId="{70F1D590-D037-49C9-B268-C0725CF2A04C}" srcOrd="0" destOrd="0" presId="urn:microsoft.com/office/officeart/2005/8/layout/lProcess2"/>
    <dgm:cxn modelId="{8767756A-D7C1-4A3D-BA7D-6CB00197C6F7}" srcId="{FAA55E6B-4FD8-403C-BF7F-D40F4B224F3E}" destId="{1A88C850-BB12-4B3A-B3A2-A73B59A894B6}" srcOrd="0" destOrd="0" parTransId="{3C4926BE-AC5C-407F-A018-85E65373C093}" sibTransId="{A1178B06-03B0-41F9-B7D5-2A132513CC82}"/>
    <dgm:cxn modelId="{99C5F16E-48F3-48E5-85BF-0E5D00880B05}" srcId="{C0E9C4E4-AA8A-4252-93F3-3E07BCFE2279}" destId="{84CC0896-B0DC-4C4E-AEE2-F82B95124567}" srcOrd="2" destOrd="0" parTransId="{027C1EE7-F5FA-47A5-9008-A6FD8C7F8F24}" sibTransId="{212EBB4A-6128-4EA9-B651-BB47FF5F8B8A}"/>
    <dgm:cxn modelId="{EEECAB4F-9287-4F8A-BA1D-042B574603AD}" type="presOf" srcId="{907F47E5-6E8E-4A9A-966E-E8A51378EA52}" destId="{A072FE84-1AD4-42CC-8DAD-887A0D91E767}" srcOrd="0" destOrd="0" presId="urn:microsoft.com/office/officeart/2005/8/layout/lProcess2"/>
    <dgm:cxn modelId="{68AFFA4F-0714-4217-A77E-E9232AF37A4C}" srcId="{376139AF-618D-4097-8902-BFA5290B4BF3}" destId="{4154CD30-55FB-4272-8546-B791615203CC}" srcOrd="2" destOrd="0" parTransId="{8CF1CB88-934D-464B-9BE9-6483616C421C}" sibTransId="{F2FB1ED1-9E45-405D-84FC-6A35C24F8261}"/>
    <dgm:cxn modelId="{64DC3972-035B-4001-B6C6-29FD75954218}" type="presOf" srcId="{C0E9C4E4-AA8A-4252-93F3-3E07BCFE2279}" destId="{94ED3FE5-AB4F-47D8-9D71-32C063767FE9}" srcOrd="1" destOrd="0" presId="urn:microsoft.com/office/officeart/2005/8/layout/lProcess2"/>
    <dgm:cxn modelId="{97CD9D89-2D0A-4F4B-B7DC-8E7BE1F9E7CD}" type="presOf" srcId="{84CC0896-B0DC-4C4E-AEE2-F82B95124567}" destId="{A2098D0C-61B1-49E9-90AB-ED18EE143636}" srcOrd="0" destOrd="0" presId="urn:microsoft.com/office/officeart/2005/8/layout/lProcess2"/>
    <dgm:cxn modelId="{0860758B-EC9A-41E2-9CAF-309181B056EF}" srcId="{55C17802-30F2-41F2-B553-7DD006ECF72E}" destId="{376139AF-618D-4097-8902-BFA5290B4BF3}" srcOrd="0" destOrd="0" parTransId="{469D07F3-BA14-44B2-BE89-BD775B210248}" sibTransId="{AFF7B775-CBE9-4F1C-B4CE-2F4080C6D339}"/>
    <dgm:cxn modelId="{DCA32CA2-7571-4CBC-ACDA-86DC320F3407}" type="presOf" srcId="{FAA55E6B-4FD8-403C-BF7F-D40F4B224F3E}" destId="{402DC6D5-6203-4A84-B0CD-298B741BD062}" srcOrd="0" destOrd="0" presId="urn:microsoft.com/office/officeart/2005/8/layout/lProcess2"/>
    <dgm:cxn modelId="{356424A6-BE14-42CB-80E7-3F6F137A0AB5}" srcId="{C0E9C4E4-AA8A-4252-93F3-3E07BCFE2279}" destId="{082D7E22-5107-4189-B244-4A284B08606A}" srcOrd="0" destOrd="0" parTransId="{8A0E03CD-1359-4181-A1EF-12C83ECB50C4}" sibTransId="{61E544F2-79D3-4247-B59D-B6AE2E22204D}"/>
    <dgm:cxn modelId="{7E44C2A8-63D0-4AFD-A6CE-C92FA5D0EC11}" srcId="{FAA55E6B-4FD8-403C-BF7F-D40F4B224F3E}" destId="{63C6A737-6932-4A07-A003-7FFF379A1DA2}" srcOrd="2" destOrd="0" parTransId="{046087BF-1377-42A8-A0D6-692F3461317A}" sibTransId="{2DE09301-FE38-46E0-B847-BE36DBA40DCB}"/>
    <dgm:cxn modelId="{2353DCAE-56C0-4AB2-850B-2C6D091B5083}" srcId="{55C17802-30F2-41F2-B553-7DD006ECF72E}" destId="{FAA55E6B-4FD8-403C-BF7F-D40F4B224F3E}" srcOrd="2" destOrd="0" parTransId="{A02C408A-043A-4D11-82F9-F9811F5510E1}" sibTransId="{49E72369-298D-4B5D-8BCB-4480275EEA2B}"/>
    <dgm:cxn modelId="{17B7EFAE-5533-4300-9928-528AA225D84E}" type="presOf" srcId="{55C17802-30F2-41F2-B553-7DD006ECF72E}" destId="{B3B7C258-F109-4088-8287-4208EC9CEBE2}" srcOrd="0" destOrd="0" presId="urn:microsoft.com/office/officeart/2005/8/layout/lProcess2"/>
    <dgm:cxn modelId="{707A14BB-27DA-402C-8D6B-B7E8488D989A}" type="presOf" srcId="{376139AF-618D-4097-8902-BFA5290B4BF3}" destId="{220F6055-62B6-460F-888C-4F3D904436BC}" srcOrd="1" destOrd="0" presId="urn:microsoft.com/office/officeart/2005/8/layout/lProcess2"/>
    <dgm:cxn modelId="{98E0B8BE-186C-4A49-96C6-146671B24B14}" type="presOf" srcId="{376139AF-618D-4097-8902-BFA5290B4BF3}" destId="{F80BB5B9-A079-478F-A5A3-0CA98400BBF1}" srcOrd="0" destOrd="0" presId="urn:microsoft.com/office/officeart/2005/8/layout/lProcess2"/>
    <dgm:cxn modelId="{6C3D71C0-F1E0-4C6F-A420-EF18633026AD}" type="presOf" srcId="{FAA55E6B-4FD8-403C-BF7F-D40F4B224F3E}" destId="{C71624C9-2306-4986-BC23-8E6FB94DC230}" srcOrd="1" destOrd="0" presId="urn:microsoft.com/office/officeart/2005/8/layout/lProcess2"/>
    <dgm:cxn modelId="{5ADB84C2-D8E1-443D-93F2-48454C5C6C42}" type="presOf" srcId="{7F8F5484-16B9-4610-979F-E1F7DE53E006}" destId="{AFAB6CF1-E39C-4D26-AF2B-317599CACF0D}" srcOrd="0" destOrd="0" presId="urn:microsoft.com/office/officeart/2005/8/layout/lProcess2"/>
    <dgm:cxn modelId="{FFA5C5C2-B837-4B22-B322-0642FD831705}" srcId="{FAA55E6B-4FD8-403C-BF7F-D40F4B224F3E}" destId="{907F47E5-6E8E-4A9A-966E-E8A51378EA52}" srcOrd="4" destOrd="0" parTransId="{0B872D0C-941D-4AB8-A455-1942BFC71FB2}" sibTransId="{CCBE5DF4-A3E6-4DEE-B6EA-022476A69CD7}"/>
    <dgm:cxn modelId="{A6862AD1-D90B-4659-AD91-19E287B3F2D7}" type="presOf" srcId="{AD3DCD57-CC18-4080-8BBF-D0FD23770490}" destId="{48968FC3-6AD8-4C24-8832-48A7ADA1C04D}" srcOrd="0" destOrd="0" presId="urn:microsoft.com/office/officeart/2005/8/layout/lProcess2"/>
    <dgm:cxn modelId="{92FD0BD6-597F-40AF-88E1-E824F882AFC6}" srcId="{376139AF-618D-4097-8902-BFA5290B4BF3}" destId="{803292B7-1BB8-4F3F-93F9-83E155C75CDF}" srcOrd="0" destOrd="0" parTransId="{4D679345-FF2E-483F-9C99-AEF1ED4442FA}" sibTransId="{4B8BA691-C4B3-4475-A24D-2659E1568450}"/>
    <dgm:cxn modelId="{683F1AEB-7EA9-4778-93A8-8168E346191D}" srcId="{376139AF-618D-4097-8902-BFA5290B4BF3}" destId="{7F8F5484-16B9-4610-979F-E1F7DE53E006}" srcOrd="1" destOrd="0" parTransId="{A9583321-D7E8-4025-A392-5CBAE54839A8}" sibTransId="{CEF20577-B8B1-47DF-A02D-FE71797AC787}"/>
    <dgm:cxn modelId="{1E0841EC-0E8D-4814-88EF-CEF4C81EBBC3}" type="presOf" srcId="{63C6A737-6932-4A07-A003-7FFF379A1DA2}" destId="{DE6C9E61-3180-4569-BD87-F777DF6B8D95}" srcOrd="0" destOrd="0" presId="urn:microsoft.com/office/officeart/2005/8/layout/lProcess2"/>
    <dgm:cxn modelId="{9590BDF2-3CD2-43AE-A3AC-B84348D22665}" type="presOf" srcId="{C0E9C4E4-AA8A-4252-93F3-3E07BCFE2279}" destId="{54A14B80-A2D4-49C4-8951-A6A9BE2F1F52}" srcOrd="0" destOrd="0" presId="urn:microsoft.com/office/officeart/2005/8/layout/lProcess2"/>
    <dgm:cxn modelId="{667635FF-F042-4643-8CA1-AAE35267ECBD}" srcId="{C0E9C4E4-AA8A-4252-93F3-3E07BCFE2279}" destId="{AEEB7732-9713-4FB4-B1E2-5A994713295E}" srcOrd="1" destOrd="0" parTransId="{0D56A2F7-F675-45A1-ABCD-6974981B9E77}" sibTransId="{3CCE3273-85DA-4C15-BD53-3EB0AC3FC6C6}"/>
    <dgm:cxn modelId="{7F0973FF-5347-468F-B91A-F0EC59F5E4D0}" srcId="{FAA55E6B-4FD8-403C-BF7F-D40F4B224F3E}" destId="{C8EDC383-EAD8-4C9E-9548-4FD107E384C6}" srcOrd="1" destOrd="0" parTransId="{D998FE80-56FB-474C-8D2E-D0EF5A75E47D}" sibTransId="{423288EC-A56D-4294-B487-E58219546E19}"/>
    <dgm:cxn modelId="{906919F2-411A-43FB-BCB9-7794A017142C}" type="presParOf" srcId="{B3B7C258-F109-4088-8287-4208EC9CEBE2}" destId="{12A98C93-30C9-4730-B609-90CAF3E017B8}" srcOrd="0" destOrd="0" presId="urn:microsoft.com/office/officeart/2005/8/layout/lProcess2"/>
    <dgm:cxn modelId="{333A711F-67E6-4DFF-9ACC-3082E78BC88D}" type="presParOf" srcId="{12A98C93-30C9-4730-B609-90CAF3E017B8}" destId="{F80BB5B9-A079-478F-A5A3-0CA98400BBF1}" srcOrd="0" destOrd="0" presId="urn:microsoft.com/office/officeart/2005/8/layout/lProcess2"/>
    <dgm:cxn modelId="{EDD0961A-782E-4E6F-A4DF-555B0A3D855D}" type="presParOf" srcId="{12A98C93-30C9-4730-B609-90CAF3E017B8}" destId="{220F6055-62B6-460F-888C-4F3D904436BC}" srcOrd="1" destOrd="0" presId="urn:microsoft.com/office/officeart/2005/8/layout/lProcess2"/>
    <dgm:cxn modelId="{23B02E34-18D1-407B-A33A-163D6FC7D8BF}" type="presParOf" srcId="{12A98C93-30C9-4730-B609-90CAF3E017B8}" destId="{01AB240E-8A4F-4DEE-9B3C-DE278A721C64}" srcOrd="2" destOrd="0" presId="urn:microsoft.com/office/officeart/2005/8/layout/lProcess2"/>
    <dgm:cxn modelId="{AB5F68EF-2928-47C0-9832-3F593E191A32}" type="presParOf" srcId="{01AB240E-8A4F-4DEE-9B3C-DE278A721C64}" destId="{B10A4C03-D023-4404-8BB6-92459DFD4B48}" srcOrd="0" destOrd="0" presId="urn:microsoft.com/office/officeart/2005/8/layout/lProcess2"/>
    <dgm:cxn modelId="{1D4EC53C-B154-45E1-8448-B12DF360F0CF}" type="presParOf" srcId="{B10A4C03-D023-4404-8BB6-92459DFD4B48}" destId="{2B66A29E-1CA7-464D-9E9B-09EED35EA70C}" srcOrd="0" destOrd="0" presId="urn:microsoft.com/office/officeart/2005/8/layout/lProcess2"/>
    <dgm:cxn modelId="{A27AF438-B873-4970-9474-54FB14CE422F}" type="presParOf" srcId="{B10A4C03-D023-4404-8BB6-92459DFD4B48}" destId="{17CED1CF-5C52-4C64-A332-1D856C24843F}" srcOrd="1" destOrd="0" presId="urn:microsoft.com/office/officeart/2005/8/layout/lProcess2"/>
    <dgm:cxn modelId="{531E982C-93E1-47D1-8463-B73091DE6DAC}" type="presParOf" srcId="{B10A4C03-D023-4404-8BB6-92459DFD4B48}" destId="{AFAB6CF1-E39C-4D26-AF2B-317599CACF0D}" srcOrd="2" destOrd="0" presId="urn:microsoft.com/office/officeart/2005/8/layout/lProcess2"/>
    <dgm:cxn modelId="{7C797169-EDB2-4DB1-94BD-576E6BF3D7CE}" type="presParOf" srcId="{B10A4C03-D023-4404-8BB6-92459DFD4B48}" destId="{9195201F-3FAE-4851-932B-457AC523875F}" srcOrd="3" destOrd="0" presId="urn:microsoft.com/office/officeart/2005/8/layout/lProcess2"/>
    <dgm:cxn modelId="{91635707-CD63-435E-A72E-53EBCB65ADEE}" type="presParOf" srcId="{B10A4C03-D023-4404-8BB6-92459DFD4B48}" destId="{A1282392-51CB-4B5B-AA18-816F7A9559D1}" srcOrd="4" destOrd="0" presId="urn:microsoft.com/office/officeart/2005/8/layout/lProcess2"/>
    <dgm:cxn modelId="{EBEBC34C-76E7-4867-A0D0-B863BAD4D2E3}" type="presParOf" srcId="{B3B7C258-F109-4088-8287-4208EC9CEBE2}" destId="{DAC13D78-8D1B-41E8-BB22-37BA8066CE10}" srcOrd="1" destOrd="0" presId="urn:microsoft.com/office/officeart/2005/8/layout/lProcess2"/>
    <dgm:cxn modelId="{2DBEDDA3-B61E-4327-90F1-98DFDE2C6660}" type="presParOf" srcId="{B3B7C258-F109-4088-8287-4208EC9CEBE2}" destId="{D4AD688F-4E2B-4AB8-90D3-9BC2EC5C12D1}" srcOrd="2" destOrd="0" presId="urn:microsoft.com/office/officeart/2005/8/layout/lProcess2"/>
    <dgm:cxn modelId="{2B5AE265-2A44-48E0-8E43-B52D15C1C371}" type="presParOf" srcId="{D4AD688F-4E2B-4AB8-90D3-9BC2EC5C12D1}" destId="{54A14B80-A2D4-49C4-8951-A6A9BE2F1F52}" srcOrd="0" destOrd="0" presId="urn:microsoft.com/office/officeart/2005/8/layout/lProcess2"/>
    <dgm:cxn modelId="{A971E975-DD5E-4159-B19C-C24B08140A6B}" type="presParOf" srcId="{D4AD688F-4E2B-4AB8-90D3-9BC2EC5C12D1}" destId="{94ED3FE5-AB4F-47D8-9D71-32C063767FE9}" srcOrd="1" destOrd="0" presId="urn:microsoft.com/office/officeart/2005/8/layout/lProcess2"/>
    <dgm:cxn modelId="{53959686-7D09-4095-B996-7D2419D30634}" type="presParOf" srcId="{D4AD688F-4E2B-4AB8-90D3-9BC2EC5C12D1}" destId="{E17668C4-B541-4B02-9717-B4301D6D2E9B}" srcOrd="2" destOrd="0" presId="urn:microsoft.com/office/officeart/2005/8/layout/lProcess2"/>
    <dgm:cxn modelId="{66D88C82-2A3A-4ED9-9A16-F8CA370427F9}" type="presParOf" srcId="{E17668C4-B541-4B02-9717-B4301D6D2E9B}" destId="{5B402B6C-414F-42B9-A320-CA6ADE03671A}" srcOrd="0" destOrd="0" presId="urn:microsoft.com/office/officeart/2005/8/layout/lProcess2"/>
    <dgm:cxn modelId="{AF5FDEC9-52D6-4CAB-8823-1457A1A4175F}" type="presParOf" srcId="{5B402B6C-414F-42B9-A320-CA6ADE03671A}" destId="{D0528D0E-8709-455F-ACC7-6C25784DCB4A}" srcOrd="0" destOrd="0" presId="urn:microsoft.com/office/officeart/2005/8/layout/lProcess2"/>
    <dgm:cxn modelId="{AAAAB2D4-6BC0-4609-B339-368DCAA0C1B4}" type="presParOf" srcId="{5B402B6C-414F-42B9-A320-CA6ADE03671A}" destId="{FCF54BE8-20CE-416C-B3B8-524B3A2E5C19}" srcOrd="1" destOrd="0" presId="urn:microsoft.com/office/officeart/2005/8/layout/lProcess2"/>
    <dgm:cxn modelId="{549560BB-ED2E-4F68-9691-6C48484CB9A7}" type="presParOf" srcId="{5B402B6C-414F-42B9-A320-CA6ADE03671A}" destId="{58FE9FFC-B0E0-443E-839E-83B129F426BB}" srcOrd="2" destOrd="0" presId="urn:microsoft.com/office/officeart/2005/8/layout/lProcess2"/>
    <dgm:cxn modelId="{8B5929EE-34CC-4801-BF65-0CC4343DF21C}" type="presParOf" srcId="{5B402B6C-414F-42B9-A320-CA6ADE03671A}" destId="{6B2493B5-BA3F-4D85-AF03-07D59410EE62}" srcOrd="3" destOrd="0" presId="urn:microsoft.com/office/officeart/2005/8/layout/lProcess2"/>
    <dgm:cxn modelId="{DCADB7E5-22AA-47AF-B540-0E85348437E1}" type="presParOf" srcId="{5B402B6C-414F-42B9-A320-CA6ADE03671A}" destId="{A2098D0C-61B1-49E9-90AB-ED18EE143636}" srcOrd="4" destOrd="0" presId="urn:microsoft.com/office/officeart/2005/8/layout/lProcess2"/>
    <dgm:cxn modelId="{6EECE738-01DA-4DEE-91C8-492C838BFF24}" type="presParOf" srcId="{B3B7C258-F109-4088-8287-4208EC9CEBE2}" destId="{21914BEF-B02A-416B-9A56-4A44B45D596C}" srcOrd="3" destOrd="0" presId="urn:microsoft.com/office/officeart/2005/8/layout/lProcess2"/>
    <dgm:cxn modelId="{256C1F28-B4F3-4DE2-B9C5-750AF6DDEDFB}" type="presParOf" srcId="{B3B7C258-F109-4088-8287-4208EC9CEBE2}" destId="{8B4EEEC1-237E-4169-BF27-669278D4F03D}" srcOrd="4" destOrd="0" presId="urn:microsoft.com/office/officeart/2005/8/layout/lProcess2"/>
    <dgm:cxn modelId="{34EBFFC7-163F-4D13-BFD1-064494581037}" type="presParOf" srcId="{8B4EEEC1-237E-4169-BF27-669278D4F03D}" destId="{402DC6D5-6203-4A84-B0CD-298B741BD062}" srcOrd="0" destOrd="0" presId="urn:microsoft.com/office/officeart/2005/8/layout/lProcess2"/>
    <dgm:cxn modelId="{480DE8A9-A9A7-44CF-A07D-C8742452CAF5}" type="presParOf" srcId="{8B4EEEC1-237E-4169-BF27-669278D4F03D}" destId="{C71624C9-2306-4986-BC23-8E6FB94DC230}" srcOrd="1" destOrd="0" presId="urn:microsoft.com/office/officeart/2005/8/layout/lProcess2"/>
    <dgm:cxn modelId="{9A5C39AD-AF94-459A-97D5-610C448FD869}" type="presParOf" srcId="{8B4EEEC1-237E-4169-BF27-669278D4F03D}" destId="{542572C4-F143-4B27-9EB2-823DBF220EC9}" srcOrd="2" destOrd="0" presId="urn:microsoft.com/office/officeart/2005/8/layout/lProcess2"/>
    <dgm:cxn modelId="{62DF99DB-CB50-4B35-97CA-0807F9CE1DDB}" type="presParOf" srcId="{542572C4-F143-4B27-9EB2-823DBF220EC9}" destId="{00297881-772F-4A18-9C59-E7E8AE84BC7E}" srcOrd="0" destOrd="0" presId="urn:microsoft.com/office/officeart/2005/8/layout/lProcess2"/>
    <dgm:cxn modelId="{1A6D4DE4-2289-419E-B77B-15F0C91ADAD2}" type="presParOf" srcId="{00297881-772F-4A18-9C59-E7E8AE84BC7E}" destId="{D1AE5130-1FBE-4EB6-A9A1-A3D22DBD73C9}" srcOrd="0" destOrd="0" presId="urn:microsoft.com/office/officeart/2005/8/layout/lProcess2"/>
    <dgm:cxn modelId="{16280FE2-5585-41F8-9818-E2096DFA9A16}" type="presParOf" srcId="{00297881-772F-4A18-9C59-E7E8AE84BC7E}" destId="{50191522-2E03-43B7-8F7D-855C0C10F2E0}" srcOrd="1" destOrd="0" presId="urn:microsoft.com/office/officeart/2005/8/layout/lProcess2"/>
    <dgm:cxn modelId="{5D47D239-144E-489D-92FC-4C94AF3E23C0}" type="presParOf" srcId="{00297881-772F-4A18-9C59-E7E8AE84BC7E}" destId="{70F1D590-D037-49C9-B268-C0725CF2A04C}" srcOrd="2" destOrd="0" presId="urn:microsoft.com/office/officeart/2005/8/layout/lProcess2"/>
    <dgm:cxn modelId="{E8C5B8AA-7775-40F2-8D9B-58ADBAB07CB6}" type="presParOf" srcId="{00297881-772F-4A18-9C59-E7E8AE84BC7E}" destId="{1DB1B1AC-81A0-4000-8896-B24C6A1922BC}" srcOrd="3" destOrd="0" presId="urn:microsoft.com/office/officeart/2005/8/layout/lProcess2"/>
    <dgm:cxn modelId="{0696086A-3744-40B4-903A-BD676B25C6B8}" type="presParOf" srcId="{00297881-772F-4A18-9C59-E7E8AE84BC7E}" destId="{DE6C9E61-3180-4569-BD87-F777DF6B8D95}" srcOrd="4" destOrd="0" presId="urn:microsoft.com/office/officeart/2005/8/layout/lProcess2"/>
    <dgm:cxn modelId="{A791DA55-9C97-41F3-AEE0-35E6A9929250}" type="presParOf" srcId="{00297881-772F-4A18-9C59-E7E8AE84BC7E}" destId="{84C528AD-09BD-4EC0-A121-F9911BEFAC26}" srcOrd="5" destOrd="0" presId="urn:microsoft.com/office/officeart/2005/8/layout/lProcess2"/>
    <dgm:cxn modelId="{CB000296-5246-4841-A200-D0845E526550}" type="presParOf" srcId="{00297881-772F-4A18-9C59-E7E8AE84BC7E}" destId="{48968FC3-6AD8-4C24-8832-48A7ADA1C04D}" srcOrd="6" destOrd="0" presId="urn:microsoft.com/office/officeart/2005/8/layout/lProcess2"/>
    <dgm:cxn modelId="{56CFBF1D-0B30-45A7-933B-9D0D57D528D1}" type="presParOf" srcId="{00297881-772F-4A18-9C59-E7E8AE84BC7E}" destId="{74A740F7-0C59-4F32-92C5-1FE94333D208}" srcOrd="7" destOrd="0" presId="urn:microsoft.com/office/officeart/2005/8/layout/lProcess2"/>
    <dgm:cxn modelId="{449825E2-52D2-44A3-B351-EA86F7C1DDB5}" type="presParOf" srcId="{00297881-772F-4A18-9C59-E7E8AE84BC7E}" destId="{A072FE84-1AD4-42CC-8DAD-887A0D91E767}"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0BE675-3377-4DE8-A778-5EC5001C87BD}" type="doc">
      <dgm:prSet loTypeId="urn:microsoft.com/office/officeart/2009/3/layout/CircleRelationship" loCatId="relationship" qsTypeId="urn:microsoft.com/office/officeart/2005/8/quickstyle/3d1" qsCatId="3D" csTypeId="urn:microsoft.com/office/officeart/2005/8/colors/accent3_3" csCatId="accent3" phldr="1"/>
      <dgm:spPr/>
      <dgm:t>
        <a:bodyPr/>
        <a:lstStyle/>
        <a:p>
          <a:endParaRPr lang="en-US"/>
        </a:p>
      </dgm:t>
    </dgm:pt>
    <dgm:pt modelId="{B4455AF1-D089-4218-B2BC-839BBE646BD0}">
      <dgm:prSet phldrT="[Text]" custT="1"/>
      <dgm:spPr/>
      <dgm:t>
        <a:bodyPr/>
        <a:lstStyle/>
        <a:p>
          <a:r>
            <a:rPr lang="en-US" sz="2400" dirty="0"/>
            <a:t>Assessments</a:t>
          </a:r>
          <a:endParaRPr lang="en-US" sz="1100" dirty="0"/>
        </a:p>
      </dgm:t>
    </dgm:pt>
    <dgm:pt modelId="{71845BA8-5C81-43B7-AA94-44DD2FBDCAF8}" type="parTrans" cxnId="{2519B896-2C90-49D6-AC7E-DD1C388B9A51}">
      <dgm:prSet/>
      <dgm:spPr/>
      <dgm:t>
        <a:bodyPr/>
        <a:lstStyle/>
        <a:p>
          <a:endParaRPr lang="en-US"/>
        </a:p>
      </dgm:t>
    </dgm:pt>
    <dgm:pt modelId="{36AEAFE0-B2A2-4C14-B0FC-4FE9C0FA66F8}" type="sibTrans" cxnId="{2519B896-2C90-49D6-AC7E-DD1C388B9A51}">
      <dgm:prSet/>
      <dgm:spPr/>
      <dgm:t>
        <a:bodyPr/>
        <a:lstStyle/>
        <a:p>
          <a:endParaRPr lang="en-US"/>
        </a:p>
      </dgm:t>
    </dgm:pt>
    <dgm:pt modelId="{D9D4187C-78A2-4AF9-8F75-D4CF7C5178A9}">
      <dgm:prSet phldrT="[Text]"/>
      <dgm:spPr/>
      <dgm:t>
        <a:bodyPr/>
        <a:lstStyle/>
        <a:p>
          <a:r>
            <a:rPr lang="en-US" dirty="0"/>
            <a:t>Based on Agency FTE</a:t>
          </a:r>
        </a:p>
      </dgm:t>
    </dgm:pt>
    <dgm:pt modelId="{6B2F5C7D-BFC4-4426-A6B1-FB100AB470F0}" type="parTrans" cxnId="{F1F3731A-23C2-4DBF-8F68-9C56DAC20E48}">
      <dgm:prSet/>
      <dgm:spPr/>
      <dgm:t>
        <a:bodyPr/>
        <a:lstStyle/>
        <a:p>
          <a:endParaRPr lang="en-US"/>
        </a:p>
      </dgm:t>
    </dgm:pt>
    <dgm:pt modelId="{2E7DB4FE-437D-471B-AAEF-3A6E0201B081}" type="sibTrans" cxnId="{F1F3731A-23C2-4DBF-8F68-9C56DAC20E48}">
      <dgm:prSet/>
      <dgm:spPr/>
      <dgm:t>
        <a:bodyPr/>
        <a:lstStyle/>
        <a:p>
          <a:endParaRPr lang="en-US"/>
        </a:p>
      </dgm:t>
    </dgm:pt>
    <dgm:pt modelId="{E5F7F71B-6189-40E2-8673-98DDD657243A}">
      <dgm:prSet phldrT="[Text]"/>
      <dgm:spPr/>
      <dgm:t>
        <a:bodyPr/>
        <a:lstStyle/>
        <a:p>
          <a:r>
            <a:rPr lang="en-US" dirty="0"/>
            <a:t>Based Number of Licensees</a:t>
          </a:r>
        </a:p>
      </dgm:t>
    </dgm:pt>
    <dgm:pt modelId="{C8831D3F-9CF7-4DCE-970C-3B40DB240B92}" type="parTrans" cxnId="{C63427CB-8050-49F0-874C-3D514E84F0B4}">
      <dgm:prSet/>
      <dgm:spPr/>
      <dgm:t>
        <a:bodyPr/>
        <a:lstStyle/>
        <a:p>
          <a:endParaRPr lang="en-US"/>
        </a:p>
      </dgm:t>
    </dgm:pt>
    <dgm:pt modelId="{FF3740DA-4186-47F6-8F82-7C3E634A86A4}" type="sibTrans" cxnId="{C63427CB-8050-49F0-874C-3D514E84F0B4}">
      <dgm:prSet/>
      <dgm:spPr/>
      <dgm:t>
        <a:bodyPr/>
        <a:lstStyle/>
        <a:p>
          <a:endParaRPr lang="en-US"/>
        </a:p>
      </dgm:t>
    </dgm:pt>
    <dgm:pt modelId="{828D8E38-C552-4470-9F8C-AC1066CC2028}">
      <dgm:prSet phldrT="[Text]"/>
      <dgm:spPr>
        <a:solidFill>
          <a:schemeClr val="accent3">
            <a:lumMod val="60000"/>
            <a:lumOff val="40000"/>
          </a:schemeClr>
        </a:solidFill>
      </dgm:spPr>
      <dgm:t>
        <a:bodyPr/>
        <a:lstStyle/>
        <a:p>
          <a:r>
            <a:rPr lang="en-US" dirty="0"/>
            <a:t>Based on Weighted Factor</a:t>
          </a:r>
        </a:p>
      </dgm:t>
    </dgm:pt>
    <dgm:pt modelId="{BA8913C1-C75E-419E-AD91-42BA90239C5C}" type="parTrans" cxnId="{23A37EF9-5172-42CB-ADB7-AAED56434505}">
      <dgm:prSet/>
      <dgm:spPr/>
      <dgm:t>
        <a:bodyPr/>
        <a:lstStyle/>
        <a:p>
          <a:endParaRPr lang="en-US"/>
        </a:p>
      </dgm:t>
    </dgm:pt>
    <dgm:pt modelId="{436DE9E4-5D5E-49B8-8CDE-549204A8A83C}" type="sibTrans" cxnId="{23A37EF9-5172-42CB-ADB7-AAED56434505}">
      <dgm:prSet/>
      <dgm:spPr/>
      <dgm:t>
        <a:bodyPr/>
        <a:lstStyle/>
        <a:p>
          <a:endParaRPr lang="en-US"/>
        </a:p>
      </dgm:t>
    </dgm:pt>
    <dgm:pt modelId="{169D5F98-55AE-4D6A-89BF-D0892E1DF9AF}">
      <dgm:prSet phldrT="[Text]"/>
      <dgm:spPr>
        <a:solidFill>
          <a:schemeClr val="accent3">
            <a:lumMod val="75000"/>
          </a:schemeClr>
        </a:solidFill>
      </dgm:spPr>
      <dgm:t>
        <a:bodyPr/>
        <a:lstStyle/>
        <a:p>
          <a:r>
            <a:rPr lang="en-US" dirty="0"/>
            <a:t>Based on Agency Budget</a:t>
          </a:r>
        </a:p>
      </dgm:t>
    </dgm:pt>
    <dgm:pt modelId="{04E18C07-EE88-4E25-B36A-85A8924BE920}" type="parTrans" cxnId="{15CBDE11-8508-4010-A17E-5CC18983AC00}">
      <dgm:prSet/>
      <dgm:spPr/>
      <dgm:t>
        <a:bodyPr/>
        <a:lstStyle/>
        <a:p>
          <a:endParaRPr lang="en-US"/>
        </a:p>
      </dgm:t>
    </dgm:pt>
    <dgm:pt modelId="{CFCD3CE2-AFE6-497A-AFD5-7DE51EDA58AD}" type="sibTrans" cxnId="{15CBDE11-8508-4010-A17E-5CC18983AC00}">
      <dgm:prSet/>
      <dgm:spPr/>
      <dgm:t>
        <a:bodyPr/>
        <a:lstStyle/>
        <a:p>
          <a:endParaRPr lang="en-US"/>
        </a:p>
      </dgm:t>
    </dgm:pt>
    <dgm:pt modelId="{90DB586B-6D6D-4E91-BF8A-8F02FAAF126D}" type="pres">
      <dgm:prSet presAssocID="{3C0BE675-3377-4DE8-A778-5EC5001C87BD}" presName="Name0" presStyleCnt="0">
        <dgm:presLayoutVars>
          <dgm:chMax val="1"/>
          <dgm:chPref val="1"/>
        </dgm:presLayoutVars>
      </dgm:prSet>
      <dgm:spPr/>
    </dgm:pt>
    <dgm:pt modelId="{4DDDEF8B-8417-44C5-AD5F-2CA6AFC093AF}" type="pres">
      <dgm:prSet presAssocID="{B4455AF1-D089-4218-B2BC-839BBE646BD0}" presName="Parent" presStyleLbl="node0" presStyleIdx="0" presStyleCnt="1" custLinFactNeighborX="5726" custLinFactNeighborY="11248">
        <dgm:presLayoutVars>
          <dgm:chMax val="5"/>
          <dgm:chPref val="5"/>
        </dgm:presLayoutVars>
      </dgm:prSet>
      <dgm:spPr/>
    </dgm:pt>
    <dgm:pt modelId="{9C03A5F8-CA73-4A09-955E-0D53BFB373AC}" type="pres">
      <dgm:prSet presAssocID="{B4455AF1-D089-4218-B2BC-839BBE646BD0}" presName="Accent1" presStyleLbl="node1" presStyleIdx="0" presStyleCnt="17"/>
      <dgm:spPr/>
    </dgm:pt>
    <dgm:pt modelId="{6FB62D90-A2BC-47F4-A0C4-738857B0B30A}" type="pres">
      <dgm:prSet presAssocID="{B4455AF1-D089-4218-B2BC-839BBE646BD0}" presName="Accent2" presStyleLbl="node1" presStyleIdx="1" presStyleCnt="17"/>
      <dgm:spPr/>
    </dgm:pt>
    <dgm:pt modelId="{FA4DF0E3-9E4A-4FCF-BCA4-0CA651497C84}" type="pres">
      <dgm:prSet presAssocID="{B4455AF1-D089-4218-B2BC-839BBE646BD0}" presName="Accent3" presStyleLbl="node1" presStyleIdx="2" presStyleCnt="17"/>
      <dgm:spPr/>
    </dgm:pt>
    <dgm:pt modelId="{B519E852-AFB5-45E4-85F8-A26E271E11AC}" type="pres">
      <dgm:prSet presAssocID="{B4455AF1-D089-4218-B2BC-839BBE646BD0}" presName="Accent4" presStyleLbl="node1" presStyleIdx="3" presStyleCnt="17"/>
      <dgm:spPr/>
    </dgm:pt>
    <dgm:pt modelId="{2B5DE23F-12A6-40F3-9EDF-017AB19E5F25}" type="pres">
      <dgm:prSet presAssocID="{B4455AF1-D089-4218-B2BC-839BBE646BD0}" presName="Accent5" presStyleLbl="node1" presStyleIdx="4" presStyleCnt="17"/>
      <dgm:spPr/>
    </dgm:pt>
    <dgm:pt modelId="{4B106C6C-93A3-4422-87B7-3101100F2A94}" type="pres">
      <dgm:prSet presAssocID="{B4455AF1-D089-4218-B2BC-839BBE646BD0}" presName="Accent6" presStyleLbl="node1" presStyleIdx="5" presStyleCnt="17"/>
      <dgm:spPr/>
    </dgm:pt>
    <dgm:pt modelId="{29349D7E-0488-4122-A42C-FE18E34A992A}" type="pres">
      <dgm:prSet presAssocID="{D9D4187C-78A2-4AF9-8F75-D4CF7C5178A9}" presName="Child1" presStyleLbl="node1" presStyleIdx="6" presStyleCnt="17">
        <dgm:presLayoutVars>
          <dgm:chMax val="0"/>
          <dgm:chPref val="0"/>
        </dgm:presLayoutVars>
      </dgm:prSet>
      <dgm:spPr/>
    </dgm:pt>
    <dgm:pt modelId="{2B49BA16-5E77-4206-9799-C143C83F9713}" type="pres">
      <dgm:prSet presAssocID="{D9D4187C-78A2-4AF9-8F75-D4CF7C5178A9}" presName="Accent7" presStyleCnt="0"/>
      <dgm:spPr/>
    </dgm:pt>
    <dgm:pt modelId="{CDA7E8B6-C2A9-466C-A2F2-AD60F22F4B8A}" type="pres">
      <dgm:prSet presAssocID="{D9D4187C-78A2-4AF9-8F75-D4CF7C5178A9}" presName="AccentHold1" presStyleLbl="node1" presStyleIdx="7" presStyleCnt="17"/>
      <dgm:spPr/>
    </dgm:pt>
    <dgm:pt modelId="{B0EB4D2E-9EBB-4E61-B696-C54F7CFDA3A4}" type="pres">
      <dgm:prSet presAssocID="{D9D4187C-78A2-4AF9-8F75-D4CF7C5178A9}" presName="Accent8" presStyleCnt="0"/>
      <dgm:spPr/>
    </dgm:pt>
    <dgm:pt modelId="{EA08B30C-F06A-470A-9F96-461328A6EF5F}" type="pres">
      <dgm:prSet presAssocID="{D9D4187C-78A2-4AF9-8F75-D4CF7C5178A9}" presName="AccentHold2" presStyleLbl="node1" presStyleIdx="8" presStyleCnt="17"/>
      <dgm:spPr/>
    </dgm:pt>
    <dgm:pt modelId="{DBE0D186-25C3-4C97-BC58-6C64F1888D9F}" type="pres">
      <dgm:prSet presAssocID="{E5F7F71B-6189-40E2-8673-98DDD657243A}" presName="Child2" presStyleLbl="node1" presStyleIdx="9" presStyleCnt="17">
        <dgm:presLayoutVars>
          <dgm:chMax val="0"/>
          <dgm:chPref val="0"/>
        </dgm:presLayoutVars>
      </dgm:prSet>
      <dgm:spPr/>
    </dgm:pt>
    <dgm:pt modelId="{19FE4045-E829-4E30-A4CE-11D86A40F190}" type="pres">
      <dgm:prSet presAssocID="{E5F7F71B-6189-40E2-8673-98DDD657243A}" presName="Accent9" presStyleCnt="0"/>
      <dgm:spPr/>
    </dgm:pt>
    <dgm:pt modelId="{364558F0-EEDD-4D7E-AB78-A5CF2E590F28}" type="pres">
      <dgm:prSet presAssocID="{E5F7F71B-6189-40E2-8673-98DDD657243A}" presName="AccentHold1" presStyleLbl="node1" presStyleIdx="10" presStyleCnt="17"/>
      <dgm:spPr/>
    </dgm:pt>
    <dgm:pt modelId="{B87918A1-DED5-40E7-8D00-634DFE475CC8}" type="pres">
      <dgm:prSet presAssocID="{E5F7F71B-6189-40E2-8673-98DDD657243A}" presName="Accent10" presStyleCnt="0"/>
      <dgm:spPr/>
    </dgm:pt>
    <dgm:pt modelId="{9DF9A853-B80B-4CEE-B24C-BDABE00E1ADB}" type="pres">
      <dgm:prSet presAssocID="{E5F7F71B-6189-40E2-8673-98DDD657243A}" presName="AccentHold2" presStyleLbl="node1" presStyleIdx="11" presStyleCnt="17"/>
      <dgm:spPr/>
    </dgm:pt>
    <dgm:pt modelId="{34542AF1-DA58-4035-A4CA-DDC96A283F84}" type="pres">
      <dgm:prSet presAssocID="{E5F7F71B-6189-40E2-8673-98DDD657243A}" presName="Accent11" presStyleCnt="0"/>
      <dgm:spPr/>
    </dgm:pt>
    <dgm:pt modelId="{AB641AE0-EF5F-442B-AF5F-4A86A2A34F6C}" type="pres">
      <dgm:prSet presAssocID="{E5F7F71B-6189-40E2-8673-98DDD657243A}" presName="AccentHold3" presStyleLbl="node1" presStyleIdx="12" presStyleCnt="17"/>
      <dgm:spPr/>
    </dgm:pt>
    <dgm:pt modelId="{5F5748A8-1ACB-46CE-837B-75379C487CC4}" type="pres">
      <dgm:prSet presAssocID="{828D8E38-C552-4470-9F8C-AC1066CC2028}" presName="Child3" presStyleLbl="node1" presStyleIdx="13" presStyleCnt="17" custLinFactNeighborX="-92055" custLinFactNeighborY="43477">
        <dgm:presLayoutVars>
          <dgm:chMax val="0"/>
          <dgm:chPref val="0"/>
        </dgm:presLayoutVars>
      </dgm:prSet>
      <dgm:spPr/>
    </dgm:pt>
    <dgm:pt modelId="{29E85394-8396-4635-B083-81110B680F6F}" type="pres">
      <dgm:prSet presAssocID="{828D8E38-C552-4470-9F8C-AC1066CC2028}" presName="Accent12" presStyleCnt="0"/>
      <dgm:spPr/>
    </dgm:pt>
    <dgm:pt modelId="{E430EFC6-42AF-42D4-8CFC-A14844C1E9AC}" type="pres">
      <dgm:prSet presAssocID="{828D8E38-C552-4470-9F8C-AC1066CC2028}" presName="AccentHold1" presStyleLbl="node1" presStyleIdx="14" presStyleCnt="17"/>
      <dgm:spPr/>
    </dgm:pt>
    <dgm:pt modelId="{A28F4DBA-DD43-459F-A45E-C3944C17A6CD}" type="pres">
      <dgm:prSet presAssocID="{169D5F98-55AE-4D6A-89BF-D0892E1DF9AF}" presName="Child4" presStyleLbl="node1" presStyleIdx="15" presStyleCnt="17">
        <dgm:presLayoutVars>
          <dgm:chMax val="0"/>
          <dgm:chPref val="0"/>
        </dgm:presLayoutVars>
      </dgm:prSet>
      <dgm:spPr/>
    </dgm:pt>
    <dgm:pt modelId="{853C2F89-8F90-4B28-B614-93D829640B12}" type="pres">
      <dgm:prSet presAssocID="{169D5F98-55AE-4D6A-89BF-D0892E1DF9AF}" presName="Accent13" presStyleCnt="0"/>
      <dgm:spPr/>
    </dgm:pt>
    <dgm:pt modelId="{47883B0E-ADE2-4E2D-B7D2-096D8837FF71}" type="pres">
      <dgm:prSet presAssocID="{169D5F98-55AE-4D6A-89BF-D0892E1DF9AF}" presName="AccentHold1" presStyleLbl="node1" presStyleIdx="16" presStyleCnt="17"/>
      <dgm:spPr/>
    </dgm:pt>
  </dgm:ptLst>
  <dgm:cxnLst>
    <dgm:cxn modelId="{15CBDE11-8508-4010-A17E-5CC18983AC00}" srcId="{B4455AF1-D089-4218-B2BC-839BBE646BD0}" destId="{169D5F98-55AE-4D6A-89BF-D0892E1DF9AF}" srcOrd="3" destOrd="0" parTransId="{04E18C07-EE88-4E25-B36A-85A8924BE920}" sibTransId="{CFCD3CE2-AFE6-497A-AFD5-7DE51EDA58AD}"/>
    <dgm:cxn modelId="{A0128914-39DD-4C53-B64E-B3110E67F2CE}" type="presOf" srcId="{B4455AF1-D089-4218-B2BC-839BBE646BD0}" destId="{4DDDEF8B-8417-44C5-AD5F-2CA6AFC093AF}" srcOrd="0" destOrd="0" presId="urn:microsoft.com/office/officeart/2009/3/layout/CircleRelationship"/>
    <dgm:cxn modelId="{F1F3731A-23C2-4DBF-8F68-9C56DAC20E48}" srcId="{B4455AF1-D089-4218-B2BC-839BBE646BD0}" destId="{D9D4187C-78A2-4AF9-8F75-D4CF7C5178A9}" srcOrd="0" destOrd="0" parTransId="{6B2F5C7D-BFC4-4426-A6B1-FB100AB470F0}" sibTransId="{2E7DB4FE-437D-471B-AAEF-3A6E0201B081}"/>
    <dgm:cxn modelId="{83B38427-FCB6-4567-8DAE-F81C1D712222}" type="presOf" srcId="{E5F7F71B-6189-40E2-8673-98DDD657243A}" destId="{DBE0D186-25C3-4C97-BC58-6C64F1888D9F}" srcOrd="0" destOrd="0" presId="urn:microsoft.com/office/officeart/2009/3/layout/CircleRelationship"/>
    <dgm:cxn modelId="{D0BEB36D-27D6-489A-B81F-89BA4F97F390}" type="presOf" srcId="{828D8E38-C552-4470-9F8C-AC1066CC2028}" destId="{5F5748A8-1ACB-46CE-837B-75379C487CC4}" srcOrd="0" destOrd="0" presId="urn:microsoft.com/office/officeart/2009/3/layout/CircleRelationship"/>
    <dgm:cxn modelId="{C328DA7D-AEFE-4490-80B9-4A846FCA78AB}" type="presOf" srcId="{D9D4187C-78A2-4AF9-8F75-D4CF7C5178A9}" destId="{29349D7E-0488-4122-A42C-FE18E34A992A}" srcOrd="0" destOrd="0" presId="urn:microsoft.com/office/officeart/2009/3/layout/CircleRelationship"/>
    <dgm:cxn modelId="{2519B896-2C90-49D6-AC7E-DD1C388B9A51}" srcId="{3C0BE675-3377-4DE8-A778-5EC5001C87BD}" destId="{B4455AF1-D089-4218-B2BC-839BBE646BD0}" srcOrd="0" destOrd="0" parTransId="{71845BA8-5C81-43B7-AA94-44DD2FBDCAF8}" sibTransId="{36AEAFE0-B2A2-4C14-B0FC-4FE9C0FA66F8}"/>
    <dgm:cxn modelId="{DEC3C3C8-3973-487C-94B1-71CFE591ACCF}" type="presOf" srcId="{169D5F98-55AE-4D6A-89BF-D0892E1DF9AF}" destId="{A28F4DBA-DD43-459F-A45E-C3944C17A6CD}" srcOrd="0" destOrd="0" presId="urn:microsoft.com/office/officeart/2009/3/layout/CircleRelationship"/>
    <dgm:cxn modelId="{C63427CB-8050-49F0-874C-3D514E84F0B4}" srcId="{B4455AF1-D089-4218-B2BC-839BBE646BD0}" destId="{E5F7F71B-6189-40E2-8673-98DDD657243A}" srcOrd="1" destOrd="0" parTransId="{C8831D3F-9CF7-4DCE-970C-3B40DB240B92}" sibTransId="{FF3740DA-4186-47F6-8F82-7C3E634A86A4}"/>
    <dgm:cxn modelId="{3603E3E8-D342-4CB6-AAF8-EE04FB2B1622}" type="presOf" srcId="{3C0BE675-3377-4DE8-A778-5EC5001C87BD}" destId="{90DB586B-6D6D-4E91-BF8A-8F02FAAF126D}" srcOrd="0" destOrd="0" presId="urn:microsoft.com/office/officeart/2009/3/layout/CircleRelationship"/>
    <dgm:cxn modelId="{23A37EF9-5172-42CB-ADB7-AAED56434505}" srcId="{B4455AF1-D089-4218-B2BC-839BBE646BD0}" destId="{828D8E38-C552-4470-9F8C-AC1066CC2028}" srcOrd="2" destOrd="0" parTransId="{BA8913C1-C75E-419E-AD91-42BA90239C5C}" sibTransId="{436DE9E4-5D5E-49B8-8CDE-549204A8A83C}"/>
    <dgm:cxn modelId="{45C04676-14DC-4DEB-AE7A-88A43C2B333A}" type="presParOf" srcId="{90DB586B-6D6D-4E91-BF8A-8F02FAAF126D}" destId="{4DDDEF8B-8417-44C5-AD5F-2CA6AFC093AF}" srcOrd="0" destOrd="0" presId="urn:microsoft.com/office/officeart/2009/3/layout/CircleRelationship"/>
    <dgm:cxn modelId="{FCAC5E6E-D39A-4E40-8523-0C21251FECC0}" type="presParOf" srcId="{90DB586B-6D6D-4E91-BF8A-8F02FAAF126D}" destId="{9C03A5F8-CA73-4A09-955E-0D53BFB373AC}" srcOrd="1" destOrd="0" presId="urn:microsoft.com/office/officeart/2009/3/layout/CircleRelationship"/>
    <dgm:cxn modelId="{F9CBD888-22FF-4615-B6F1-32293A0A5100}" type="presParOf" srcId="{90DB586B-6D6D-4E91-BF8A-8F02FAAF126D}" destId="{6FB62D90-A2BC-47F4-A0C4-738857B0B30A}" srcOrd="2" destOrd="0" presId="urn:microsoft.com/office/officeart/2009/3/layout/CircleRelationship"/>
    <dgm:cxn modelId="{F28B4F6C-A95B-47DB-905A-E12E436E35E3}" type="presParOf" srcId="{90DB586B-6D6D-4E91-BF8A-8F02FAAF126D}" destId="{FA4DF0E3-9E4A-4FCF-BCA4-0CA651497C84}" srcOrd="3" destOrd="0" presId="urn:microsoft.com/office/officeart/2009/3/layout/CircleRelationship"/>
    <dgm:cxn modelId="{B3CE1CDB-41A1-4090-A4C2-8DE49F206DEF}" type="presParOf" srcId="{90DB586B-6D6D-4E91-BF8A-8F02FAAF126D}" destId="{B519E852-AFB5-45E4-85F8-A26E271E11AC}" srcOrd="4" destOrd="0" presId="urn:microsoft.com/office/officeart/2009/3/layout/CircleRelationship"/>
    <dgm:cxn modelId="{202A28ED-6159-45BF-87C6-F0EB7CAF23C1}" type="presParOf" srcId="{90DB586B-6D6D-4E91-BF8A-8F02FAAF126D}" destId="{2B5DE23F-12A6-40F3-9EDF-017AB19E5F25}" srcOrd="5" destOrd="0" presId="urn:microsoft.com/office/officeart/2009/3/layout/CircleRelationship"/>
    <dgm:cxn modelId="{EEF18D90-2CBF-4A56-BE59-A0486CE49365}" type="presParOf" srcId="{90DB586B-6D6D-4E91-BF8A-8F02FAAF126D}" destId="{4B106C6C-93A3-4422-87B7-3101100F2A94}" srcOrd="6" destOrd="0" presId="urn:microsoft.com/office/officeart/2009/3/layout/CircleRelationship"/>
    <dgm:cxn modelId="{70233299-102F-4B64-B211-1E34B97EE1FA}" type="presParOf" srcId="{90DB586B-6D6D-4E91-BF8A-8F02FAAF126D}" destId="{29349D7E-0488-4122-A42C-FE18E34A992A}" srcOrd="7" destOrd="0" presId="urn:microsoft.com/office/officeart/2009/3/layout/CircleRelationship"/>
    <dgm:cxn modelId="{A8C62999-CD65-4D3B-A8E7-CB7981E4B988}" type="presParOf" srcId="{90DB586B-6D6D-4E91-BF8A-8F02FAAF126D}" destId="{2B49BA16-5E77-4206-9799-C143C83F9713}" srcOrd="8" destOrd="0" presId="urn:microsoft.com/office/officeart/2009/3/layout/CircleRelationship"/>
    <dgm:cxn modelId="{F48F892A-C905-4C9A-9FF1-9DE929C3946A}" type="presParOf" srcId="{2B49BA16-5E77-4206-9799-C143C83F9713}" destId="{CDA7E8B6-C2A9-466C-A2F2-AD60F22F4B8A}" srcOrd="0" destOrd="0" presId="urn:microsoft.com/office/officeart/2009/3/layout/CircleRelationship"/>
    <dgm:cxn modelId="{695116C7-D842-4D6D-A8B2-46467F0CE528}" type="presParOf" srcId="{90DB586B-6D6D-4E91-BF8A-8F02FAAF126D}" destId="{B0EB4D2E-9EBB-4E61-B696-C54F7CFDA3A4}" srcOrd="9" destOrd="0" presId="urn:microsoft.com/office/officeart/2009/3/layout/CircleRelationship"/>
    <dgm:cxn modelId="{2B519F05-2BA8-4ADB-A29E-6B1A5D8D7698}" type="presParOf" srcId="{B0EB4D2E-9EBB-4E61-B696-C54F7CFDA3A4}" destId="{EA08B30C-F06A-470A-9F96-461328A6EF5F}" srcOrd="0" destOrd="0" presId="urn:microsoft.com/office/officeart/2009/3/layout/CircleRelationship"/>
    <dgm:cxn modelId="{46645E85-2323-4801-BB8D-9EC8AD57683E}" type="presParOf" srcId="{90DB586B-6D6D-4E91-BF8A-8F02FAAF126D}" destId="{DBE0D186-25C3-4C97-BC58-6C64F1888D9F}" srcOrd="10" destOrd="0" presId="urn:microsoft.com/office/officeart/2009/3/layout/CircleRelationship"/>
    <dgm:cxn modelId="{FB00AB29-DB56-4A7C-935D-47AC6CD7CE8F}" type="presParOf" srcId="{90DB586B-6D6D-4E91-BF8A-8F02FAAF126D}" destId="{19FE4045-E829-4E30-A4CE-11D86A40F190}" srcOrd="11" destOrd="0" presId="urn:microsoft.com/office/officeart/2009/3/layout/CircleRelationship"/>
    <dgm:cxn modelId="{5D3651A6-A78B-4C12-8901-21F9253FE130}" type="presParOf" srcId="{19FE4045-E829-4E30-A4CE-11D86A40F190}" destId="{364558F0-EEDD-4D7E-AB78-A5CF2E590F28}" srcOrd="0" destOrd="0" presId="urn:microsoft.com/office/officeart/2009/3/layout/CircleRelationship"/>
    <dgm:cxn modelId="{680E2F4F-73DE-4B56-9A49-425783C65AA3}" type="presParOf" srcId="{90DB586B-6D6D-4E91-BF8A-8F02FAAF126D}" destId="{B87918A1-DED5-40E7-8D00-634DFE475CC8}" srcOrd="12" destOrd="0" presId="urn:microsoft.com/office/officeart/2009/3/layout/CircleRelationship"/>
    <dgm:cxn modelId="{BF6A3F73-B248-4930-9557-D7692CBBFEB8}" type="presParOf" srcId="{B87918A1-DED5-40E7-8D00-634DFE475CC8}" destId="{9DF9A853-B80B-4CEE-B24C-BDABE00E1ADB}" srcOrd="0" destOrd="0" presId="urn:microsoft.com/office/officeart/2009/3/layout/CircleRelationship"/>
    <dgm:cxn modelId="{0E5794A4-165D-451A-800B-6FD539644D54}" type="presParOf" srcId="{90DB586B-6D6D-4E91-BF8A-8F02FAAF126D}" destId="{34542AF1-DA58-4035-A4CA-DDC96A283F84}" srcOrd="13" destOrd="0" presId="urn:microsoft.com/office/officeart/2009/3/layout/CircleRelationship"/>
    <dgm:cxn modelId="{094AD8E6-AB7F-46C0-A6BE-6472AAE83628}" type="presParOf" srcId="{34542AF1-DA58-4035-A4CA-DDC96A283F84}" destId="{AB641AE0-EF5F-442B-AF5F-4A86A2A34F6C}" srcOrd="0" destOrd="0" presId="urn:microsoft.com/office/officeart/2009/3/layout/CircleRelationship"/>
    <dgm:cxn modelId="{42EDEE8C-6C52-434F-A572-A78F7CFE4D3E}" type="presParOf" srcId="{90DB586B-6D6D-4E91-BF8A-8F02FAAF126D}" destId="{5F5748A8-1ACB-46CE-837B-75379C487CC4}" srcOrd="14" destOrd="0" presId="urn:microsoft.com/office/officeart/2009/3/layout/CircleRelationship"/>
    <dgm:cxn modelId="{1D80F679-887D-423B-A1F7-5F89F4321615}" type="presParOf" srcId="{90DB586B-6D6D-4E91-BF8A-8F02FAAF126D}" destId="{29E85394-8396-4635-B083-81110B680F6F}" srcOrd="15" destOrd="0" presId="urn:microsoft.com/office/officeart/2009/3/layout/CircleRelationship"/>
    <dgm:cxn modelId="{6A50D174-455E-42F0-BAC3-B5C7C41A5DB7}" type="presParOf" srcId="{29E85394-8396-4635-B083-81110B680F6F}" destId="{E430EFC6-42AF-42D4-8CFC-A14844C1E9AC}" srcOrd="0" destOrd="0" presId="urn:microsoft.com/office/officeart/2009/3/layout/CircleRelationship"/>
    <dgm:cxn modelId="{5AA740A1-39AF-4603-8CEE-A8E5483D27C2}" type="presParOf" srcId="{90DB586B-6D6D-4E91-BF8A-8F02FAAF126D}" destId="{A28F4DBA-DD43-459F-A45E-C3944C17A6CD}" srcOrd="16" destOrd="0" presId="urn:microsoft.com/office/officeart/2009/3/layout/CircleRelationship"/>
    <dgm:cxn modelId="{573F6520-9C74-4024-8A5E-1013F057F749}" type="presParOf" srcId="{90DB586B-6D6D-4E91-BF8A-8F02FAAF126D}" destId="{853C2F89-8F90-4B28-B614-93D829640B12}" srcOrd="17" destOrd="0" presId="urn:microsoft.com/office/officeart/2009/3/layout/CircleRelationship"/>
    <dgm:cxn modelId="{5EC4AAB9-5894-4269-8C93-132B3CB3D8FF}" type="presParOf" srcId="{853C2F89-8F90-4B28-B614-93D829640B12}" destId="{47883B0E-ADE2-4E2D-B7D2-096D8837FF71}" srcOrd="0" destOrd="0" presId="urn:microsoft.com/office/officeart/2009/3/layout/CircleRelationship"/>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00A6CB-BFA1-4B88-8613-66AE7A9D5C13}" type="doc">
      <dgm:prSet loTypeId="urn:microsoft.com/office/officeart/2009/3/layout/CircleRelationship" loCatId="relationship" qsTypeId="urn:microsoft.com/office/officeart/2005/8/quickstyle/3d1" qsCatId="3D" csTypeId="urn:microsoft.com/office/officeart/2005/8/colors/colorful3" csCatId="colorful" phldr="1"/>
      <dgm:spPr/>
      <dgm:t>
        <a:bodyPr/>
        <a:lstStyle/>
        <a:p>
          <a:endParaRPr lang="en-US"/>
        </a:p>
      </dgm:t>
    </dgm:pt>
    <dgm:pt modelId="{26A5E37B-AC5B-4E09-A519-EEEB78AA7E75}">
      <dgm:prSet phldrT="[Text]" custT="1"/>
      <dgm:spPr/>
      <dgm:t>
        <a:bodyPr/>
        <a:lstStyle/>
        <a:p>
          <a:r>
            <a:rPr lang="en-US" sz="2800" dirty="0"/>
            <a:t>Rates</a:t>
          </a:r>
          <a:r>
            <a:rPr lang="en-US" sz="3700" dirty="0"/>
            <a:t> </a:t>
          </a:r>
        </a:p>
        <a:p>
          <a:r>
            <a:rPr lang="en-US" sz="1600" dirty="0"/>
            <a:t>(fee for services)</a:t>
          </a:r>
          <a:endParaRPr lang="en-US" sz="3700" dirty="0"/>
        </a:p>
      </dgm:t>
    </dgm:pt>
    <dgm:pt modelId="{F5775272-7597-4708-9FB4-CF2CD344CEE8}" type="parTrans" cxnId="{74154829-1606-44F1-9214-5D541767D6ED}">
      <dgm:prSet/>
      <dgm:spPr/>
      <dgm:t>
        <a:bodyPr/>
        <a:lstStyle/>
        <a:p>
          <a:endParaRPr lang="en-US"/>
        </a:p>
      </dgm:t>
    </dgm:pt>
    <dgm:pt modelId="{6A9A6DFC-FD01-4CFB-8633-17C43201C6E8}" type="sibTrans" cxnId="{74154829-1606-44F1-9214-5D541767D6ED}">
      <dgm:prSet/>
      <dgm:spPr/>
      <dgm:t>
        <a:bodyPr/>
        <a:lstStyle/>
        <a:p>
          <a:endParaRPr lang="en-US"/>
        </a:p>
      </dgm:t>
    </dgm:pt>
    <dgm:pt modelId="{43F9E329-62C9-4620-B38B-8EDB2AB8353A}">
      <dgm:prSet phldrT="[Text]"/>
      <dgm:spPr>
        <a:solidFill>
          <a:schemeClr val="accent6"/>
        </a:solidFill>
      </dgm:spPr>
      <dgm:t>
        <a:bodyPr/>
        <a:lstStyle/>
        <a:p>
          <a:r>
            <a:rPr lang="en-US" dirty="0"/>
            <a:t>Data usage</a:t>
          </a:r>
        </a:p>
      </dgm:t>
    </dgm:pt>
    <dgm:pt modelId="{A4432646-B712-447D-84AF-CD655127C566}" type="parTrans" cxnId="{163C1F9F-A17B-46CA-B406-3A187A93145D}">
      <dgm:prSet/>
      <dgm:spPr/>
      <dgm:t>
        <a:bodyPr/>
        <a:lstStyle/>
        <a:p>
          <a:endParaRPr lang="en-US"/>
        </a:p>
      </dgm:t>
    </dgm:pt>
    <dgm:pt modelId="{1887BD44-8527-4AAC-B733-BC4BF99889C6}" type="sibTrans" cxnId="{163C1F9F-A17B-46CA-B406-3A187A93145D}">
      <dgm:prSet/>
      <dgm:spPr/>
      <dgm:t>
        <a:bodyPr/>
        <a:lstStyle/>
        <a:p>
          <a:endParaRPr lang="en-US"/>
        </a:p>
      </dgm:t>
    </dgm:pt>
    <dgm:pt modelId="{D2E93E86-EF56-4E89-B075-921F4C58ECD3}">
      <dgm:prSet phldrT="[Text]"/>
      <dgm:spPr>
        <a:solidFill>
          <a:srgbClr val="905FA1"/>
        </a:solidFill>
      </dgm:spPr>
      <dgm:t>
        <a:bodyPr/>
        <a:lstStyle/>
        <a:p>
          <a:r>
            <a:rPr lang="en-US" dirty="0"/>
            <a:t>Pass-through</a:t>
          </a:r>
        </a:p>
      </dgm:t>
    </dgm:pt>
    <dgm:pt modelId="{41ECE6E5-55CE-4CC7-BF2F-1E34D457461E}" type="parTrans" cxnId="{6ABBFEDB-7C0E-461A-846D-48872730EB1E}">
      <dgm:prSet/>
      <dgm:spPr/>
      <dgm:t>
        <a:bodyPr/>
        <a:lstStyle/>
        <a:p>
          <a:endParaRPr lang="en-US"/>
        </a:p>
      </dgm:t>
    </dgm:pt>
    <dgm:pt modelId="{7A8CD726-7838-4DD5-A20D-18FCA7B404C1}" type="sibTrans" cxnId="{6ABBFEDB-7C0E-461A-846D-48872730EB1E}">
      <dgm:prSet/>
      <dgm:spPr/>
      <dgm:t>
        <a:bodyPr/>
        <a:lstStyle/>
        <a:p>
          <a:endParaRPr lang="en-US"/>
        </a:p>
      </dgm:t>
    </dgm:pt>
    <dgm:pt modelId="{C76C2D7E-4E97-4071-8E23-959A81521311}">
      <dgm:prSet phldrT="[Text]"/>
      <dgm:spPr>
        <a:solidFill>
          <a:schemeClr val="accent4">
            <a:lumMod val="50000"/>
          </a:schemeClr>
        </a:solidFill>
      </dgm:spPr>
      <dgm:t>
        <a:bodyPr/>
        <a:lstStyle/>
        <a:p>
          <a:r>
            <a:rPr lang="en-US" dirty="0"/>
            <a:t>Storage usage</a:t>
          </a:r>
        </a:p>
      </dgm:t>
    </dgm:pt>
    <dgm:pt modelId="{38E2BEF7-6595-4E1E-A458-554D8688713D}" type="parTrans" cxnId="{E67A8CC5-9709-46DC-885A-8425C88E0EC9}">
      <dgm:prSet/>
      <dgm:spPr/>
      <dgm:t>
        <a:bodyPr/>
        <a:lstStyle/>
        <a:p>
          <a:endParaRPr lang="en-US"/>
        </a:p>
      </dgm:t>
    </dgm:pt>
    <dgm:pt modelId="{58F40832-6FD2-4C03-8AE8-A670E0B8038C}" type="sibTrans" cxnId="{E67A8CC5-9709-46DC-885A-8425C88E0EC9}">
      <dgm:prSet/>
      <dgm:spPr/>
      <dgm:t>
        <a:bodyPr/>
        <a:lstStyle/>
        <a:p>
          <a:endParaRPr lang="en-US"/>
        </a:p>
      </dgm:t>
    </dgm:pt>
    <dgm:pt modelId="{7C117098-0093-495D-8273-14F707939429}">
      <dgm:prSet phldrT="[Text]"/>
      <dgm:spPr/>
      <dgm:t>
        <a:bodyPr/>
        <a:lstStyle/>
        <a:p>
          <a:r>
            <a:rPr lang="en-US" dirty="0"/>
            <a:t>Hourly rate</a:t>
          </a:r>
        </a:p>
      </dgm:t>
    </dgm:pt>
    <dgm:pt modelId="{00C1F4DD-BE5E-40B8-8B25-B7193D30A3FD}" type="parTrans" cxnId="{B149BC1C-6F96-4B33-92AC-D860155C1DE9}">
      <dgm:prSet/>
      <dgm:spPr/>
      <dgm:t>
        <a:bodyPr/>
        <a:lstStyle/>
        <a:p>
          <a:endParaRPr lang="en-US"/>
        </a:p>
      </dgm:t>
    </dgm:pt>
    <dgm:pt modelId="{110016B1-8DEB-4FB9-B275-A9481633B954}" type="sibTrans" cxnId="{B149BC1C-6F96-4B33-92AC-D860155C1DE9}">
      <dgm:prSet/>
      <dgm:spPr/>
      <dgm:t>
        <a:bodyPr/>
        <a:lstStyle/>
        <a:p>
          <a:endParaRPr lang="en-US"/>
        </a:p>
      </dgm:t>
    </dgm:pt>
    <dgm:pt modelId="{873422CF-7FDE-4808-BB04-5304209BAF7D}">
      <dgm:prSet phldrT="[Text]"/>
      <dgm:spPr/>
      <dgm:t>
        <a:bodyPr/>
        <a:lstStyle/>
        <a:p>
          <a:r>
            <a:rPr lang="en-US" dirty="0"/>
            <a:t>Rental Rate</a:t>
          </a:r>
        </a:p>
      </dgm:t>
    </dgm:pt>
    <dgm:pt modelId="{D35A1AC7-EED2-408D-B6F5-C8D7213F2793}" type="parTrans" cxnId="{C9B9B705-D831-4993-8E02-8B633533B475}">
      <dgm:prSet/>
      <dgm:spPr/>
      <dgm:t>
        <a:bodyPr/>
        <a:lstStyle/>
        <a:p>
          <a:endParaRPr lang="en-US"/>
        </a:p>
      </dgm:t>
    </dgm:pt>
    <dgm:pt modelId="{55AFD8A8-8058-4F9A-A04D-56C7685BC7B0}" type="sibTrans" cxnId="{C9B9B705-D831-4993-8E02-8B633533B475}">
      <dgm:prSet/>
      <dgm:spPr/>
      <dgm:t>
        <a:bodyPr/>
        <a:lstStyle/>
        <a:p>
          <a:endParaRPr lang="en-US"/>
        </a:p>
      </dgm:t>
    </dgm:pt>
    <dgm:pt modelId="{57EC3D9F-07E4-48F4-9EC2-2C13613A8755}">
      <dgm:prSet phldrT="[Text]"/>
      <dgm:spPr/>
      <dgm:t>
        <a:bodyPr/>
        <a:lstStyle/>
        <a:p>
          <a:endParaRPr lang="en-US" dirty="0"/>
        </a:p>
      </dgm:t>
    </dgm:pt>
    <dgm:pt modelId="{D38AA40C-FDE1-423F-872F-A40DE82F1FF1}" type="parTrans" cxnId="{D57B41DA-72FB-413E-9030-2E3534B03EDD}">
      <dgm:prSet/>
      <dgm:spPr/>
      <dgm:t>
        <a:bodyPr/>
        <a:lstStyle/>
        <a:p>
          <a:endParaRPr lang="en-US"/>
        </a:p>
      </dgm:t>
    </dgm:pt>
    <dgm:pt modelId="{F4945B31-40EF-4473-AE1D-F3E0B3AEF966}" type="sibTrans" cxnId="{D57B41DA-72FB-413E-9030-2E3534B03EDD}">
      <dgm:prSet/>
      <dgm:spPr/>
      <dgm:t>
        <a:bodyPr/>
        <a:lstStyle/>
        <a:p>
          <a:endParaRPr lang="en-US"/>
        </a:p>
      </dgm:t>
    </dgm:pt>
    <dgm:pt modelId="{ACAF77DF-2110-4307-B16B-C9CD34A7FDD2}" type="pres">
      <dgm:prSet presAssocID="{B000A6CB-BFA1-4B88-8613-66AE7A9D5C13}" presName="Name0" presStyleCnt="0">
        <dgm:presLayoutVars>
          <dgm:chMax val="1"/>
          <dgm:chPref val="1"/>
        </dgm:presLayoutVars>
      </dgm:prSet>
      <dgm:spPr/>
    </dgm:pt>
    <dgm:pt modelId="{560C9DBD-96F8-49D2-88A2-ABA13A4063E6}" type="pres">
      <dgm:prSet presAssocID="{26A5E37B-AC5B-4E09-A519-EEEB78AA7E75}" presName="Parent" presStyleLbl="node0" presStyleIdx="0" presStyleCnt="1" custLinFactNeighborX="11034" custLinFactNeighborY="8062">
        <dgm:presLayoutVars>
          <dgm:chMax val="5"/>
          <dgm:chPref val="5"/>
        </dgm:presLayoutVars>
      </dgm:prSet>
      <dgm:spPr/>
    </dgm:pt>
    <dgm:pt modelId="{2ABD4423-BD5D-4DF9-8184-271CAE8B32D1}" type="pres">
      <dgm:prSet presAssocID="{26A5E37B-AC5B-4E09-A519-EEEB78AA7E75}" presName="Accent2" presStyleLbl="node1" presStyleIdx="0" presStyleCnt="19"/>
      <dgm:spPr/>
    </dgm:pt>
    <dgm:pt modelId="{C25F7625-6EB7-4021-9151-AC259007E1C0}" type="pres">
      <dgm:prSet presAssocID="{26A5E37B-AC5B-4E09-A519-EEEB78AA7E75}" presName="Accent3" presStyleLbl="node1" presStyleIdx="1" presStyleCnt="19" custLinFactX="15817" custLinFactNeighborX="100000" custLinFactNeighborY="-92136"/>
      <dgm:spPr/>
    </dgm:pt>
    <dgm:pt modelId="{00528C55-051C-484D-9E27-D434E3854421}" type="pres">
      <dgm:prSet presAssocID="{26A5E37B-AC5B-4E09-A519-EEEB78AA7E75}" presName="Accent4" presStyleLbl="node1" presStyleIdx="2" presStyleCnt="19"/>
      <dgm:spPr/>
    </dgm:pt>
    <dgm:pt modelId="{52D45E4D-529C-4E08-AB70-B48B99E12405}" type="pres">
      <dgm:prSet presAssocID="{26A5E37B-AC5B-4E09-A519-EEEB78AA7E75}" presName="Accent5" presStyleLbl="node1" presStyleIdx="3" presStyleCnt="19"/>
      <dgm:spPr/>
    </dgm:pt>
    <dgm:pt modelId="{19E2FB38-9FAC-4653-91DF-C943581BD697}" type="pres">
      <dgm:prSet presAssocID="{26A5E37B-AC5B-4E09-A519-EEEB78AA7E75}" presName="Accent6" presStyleLbl="node1" presStyleIdx="4" presStyleCnt="19"/>
      <dgm:spPr/>
    </dgm:pt>
    <dgm:pt modelId="{CFE34B84-1986-46F1-95A7-185AFEB24F09}" type="pres">
      <dgm:prSet presAssocID="{43F9E329-62C9-4620-B38B-8EDB2AB8353A}" presName="Child1" presStyleLbl="node1" presStyleIdx="5" presStyleCnt="19">
        <dgm:presLayoutVars>
          <dgm:chMax val="0"/>
          <dgm:chPref val="0"/>
        </dgm:presLayoutVars>
      </dgm:prSet>
      <dgm:spPr/>
    </dgm:pt>
    <dgm:pt modelId="{CBCCFB06-1D71-4230-8DA7-82D841721FA1}" type="pres">
      <dgm:prSet presAssocID="{43F9E329-62C9-4620-B38B-8EDB2AB8353A}" presName="Accent7" presStyleCnt="0"/>
      <dgm:spPr/>
    </dgm:pt>
    <dgm:pt modelId="{A152135E-C862-4532-860F-88C377F0B010}" type="pres">
      <dgm:prSet presAssocID="{43F9E329-62C9-4620-B38B-8EDB2AB8353A}" presName="AccentHold1" presStyleLbl="node1" presStyleIdx="6" presStyleCnt="19"/>
      <dgm:spPr/>
    </dgm:pt>
    <dgm:pt modelId="{DD92B63E-E343-42FF-9B6C-2F40B99D48CA}" type="pres">
      <dgm:prSet presAssocID="{43F9E329-62C9-4620-B38B-8EDB2AB8353A}" presName="Accent8" presStyleCnt="0"/>
      <dgm:spPr/>
    </dgm:pt>
    <dgm:pt modelId="{FB870557-966E-46D3-9B1A-F2B28E685556}" type="pres">
      <dgm:prSet presAssocID="{43F9E329-62C9-4620-B38B-8EDB2AB8353A}" presName="AccentHold2" presStyleLbl="node1" presStyleIdx="7" presStyleCnt="19"/>
      <dgm:spPr/>
    </dgm:pt>
    <dgm:pt modelId="{1CFA117C-F611-4045-BDD9-1DC873843702}" type="pres">
      <dgm:prSet presAssocID="{D2E93E86-EF56-4E89-B075-921F4C58ECD3}" presName="Child2" presStyleLbl="node1" presStyleIdx="8" presStyleCnt="19" custLinFactNeighborX="16702" custLinFactNeighborY="-50621">
        <dgm:presLayoutVars>
          <dgm:chMax val="0"/>
          <dgm:chPref val="0"/>
        </dgm:presLayoutVars>
      </dgm:prSet>
      <dgm:spPr/>
    </dgm:pt>
    <dgm:pt modelId="{49840AA0-4E87-49DB-9ABA-F8C897F10B4C}" type="pres">
      <dgm:prSet presAssocID="{D2E93E86-EF56-4E89-B075-921F4C58ECD3}" presName="Accent9" presStyleCnt="0"/>
      <dgm:spPr/>
    </dgm:pt>
    <dgm:pt modelId="{664E1FEB-96B1-4894-82EF-2AC68529CFD8}" type="pres">
      <dgm:prSet presAssocID="{D2E93E86-EF56-4E89-B075-921F4C58ECD3}" presName="AccentHold1" presStyleLbl="node1" presStyleIdx="9" presStyleCnt="19"/>
      <dgm:spPr/>
    </dgm:pt>
    <dgm:pt modelId="{464790B1-7EAD-42B2-BFD4-4BD943A4C563}" type="pres">
      <dgm:prSet presAssocID="{D2E93E86-EF56-4E89-B075-921F4C58ECD3}" presName="Accent10" presStyleCnt="0"/>
      <dgm:spPr/>
    </dgm:pt>
    <dgm:pt modelId="{3E5D66AA-74EC-446B-A9A7-CEABBC013645}" type="pres">
      <dgm:prSet presAssocID="{D2E93E86-EF56-4E89-B075-921F4C58ECD3}" presName="AccentHold2" presStyleLbl="node1" presStyleIdx="10" presStyleCnt="19"/>
      <dgm:spPr/>
    </dgm:pt>
    <dgm:pt modelId="{3FDD01B1-6CDC-4690-A73D-F43214D705C3}" type="pres">
      <dgm:prSet presAssocID="{D2E93E86-EF56-4E89-B075-921F4C58ECD3}" presName="Accent11" presStyleCnt="0"/>
      <dgm:spPr/>
    </dgm:pt>
    <dgm:pt modelId="{284BEF6D-0B3A-49F9-91A4-B0C055C68276}" type="pres">
      <dgm:prSet presAssocID="{D2E93E86-EF56-4E89-B075-921F4C58ECD3}" presName="AccentHold3" presStyleLbl="node1" presStyleIdx="11" presStyleCnt="19"/>
      <dgm:spPr/>
    </dgm:pt>
    <dgm:pt modelId="{C16D41F9-6666-4259-8B0D-1402B32B87F5}" type="pres">
      <dgm:prSet presAssocID="{C76C2D7E-4E97-4071-8E23-959A81521311}" presName="Child3" presStyleLbl="node1" presStyleIdx="12" presStyleCnt="19">
        <dgm:presLayoutVars>
          <dgm:chMax val="0"/>
          <dgm:chPref val="0"/>
        </dgm:presLayoutVars>
      </dgm:prSet>
      <dgm:spPr/>
    </dgm:pt>
    <dgm:pt modelId="{83E69225-81C0-406B-92B6-A638BC19B144}" type="pres">
      <dgm:prSet presAssocID="{C76C2D7E-4E97-4071-8E23-959A81521311}" presName="Accent12" presStyleCnt="0"/>
      <dgm:spPr/>
    </dgm:pt>
    <dgm:pt modelId="{9B9E1A73-9FDC-42A1-9362-0EA8AA4578F9}" type="pres">
      <dgm:prSet presAssocID="{C76C2D7E-4E97-4071-8E23-959A81521311}" presName="AccentHold1" presStyleLbl="node1" presStyleIdx="13" presStyleCnt="19"/>
      <dgm:spPr/>
    </dgm:pt>
    <dgm:pt modelId="{5E6ED6CB-CE4A-4F4D-BA54-1A1598E1FB59}" type="pres">
      <dgm:prSet presAssocID="{7C117098-0093-495D-8273-14F707939429}" presName="Child4" presStyleLbl="node1" presStyleIdx="14" presStyleCnt="19" custScaleX="83920" custScaleY="75550">
        <dgm:presLayoutVars>
          <dgm:chMax val="0"/>
          <dgm:chPref val="0"/>
        </dgm:presLayoutVars>
      </dgm:prSet>
      <dgm:spPr/>
    </dgm:pt>
    <dgm:pt modelId="{8169310A-14B8-476F-B13B-097607B7FF70}" type="pres">
      <dgm:prSet presAssocID="{7C117098-0093-495D-8273-14F707939429}" presName="Accent13" presStyleCnt="0"/>
      <dgm:spPr/>
    </dgm:pt>
    <dgm:pt modelId="{C54E4BA5-1AC2-4CBA-938F-CE7615B60BAB}" type="pres">
      <dgm:prSet presAssocID="{7C117098-0093-495D-8273-14F707939429}" presName="AccentHold1" presStyleLbl="node1" presStyleIdx="15" presStyleCnt="19"/>
      <dgm:spPr/>
    </dgm:pt>
    <dgm:pt modelId="{890FED35-EA39-4CD4-B28A-16BED4D6A3FA}" type="pres">
      <dgm:prSet presAssocID="{873422CF-7FDE-4808-BB04-5304209BAF7D}" presName="Child5" presStyleLbl="node1" presStyleIdx="16" presStyleCnt="19" custLinFactNeighborX="-3131" custLinFactNeighborY="32506">
        <dgm:presLayoutVars>
          <dgm:chMax val="0"/>
          <dgm:chPref val="0"/>
        </dgm:presLayoutVars>
      </dgm:prSet>
      <dgm:spPr/>
    </dgm:pt>
    <dgm:pt modelId="{6FD8D2FE-1C93-4EFB-8494-A92CADF75073}" type="pres">
      <dgm:prSet presAssocID="{873422CF-7FDE-4808-BB04-5304209BAF7D}" presName="Accent15" presStyleCnt="0"/>
      <dgm:spPr/>
    </dgm:pt>
    <dgm:pt modelId="{08FEAE0D-7520-4371-8B2B-45B238C1636F}" type="pres">
      <dgm:prSet presAssocID="{873422CF-7FDE-4808-BB04-5304209BAF7D}" presName="AccentHold2" presStyleLbl="node1" presStyleIdx="17" presStyleCnt="19"/>
      <dgm:spPr/>
    </dgm:pt>
    <dgm:pt modelId="{C354244C-3A59-465A-88C9-7D90174FD277}" type="pres">
      <dgm:prSet presAssocID="{873422CF-7FDE-4808-BB04-5304209BAF7D}" presName="Accent16" presStyleCnt="0"/>
      <dgm:spPr/>
    </dgm:pt>
    <dgm:pt modelId="{B82B1AD4-AC37-4549-AAC1-50A8DF90E06E}" type="pres">
      <dgm:prSet presAssocID="{873422CF-7FDE-4808-BB04-5304209BAF7D}" presName="AccentHold3" presStyleLbl="node1" presStyleIdx="18" presStyleCnt="19" custLinFactY="136956" custLinFactNeighborX="36851" custLinFactNeighborY="200000"/>
      <dgm:spPr/>
    </dgm:pt>
  </dgm:ptLst>
  <dgm:cxnLst>
    <dgm:cxn modelId="{C9B9B705-D831-4993-8E02-8B633533B475}" srcId="{26A5E37B-AC5B-4E09-A519-EEEB78AA7E75}" destId="{873422CF-7FDE-4808-BB04-5304209BAF7D}" srcOrd="4" destOrd="0" parTransId="{D35A1AC7-EED2-408D-B6F5-C8D7213F2793}" sibTransId="{55AFD8A8-8058-4F9A-A04D-56C7685BC7B0}"/>
    <dgm:cxn modelId="{88447007-E9CD-42D7-BCA7-5412A7950F49}" type="presOf" srcId="{873422CF-7FDE-4808-BB04-5304209BAF7D}" destId="{890FED35-EA39-4CD4-B28A-16BED4D6A3FA}" srcOrd="0" destOrd="0" presId="urn:microsoft.com/office/officeart/2009/3/layout/CircleRelationship"/>
    <dgm:cxn modelId="{16A17915-AAF7-4E59-A8E9-2CCCC38496D7}" type="presOf" srcId="{C76C2D7E-4E97-4071-8E23-959A81521311}" destId="{C16D41F9-6666-4259-8B0D-1402B32B87F5}" srcOrd="0" destOrd="0" presId="urn:microsoft.com/office/officeart/2009/3/layout/CircleRelationship"/>
    <dgm:cxn modelId="{B149BC1C-6F96-4B33-92AC-D860155C1DE9}" srcId="{26A5E37B-AC5B-4E09-A519-EEEB78AA7E75}" destId="{7C117098-0093-495D-8273-14F707939429}" srcOrd="3" destOrd="0" parTransId="{00C1F4DD-BE5E-40B8-8B25-B7193D30A3FD}" sibTransId="{110016B1-8DEB-4FB9-B275-A9481633B954}"/>
    <dgm:cxn modelId="{74154829-1606-44F1-9214-5D541767D6ED}" srcId="{B000A6CB-BFA1-4B88-8613-66AE7A9D5C13}" destId="{26A5E37B-AC5B-4E09-A519-EEEB78AA7E75}" srcOrd="0" destOrd="0" parTransId="{F5775272-7597-4708-9FB4-CF2CD344CEE8}" sibTransId="{6A9A6DFC-FD01-4CFB-8633-17C43201C6E8}"/>
    <dgm:cxn modelId="{90FB136E-87DA-44DE-9AD2-0649E6E5E057}" type="presOf" srcId="{26A5E37B-AC5B-4E09-A519-EEEB78AA7E75}" destId="{560C9DBD-96F8-49D2-88A2-ABA13A4063E6}" srcOrd="0" destOrd="0" presId="urn:microsoft.com/office/officeart/2009/3/layout/CircleRelationship"/>
    <dgm:cxn modelId="{8C5C3A82-AC78-484D-B4EE-AE4813F29E14}" type="presOf" srcId="{43F9E329-62C9-4620-B38B-8EDB2AB8353A}" destId="{CFE34B84-1986-46F1-95A7-185AFEB24F09}" srcOrd="0" destOrd="0" presId="urn:microsoft.com/office/officeart/2009/3/layout/CircleRelationship"/>
    <dgm:cxn modelId="{163C1F9F-A17B-46CA-B406-3A187A93145D}" srcId="{26A5E37B-AC5B-4E09-A519-EEEB78AA7E75}" destId="{43F9E329-62C9-4620-B38B-8EDB2AB8353A}" srcOrd="0" destOrd="0" parTransId="{A4432646-B712-447D-84AF-CD655127C566}" sibTransId="{1887BD44-8527-4AAC-B733-BC4BF99889C6}"/>
    <dgm:cxn modelId="{4D8AB2A1-91C2-466C-B5EA-D7A2AC4C42E6}" type="presOf" srcId="{B000A6CB-BFA1-4B88-8613-66AE7A9D5C13}" destId="{ACAF77DF-2110-4307-B16B-C9CD34A7FDD2}" srcOrd="0" destOrd="0" presId="urn:microsoft.com/office/officeart/2009/3/layout/CircleRelationship"/>
    <dgm:cxn modelId="{987B2FC0-F89A-40FC-893A-7517CC4F5C73}" type="presOf" srcId="{7C117098-0093-495D-8273-14F707939429}" destId="{5E6ED6CB-CE4A-4F4D-BA54-1A1598E1FB59}" srcOrd="0" destOrd="0" presId="urn:microsoft.com/office/officeart/2009/3/layout/CircleRelationship"/>
    <dgm:cxn modelId="{E67A8CC5-9709-46DC-885A-8425C88E0EC9}" srcId="{26A5E37B-AC5B-4E09-A519-EEEB78AA7E75}" destId="{C76C2D7E-4E97-4071-8E23-959A81521311}" srcOrd="2" destOrd="0" parTransId="{38E2BEF7-6595-4E1E-A458-554D8688713D}" sibTransId="{58F40832-6FD2-4C03-8AE8-A670E0B8038C}"/>
    <dgm:cxn modelId="{D57B41DA-72FB-413E-9030-2E3534B03EDD}" srcId="{26A5E37B-AC5B-4E09-A519-EEEB78AA7E75}" destId="{57EC3D9F-07E4-48F4-9EC2-2C13613A8755}" srcOrd="5" destOrd="0" parTransId="{D38AA40C-FDE1-423F-872F-A40DE82F1FF1}" sibTransId="{F4945B31-40EF-4473-AE1D-F3E0B3AEF966}"/>
    <dgm:cxn modelId="{6ABBFEDB-7C0E-461A-846D-48872730EB1E}" srcId="{26A5E37B-AC5B-4E09-A519-EEEB78AA7E75}" destId="{D2E93E86-EF56-4E89-B075-921F4C58ECD3}" srcOrd="1" destOrd="0" parTransId="{41ECE6E5-55CE-4CC7-BF2F-1E34D457461E}" sibTransId="{7A8CD726-7838-4DD5-A20D-18FCA7B404C1}"/>
    <dgm:cxn modelId="{A12CCCDE-0582-4E00-8580-7874D2C731F6}" type="presOf" srcId="{D2E93E86-EF56-4E89-B075-921F4C58ECD3}" destId="{1CFA117C-F611-4045-BDD9-1DC873843702}" srcOrd="0" destOrd="0" presId="urn:microsoft.com/office/officeart/2009/3/layout/CircleRelationship"/>
    <dgm:cxn modelId="{2F4BAE88-B7E8-4737-A7BD-205C2D1BAC60}" type="presParOf" srcId="{ACAF77DF-2110-4307-B16B-C9CD34A7FDD2}" destId="{560C9DBD-96F8-49D2-88A2-ABA13A4063E6}" srcOrd="0" destOrd="0" presId="urn:microsoft.com/office/officeart/2009/3/layout/CircleRelationship"/>
    <dgm:cxn modelId="{DE9B51F8-9E81-47DD-8F8D-EE39E5273724}" type="presParOf" srcId="{ACAF77DF-2110-4307-B16B-C9CD34A7FDD2}" destId="{2ABD4423-BD5D-4DF9-8184-271CAE8B32D1}" srcOrd="1" destOrd="0" presId="urn:microsoft.com/office/officeart/2009/3/layout/CircleRelationship"/>
    <dgm:cxn modelId="{53012209-35CE-4573-9044-DD5B4CAB082E}" type="presParOf" srcId="{ACAF77DF-2110-4307-B16B-C9CD34A7FDD2}" destId="{C25F7625-6EB7-4021-9151-AC259007E1C0}" srcOrd="2" destOrd="0" presId="urn:microsoft.com/office/officeart/2009/3/layout/CircleRelationship"/>
    <dgm:cxn modelId="{8D85EEDA-9BBF-4368-95C3-83CCD0249F41}" type="presParOf" srcId="{ACAF77DF-2110-4307-B16B-C9CD34A7FDD2}" destId="{00528C55-051C-484D-9E27-D434E3854421}" srcOrd="3" destOrd="0" presId="urn:microsoft.com/office/officeart/2009/3/layout/CircleRelationship"/>
    <dgm:cxn modelId="{8B7E2FFE-C83D-4386-ABCF-FCA4648712D9}" type="presParOf" srcId="{ACAF77DF-2110-4307-B16B-C9CD34A7FDD2}" destId="{52D45E4D-529C-4E08-AB70-B48B99E12405}" srcOrd="4" destOrd="0" presId="urn:microsoft.com/office/officeart/2009/3/layout/CircleRelationship"/>
    <dgm:cxn modelId="{04DC2C2F-F562-45EF-83B8-98CDBC484ACC}" type="presParOf" srcId="{ACAF77DF-2110-4307-B16B-C9CD34A7FDD2}" destId="{19E2FB38-9FAC-4653-91DF-C943581BD697}" srcOrd="5" destOrd="0" presId="urn:microsoft.com/office/officeart/2009/3/layout/CircleRelationship"/>
    <dgm:cxn modelId="{7434E47A-36B3-4622-A5C1-48B4357BA011}" type="presParOf" srcId="{ACAF77DF-2110-4307-B16B-C9CD34A7FDD2}" destId="{CFE34B84-1986-46F1-95A7-185AFEB24F09}" srcOrd="6" destOrd="0" presId="urn:microsoft.com/office/officeart/2009/3/layout/CircleRelationship"/>
    <dgm:cxn modelId="{894CBE21-3BB4-4644-9399-5464A6B95F30}" type="presParOf" srcId="{ACAF77DF-2110-4307-B16B-C9CD34A7FDD2}" destId="{CBCCFB06-1D71-4230-8DA7-82D841721FA1}" srcOrd="7" destOrd="0" presId="urn:microsoft.com/office/officeart/2009/3/layout/CircleRelationship"/>
    <dgm:cxn modelId="{9584662A-8BC5-4B3F-A4A9-B75EFC7D80A5}" type="presParOf" srcId="{CBCCFB06-1D71-4230-8DA7-82D841721FA1}" destId="{A152135E-C862-4532-860F-88C377F0B010}" srcOrd="0" destOrd="0" presId="urn:microsoft.com/office/officeart/2009/3/layout/CircleRelationship"/>
    <dgm:cxn modelId="{433F8240-F53D-4138-899B-913A2CFD1C6F}" type="presParOf" srcId="{ACAF77DF-2110-4307-B16B-C9CD34A7FDD2}" destId="{DD92B63E-E343-42FF-9B6C-2F40B99D48CA}" srcOrd="8" destOrd="0" presId="urn:microsoft.com/office/officeart/2009/3/layout/CircleRelationship"/>
    <dgm:cxn modelId="{0F53A012-00ED-4D1D-A817-876CF60C4D4B}" type="presParOf" srcId="{DD92B63E-E343-42FF-9B6C-2F40B99D48CA}" destId="{FB870557-966E-46D3-9B1A-F2B28E685556}" srcOrd="0" destOrd="0" presId="urn:microsoft.com/office/officeart/2009/3/layout/CircleRelationship"/>
    <dgm:cxn modelId="{F9098BF9-DCA0-44C5-9173-352AC24F0F3B}" type="presParOf" srcId="{ACAF77DF-2110-4307-B16B-C9CD34A7FDD2}" destId="{1CFA117C-F611-4045-BDD9-1DC873843702}" srcOrd="9" destOrd="0" presId="urn:microsoft.com/office/officeart/2009/3/layout/CircleRelationship"/>
    <dgm:cxn modelId="{51BEF753-BDEC-4D0F-9A5E-CEF03B074CCD}" type="presParOf" srcId="{ACAF77DF-2110-4307-B16B-C9CD34A7FDD2}" destId="{49840AA0-4E87-49DB-9ABA-F8C897F10B4C}" srcOrd="10" destOrd="0" presId="urn:microsoft.com/office/officeart/2009/3/layout/CircleRelationship"/>
    <dgm:cxn modelId="{6707BA66-076F-468C-9314-B6C916D765D3}" type="presParOf" srcId="{49840AA0-4E87-49DB-9ABA-F8C897F10B4C}" destId="{664E1FEB-96B1-4894-82EF-2AC68529CFD8}" srcOrd="0" destOrd="0" presId="urn:microsoft.com/office/officeart/2009/3/layout/CircleRelationship"/>
    <dgm:cxn modelId="{B45A0090-2D00-4E29-8944-A6FBB60F187C}" type="presParOf" srcId="{ACAF77DF-2110-4307-B16B-C9CD34A7FDD2}" destId="{464790B1-7EAD-42B2-BFD4-4BD943A4C563}" srcOrd="11" destOrd="0" presId="urn:microsoft.com/office/officeart/2009/3/layout/CircleRelationship"/>
    <dgm:cxn modelId="{814B0DE3-4265-41C8-9F4C-C9B991F50B67}" type="presParOf" srcId="{464790B1-7EAD-42B2-BFD4-4BD943A4C563}" destId="{3E5D66AA-74EC-446B-A9A7-CEABBC013645}" srcOrd="0" destOrd="0" presId="urn:microsoft.com/office/officeart/2009/3/layout/CircleRelationship"/>
    <dgm:cxn modelId="{EC5CF9F9-17C5-4BE4-BD50-41A334C66BB0}" type="presParOf" srcId="{ACAF77DF-2110-4307-B16B-C9CD34A7FDD2}" destId="{3FDD01B1-6CDC-4690-A73D-F43214D705C3}" srcOrd="12" destOrd="0" presId="urn:microsoft.com/office/officeart/2009/3/layout/CircleRelationship"/>
    <dgm:cxn modelId="{FED98A83-FFD7-4DB8-BBCB-E7CAE105108C}" type="presParOf" srcId="{3FDD01B1-6CDC-4690-A73D-F43214D705C3}" destId="{284BEF6D-0B3A-49F9-91A4-B0C055C68276}" srcOrd="0" destOrd="0" presId="urn:microsoft.com/office/officeart/2009/3/layout/CircleRelationship"/>
    <dgm:cxn modelId="{400867E9-1EA9-4359-938F-D870BDFF6818}" type="presParOf" srcId="{ACAF77DF-2110-4307-B16B-C9CD34A7FDD2}" destId="{C16D41F9-6666-4259-8B0D-1402B32B87F5}" srcOrd="13" destOrd="0" presId="urn:microsoft.com/office/officeart/2009/3/layout/CircleRelationship"/>
    <dgm:cxn modelId="{6191E6ED-4FAE-4213-8832-49568F497D48}" type="presParOf" srcId="{ACAF77DF-2110-4307-B16B-C9CD34A7FDD2}" destId="{83E69225-81C0-406B-92B6-A638BC19B144}" srcOrd="14" destOrd="0" presId="urn:microsoft.com/office/officeart/2009/3/layout/CircleRelationship"/>
    <dgm:cxn modelId="{1BBC0840-CC50-42ED-A4BF-5844C2174D9F}" type="presParOf" srcId="{83E69225-81C0-406B-92B6-A638BC19B144}" destId="{9B9E1A73-9FDC-42A1-9362-0EA8AA4578F9}" srcOrd="0" destOrd="0" presId="urn:microsoft.com/office/officeart/2009/3/layout/CircleRelationship"/>
    <dgm:cxn modelId="{AC9100A1-73CF-47F9-95F1-3E6709755431}" type="presParOf" srcId="{ACAF77DF-2110-4307-B16B-C9CD34A7FDD2}" destId="{5E6ED6CB-CE4A-4F4D-BA54-1A1598E1FB59}" srcOrd="15" destOrd="0" presId="urn:microsoft.com/office/officeart/2009/3/layout/CircleRelationship"/>
    <dgm:cxn modelId="{7AFE7664-A00A-4C1E-8B06-6E395899E150}" type="presParOf" srcId="{ACAF77DF-2110-4307-B16B-C9CD34A7FDD2}" destId="{8169310A-14B8-476F-B13B-097607B7FF70}" srcOrd="16" destOrd="0" presId="urn:microsoft.com/office/officeart/2009/3/layout/CircleRelationship"/>
    <dgm:cxn modelId="{1CFD054D-6E91-4B35-B4F8-4E9D41DCD9E5}" type="presParOf" srcId="{8169310A-14B8-476F-B13B-097607B7FF70}" destId="{C54E4BA5-1AC2-4CBA-938F-CE7615B60BAB}" srcOrd="0" destOrd="0" presId="urn:microsoft.com/office/officeart/2009/3/layout/CircleRelationship"/>
    <dgm:cxn modelId="{DA716CC0-991D-4414-ACF3-C8D11B7F7ED5}" type="presParOf" srcId="{ACAF77DF-2110-4307-B16B-C9CD34A7FDD2}" destId="{890FED35-EA39-4CD4-B28A-16BED4D6A3FA}" srcOrd="17" destOrd="0" presId="urn:microsoft.com/office/officeart/2009/3/layout/CircleRelationship"/>
    <dgm:cxn modelId="{B42D120D-2FB2-4E31-BA02-07DF77B81701}" type="presParOf" srcId="{ACAF77DF-2110-4307-B16B-C9CD34A7FDD2}" destId="{6FD8D2FE-1C93-4EFB-8494-A92CADF75073}" srcOrd="18" destOrd="0" presId="urn:microsoft.com/office/officeart/2009/3/layout/CircleRelationship"/>
    <dgm:cxn modelId="{545E05B6-76CC-4C51-8D7E-A544B3AE2F92}" type="presParOf" srcId="{6FD8D2FE-1C93-4EFB-8494-A92CADF75073}" destId="{08FEAE0D-7520-4371-8B2B-45B238C1636F}" srcOrd="0" destOrd="0" presId="urn:microsoft.com/office/officeart/2009/3/layout/CircleRelationship"/>
    <dgm:cxn modelId="{DBA6E254-0371-43F3-AF90-3F1DD2095ACA}" type="presParOf" srcId="{ACAF77DF-2110-4307-B16B-C9CD34A7FDD2}" destId="{C354244C-3A59-465A-88C9-7D90174FD277}" srcOrd="19" destOrd="0" presId="urn:microsoft.com/office/officeart/2009/3/layout/CircleRelationship"/>
    <dgm:cxn modelId="{50840C97-49F0-4777-B87B-5DFBBC8FA374}" type="presParOf" srcId="{C354244C-3A59-465A-88C9-7D90174FD277}" destId="{B82B1AD4-AC37-4549-AAC1-50A8DF90E06E}" srcOrd="0" destOrd="0" presId="urn:microsoft.com/office/officeart/2009/3/layout/CircleRelationship"/>
  </dgm:cxnLst>
  <dgm:bg/>
  <dgm:whole>
    <a:ln>
      <a:noFill/>
    </a:ln>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27FA8F-E7B7-4575-864B-113638CAA2BA}" type="doc">
      <dgm:prSet loTypeId="urn:microsoft.com/office/officeart/2005/8/layout/vList2" loCatId="list" qsTypeId="urn:microsoft.com/office/officeart/2005/8/quickstyle/3d1" qsCatId="3D" csTypeId="urn:microsoft.com/office/officeart/2005/8/colors/accent3_2" csCatId="accent3" phldr="1"/>
      <dgm:spPr/>
      <dgm:t>
        <a:bodyPr/>
        <a:lstStyle/>
        <a:p>
          <a:endParaRPr lang="en-US"/>
        </a:p>
      </dgm:t>
    </dgm:pt>
    <dgm:pt modelId="{4F5E2EFA-6A9A-41EF-8054-FCADDB7990C3}">
      <dgm:prSet phldrT="[Text]"/>
      <dgm:spPr/>
      <dgm:t>
        <a:bodyPr/>
        <a:lstStyle/>
        <a:p>
          <a:r>
            <a:rPr lang="en-US" dirty="0">
              <a:solidFill>
                <a:schemeClr val="tx1"/>
              </a:solidFill>
            </a:rPr>
            <a:t>Customer Impact</a:t>
          </a:r>
        </a:p>
      </dgm:t>
    </dgm:pt>
    <dgm:pt modelId="{EFFC09B4-FAFF-446C-B4E0-5AB35811A5AA}" type="parTrans" cxnId="{966DCFD8-644F-41F0-909A-202FB0B33E87}">
      <dgm:prSet/>
      <dgm:spPr/>
      <dgm:t>
        <a:bodyPr/>
        <a:lstStyle/>
        <a:p>
          <a:endParaRPr lang="en-US"/>
        </a:p>
      </dgm:t>
    </dgm:pt>
    <dgm:pt modelId="{989D00CC-8BA6-4FF6-AD0A-961DB2310446}" type="sibTrans" cxnId="{966DCFD8-644F-41F0-909A-202FB0B33E87}">
      <dgm:prSet/>
      <dgm:spPr/>
      <dgm:t>
        <a:bodyPr/>
        <a:lstStyle/>
        <a:p>
          <a:endParaRPr lang="en-US"/>
        </a:p>
      </dgm:t>
    </dgm:pt>
    <dgm:pt modelId="{F35A877F-6F4A-4536-AEE3-34296B57765B}">
      <dgm:prSet/>
      <dgm:spPr/>
      <dgm:t>
        <a:bodyPr/>
        <a:lstStyle/>
        <a:p>
          <a:r>
            <a:rPr lang="en-US" dirty="0"/>
            <a:t>Subsidies should be avoided if possible.</a:t>
          </a:r>
        </a:p>
      </dgm:t>
    </dgm:pt>
    <dgm:pt modelId="{ED5A4125-BC4A-42E6-BA8E-EAEC3DA08413}" type="parTrans" cxnId="{9A1FFABE-0704-4DC2-BEC7-B9D83AE8CAA0}">
      <dgm:prSet/>
      <dgm:spPr/>
      <dgm:t>
        <a:bodyPr/>
        <a:lstStyle/>
        <a:p>
          <a:endParaRPr lang="en-US"/>
        </a:p>
      </dgm:t>
    </dgm:pt>
    <dgm:pt modelId="{C7E0D5AE-9F41-4BAD-B939-0D8D4E64EC82}" type="sibTrans" cxnId="{9A1FFABE-0704-4DC2-BEC7-B9D83AE8CAA0}">
      <dgm:prSet/>
      <dgm:spPr/>
      <dgm:t>
        <a:bodyPr/>
        <a:lstStyle/>
        <a:p>
          <a:endParaRPr lang="en-US"/>
        </a:p>
      </dgm:t>
    </dgm:pt>
    <dgm:pt modelId="{088A6755-3613-40BF-82ED-190C44B862CA}">
      <dgm:prSet/>
      <dgm:spPr/>
      <dgm:t>
        <a:bodyPr/>
        <a:lstStyle/>
        <a:p>
          <a:r>
            <a:rPr lang="en-US" dirty="0">
              <a:solidFill>
                <a:schemeClr val="tx1"/>
              </a:solidFill>
            </a:rPr>
            <a:t>Rates</a:t>
          </a:r>
        </a:p>
      </dgm:t>
    </dgm:pt>
    <dgm:pt modelId="{5721591C-AFA4-411C-B131-5E1A4C1AA002}" type="parTrans" cxnId="{4541D53E-ACD0-4D23-85CC-1C3821BBACC9}">
      <dgm:prSet/>
      <dgm:spPr/>
      <dgm:t>
        <a:bodyPr/>
        <a:lstStyle/>
        <a:p>
          <a:endParaRPr lang="en-US"/>
        </a:p>
      </dgm:t>
    </dgm:pt>
    <dgm:pt modelId="{BB3ED9C9-2E04-4BCF-B99F-75004ECB3568}" type="sibTrans" cxnId="{4541D53E-ACD0-4D23-85CC-1C3821BBACC9}">
      <dgm:prSet/>
      <dgm:spPr/>
      <dgm:t>
        <a:bodyPr/>
        <a:lstStyle/>
        <a:p>
          <a:endParaRPr lang="en-US"/>
        </a:p>
      </dgm:t>
    </dgm:pt>
    <dgm:pt modelId="{60185A63-13D7-4320-B232-A6B5A6357786}">
      <dgm:prSet/>
      <dgm:spPr/>
      <dgm:t>
        <a:bodyPr/>
        <a:lstStyle/>
        <a:p>
          <a:r>
            <a:rPr lang="en-US" dirty="0"/>
            <a:t>Rates should be developed based on projected usage by agency and the metric which most directly drives the cost and be aware of how that metric drives behaviors.</a:t>
          </a:r>
        </a:p>
      </dgm:t>
    </dgm:pt>
    <dgm:pt modelId="{11B5C786-E079-4599-BD92-D9718E0175B2}" type="parTrans" cxnId="{46109C74-57B7-4200-8462-6BB70AE37F72}">
      <dgm:prSet/>
      <dgm:spPr/>
      <dgm:t>
        <a:bodyPr/>
        <a:lstStyle/>
        <a:p>
          <a:endParaRPr lang="en-US"/>
        </a:p>
      </dgm:t>
    </dgm:pt>
    <dgm:pt modelId="{88415DFD-914A-4414-A20E-753AA2749740}" type="sibTrans" cxnId="{46109C74-57B7-4200-8462-6BB70AE37F72}">
      <dgm:prSet/>
      <dgm:spPr/>
      <dgm:t>
        <a:bodyPr/>
        <a:lstStyle/>
        <a:p>
          <a:endParaRPr lang="en-US"/>
        </a:p>
      </dgm:t>
    </dgm:pt>
    <dgm:pt modelId="{5E59F02D-0816-47D6-A468-3DD7ECE37CF3}">
      <dgm:prSet/>
      <dgm:spPr/>
      <dgm:t>
        <a:bodyPr/>
        <a:lstStyle/>
        <a:p>
          <a:r>
            <a:rPr lang="en-US" dirty="0">
              <a:solidFill>
                <a:schemeClr val="tx1"/>
              </a:solidFill>
            </a:rPr>
            <a:t>Pass-through</a:t>
          </a:r>
        </a:p>
      </dgm:t>
    </dgm:pt>
    <dgm:pt modelId="{0FC75153-3323-4AA2-91B0-E0B5047C6AD2}" type="parTrans" cxnId="{453D521D-3E5B-4D68-9A76-7B761DF501FE}">
      <dgm:prSet/>
      <dgm:spPr/>
      <dgm:t>
        <a:bodyPr/>
        <a:lstStyle/>
        <a:p>
          <a:endParaRPr lang="en-US"/>
        </a:p>
      </dgm:t>
    </dgm:pt>
    <dgm:pt modelId="{DD9ECAA3-143C-4244-B080-2E2C8940E504}" type="sibTrans" cxnId="{453D521D-3E5B-4D68-9A76-7B761DF501FE}">
      <dgm:prSet/>
      <dgm:spPr/>
      <dgm:t>
        <a:bodyPr/>
        <a:lstStyle/>
        <a:p>
          <a:endParaRPr lang="en-US"/>
        </a:p>
      </dgm:t>
    </dgm:pt>
    <dgm:pt modelId="{1F21FE4C-1198-4453-B3B0-E341F1CAC910}">
      <dgm:prSet phldrT="[Text]"/>
      <dgm:spPr/>
      <dgm:t>
        <a:bodyPr/>
        <a:lstStyle/>
        <a:p>
          <a:r>
            <a:rPr lang="en-US"/>
            <a:t>All </a:t>
          </a:r>
          <a:r>
            <a:rPr lang="en-US" dirty="0"/>
            <a:t>customer should pay the same rate for the same service.</a:t>
          </a:r>
        </a:p>
      </dgm:t>
    </dgm:pt>
    <dgm:pt modelId="{6F4B23C0-EF47-408E-9D9A-9AB88BB3193D}" type="parTrans" cxnId="{66AF1CE3-892D-4A9C-B8EC-0510FD77B8D7}">
      <dgm:prSet/>
      <dgm:spPr/>
      <dgm:t>
        <a:bodyPr/>
        <a:lstStyle/>
        <a:p>
          <a:endParaRPr lang="en-US"/>
        </a:p>
      </dgm:t>
    </dgm:pt>
    <dgm:pt modelId="{D35067BC-FFDA-4820-91DF-D3856554E12B}" type="sibTrans" cxnId="{66AF1CE3-892D-4A9C-B8EC-0510FD77B8D7}">
      <dgm:prSet/>
      <dgm:spPr/>
      <dgm:t>
        <a:bodyPr/>
        <a:lstStyle/>
        <a:p>
          <a:endParaRPr lang="en-US"/>
        </a:p>
      </dgm:t>
    </dgm:pt>
    <dgm:pt modelId="{A1FFC5C1-1187-4EC7-8F8F-C3E6F27815B2}">
      <dgm:prSet/>
      <dgm:spPr/>
      <dgm:t>
        <a:bodyPr/>
        <a:lstStyle/>
        <a:p>
          <a:r>
            <a:rPr lang="en-US" dirty="0"/>
            <a:t>All common approach/methodology for the calculation of hourly rates based on allowable billable hours should be adopted.</a:t>
          </a:r>
        </a:p>
      </dgm:t>
    </dgm:pt>
    <dgm:pt modelId="{976FD9EA-1545-464F-BBD7-2EA05460841E}" type="parTrans" cxnId="{1954A164-CD87-4726-9C91-20B6CCFE709B}">
      <dgm:prSet/>
      <dgm:spPr/>
      <dgm:t>
        <a:bodyPr/>
        <a:lstStyle/>
        <a:p>
          <a:endParaRPr lang="en-US"/>
        </a:p>
      </dgm:t>
    </dgm:pt>
    <dgm:pt modelId="{4A24CD0E-B6FD-4E85-A8B6-6FAE7871099D}" type="sibTrans" cxnId="{1954A164-CD87-4726-9C91-20B6CCFE709B}">
      <dgm:prSet/>
      <dgm:spPr/>
      <dgm:t>
        <a:bodyPr/>
        <a:lstStyle/>
        <a:p>
          <a:endParaRPr lang="en-US"/>
        </a:p>
      </dgm:t>
    </dgm:pt>
    <dgm:pt modelId="{99E5F892-1678-4213-ADF3-4920472323B8}">
      <dgm:prSet/>
      <dgm:spPr/>
      <dgm:t>
        <a:bodyPr/>
        <a:lstStyle/>
        <a:p>
          <a:r>
            <a:rPr lang="en-US" dirty="0"/>
            <a:t> Costs for individual agencies or groups of agencies should not be part of the rate model; the costs should be paid by the agencies benefitting from the project.</a:t>
          </a:r>
        </a:p>
      </dgm:t>
    </dgm:pt>
    <dgm:pt modelId="{0C5AF213-1BA7-48FC-B9EF-317ED87E8D57}" type="parTrans" cxnId="{FA4843BB-39EA-41F3-AF84-C6539CD4CD86}">
      <dgm:prSet/>
      <dgm:spPr/>
      <dgm:t>
        <a:bodyPr/>
        <a:lstStyle/>
        <a:p>
          <a:endParaRPr lang="en-US"/>
        </a:p>
      </dgm:t>
    </dgm:pt>
    <dgm:pt modelId="{9BE29B38-E06F-4564-B481-5238DE9B060B}" type="sibTrans" cxnId="{FA4843BB-39EA-41F3-AF84-C6539CD4CD86}">
      <dgm:prSet/>
      <dgm:spPr/>
      <dgm:t>
        <a:bodyPr/>
        <a:lstStyle/>
        <a:p>
          <a:endParaRPr lang="en-US"/>
        </a:p>
      </dgm:t>
    </dgm:pt>
    <dgm:pt modelId="{FCA82B7C-0AD2-4317-9308-938984D9942A}">
      <dgm:prSet/>
      <dgm:spPr/>
      <dgm:t>
        <a:bodyPr/>
        <a:lstStyle/>
        <a:p>
          <a:r>
            <a:rPr lang="en-US" dirty="0"/>
            <a:t>Must recover full cost of service (including all overhead and State Government Service Charges) and maintenance replacement for each program.  Amortization of capital purchases should be funded and advertised in the rates.</a:t>
          </a:r>
        </a:p>
      </dgm:t>
    </dgm:pt>
    <dgm:pt modelId="{EFECCFED-C172-4BB2-A553-44D3111409D5}" type="parTrans" cxnId="{E11F93CF-DBFB-40D9-97E8-26CF238F9E4A}">
      <dgm:prSet/>
      <dgm:spPr/>
      <dgm:t>
        <a:bodyPr/>
        <a:lstStyle/>
        <a:p>
          <a:endParaRPr lang="en-US"/>
        </a:p>
      </dgm:t>
    </dgm:pt>
    <dgm:pt modelId="{376CF166-E45A-4549-924C-A519A5D43C7E}" type="sibTrans" cxnId="{E11F93CF-DBFB-40D9-97E8-26CF238F9E4A}">
      <dgm:prSet/>
      <dgm:spPr/>
      <dgm:t>
        <a:bodyPr/>
        <a:lstStyle/>
        <a:p>
          <a:endParaRPr lang="en-US"/>
        </a:p>
      </dgm:t>
    </dgm:pt>
    <dgm:pt modelId="{7E06DECF-5C61-4A7C-8951-2F715E210C2D}">
      <dgm:prSet/>
      <dgm:spPr/>
      <dgm:t>
        <a:bodyPr/>
        <a:lstStyle/>
        <a:p>
          <a:r>
            <a:rPr lang="en-US" dirty="0">
              <a:solidFill>
                <a:schemeClr val="tx1"/>
              </a:solidFill>
            </a:rPr>
            <a:t>Statewide Central Service Cost Allocation Plan (SWCAP)</a:t>
          </a:r>
        </a:p>
      </dgm:t>
    </dgm:pt>
    <dgm:pt modelId="{0ACBCF1D-1EBB-4030-983B-7A1210C7FB31}" type="parTrans" cxnId="{B31B116C-CEC8-430E-9DF8-7E99D94660AF}">
      <dgm:prSet/>
      <dgm:spPr/>
      <dgm:t>
        <a:bodyPr/>
        <a:lstStyle/>
        <a:p>
          <a:endParaRPr lang="en-US"/>
        </a:p>
      </dgm:t>
    </dgm:pt>
    <dgm:pt modelId="{C7DD2B56-DE01-4117-B491-BD9DA91006E9}" type="sibTrans" cxnId="{B31B116C-CEC8-430E-9DF8-7E99D94660AF}">
      <dgm:prSet/>
      <dgm:spPr/>
      <dgm:t>
        <a:bodyPr/>
        <a:lstStyle/>
        <a:p>
          <a:endParaRPr lang="en-US"/>
        </a:p>
      </dgm:t>
    </dgm:pt>
    <dgm:pt modelId="{10F52067-C0DF-4237-954A-95C5C9D8A5C0}">
      <dgm:prSet/>
      <dgm:spPr/>
      <dgm:t>
        <a:bodyPr/>
        <a:lstStyle/>
        <a:p>
          <a:r>
            <a:rPr lang="en-US" dirty="0">
              <a:solidFill>
                <a:schemeClr val="tx1"/>
              </a:solidFill>
            </a:rPr>
            <a:t>SWCAP is the plan DAS submits to the Federal Government in accordance with OMB Circular A-87, A-21, and other  applicable federal laws and regulations to obtain approval for rates and assessments to be charged to federal programs for centralized services.</a:t>
          </a:r>
        </a:p>
      </dgm:t>
    </dgm:pt>
    <dgm:pt modelId="{97DE5F6A-8613-4786-9E2C-43B924B9504A}" type="parTrans" cxnId="{0E1311EF-62AD-435A-A523-A283F95A6DE1}">
      <dgm:prSet/>
      <dgm:spPr/>
      <dgm:t>
        <a:bodyPr/>
        <a:lstStyle/>
        <a:p>
          <a:endParaRPr lang="en-US"/>
        </a:p>
      </dgm:t>
    </dgm:pt>
    <dgm:pt modelId="{20BE7904-5D7C-46EB-8644-6D19A56A9909}" type="sibTrans" cxnId="{0E1311EF-62AD-435A-A523-A283F95A6DE1}">
      <dgm:prSet/>
      <dgm:spPr/>
      <dgm:t>
        <a:bodyPr/>
        <a:lstStyle/>
        <a:p>
          <a:endParaRPr lang="en-US"/>
        </a:p>
      </dgm:t>
    </dgm:pt>
    <dgm:pt modelId="{C9C046FC-15EB-479D-8C15-FFB1CFC3D072}">
      <dgm:prSet/>
      <dgm:spPr/>
      <dgm:t>
        <a:bodyPr/>
        <a:lstStyle/>
        <a:p>
          <a:r>
            <a:rPr lang="en-US" dirty="0">
              <a:solidFill>
                <a:schemeClr val="tx1"/>
              </a:solidFill>
            </a:rPr>
            <a:t>Central service charges are recovering costs, but not making money from the charges for services. In summary, a working capital reserve of up to 60 days cash expenses (apr. 2 months reserve) for normal operating purposes is considered reasonable and allowable by the Federal Government.</a:t>
          </a:r>
        </a:p>
      </dgm:t>
    </dgm:pt>
    <dgm:pt modelId="{F0798F71-09B9-4674-AF0C-D86552B4C575}" type="parTrans" cxnId="{E0A51549-45BC-49A8-9CB6-D7E5B873BD46}">
      <dgm:prSet/>
      <dgm:spPr/>
      <dgm:t>
        <a:bodyPr/>
        <a:lstStyle/>
        <a:p>
          <a:endParaRPr lang="en-US"/>
        </a:p>
      </dgm:t>
    </dgm:pt>
    <dgm:pt modelId="{5AD70B8A-BA3C-46BF-8588-14805FF2CFF9}" type="sibTrans" cxnId="{E0A51549-45BC-49A8-9CB6-D7E5B873BD46}">
      <dgm:prSet/>
      <dgm:spPr/>
      <dgm:t>
        <a:bodyPr/>
        <a:lstStyle/>
        <a:p>
          <a:endParaRPr lang="en-US"/>
        </a:p>
      </dgm:t>
    </dgm:pt>
    <dgm:pt modelId="{F5C3A9E6-85B6-4B18-9AB3-ED92041E0754}">
      <dgm:prSet/>
      <dgm:spPr/>
      <dgm:t>
        <a:bodyPr/>
        <a:lstStyle/>
        <a:p>
          <a:r>
            <a:rPr lang="en-US" dirty="0">
              <a:solidFill>
                <a:schemeClr val="tx1"/>
              </a:solidFill>
            </a:rPr>
            <a:t>Over overcollection and unallowable costs results may result in refunds back to the Federal Government or penalties for excessive cash balances (over 60 days working capital).</a:t>
          </a:r>
        </a:p>
      </dgm:t>
    </dgm:pt>
    <dgm:pt modelId="{13DA7B53-7598-4A31-89D6-E9CA09008DFC}" type="parTrans" cxnId="{B865B105-8544-4ABA-99D7-0BAFEC117961}">
      <dgm:prSet/>
      <dgm:spPr/>
      <dgm:t>
        <a:bodyPr/>
        <a:lstStyle/>
        <a:p>
          <a:endParaRPr lang="en-US"/>
        </a:p>
      </dgm:t>
    </dgm:pt>
    <dgm:pt modelId="{4F4D9202-8789-4988-A22A-141FE653F584}" type="sibTrans" cxnId="{B865B105-8544-4ABA-99D7-0BAFEC117961}">
      <dgm:prSet/>
      <dgm:spPr/>
      <dgm:t>
        <a:bodyPr/>
        <a:lstStyle/>
        <a:p>
          <a:endParaRPr lang="en-US"/>
        </a:p>
      </dgm:t>
    </dgm:pt>
    <dgm:pt modelId="{167A08BA-384B-4CFE-B4A5-6E2AD1E3318C}">
      <dgm:prSet/>
      <dgm:spPr/>
      <dgm:t>
        <a:bodyPr/>
        <a:lstStyle/>
        <a:p>
          <a:r>
            <a:rPr lang="en-US" dirty="0">
              <a:solidFill>
                <a:schemeClr val="tx1"/>
              </a:solidFill>
            </a:rPr>
            <a:t>Pricelist</a:t>
          </a:r>
        </a:p>
      </dgm:t>
    </dgm:pt>
    <dgm:pt modelId="{9A00F888-C7DC-4A8F-94F7-E4F5273291D1}" type="parTrans" cxnId="{628FF700-56A8-4788-85CB-2DD6E6A99143}">
      <dgm:prSet/>
      <dgm:spPr/>
      <dgm:t>
        <a:bodyPr/>
        <a:lstStyle/>
        <a:p>
          <a:endParaRPr lang="en-US"/>
        </a:p>
      </dgm:t>
    </dgm:pt>
    <dgm:pt modelId="{342CA93B-5F4D-4F11-97A9-A2BA252EC849}" type="sibTrans" cxnId="{628FF700-56A8-4788-85CB-2DD6E6A99143}">
      <dgm:prSet/>
      <dgm:spPr/>
      <dgm:t>
        <a:bodyPr/>
        <a:lstStyle/>
        <a:p>
          <a:endParaRPr lang="en-US"/>
        </a:p>
      </dgm:t>
    </dgm:pt>
    <dgm:pt modelId="{6D68B035-B1F0-41AB-8FF0-2D952430122B}">
      <dgm:prSet/>
      <dgm:spPr/>
      <dgm:t>
        <a:bodyPr/>
        <a:lstStyle/>
        <a:p>
          <a:r>
            <a:rPr lang="en-US" dirty="0">
              <a:solidFill>
                <a:schemeClr val="tx1"/>
              </a:solidFill>
            </a:rPr>
            <a:t>Update 3 times during the Budget Preparation cycle (Agency Request Budget Pricelist, Governor’s Budget Pricelist, and Legislative Adopted Pricelist)</a:t>
          </a:r>
        </a:p>
      </dgm:t>
    </dgm:pt>
    <dgm:pt modelId="{8D6BB2BD-61F1-4B53-8D29-77461C0192C8}" type="parTrans" cxnId="{4F4CED52-D425-4D4C-B448-57E9C136C203}">
      <dgm:prSet/>
      <dgm:spPr/>
      <dgm:t>
        <a:bodyPr/>
        <a:lstStyle/>
        <a:p>
          <a:endParaRPr lang="en-US"/>
        </a:p>
      </dgm:t>
    </dgm:pt>
    <dgm:pt modelId="{40C14155-3DD9-4D6B-8C5A-66FB93CBF56B}" type="sibTrans" cxnId="{4F4CED52-D425-4D4C-B448-57E9C136C203}">
      <dgm:prSet/>
      <dgm:spPr/>
      <dgm:t>
        <a:bodyPr/>
        <a:lstStyle/>
        <a:p>
          <a:endParaRPr lang="en-US"/>
        </a:p>
      </dgm:t>
    </dgm:pt>
    <dgm:pt modelId="{F90AADB6-BFDF-45FB-9D5A-4BEEC549914F}">
      <dgm:prSet/>
      <dgm:spPr/>
      <dgm:t>
        <a:bodyPr/>
        <a:lstStyle/>
        <a:p>
          <a:r>
            <a:rPr lang="en-US" dirty="0">
              <a:solidFill>
                <a:schemeClr val="tx1"/>
              </a:solidFill>
            </a:rPr>
            <a:t>Update based on updated revenue projections, cash balances, and Policy Option Packages decisions at different stages</a:t>
          </a:r>
        </a:p>
      </dgm:t>
    </dgm:pt>
    <dgm:pt modelId="{AB9D9558-D625-48B3-8ADD-6C9CD14013F6}" type="parTrans" cxnId="{58D68DCE-BDEF-40B1-B53B-54652BA5765E}">
      <dgm:prSet/>
      <dgm:spPr/>
      <dgm:t>
        <a:bodyPr/>
        <a:lstStyle/>
        <a:p>
          <a:endParaRPr lang="en-US"/>
        </a:p>
      </dgm:t>
    </dgm:pt>
    <dgm:pt modelId="{C33E7A92-53CC-43B1-8522-12244A182D6F}" type="sibTrans" cxnId="{58D68DCE-BDEF-40B1-B53B-54652BA5765E}">
      <dgm:prSet/>
      <dgm:spPr/>
      <dgm:t>
        <a:bodyPr/>
        <a:lstStyle/>
        <a:p>
          <a:endParaRPr lang="en-US"/>
        </a:p>
      </dgm:t>
    </dgm:pt>
    <dgm:pt modelId="{78CC20DF-E998-46F9-9DA7-019748EF27FA}">
      <dgm:prSet/>
      <dgm:spPr/>
      <dgm:t>
        <a:bodyPr/>
        <a:lstStyle/>
        <a:p>
          <a:r>
            <a:rPr lang="en-US" dirty="0">
              <a:solidFill>
                <a:schemeClr val="tx1"/>
              </a:solidFill>
            </a:rPr>
            <a:t>Updates are need to most accurately reflect recovery costs to agencies and not over-collect/under-collect revenue to align with SWCAP requirements</a:t>
          </a:r>
        </a:p>
      </dgm:t>
    </dgm:pt>
    <dgm:pt modelId="{7AAB4168-D4FA-40BE-82A1-577FC0C1470C}" type="parTrans" cxnId="{562AA63B-2549-49F0-B8C1-DBD50C2947E7}">
      <dgm:prSet/>
      <dgm:spPr/>
      <dgm:t>
        <a:bodyPr/>
        <a:lstStyle/>
        <a:p>
          <a:endParaRPr lang="en-US"/>
        </a:p>
      </dgm:t>
    </dgm:pt>
    <dgm:pt modelId="{CC0EDA13-056B-4053-AF5B-6BCEFED9588A}" type="sibTrans" cxnId="{562AA63B-2549-49F0-B8C1-DBD50C2947E7}">
      <dgm:prSet/>
      <dgm:spPr/>
      <dgm:t>
        <a:bodyPr/>
        <a:lstStyle/>
        <a:p>
          <a:endParaRPr lang="en-US"/>
        </a:p>
      </dgm:t>
    </dgm:pt>
    <dgm:pt modelId="{ADBC78E2-CBBD-4DED-B286-C920567B6D6B}" type="pres">
      <dgm:prSet presAssocID="{5E27FA8F-E7B7-4575-864B-113638CAA2BA}" presName="linear" presStyleCnt="0">
        <dgm:presLayoutVars>
          <dgm:animLvl val="lvl"/>
          <dgm:resizeHandles val="exact"/>
        </dgm:presLayoutVars>
      </dgm:prSet>
      <dgm:spPr/>
    </dgm:pt>
    <dgm:pt modelId="{CFBFA046-6CB4-411E-ABF2-0D29052618BA}" type="pres">
      <dgm:prSet presAssocID="{4F5E2EFA-6A9A-41EF-8054-FCADDB7990C3}" presName="parentText" presStyleLbl="node1" presStyleIdx="0" presStyleCnt="5">
        <dgm:presLayoutVars>
          <dgm:chMax val="0"/>
          <dgm:bulletEnabled val="1"/>
        </dgm:presLayoutVars>
      </dgm:prSet>
      <dgm:spPr/>
    </dgm:pt>
    <dgm:pt modelId="{AA06A00F-0419-4582-9656-642527C9DA24}" type="pres">
      <dgm:prSet presAssocID="{4F5E2EFA-6A9A-41EF-8054-FCADDB7990C3}" presName="childText" presStyleLbl="revTx" presStyleIdx="0" presStyleCnt="5">
        <dgm:presLayoutVars>
          <dgm:bulletEnabled val="1"/>
        </dgm:presLayoutVars>
      </dgm:prSet>
      <dgm:spPr/>
    </dgm:pt>
    <dgm:pt modelId="{F6EE44A0-7225-4EA1-A38D-C00335231579}" type="pres">
      <dgm:prSet presAssocID="{7E06DECF-5C61-4A7C-8951-2F715E210C2D}" presName="parentText" presStyleLbl="node1" presStyleIdx="1" presStyleCnt="5">
        <dgm:presLayoutVars>
          <dgm:chMax val="0"/>
          <dgm:bulletEnabled val="1"/>
        </dgm:presLayoutVars>
      </dgm:prSet>
      <dgm:spPr/>
    </dgm:pt>
    <dgm:pt modelId="{F4947374-CC61-4297-A240-48BA4FA0BF8C}" type="pres">
      <dgm:prSet presAssocID="{7E06DECF-5C61-4A7C-8951-2F715E210C2D}" presName="childText" presStyleLbl="revTx" presStyleIdx="1" presStyleCnt="5">
        <dgm:presLayoutVars>
          <dgm:bulletEnabled val="1"/>
        </dgm:presLayoutVars>
      </dgm:prSet>
      <dgm:spPr/>
    </dgm:pt>
    <dgm:pt modelId="{D12B7090-3528-4512-9D78-940D88E3D0FC}" type="pres">
      <dgm:prSet presAssocID="{088A6755-3613-40BF-82ED-190C44B862CA}" presName="parentText" presStyleLbl="node1" presStyleIdx="2" presStyleCnt="5">
        <dgm:presLayoutVars>
          <dgm:chMax val="0"/>
          <dgm:bulletEnabled val="1"/>
        </dgm:presLayoutVars>
      </dgm:prSet>
      <dgm:spPr/>
    </dgm:pt>
    <dgm:pt modelId="{255713AF-C0C5-4638-B7DA-998BF249CE1D}" type="pres">
      <dgm:prSet presAssocID="{088A6755-3613-40BF-82ED-190C44B862CA}" presName="childText" presStyleLbl="revTx" presStyleIdx="2" presStyleCnt="5">
        <dgm:presLayoutVars>
          <dgm:bulletEnabled val="1"/>
        </dgm:presLayoutVars>
      </dgm:prSet>
      <dgm:spPr/>
    </dgm:pt>
    <dgm:pt modelId="{942E8BD9-5FE0-4DBF-83B5-3839EA3691D5}" type="pres">
      <dgm:prSet presAssocID="{5E59F02D-0816-47D6-A468-3DD7ECE37CF3}" presName="parentText" presStyleLbl="node1" presStyleIdx="3" presStyleCnt="5">
        <dgm:presLayoutVars>
          <dgm:chMax val="0"/>
          <dgm:bulletEnabled val="1"/>
        </dgm:presLayoutVars>
      </dgm:prSet>
      <dgm:spPr/>
    </dgm:pt>
    <dgm:pt modelId="{4E21DDED-2B75-4782-A30F-2245429DC375}" type="pres">
      <dgm:prSet presAssocID="{5E59F02D-0816-47D6-A468-3DD7ECE37CF3}" presName="childText" presStyleLbl="revTx" presStyleIdx="3" presStyleCnt="5">
        <dgm:presLayoutVars>
          <dgm:bulletEnabled val="1"/>
        </dgm:presLayoutVars>
      </dgm:prSet>
      <dgm:spPr/>
    </dgm:pt>
    <dgm:pt modelId="{26036E23-7AA3-43C7-88E0-FD758547E686}" type="pres">
      <dgm:prSet presAssocID="{167A08BA-384B-4CFE-B4A5-6E2AD1E3318C}" presName="parentText" presStyleLbl="node1" presStyleIdx="4" presStyleCnt="5" custScaleX="99235" custLinFactNeighborX="-6774">
        <dgm:presLayoutVars>
          <dgm:chMax val="0"/>
          <dgm:bulletEnabled val="1"/>
        </dgm:presLayoutVars>
      </dgm:prSet>
      <dgm:spPr/>
    </dgm:pt>
    <dgm:pt modelId="{EA3E6B94-5BBC-4E6A-9549-AFA52A492F67}" type="pres">
      <dgm:prSet presAssocID="{167A08BA-384B-4CFE-B4A5-6E2AD1E3318C}" presName="childText" presStyleLbl="revTx" presStyleIdx="4" presStyleCnt="5">
        <dgm:presLayoutVars>
          <dgm:bulletEnabled val="1"/>
        </dgm:presLayoutVars>
      </dgm:prSet>
      <dgm:spPr/>
    </dgm:pt>
  </dgm:ptLst>
  <dgm:cxnLst>
    <dgm:cxn modelId="{AC8E5600-2112-496C-8C77-491E2C3CE9E2}" type="presOf" srcId="{5E27FA8F-E7B7-4575-864B-113638CAA2BA}" destId="{ADBC78E2-CBBD-4DED-B286-C920567B6D6B}" srcOrd="0" destOrd="0" presId="urn:microsoft.com/office/officeart/2005/8/layout/vList2"/>
    <dgm:cxn modelId="{51399E00-579A-45D6-8375-191DDB516652}" type="presOf" srcId="{F90AADB6-BFDF-45FB-9D5A-4BEEC549914F}" destId="{EA3E6B94-5BBC-4E6A-9549-AFA52A492F67}" srcOrd="0" destOrd="1" presId="urn:microsoft.com/office/officeart/2005/8/layout/vList2"/>
    <dgm:cxn modelId="{628FF700-56A8-4788-85CB-2DD6E6A99143}" srcId="{5E27FA8F-E7B7-4575-864B-113638CAA2BA}" destId="{167A08BA-384B-4CFE-B4A5-6E2AD1E3318C}" srcOrd="4" destOrd="0" parTransId="{9A00F888-C7DC-4A8F-94F7-E4F5273291D1}" sibTransId="{342CA93B-5F4D-4F11-97A9-A2BA252EC849}"/>
    <dgm:cxn modelId="{5710D103-97C3-41F7-A92F-A22CE4F57A14}" type="presOf" srcId="{088A6755-3613-40BF-82ED-190C44B862CA}" destId="{D12B7090-3528-4512-9D78-940D88E3D0FC}" srcOrd="0" destOrd="0" presId="urn:microsoft.com/office/officeart/2005/8/layout/vList2"/>
    <dgm:cxn modelId="{B865B105-8544-4ABA-99D7-0BAFEC117961}" srcId="{7E06DECF-5C61-4A7C-8951-2F715E210C2D}" destId="{F5C3A9E6-85B6-4B18-9AB3-ED92041E0754}" srcOrd="2" destOrd="0" parTransId="{13DA7B53-7598-4A31-89D6-E9CA09008DFC}" sibTransId="{4F4D9202-8789-4988-A22A-141FE653F584}"/>
    <dgm:cxn modelId="{9F13B017-882B-4E58-BC30-3B478A4DB769}" type="presOf" srcId="{1F21FE4C-1198-4453-B3B0-E341F1CAC910}" destId="{AA06A00F-0419-4582-9656-642527C9DA24}" srcOrd="0" destOrd="0" presId="urn:microsoft.com/office/officeart/2005/8/layout/vList2"/>
    <dgm:cxn modelId="{453D521D-3E5B-4D68-9A76-7B761DF501FE}" srcId="{5E27FA8F-E7B7-4575-864B-113638CAA2BA}" destId="{5E59F02D-0816-47D6-A468-3DD7ECE37CF3}" srcOrd="3" destOrd="0" parTransId="{0FC75153-3323-4AA2-91B0-E0B5047C6AD2}" sibTransId="{DD9ECAA3-143C-4244-B080-2E2C8940E504}"/>
    <dgm:cxn modelId="{9CF2BA1E-6AA0-473A-84D5-0CB14E1DB33E}" type="presOf" srcId="{FCA82B7C-0AD2-4317-9308-938984D9942A}" destId="{255713AF-C0C5-4638-B7DA-998BF249CE1D}" srcOrd="0" destOrd="0" presId="urn:microsoft.com/office/officeart/2005/8/layout/vList2"/>
    <dgm:cxn modelId="{7346B523-6181-4AD4-A8D8-F756FF12AEB2}" type="presOf" srcId="{F5C3A9E6-85B6-4B18-9AB3-ED92041E0754}" destId="{F4947374-CC61-4297-A240-48BA4FA0BF8C}" srcOrd="0" destOrd="2" presId="urn:microsoft.com/office/officeart/2005/8/layout/vList2"/>
    <dgm:cxn modelId="{562AA63B-2549-49F0-B8C1-DBD50C2947E7}" srcId="{167A08BA-384B-4CFE-B4A5-6E2AD1E3318C}" destId="{78CC20DF-E998-46F9-9DA7-019748EF27FA}" srcOrd="2" destOrd="0" parTransId="{7AAB4168-D4FA-40BE-82A1-577FC0C1470C}" sibTransId="{CC0EDA13-056B-4053-AF5B-6BCEFED9588A}"/>
    <dgm:cxn modelId="{4541D53E-ACD0-4D23-85CC-1C3821BBACC9}" srcId="{5E27FA8F-E7B7-4575-864B-113638CAA2BA}" destId="{088A6755-3613-40BF-82ED-190C44B862CA}" srcOrd="2" destOrd="0" parTransId="{5721591C-AFA4-411C-B131-5E1A4C1AA002}" sibTransId="{BB3ED9C9-2E04-4BCF-B99F-75004ECB3568}"/>
    <dgm:cxn modelId="{CBD8D53E-79C7-4851-B772-96AFCC6A89C3}" type="presOf" srcId="{60185A63-13D7-4320-B232-A6B5A6357786}" destId="{255713AF-C0C5-4638-B7DA-998BF249CE1D}" srcOrd="0" destOrd="1" presId="urn:microsoft.com/office/officeart/2005/8/layout/vList2"/>
    <dgm:cxn modelId="{D9B12961-855E-47AC-8854-2C2276583F32}" type="presOf" srcId="{78CC20DF-E998-46F9-9DA7-019748EF27FA}" destId="{EA3E6B94-5BBC-4E6A-9549-AFA52A492F67}" srcOrd="0" destOrd="2" presId="urn:microsoft.com/office/officeart/2005/8/layout/vList2"/>
    <dgm:cxn modelId="{A59F5D63-3743-478B-9146-8387C3C7D571}" type="presOf" srcId="{7E06DECF-5C61-4A7C-8951-2F715E210C2D}" destId="{F6EE44A0-7225-4EA1-A38D-C00335231579}" srcOrd="0" destOrd="0" presId="urn:microsoft.com/office/officeart/2005/8/layout/vList2"/>
    <dgm:cxn modelId="{1954A164-CD87-4726-9C91-20B6CCFE709B}" srcId="{088A6755-3613-40BF-82ED-190C44B862CA}" destId="{A1FFC5C1-1187-4EC7-8F8F-C3E6F27815B2}" srcOrd="2" destOrd="0" parTransId="{976FD9EA-1545-464F-BBD7-2EA05460841E}" sibTransId="{4A24CD0E-B6FD-4E85-A8B6-6FAE7871099D}"/>
    <dgm:cxn modelId="{E0A51549-45BC-49A8-9CB6-D7E5B873BD46}" srcId="{7E06DECF-5C61-4A7C-8951-2F715E210C2D}" destId="{C9C046FC-15EB-479D-8C15-FFB1CFC3D072}" srcOrd="1" destOrd="0" parTransId="{F0798F71-09B9-4674-AF0C-D86552B4C575}" sibTransId="{5AD70B8A-BA3C-46BF-8588-14805FF2CFF9}"/>
    <dgm:cxn modelId="{F197E94B-F111-44C7-85B1-821BA467C676}" type="presOf" srcId="{F35A877F-6F4A-4536-AEE3-34296B57765B}" destId="{AA06A00F-0419-4582-9656-642527C9DA24}" srcOrd="0" destOrd="1" presId="urn:microsoft.com/office/officeart/2005/8/layout/vList2"/>
    <dgm:cxn modelId="{B31B116C-CEC8-430E-9DF8-7E99D94660AF}" srcId="{5E27FA8F-E7B7-4575-864B-113638CAA2BA}" destId="{7E06DECF-5C61-4A7C-8951-2F715E210C2D}" srcOrd="1" destOrd="0" parTransId="{0ACBCF1D-1EBB-4030-983B-7A1210C7FB31}" sibTransId="{C7DD2B56-DE01-4117-B491-BD9DA91006E9}"/>
    <dgm:cxn modelId="{09DF224E-573D-4654-9E78-50193AE1DD19}" type="presOf" srcId="{4F5E2EFA-6A9A-41EF-8054-FCADDB7990C3}" destId="{CFBFA046-6CB4-411E-ABF2-0D29052618BA}" srcOrd="0" destOrd="0" presId="urn:microsoft.com/office/officeart/2005/8/layout/vList2"/>
    <dgm:cxn modelId="{4F4CED52-D425-4D4C-B448-57E9C136C203}" srcId="{167A08BA-384B-4CFE-B4A5-6E2AD1E3318C}" destId="{6D68B035-B1F0-41AB-8FF0-2D952430122B}" srcOrd="0" destOrd="0" parTransId="{8D6BB2BD-61F1-4B53-8D29-77461C0192C8}" sibTransId="{40C14155-3DD9-4D6B-8C5A-66FB93CBF56B}"/>
    <dgm:cxn modelId="{46109C74-57B7-4200-8462-6BB70AE37F72}" srcId="{088A6755-3613-40BF-82ED-190C44B862CA}" destId="{60185A63-13D7-4320-B232-A6B5A6357786}" srcOrd="1" destOrd="0" parTransId="{11B5C786-E079-4599-BD92-D9718E0175B2}" sibTransId="{88415DFD-914A-4414-A20E-753AA2749740}"/>
    <dgm:cxn modelId="{EAAEB5A2-A061-4A7F-9183-8875861FE1A6}" type="presOf" srcId="{167A08BA-384B-4CFE-B4A5-6E2AD1E3318C}" destId="{26036E23-7AA3-43C7-88E0-FD758547E686}" srcOrd="0" destOrd="0" presId="urn:microsoft.com/office/officeart/2005/8/layout/vList2"/>
    <dgm:cxn modelId="{A771AAA6-BC21-4D49-B1DD-A5786735AB16}" type="presOf" srcId="{10F52067-C0DF-4237-954A-95C5C9D8A5C0}" destId="{F4947374-CC61-4297-A240-48BA4FA0BF8C}" srcOrd="0" destOrd="0" presId="urn:microsoft.com/office/officeart/2005/8/layout/vList2"/>
    <dgm:cxn modelId="{0E9426A7-CEF5-4578-A3E4-18AE34629B6F}" type="presOf" srcId="{A1FFC5C1-1187-4EC7-8F8F-C3E6F27815B2}" destId="{255713AF-C0C5-4638-B7DA-998BF249CE1D}" srcOrd="0" destOrd="2" presId="urn:microsoft.com/office/officeart/2005/8/layout/vList2"/>
    <dgm:cxn modelId="{23E10BA8-A142-4596-BFDD-0EECC42D2709}" type="presOf" srcId="{99E5F892-1678-4213-ADF3-4920472323B8}" destId="{4E21DDED-2B75-4782-A30F-2245429DC375}" srcOrd="0" destOrd="0" presId="urn:microsoft.com/office/officeart/2005/8/layout/vList2"/>
    <dgm:cxn modelId="{FA4843BB-39EA-41F3-AF84-C6539CD4CD86}" srcId="{5E59F02D-0816-47D6-A468-3DD7ECE37CF3}" destId="{99E5F892-1678-4213-ADF3-4920472323B8}" srcOrd="0" destOrd="0" parTransId="{0C5AF213-1BA7-48FC-B9EF-317ED87E8D57}" sibTransId="{9BE29B38-E06F-4564-B481-5238DE9B060B}"/>
    <dgm:cxn modelId="{9A1FFABE-0704-4DC2-BEC7-B9D83AE8CAA0}" srcId="{4F5E2EFA-6A9A-41EF-8054-FCADDB7990C3}" destId="{F35A877F-6F4A-4536-AEE3-34296B57765B}" srcOrd="1" destOrd="0" parTransId="{ED5A4125-BC4A-42E6-BA8E-EAEC3DA08413}" sibTransId="{C7E0D5AE-9F41-4BAD-B939-0D8D4E64EC82}"/>
    <dgm:cxn modelId="{58D68DCE-BDEF-40B1-B53B-54652BA5765E}" srcId="{167A08BA-384B-4CFE-B4A5-6E2AD1E3318C}" destId="{F90AADB6-BFDF-45FB-9D5A-4BEEC549914F}" srcOrd="1" destOrd="0" parTransId="{AB9D9558-D625-48B3-8ADD-6C9CD14013F6}" sibTransId="{C33E7A92-53CC-43B1-8522-12244A182D6F}"/>
    <dgm:cxn modelId="{E11F93CF-DBFB-40D9-97E8-26CF238F9E4A}" srcId="{088A6755-3613-40BF-82ED-190C44B862CA}" destId="{FCA82B7C-0AD2-4317-9308-938984D9942A}" srcOrd="0" destOrd="0" parTransId="{EFECCFED-C172-4BB2-A553-44D3111409D5}" sibTransId="{376CF166-E45A-4549-924C-A519A5D43C7E}"/>
    <dgm:cxn modelId="{A31443D1-9B9C-44BE-94C5-2FE5D9F2F7A7}" type="presOf" srcId="{C9C046FC-15EB-479D-8C15-FFB1CFC3D072}" destId="{F4947374-CC61-4297-A240-48BA4FA0BF8C}" srcOrd="0" destOrd="1" presId="urn:microsoft.com/office/officeart/2005/8/layout/vList2"/>
    <dgm:cxn modelId="{966DCFD8-644F-41F0-909A-202FB0B33E87}" srcId="{5E27FA8F-E7B7-4575-864B-113638CAA2BA}" destId="{4F5E2EFA-6A9A-41EF-8054-FCADDB7990C3}" srcOrd="0" destOrd="0" parTransId="{EFFC09B4-FAFF-446C-B4E0-5AB35811A5AA}" sibTransId="{989D00CC-8BA6-4FF6-AD0A-961DB2310446}"/>
    <dgm:cxn modelId="{1EA1D2DF-EC81-46F0-9A3E-B9C65BB54C93}" type="presOf" srcId="{5E59F02D-0816-47D6-A468-3DD7ECE37CF3}" destId="{942E8BD9-5FE0-4DBF-83B5-3839EA3691D5}" srcOrd="0" destOrd="0" presId="urn:microsoft.com/office/officeart/2005/8/layout/vList2"/>
    <dgm:cxn modelId="{66AF1CE3-892D-4A9C-B8EC-0510FD77B8D7}" srcId="{4F5E2EFA-6A9A-41EF-8054-FCADDB7990C3}" destId="{1F21FE4C-1198-4453-B3B0-E341F1CAC910}" srcOrd="0" destOrd="0" parTransId="{6F4B23C0-EF47-408E-9D9A-9AB88BB3193D}" sibTransId="{D35067BC-FFDA-4820-91DF-D3856554E12B}"/>
    <dgm:cxn modelId="{0E1311EF-62AD-435A-A523-A283F95A6DE1}" srcId="{7E06DECF-5C61-4A7C-8951-2F715E210C2D}" destId="{10F52067-C0DF-4237-954A-95C5C9D8A5C0}" srcOrd="0" destOrd="0" parTransId="{97DE5F6A-8613-4786-9E2C-43B924B9504A}" sibTransId="{20BE7904-5D7C-46EB-8644-6D19A56A9909}"/>
    <dgm:cxn modelId="{4D3058F9-027E-43C6-A54E-73E3D3E78632}" type="presOf" srcId="{6D68B035-B1F0-41AB-8FF0-2D952430122B}" destId="{EA3E6B94-5BBC-4E6A-9549-AFA52A492F67}" srcOrd="0" destOrd="0" presId="urn:microsoft.com/office/officeart/2005/8/layout/vList2"/>
    <dgm:cxn modelId="{2C653CBA-C8ED-4266-A35C-D58B5AAF1EA5}" type="presParOf" srcId="{ADBC78E2-CBBD-4DED-B286-C920567B6D6B}" destId="{CFBFA046-6CB4-411E-ABF2-0D29052618BA}" srcOrd="0" destOrd="0" presId="urn:microsoft.com/office/officeart/2005/8/layout/vList2"/>
    <dgm:cxn modelId="{D091156B-BB23-4C4E-B9C5-8589E695A6A1}" type="presParOf" srcId="{ADBC78E2-CBBD-4DED-B286-C920567B6D6B}" destId="{AA06A00F-0419-4582-9656-642527C9DA24}" srcOrd="1" destOrd="0" presId="urn:microsoft.com/office/officeart/2005/8/layout/vList2"/>
    <dgm:cxn modelId="{A7D9380F-8AFC-47C4-9A38-DF7F8638D369}" type="presParOf" srcId="{ADBC78E2-CBBD-4DED-B286-C920567B6D6B}" destId="{F6EE44A0-7225-4EA1-A38D-C00335231579}" srcOrd="2" destOrd="0" presId="urn:microsoft.com/office/officeart/2005/8/layout/vList2"/>
    <dgm:cxn modelId="{D95AC05D-CE24-452D-9046-731B32369166}" type="presParOf" srcId="{ADBC78E2-CBBD-4DED-B286-C920567B6D6B}" destId="{F4947374-CC61-4297-A240-48BA4FA0BF8C}" srcOrd="3" destOrd="0" presId="urn:microsoft.com/office/officeart/2005/8/layout/vList2"/>
    <dgm:cxn modelId="{765DDB4E-DEA6-4FC4-9B7E-9DFD5404F7EF}" type="presParOf" srcId="{ADBC78E2-CBBD-4DED-B286-C920567B6D6B}" destId="{D12B7090-3528-4512-9D78-940D88E3D0FC}" srcOrd="4" destOrd="0" presId="urn:microsoft.com/office/officeart/2005/8/layout/vList2"/>
    <dgm:cxn modelId="{03BF5AAC-16CD-46C7-9320-A3E27D119882}" type="presParOf" srcId="{ADBC78E2-CBBD-4DED-B286-C920567B6D6B}" destId="{255713AF-C0C5-4638-B7DA-998BF249CE1D}" srcOrd="5" destOrd="0" presId="urn:microsoft.com/office/officeart/2005/8/layout/vList2"/>
    <dgm:cxn modelId="{B71E7FE6-CAA5-496C-90A7-698540E61CD2}" type="presParOf" srcId="{ADBC78E2-CBBD-4DED-B286-C920567B6D6B}" destId="{942E8BD9-5FE0-4DBF-83B5-3839EA3691D5}" srcOrd="6" destOrd="0" presId="urn:microsoft.com/office/officeart/2005/8/layout/vList2"/>
    <dgm:cxn modelId="{D15AF258-6F98-4765-AA33-A23E94DD17A1}" type="presParOf" srcId="{ADBC78E2-CBBD-4DED-B286-C920567B6D6B}" destId="{4E21DDED-2B75-4782-A30F-2245429DC375}" srcOrd="7" destOrd="0" presId="urn:microsoft.com/office/officeart/2005/8/layout/vList2"/>
    <dgm:cxn modelId="{8669DD85-0BF8-498B-8C73-BE2D53611076}" type="presParOf" srcId="{ADBC78E2-CBBD-4DED-B286-C920567B6D6B}" destId="{26036E23-7AA3-43C7-88E0-FD758547E686}" srcOrd="8" destOrd="0" presId="urn:microsoft.com/office/officeart/2005/8/layout/vList2"/>
    <dgm:cxn modelId="{5446F947-1EF3-49DF-9CD7-16D4871B1A66}" type="presParOf" srcId="{ADBC78E2-CBBD-4DED-B286-C920567B6D6B}" destId="{EA3E6B94-5BBC-4E6A-9549-AFA52A492F67}"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B59AE8-15B0-4A98-B89F-9FBB6B5A3474}" type="doc">
      <dgm:prSet loTypeId="urn:microsoft.com/office/officeart/2005/8/layout/arrow2" loCatId="process" qsTypeId="urn:microsoft.com/office/officeart/2005/8/quickstyle/3d4" qsCatId="3D" csTypeId="urn:microsoft.com/office/officeart/2005/8/colors/colorful3" csCatId="colorful" phldr="1"/>
      <dgm:spPr/>
      <dgm:t>
        <a:bodyPr/>
        <a:lstStyle/>
        <a:p>
          <a:endParaRPr lang="en-US"/>
        </a:p>
      </dgm:t>
    </dgm:pt>
    <dgm:pt modelId="{575423FE-4B51-46FA-BA28-79FA6B9AFBCC}">
      <dgm:prSet phldrT="[Text]"/>
      <dgm:spPr/>
      <dgm:t>
        <a:bodyPr/>
        <a:lstStyle/>
        <a:p>
          <a:r>
            <a:rPr lang="en-US" dirty="0"/>
            <a:t>Inflationary Growth</a:t>
          </a:r>
        </a:p>
      </dgm:t>
    </dgm:pt>
    <dgm:pt modelId="{199D5447-AC7F-437A-B4A8-61CF78E60902}" type="parTrans" cxnId="{9488229A-8C7D-4C85-BE35-B6CEB8F27A3B}">
      <dgm:prSet/>
      <dgm:spPr/>
      <dgm:t>
        <a:bodyPr/>
        <a:lstStyle/>
        <a:p>
          <a:endParaRPr lang="en-US"/>
        </a:p>
      </dgm:t>
    </dgm:pt>
    <dgm:pt modelId="{6CC23170-55F5-4701-9E18-BED35DCBE9A4}" type="sibTrans" cxnId="{9488229A-8C7D-4C85-BE35-B6CEB8F27A3B}">
      <dgm:prSet/>
      <dgm:spPr/>
      <dgm:t>
        <a:bodyPr/>
        <a:lstStyle/>
        <a:p>
          <a:endParaRPr lang="en-US"/>
        </a:p>
      </dgm:t>
    </dgm:pt>
    <dgm:pt modelId="{0746330A-32F8-499E-9EB4-E6CA126F4BF7}">
      <dgm:prSet phldrT="[Text]"/>
      <dgm:spPr/>
      <dgm:t>
        <a:bodyPr/>
        <a:lstStyle/>
        <a:p>
          <a:r>
            <a:rPr lang="en-US" dirty="0"/>
            <a:t>Increase in COLAs</a:t>
          </a:r>
        </a:p>
      </dgm:t>
    </dgm:pt>
    <dgm:pt modelId="{19A2F568-333D-44FF-ABC7-A936233FD9F6}" type="parTrans" cxnId="{3D4737D1-4210-41EC-92ED-37FC25D662A3}">
      <dgm:prSet/>
      <dgm:spPr/>
      <dgm:t>
        <a:bodyPr/>
        <a:lstStyle/>
        <a:p>
          <a:endParaRPr lang="en-US"/>
        </a:p>
      </dgm:t>
    </dgm:pt>
    <dgm:pt modelId="{997BEAE9-7D50-4901-BA94-1C4712A8CB40}" type="sibTrans" cxnId="{3D4737D1-4210-41EC-92ED-37FC25D662A3}">
      <dgm:prSet/>
      <dgm:spPr/>
      <dgm:t>
        <a:bodyPr/>
        <a:lstStyle/>
        <a:p>
          <a:endParaRPr lang="en-US"/>
        </a:p>
      </dgm:t>
    </dgm:pt>
    <dgm:pt modelId="{8E91F97A-CF26-453E-8952-43D407FB401F}">
      <dgm:prSet phldrT="[Text]"/>
      <dgm:spPr/>
      <dgm:t>
        <a:bodyPr/>
        <a:lstStyle/>
        <a:p>
          <a:r>
            <a:rPr lang="en-US" dirty="0"/>
            <a:t>Organizational Changes</a:t>
          </a:r>
        </a:p>
      </dgm:t>
    </dgm:pt>
    <dgm:pt modelId="{BFFCE38D-6549-4884-9B57-CB1B7D73E605}" type="parTrans" cxnId="{2F58CD96-F7D7-47CC-A6B3-EC303B4031D8}">
      <dgm:prSet/>
      <dgm:spPr/>
      <dgm:t>
        <a:bodyPr/>
        <a:lstStyle/>
        <a:p>
          <a:endParaRPr lang="en-US"/>
        </a:p>
      </dgm:t>
    </dgm:pt>
    <dgm:pt modelId="{5DCE661B-90EB-4046-9C63-09F789CA5AEB}" type="sibTrans" cxnId="{2F58CD96-F7D7-47CC-A6B3-EC303B4031D8}">
      <dgm:prSet/>
      <dgm:spPr/>
      <dgm:t>
        <a:bodyPr/>
        <a:lstStyle/>
        <a:p>
          <a:endParaRPr lang="en-US"/>
        </a:p>
      </dgm:t>
    </dgm:pt>
    <dgm:pt modelId="{80E1737C-CCCE-4C74-BE55-E63AE47C4232}">
      <dgm:prSet phldrT="[Text]"/>
      <dgm:spPr/>
      <dgm:t>
        <a:bodyPr/>
        <a:lstStyle/>
        <a:p>
          <a:r>
            <a:rPr lang="en-US" dirty="0"/>
            <a:t>DAS reorganization shifted some rates and assessment cost</a:t>
          </a:r>
        </a:p>
      </dgm:t>
    </dgm:pt>
    <dgm:pt modelId="{892CD513-B03F-43E0-93D7-33D284F75191}" type="parTrans" cxnId="{BD862407-EBAA-40EA-9E30-91272C1FD1DE}">
      <dgm:prSet/>
      <dgm:spPr/>
      <dgm:t>
        <a:bodyPr/>
        <a:lstStyle/>
        <a:p>
          <a:endParaRPr lang="en-US"/>
        </a:p>
      </dgm:t>
    </dgm:pt>
    <dgm:pt modelId="{40C62409-E894-46C1-831D-867A70B8251D}" type="sibTrans" cxnId="{BD862407-EBAA-40EA-9E30-91272C1FD1DE}">
      <dgm:prSet/>
      <dgm:spPr/>
      <dgm:t>
        <a:bodyPr/>
        <a:lstStyle/>
        <a:p>
          <a:endParaRPr lang="en-US"/>
        </a:p>
      </dgm:t>
    </dgm:pt>
    <dgm:pt modelId="{D816433F-6E1A-43ED-B891-908ABEF0634B}">
      <dgm:prSet phldrT="[Text]"/>
      <dgm:spPr/>
      <dgm:t>
        <a:bodyPr/>
        <a:lstStyle/>
        <a:p>
          <a:r>
            <a:rPr lang="en-US" dirty="0"/>
            <a:t>Usage</a:t>
          </a:r>
        </a:p>
      </dgm:t>
    </dgm:pt>
    <dgm:pt modelId="{99A121D1-B452-4B3F-B5B0-6271A4D3CF10}" type="parTrans" cxnId="{700ABCFE-6722-46B2-B7F3-20926D743EE5}">
      <dgm:prSet/>
      <dgm:spPr/>
      <dgm:t>
        <a:bodyPr/>
        <a:lstStyle/>
        <a:p>
          <a:endParaRPr lang="en-US"/>
        </a:p>
      </dgm:t>
    </dgm:pt>
    <dgm:pt modelId="{C6136239-3A5E-4182-8BAA-F112E4906C8F}" type="sibTrans" cxnId="{700ABCFE-6722-46B2-B7F3-20926D743EE5}">
      <dgm:prSet/>
      <dgm:spPr/>
      <dgm:t>
        <a:bodyPr/>
        <a:lstStyle/>
        <a:p>
          <a:endParaRPr lang="en-US"/>
        </a:p>
      </dgm:t>
    </dgm:pt>
    <dgm:pt modelId="{8B3E8C4F-147B-48D7-9371-A40DE486D6DE}">
      <dgm:prSet phldrT="[Text]"/>
      <dgm:spPr/>
      <dgm:t>
        <a:bodyPr/>
        <a:lstStyle/>
        <a:p>
          <a:r>
            <a:rPr lang="en-US" dirty="0"/>
            <a:t>Certain services where the customer base is shrinking drives costs up for remaining customers </a:t>
          </a:r>
        </a:p>
      </dgm:t>
    </dgm:pt>
    <dgm:pt modelId="{FAB4F018-44E1-413D-B081-3F0FF4B07FE0}" type="parTrans" cxnId="{14F05C46-E6FA-49C5-929C-B92773EB3323}">
      <dgm:prSet/>
      <dgm:spPr/>
      <dgm:t>
        <a:bodyPr/>
        <a:lstStyle/>
        <a:p>
          <a:endParaRPr lang="en-US"/>
        </a:p>
      </dgm:t>
    </dgm:pt>
    <dgm:pt modelId="{2FA2736E-EA26-4B82-897B-02F7C4A93808}" type="sibTrans" cxnId="{14F05C46-E6FA-49C5-929C-B92773EB3323}">
      <dgm:prSet/>
      <dgm:spPr/>
      <dgm:t>
        <a:bodyPr/>
        <a:lstStyle/>
        <a:p>
          <a:endParaRPr lang="en-US"/>
        </a:p>
      </dgm:t>
    </dgm:pt>
    <dgm:pt modelId="{B0A11C52-1C1C-4509-889F-56E4F957858E}">
      <dgm:prSet phldrT="[Text]"/>
      <dgm:spPr/>
      <dgm:t>
        <a:bodyPr/>
        <a:lstStyle/>
        <a:p>
          <a:r>
            <a:rPr lang="en-US" dirty="0"/>
            <a:t>Increase in goods and services costs</a:t>
          </a:r>
        </a:p>
      </dgm:t>
    </dgm:pt>
    <dgm:pt modelId="{E0A14102-4745-4264-A135-76591FB1146E}" type="parTrans" cxnId="{16A5E104-148B-4255-9865-6A094F1E999D}">
      <dgm:prSet/>
      <dgm:spPr/>
      <dgm:t>
        <a:bodyPr/>
        <a:lstStyle/>
        <a:p>
          <a:endParaRPr lang="en-US"/>
        </a:p>
      </dgm:t>
    </dgm:pt>
    <dgm:pt modelId="{E27E2539-4840-41DC-9BBD-72A40CEAD817}" type="sibTrans" cxnId="{16A5E104-148B-4255-9865-6A094F1E999D}">
      <dgm:prSet/>
      <dgm:spPr/>
      <dgm:t>
        <a:bodyPr/>
        <a:lstStyle/>
        <a:p>
          <a:endParaRPr lang="en-US"/>
        </a:p>
      </dgm:t>
    </dgm:pt>
    <dgm:pt modelId="{51BA7EC0-90FF-48D7-BA78-F87DBD574379}">
      <dgm:prSet phldrT="[Text]"/>
      <dgm:spPr/>
      <dgm:t>
        <a:bodyPr/>
        <a:lstStyle/>
        <a:p>
          <a:r>
            <a:rPr lang="en-US" dirty="0"/>
            <a:t>Change in rate or assessment methodology</a:t>
          </a:r>
        </a:p>
      </dgm:t>
    </dgm:pt>
    <dgm:pt modelId="{60A5F7BF-B807-4ED6-98BF-7D12340269F3}" type="parTrans" cxnId="{185463B5-6EC8-496D-9B74-74D0F00BAA28}">
      <dgm:prSet/>
      <dgm:spPr/>
      <dgm:t>
        <a:bodyPr/>
        <a:lstStyle/>
        <a:p>
          <a:endParaRPr lang="en-US"/>
        </a:p>
      </dgm:t>
    </dgm:pt>
    <dgm:pt modelId="{74B4D0BB-6F58-466E-8AF0-755300AFE7B8}" type="sibTrans" cxnId="{185463B5-6EC8-496D-9B74-74D0F00BAA28}">
      <dgm:prSet/>
      <dgm:spPr/>
      <dgm:t>
        <a:bodyPr/>
        <a:lstStyle/>
        <a:p>
          <a:endParaRPr lang="en-US"/>
        </a:p>
      </dgm:t>
    </dgm:pt>
    <dgm:pt modelId="{BB4BDE5E-6118-4309-9F0F-471DD6490150}">
      <dgm:prSet phldrT="[Text]"/>
      <dgm:spPr/>
      <dgm:t>
        <a:bodyPr/>
        <a:lstStyle/>
        <a:p>
          <a:r>
            <a:rPr lang="en-US" dirty="0"/>
            <a:t>Policy Packages</a:t>
          </a:r>
        </a:p>
      </dgm:t>
    </dgm:pt>
    <dgm:pt modelId="{703530E4-4EBA-4618-A40C-3C2A92CDD0E9}" type="parTrans" cxnId="{1B6F152A-098F-44C1-AFA5-84446821F8BF}">
      <dgm:prSet/>
      <dgm:spPr/>
      <dgm:t>
        <a:bodyPr/>
        <a:lstStyle/>
        <a:p>
          <a:endParaRPr lang="en-US"/>
        </a:p>
      </dgm:t>
    </dgm:pt>
    <dgm:pt modelId="{6C3BC4C4-3995-4B35-B007-02AA93AF8019}" type="sibTrans" cxnId="{1B6F152A-098F-44C1-AFA5-84446821F8BF}">
      <dgm:prSet/>
      <dgm:spPr/>
      <dgm:t>
        <a:bodyPr/>
        <a:lstStyle/>
        <a:p>
          <a:endParaRPr lang="en-US"/>
        </a:p>
      </dgm:t>
    </dgm:pt>
    <dgm:pt modelId="{1F89F24A-2C4C-4FE3-A7FA-D18B7FC65B60}">
      <dgm:prSet phldrT="[Text]"/>
      <dgm:spPr/>
      <dgm:t>
        <a:bodyPr/>
        <a:lstStyle/>
        <a:p>
          <a:r>
            <a:rPr lang="en-US" dirty="0"/>
            <a:t>Cash Balances</a:t>
          </a:r>
        </a:p>
      </dgm:t>
    </dgm:pt>
    <dgm:pt modelId="{0767FECC-1B84-4D26-AEA1-B14B064DBE6F}" type="parTrans" cxnId="{9D26522D-51A3-4B98-8175-98AA48796EC0}">
      <dgm:prSet/>
      <dgm:spPr/>
    </dgm:pt>
    <dgm:pt modelId="{86431EF9-1E26-433E-BDD4-B9AC460A9531}" type="sibTrans" cxnId="{9D26522D-51A3-4B98-8175-98AA48796EC0}">
      <dgm:prSet/>
      <dgm:spPr/>
    </dgm:pt>
    <dgm:pt modelId="{A40A820C-14D6-4EAA-B1CF-C2E5FA45BA6C}" type="pres">
      <dgm:prSet presAssocID="{55B59AE8-15B0-4A98-B89F-9FBB6B5A3474}" presName="arrowDiagram" presStyleCnt="0">
        <dgm:presLayoutVars>
          <dgm:chMax val="5"/>
          <dgm:dir/>
          <dgm:resizeHandles val="exact"/>
        </dgm:presLayoutVars>
      </dgm:prSet>
      <dgm:spPr/>
    </dgm:pt>
    <dgm:pt modelId="{8728AD2B-EDF4-41A7-AD7F-6176144107F2}" type="pres">
      <dgm:prSet presAssocID="{55B59AE8-15B0-4A98-B89F-9FBB6B5A3474}" presName="arrow" presStyleLbl="bgShp" presStyleIdx="0" presStyleCnt="1"/>
      <dgm:spPr/>
    </dgm:pt>
    <dgm:pt modelId="{CCB3121B-0C06-4BDB-BB99-0CB6E759B37D}" type="pres">
      <dgm:prSet presAssocID="{55B59AE8-15B0-4A98-B89F-9FBB6B5A3474}" presName="arrowDiagram5" presStyleCnt="0"/>
      <dgm:spPr/>
    </dgm:pt>
    <dgm:pt modelId="{8F9CD861-6758-41B5-9F34-3A5B94526B48}" type="pres">
      <dgm:prSet presAssocID="{575423FE-4B51-46FA-BA28-79FA6B9AFBCC}" presName="bullet5a" presStyleLbl="node1" presStyleIdx="0" presStyleCnt="5"/>
      <dgm:spPr/>
    </dgm:pt>
    <dgm:pt modelId="{31CB4B89-4100-4055-A1EE-2B8F8173F25A}" type="pres">
      <dgm:prSet presAssocID="{575423FE-4B51-46FA-BA28-79FA6B9AFBCC}" presName="textBox5a" presStyleLbl="revTx" presStyleIdx="0" presStyleCnt="5">
        <dgm:presLayoutVars>
          <dgm:bulletEnabled val="1"/>
        </dgm:presLayoutVars>
      </dgm:prSet>
      <dgm:spPr/>
    </dgm:pt>
    <dgm:pt modelId="{AEAE1FBC-A830-4148-BE46-1AA421036DB5}" type="pres">
      <dgm:prSet presAssocID="{8E91F97A-CF26-453E-8952-43D407FB401F}" presName="bullet5b" presStyleLbl="node1" presStyleIdx="1" presStyleCnt="5"/>
      <dgm:spPr/>
    </dgm:pt>
    <dgm:pt modelId="{5582A7DE-81C7-41CF-86D8-8F9D3CE3C0DF}" type="pres">
      <dgm:prSet presAssocID="{8E91F97A-CF26-453E-8952-43D407FB401F}" presName="textBox5b" presStyleLbl="revTx" presStyleIdx="1" presStyleCnt="5">
        <dgm:presLayoutVars>
          <dgm:bulletEnabled val="1"/>
        </dgm:presLayoutVars>
      </dgm:prSet>
      <dgm:spPr/>
    </dgm:pt>
    <dgm:pt modelId="{D2434309-D37C-4F88-A6D3-2D0012ED13AA}" type="pres">
      <dgm:prSet presAssocID="{D816433F-6E1A-43ED-B891-908ABEF0634B}" presName="bullet5c" presStyleLbl="node1" presStyleIdx="2" presStyleCnt="5"/>
      <dgm:spPr/>
    </dgm:pt>
    <dgm:pt modelId="{8EF15EC9-B9E9-4E26-99BD-33C6050B30E6}" type="pres">
      <dgm:prSet presAssocID="{D816433F-6E1A-43ED-B891-908ABEF0634B}" presName="textBox5c" presStyleLbl="revTx" presStyleIdx="2" presStyleCnt="5">
        <dgm:presLayoutVars>
          <dgm:bulletEnabled val="1"/>
        </dgm:presLayoutVars>
      </dgm:prSet>
      <dgm:spPr/>
    </dgm:pt>
    <dgm:pt modelId="{0D06DBCF-4B3C-4205-812C-89D9B9E82586}" type="pres">
      <dgm:prSet presAssocID="{BB4BDE5E-6118-4309-9F0F-471DD6490150}" presName="bullet5d" presStyleLbl="node1" presStyleIdx="3" presStyleCnt="5"/>
      <dgm:spPr/>
    </dgm:pt>
    <dgm:pt modelId="{469BFE54-318E-4CAF-9DB0-BC270326572F}" type="pres">
      <dgm:prSet presAssocID="{BB4BDE5E-6118-4309-9F0F-471DD6490150}" presName="textBox5d" presStyleLbl="revTx" presStyleIdx="3" presStyleCnt="5">
        <dgm:presLayoutVars>
          <dgm:bulletEnabled val="1"/>
        </dgm:presLayoutVars>
      </dgm:prSet>
      <dgm:spPr/>
    </dgm:pt>
    <dgm:pt modelId="{1391EE3A-1B10-4190-87C1-EBE2F6B3B562}" type="pres">
      <dgm:prSet presAssocID="{1F89F24A-2C4C-4FE3-A7FA-D18B7FC65B60}" presName="bullet5e" presStyleLbl="node1" presStyleIdx="4" presStyleCnt="5"/>
      <dgm:spPr/>
    </dgm:pt>
    <dgm:pt modelId="{7D9E6A9E-624F-47F1-BC93-F1AA0C02DC84}" type="pres">
      <dgm:prSet presAssocID="{1F89F24A-2C4C-4FE3-A7FA-D18B7FC65B60}" presName="textBox5e" presStyleLbl="revTx" presStyleIdx="4" presStyleCnt="5">
        <dgm:presLayoutVars>
          <dgm:bulletEnabled val="1"/>
        </dgm:presLayoutVars>
      </dgm:prSet>
      <dgm:spPr/>
    </dgm:pt>
  </dgm:ptLst>
  <dgm:cxnLst>
    <dgm:cxn modelId="{16A5E104-148B-4255-9865-6A094F1E999D}" srcId="{575423FE-4B51-46FA-BA28-79FA6B9AFBCC}" destId="{B0A11C52-1C1C-4509-889F-56E4F957858E}" srcOrd="1" destOrd="0" parTransId="{E0A14102-4745-4264-A135-76591FB1146E}" sibTransId="{E27E2539-4840-41DC-9BBD-72A40CEAD817}"/>
    <dgm:cxn modelId="{BD862407-EBAA-40EA-9E30-91272C1FD1DE}" srcId="{8E91F97A-CF26-453E-8952-43D407FB401F}" destId="{80E1737C-CCCE-4C74-BE55-E63AE47C4232}" srcOrd="0" destOrd="0" parTransId="{892CD513-B03F-43E0-93D7-33D284F75191}" sibTransId="{40C62409-E894-46C1-831D-867A70B8251D}"/>
    <dgm:cxn modelId="{6AB48529-6338-4368-A80B-DDC147C30B9A}" type="presOf" srcId="{80E1737C-CCCE-4C74-BE55-E63AE47C4232}" destId="{5582A7DE-81C7-41CF-86D8-8F9D3CE3C0DF}" srcOrd="0" destOrd="1" presId="urn:microsoft.com/office/officeart/2005/8/layout/arrow2"/>
    <dgm:cxn modelId="{1B6F152A-098F-44C1-AFA5-84446821F8BF}" srcId="{55B59AE8-15B0-4A98-B89F-9FBB6B5A3474}" destId="{BB4BDE5E-6118-4309-9F0F-471DD6490150}" srcOrd="3" destOrd="0" parTransId="{703530E4-4EBA-4618-A40C-3C2A92CDD0E9}" sibTransId="{6C3BC4C4-3995-4B35-B007-02AA93AF8019}"/>
    <dgm:cxn modelId="{7571642C-B6C6-4157-A3AC-CEE9FBF4A797}" type="presOf" srcId="{8B3E8C4F-147B-48D7-9371-A40DE486D6DE}" destId="{8EF15EC9-B9E9-4E26-99BD-33C6050B30E6}" srcOrd="0" destOrd="1" presId="urn:microsoft.com/office/officeart/2005/8/layout/arrow2"/>
    <dgm:cxn modelId="{9D26522D-51A3-4B98-8175-98AA48796EC0}" srcId="{55B59AE8-15B0-4A98-B89F-9FBB6B5A3474}" destId="{1F89F24A-2C4C-4FE3-A7FA-D18B7FC65B60}" srcOrd="4" destOrd="0" parTransId="{0767FECC-1B84-4D26-AEA1-B14B064DBE6F}" sibTransId="{86431EF9-1E26-433E-BDD4-B9AC460A9531}"/>
    <dgm:cxn modelId="{14F05C46-E6FA-49C5-929C-B92773EB3323}" srcId="{D816433F-6E1A-43ED-B891-908ABEF0634B}" destId="{8B3E8C4F-147B-48D7-9371-A40DE486D6DE}" srcOrd="0" destOrd="0" parTransId="{FAB4F018-44E1-413D-B081-3F0FF4B07FE0}" sibTransId="{2FA2736E-EA26-4B82-897B-02F7C4A93808}"/>
    <dgm:cxn modelId="{45956966-0B7A-4108-9ECD-4D99E3C169B2}" type="presOf" srcId="{55B59AE8-15B0-4A98-B89F-9FBB6B5A3474}" destId="{A40A820C-14D6-4EAA-B1CF-C2E5FA45BA6C}" srcOrd="0" destOrd="0" presId="urn:microsoft.com/office/officeart/2005/8/layout/arrow2"/>
    <dgm:cxn modelId="{8FCBC974-EBAE-4FCC-AC5F-1CC24AD7F1F8}" type="presOf" srcId="{D816433F-6E1A-43ED-B891-908ABEF0634B}" destId="{8EF15EC9-B9E9-4E26-99BD-33C6050B30E6}" srcOrd="0" destOrd="0" presId="urn:microsoft.com/office/officeart/2005/8/layout/arrow2"/>
    <dgm:cxn modelId="{B570D477-D084-4D1E-B296-1AE503F3B899}" type="presOf" srcId="{575423FE-4B51-46FA-BA28-79FA6B9AFBCC}" destId="{31CB4B89-4100-4055-A1EE-2B8F8173F25A}" srcOrd="0" destOrd="0" presId="urn:microsoft.com/office/officeart/2005/8/layout/arrow2"/>
    <dgm:cxn modelId="{2F58CD96-F7D7-47CC-A6B3-EC303B4031D8}" srcId="{55B59AE8-15B0-4A98-B89F-9FBB6B5A3474}" destId="{8E91F97A-CF26-453E-8952-43D407FB401F}" srcOrd="1" destOrd="0" parTransId="{BFFCE38D-6549-4884-9B57-CB1B7D73E605}" sibTransId="{5DCE661B-90EB-4046-9C63-09F789CA5AEB}"/>
    <dgm:cxn modelId="{9488229A-8C7D-4C85-BE35-B6CEB8F27A3B}" srcId="{55B59AE8-15B0-4A98-B89F-9FBB6B5A3474}" destId="{575423FE-4B51-46FA-BA28-79FA6B9AFBCC}" srcOrd="0" destOrd="0" parTransId="{199D5447-AC7F-437A-B4A8-61CF78E60902}" sibTransId="{6CC23170-55F5-4701-9E18-BED35DCBE9A4}"/>
    <dgm:cxn modelId="{D96C64B0-88E1-4AB5-9E6B-2AE3CF771000}" type="presOf" srcId="{1F89F24A-2C4C-4FE3-A7FA-D18B7FC65B60}" destId="{7D9E6A9E-624F-47F1-BC93-F1AA0C02DC84}" srcOrd="0" destOrd="0" presId="urn:microsoft.com/office/officeart/2005/8/layout/arrow2"/>
    <dgm:cxn modelId="{185463B5-6EC8-496D-9B74-74D0F00BAA28}" srcId="{8E91F97A-CF26-453E-8952-43D407FB401F}" destId="{51BA7EC0-90FF-48D7-BA78-F87DBD574379}" srcOrd="1" destOrd="0" parTransId="{60A5F7BF-B807-4ED6-98BF-7D12340269F3}" sibTransId="{74B4D0BB-6F58-466E-8AF0-755300AFE7B8}"/>
    <dgm:cxn modelId="{536324C6-4986-4863-AEC2-D7CBF2BCDDB1}" type="presOf" srcId="{B0A11C52-1C1C-4509-889F-56E4F957858E}" destId="{31CB4B89-4100-4055-A1EE-2B8F8173F25A}" srcOrd="0" destOrd="2" presId="urn:microsoft.com/office/officeart/2005/8/layout/arrow2"/>
    <dgm:cxn modelId="{987878C7-8958-447B-AD42-CF0B6058EB1A}" type="presOf" srcId="{8E91F97A-CF26-453E-8952-43D407FB401F}" destId="{5582A7DE-81C7-41CF-86D8-8F9D3CE3C0DF}" srcOrd="0" destOrd="0" presId="urn:microsoft.com/office/officeart/2005/8/layout/arrow2"/>
    <dgm:cxn modelId="{3D4737D1-4210-41EC-92ED-37FC25D662A3}" srcId="{575423FE-4B51-46FA-BA28-79FA6B9AFBCC}" destId="{0746330A-32F8-499E-9EB4-E6CA126F4BF7}" srcOrd="0" destOrd="0" parTransId="{19A2F568-333D-44FF-ABC7-A936233FD9F6}" sibTransId="{997BEAE9-7D50-4901-BA94-1C4712A8CB40}"/>
    <dgm:cxn modelId="{5E1832E2-9DA7-4B0B-B2DC-B61520DB9D73}" type="presOf" srcId="{BB4BDE5E-6118-4309-9F0F-471DD6490150}" destId="{469BFE54-318E-4CAF-9DB0-BC270326572F}" srcOrd="0" destOrd="0" presId="urn:microsoft.com/office/officeart/2005/8/layout/arrow2"/>
    <dgm:cxn modelId="{55D524E9-96CC-4899-9A81-5EBD2A1DB2C2}" type="presOf" srcId="{51BA7EC0-90FF-48D7-BA78-F87DBD574379}" destId="{5582A7DE-81C7-41CF-86D8-8F9D3CE3C0DF}" srcOrd="0" destOrd="2" presId="urn:microsoft.com/office/officeart/2005/8/layout/arrow2"/>
    <dgm:cxn modelId="{B93517F8-E33A-4AC4-A0FC-6BC9F7C44DDA}" type="presOf" srcId="{0746330A-32F8-499E-9EB4-E6CA126F4BF7}" destId="{31CB4B89-4100-4055-A1EE-2B8F8173F25A}" srcOrd="0" destOrd="1" presId="urn:microsoft.com/office/officeart/2005/8/layout/arrow2"/>
    <dgm:cxn modelId="{700ABCFE-6722-46B2-B7F3-20926D743EE5}" srcId="{55B59AE8-15B0-4A98-B89F-9FBB6B5A3474}" destId="{D816433F-6E1A-43ED-B891-908ABEF0634B}" srcOrd="2" destOrd="0" parTransId="{99A121D1-B452-4B3F-B5B0-6271A4D3CF10}" sibTransId="{C6136239-3A5E-4182-8BAA-F112E4906C8F}"/>
    <dgm:cxn modelId="{A228EED0-317D-4E5F-9B32-F4287475F330}" type="presParOf" srcId="{A40A820C-14D6-4EAA-B1CF-C2E5FA45BA6C}" destId="{8728AD2B-EDF4-41A7-AD7F-6176144107F2}" srcOrd="0" destOrd="0" presId="urn:microsoft.com/office/officeart/2005/8/layout/arrow2"/>
    <dgm:cxn modelId="{AAC41B1F-E84D-4E54-A3DF-0E9275EF2FD1}" type="presParOf" srcId="{A40A820C-14D6-4EAA-B1CF-C2E5FA45BA6C}" destId="{CCB3121B-0C06-4BDB-BB99-0CB6E759B37D}" srcOrd="1" destOrd="0" presId="urn:microsoft.com/office/officeart/2005/8/layout/arrow2"/>
    <dgm:cxn modelId="{9EB5DC30-0E48-4316-AEBD-6013F4DC82F2}" type="presParOf" srcId="{CCB3121B-0C06-4BDB-BB99-0CB6E759B37D}" destId="{8F9CD861-6758-41B5-9F34-3A5B94526B48}" srcOrd="0" destOrd="0" presId="urn:microsoft.com/office/officeart/2005/8/layout/arrow2"/>
    <dgm:cxn modelId="{1AACFB69-108D-4C76-BAFD-D605913A7291}" type="presParOf" srcId="{CCB3121B-0C06-4BDB-BB99-0CB6E759B37D}" destId="{31CB4B89-4100-4055-A1EE-2B8F8173F25A}" srcOrd="1" destOrd="0" presId="urn:microsoft.com/office/officeart/2005/8/layout/arrow2"/>
    <dgm:cxn modelId="{9431A538-8916-4A3C-8D09-2C19B9497EEB}" type="presParOf" srcId="{CCB3121B-0C06-4BDB-BB99-0CB6E759B37D}" destId="{AEAE1FBC-A830-4148-BE46-1AA421036DB5}" srcOrd="2" destOrd="0" presId="urn:microsoft.com/office/officeart/2005/8/layout/arrow2"/>
    <dgm:cxn modelId="{9F1FCD07-CB2F-4D41-B18B-563D87BD2A89}" type="presParOf" srcId="{CCB3121B-0C06-4BDB-BB99-0CB6E759B37D}" destId="{5582A7DE-81C7-41CF-86D8-8F9D3CE3C0DF}" srcOrd="3" destOrd="0" presId="urn:microsoft.com/office/officeart/2005/8/layout/arrow2"/>
    <dgm:cxn modelId="{8907A234-7CCC-471F-9AE1-BC5FD8D74952}" type="presParOf" srcId="{CCB3121B-0C06-4BDB-BB99-0CB6E759B37D}" destId="{D2434309-D37C-4F88-A6D3-2D0012ED13AA}" srcOrd="4" destOrd="0" presId="urn:microsoft.com/office/officeart/2005/8/layout/arrow2"/>
    <dgm:cxn modelId="{730D60F3-9A41-4404-AAB8-343E76084F0A}" type="presParOf" srcId="{CCB3121B-0C06-4BDB-BB99-0CB6E759B37D}" destId="{8EF15EC9-B9E9-4E26-99BD-33C6050B30E6}" srcOrd="5" destOrd="0" presId="urn:microsoft.com/office/officeart/2005/8/layout/arrow2"/>
    <dgm:cxn modelId="{8F062EA2-3C91-40CF-A16D-4F1C01BAF485}" type="presParOf" srcId="{CCB3121B-0C06-4BDB-BB99-0CB6E759B37D}" destId="{0D06DBCF-4B3C-4205-812C-89D9B9E82586}" srcOrd="6" destOrd="0" presId="urn:microsoft.com/office/officeart/2005/8/layout/arrow2"/>
    <dgm:cxn modelId="{3A600784-3305-4244-AEAA-A9D053D4DCC1}" type="presParOf" srcId="{CCB3121B-0C06-4BDB-BB99-0CB6E759B37D}" destId="{469BFE54-318E-4CAF-9DB0-BC270326572F}" srcOrd="7" destOrd="0" presId="urn:microsoft.com/office/officeart/2005/8/layout/arrow2"/>
    <dgm:cxn modelId="{635C7F15-5B2C-440D-9FFD-7862D88C58FB}" type="presParOf" srcId="{CCB3121B-0C06-4BDB-BB99-0CB6E759B37D}" destId="{1391EE3A-1B10-4190-87C1-EBE2F6B3B562}" srcOrd="8" destOrd="0" presId="urn:microsoft.com/office/officeart/2005/8/layout/arrow2"/>
    <dgm:cxn modelId="{158DCA49-5B5E-4133-AC66-0F1D5F6E7695}" type="presParOf" srcId="{CCB3121B-0C06-4BDB-BB99-0CB6E759B37D}" destId="{7D9E6A9E-624F-47F1-BC93-F1AA0C02DC84}"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BB5B9-A079-478F-A5A3-0CA98400BBF1}">
      <dsp:nvSpPr>
        <dsp:cNvPr id="0" name=""/>
        <dsp:cNvSpPr/>
      </dsp:nvSpPr>
      <dsp:spPr>
        <a:xfrm>
          <a:off x="0" y="0"/>
          <a:ext cx="3522929" cy="4009869"/>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solidFill>
                <a:schemeClr val="tx1"/>
              </a:solidFill>
            </a:rPr>
            <a:t>Baseline Rate Development</a:t>
          </a:r>
          <a:endParaRPr lang="en-US" sz="3200" kern="1200" dirty="0">
            <a:solidFill>
              <a:schemeClr val="tx1"/>
            </a:solidFill>
          </a:endParaRPr>
        </a:p>
      </dsp:txBody>
      <dsp:txXfrm>
        <a:off x="0" y="0"/>
        <a:ext cx="3522929" cy="1202960"/>
      </dsp:txXfrm>
    </dsp:sp>
    <dsp:sp modelId="{2B66A29E-1CA7-464D-9E9B-09EED35EA70C}">
      <dsp:nvSpPr>
        <dsp:cNvPr id="0" name=""/>
        <dsp:cNvSpPr/>
      </dsp:nvSpPr>
      <dsp:spPr>
        <a:xfrm>
          <a:off x="181926" y="1203303"/>
          <a:ext cx="3161786" cy="78777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dirty="0">
              <a:solidFill>
                <a:schemeClr val="tx1"/>
              </a:solidFill>
            </a:rPr>
            <a:t>DBS realign the base budget</a:t>
          </a:r>
          <a:endParaRPr lang="en-US" sz="1400" kern="1200" dirty="0">
            <a:solidFill>
              <a:schemeClr val="tx1"/>
            </a:solidFill>
          </a:endParaRPr>
        </a:p>
      </dsp:txBody>
      <dsp:txXfrm>
        <a:off x="204999" y="1226376"/>
        <a:ext cx="3115640" cy="741632"/>
      </dsp:txXfrm>
    </dsp:sp>
    <dsp:sp modelId="{AFAB6CF1-E39C-4D26-AF2B-317599CACF0D}">
      <dsp:nvSpPr>
        <dsp:cNvPr id="0" name=""/>
        <dsp:cNvSpPr/>
      </dsp:nvSpPr>
      <dsp:spPr>
        <a:xfrm>
          <a:off x="181926" y="2112278"/>
          <a:ext cx="3161786" cy="78777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dirty="0">
              <a:solidFill>
                <a:schemeClr val="tx1"/>
              </a:solidFill>
            </a:rPr>
            <a:t>Analyzing Personal Services and updating estimated costs</a:t>
          </a:r>
          <a:endParaRPr lang="en-US" sz="1400" kern="1200" dirty="0">
            <a:solidFill>
              <a:schemeClr val="tx1"/>
            </a:solidFill>
          </a:endParaRPr>
        </a:p>
      </dsp:txBody>
      <dsp:txXfrm>
        <a:off x="204999" y="2135351"/>
        <a:ext cx="3115640" cy="741632"/>
      </dsp:txXfrm>
    </dsp:sp>
    <dsp:sp modelId="{A1282392-51CB-4B5B-AA18-816F7A9559D1}">
      <dsp:nvSpPr>
        <dsp:cNvPr id="0" name=""/>
        <dsp:cNvSpPr/>
      </dsp:nvSpPr>
      <dsp:spPr>
        <a:xfrm>
          <a:off x="181926" y="3021254"/>
          <a:ext cx="3161786" cy="78777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dirty="0">
              <a:solidFill>
                <a:schemeClr val="tx1"/>
              </a:solidFill>
            </a:rPr>
            <a:t>DBS will be analyzing revenue needs based on data and updating estimated revenues</a:t>
          </a:r>
          <a:endParaRPr lang="en-US" sz="1400" kern="1200" dirty="0">
            <a:solidFill>
              <a:schemeClr val="tx1"/>
            </a:solidFill>
          </a:endParaRPr>
        </a:p>
      </dsp:txBody>
      <dsp:txXfrm>
        <a:off x="204999" y="3044327"/>
        <a:ext cx="3115640" cy="741632"/>
      </dsp:txXfrm>
    </dsp:sp>
    <dsp:sp modelId="{54A14B80-A2D4-49C4-8951-A6A9BE2F1F52}">
      <dsp:nvSpPr>
        <dsp:cNvPr id="0" name=""/>
        <dsp:cNvSpPr/>
      </dsp:nvSpPr>
      <dsp:spPr>
        <a:xfrm>
          <a:off x="3717305" y="0"/>
          <a:ext cx="3522929" cy="4009869"/>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Symbol" panose="05050102010706020507" pitchFamily="18" charset="2"/>
            <a:buNone/>
          </a:pPr>
          <a:r>
            <a:rPr lang="en-US" sz="3200" b="1" kern="1200" dirty="0">
              <a:solidFill>
                <a:schemeClr val="tx1"/>
              </a:solidFill>
            </a:rPr>
            <a:t>Rate Modeling</a:t>
          </a:r>
          <a:endParaRPr lang="en-US" sz="3200" kern="1200" dirty="0">
            <a:solidFill>
              <a:schemeClr val="tx1"/>
            </a:solidFill>
          </a:endParaRPr>
        </a:p>
      </dsp:txBody>
      <dsp:txXfrm>
        <a:off x="3717305" y="0"/>
        <a:ext cx="3522929" cy="1202960"/>
      </dsp:txXfrm>
    </dsp:sp>
    <dsp:sp modelId="{D0528D0E-8709-455F-ACC7-6C25784DCB4A}">
      <dsp:nvSpPr>
        <dsp:cNvPr id="0" name=""/>
        <dsp:cNvSpPr/>
      </dsp:nvSpPr>
      <dsp:spPr>
        <a:xfrm>
          <a:off x="3969075" y="1203303"/>
          <a:ext cx="3161786" cy="78777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dirty="0">
              <a:solidFill>
                <a:schemeClr val="tx1"/>
              </a:solidFill>
            </a:rPr>
            <a:t>Update our agency information for rate setting</a:t>
          </a:r>
          <a:endParaRPr lang="en-US" sz="1400" kern="1200" dirty="0">
            <a:solidFill>
              <a:schemeClr val="tx1"/>
            </a:solidFill>
          </a:endParaRPr>
        </a:p>
      </dsp:txBody>
      <dsp:txXfrm>
        <a:off x="3992148" y="1226376"/>
        <a:ext cx="3115640" cy="741632"/>
      </dsp:txXfrm>
    </dsp:sp>
    <dsp:sp modelId="{58FE9FFC-B0E0-443E-839E-83B129F426BB}">
      <dsp:nvSpPr>
        <dsp:cNvPr id="0" name=""/>
        <dsp:cNvSpPr/>
      </dsp:nvSpPr>
      <dsp:spPr>
        <a:xfrm>
          <a:off x="3969075" y="2112278"/>
          <a:ext cx="3161786" cy="78777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dirty="0">
              <a:solidFill>
                <a:schemeClr val="tx1"/>
              </a:solidFill>
            </a:rPr>
            <a:t>Update usage projections</a:t>
          </a:r>
          <a:endParaRPr lang="en-US" sz="1400" kern="1200" dirty="0">
            <a:solidFill>
              <a:schemeClr val="tx1"/>
            </a:solidFill>
          </a:endParaRPr>
        </a:p>
      </dsp:txBody>
      <dsp:txXfrm>
        <a:off x="3992148" y="2135351"/>
        <a:ext cx="3115640" cy="741632"/>
      </dsp:txXfrm>
    </dsp:sp>
    <dsp:sp modelId="{A2098D0C-61B1-49E9-90AB-ED18EE143636}">
      <dsp:nvSpPr>
        <dsp:cNvPr id="0" name=""/>
        <dsp:cNvSpPr/>
      </dsp:nvSpPr>
      <dsp:spPr>
        <a:xfrm>
          <a:off x="3969075" y="3021254"/>
          <a:ext cx="3161786" cy="787778"/>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b="1" kern="1200" dirty="0">
              <a:solidFill>
                <a:schemeClr val="tx1"/>
              </a:solidFill>
            </a:rPr>
            <a:t>Calculate rates and assessments with budget and revenue needs</a:t>
          </a:r>
          <a:endParaRPr lang="en-US" sz="1400" kern="1200" dirty="0">
            <a:solidFill>
              <a:schemeClr val="tx1"/>
            </a:solidFill>
          </a:endParaRPr>
        </a:p>
      </dsp:txBody>
      <dsp:txXfrm>
        <a:off x="3992148" y="3044327"/>
        <a:ext cx="3115640" cy="741632"/>
      </dsp:txXfrm>
    </dsp:sp>
    <dsp:sp modelId="{402DC6D5-6203-4A84-B0CD-298B741BD062}">
      <dsp:nvSpPr>
        <dsp:cNvPr id="0" name=""/>
        <dsp:cNvSpPr/>
      </dsp:nvSpPr>
      <dsp:spPr>
        <a:xfrm>
          <a:off x="7472325" y="0"/>
          <a:ext cx="3522929" cy="4009869"/>
        </a:xfrm>
        <a:prstGeom prst="roundRect">
          <a:avLst>
            <a:gd name="adj" fmla="val 1000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solidFill>
                <a:schemeClr val="tx1"/>
              </a:solidFill>
            </a:rPr>
            <a:t>Types of Rate Changes</a:t>
          </a:r>
        </a:p>
      </dsp:txBody>
      <dsp:txXfrm>
        <a:off x="7472325" y="0"/>
        <a:ext cx="3522929" cy="1202960"/>
      </dsp:txXfrm>
    </dsp:sp>
    <dsp:sp modelId="{D1AE5130-1FBE-4EB6-A9A1-A3D22DBD73C9}">
      <dsp:nvSpPr>
        <dsp:cNvPr id="0" name=""/>
        <dsp:cNvSpPr/>
      </dsp:nvSpPr>
      <dsp:spPr>
        <a:xfrm>
          <a:off x="7927945" y="1203719"/>
          <a:ext cx="2818343" cy="4638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Combine service rates</a:t>
          </a:r>
          <a:endParaRPr lang="en-US" sz="1400" kern="1200" dirty="0">
            <a:solidFill>
              <a:schemeClr val="tx1"/>
            </a:solidFill>
          </a:endParaRPr>
        </a:p>
      </dsp:txBody>
      <dsp:txXfrm>
        <a:off x="7941532" y="1217306"/>
        <a:ext cx="2791169" cy="436711"/>
      </dsp:txXfrm>
    </dsp:sp>
    <dsp:sp modelId="{70F1D590-D037-49C9-B268-C0725CF2A04C}">
      <dsp:nvSpPr>
        <dsp:cNvPr id="0" name=""/>
        <dsp:cNvSpPr/>
      </dsp:nvSpPr>
      <dsp:spPr>
        <a:xfrm>
          <a:off x="7927945" y="1738972"/>
          <a:ext cx="2818343" cy="4638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add or delete service rate(s)</a:t>
          </a:r>
        </a:p>
      </dsp:txBody>
      <dsp:txXfrm>
        <a:off x="7941532" y="1752559"/>
        <a:ext cx="2791169" cy="436711"/>
      </dsp:txXfrm>
    </dsp:sp>
    <dsp:sp modelId="{DE6C9E61-3180-4569-BD87-F777DF6B8D95}">
      <dsp:nvSpPr>
        <dsp:cNvPr id="0" name=""/>
        <dsp:cNvSpPr/>
      </dsp:nvSpPr>
      <dsp:spPr>
        <a:xfrm>
          <a:off x="7927945" y="2274225"/>
          <a:ext cx="2818343" cy="4638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change cost recovery from Assessment to Fee for Services</a:t>
          </a:r>
        </a:p>
      </dsp:txBody>
      <dsp:txXfrm>
        <a:off x="7941532" y="2287812"/>
        <a:ext cx="2791169" cy="436711"/>
      </dsp:txXfrm>
    </dsp:sp>
    <dsp:sp modelId="{48968FC3-6AD8-4C24-8832-48A7ADA1C04D}">
      <dsp:nvSpPr>
        <dsp:cNvPr id="0" name=""/>
        <dsp:cNvSpPr/>
      </dsp:nvSpPr>
      <dsp:spPr>
        <a:xfrm>
          <a:off x="7927945" y="2809478"/>
          <a:ext cx="2818343" cy="4638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change cost recovery from Fee for Services to Assessment</a:t>
          </a:r>
          <a:endParaRPr lang="en-US" sz="1600" b="1" kern="1200" dirty="0">
            <a:solidFill>
              <a:schemeClr val="tx1"/>
            </a:solidFill>
          </a:endParaRPr>
        </a:p>
      </dsp:txBody>
      <dsp:txXfrm>
        <a:off x="7941532" y="2823065"/>
        <a:ext cx="2791169" cy="436711"/>
      </dsp:txXfrm>
    </dsp:sp>
    <dsp:sp modelId="{A072FE84-1AD4-42CC-8DAD-887A0D91E767}">
      <dsp:nvSpPr>
        <dsp:cNvPr id="0" name=""/>
        <dsp:cNvSpPr/>
      </dsp:nvSpPr>
      <dsp:spPr>
        <a:xfrm>
          <a:off x="7927945" y="3344731"/>
          <a:ext cx="2818343" cy="463885"/>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Methodology Change</a:t>
          </a:r>
        </a:p>
      </dsp:txBody>
      <dsp:txXfrm>
        <a:off x="7941532" y="3358318"/>
        <a:ext cx="2791169" cy="4367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DDEF8B-8417-44C5-AD5F-2CA6AFC093AF}">
      <dsp:nvSpPr>
        <dsp:cNvPr id="0" name=""/>
        <dsp:cNvSpPr/>
      </dsp:nvSpPr>
      <dsp:spPr>
        <a:xfrm>
          <a:off x="1030694" y="690779"/>
          <a:ext cx="2526030" cy="2526166"/>
        </a:xfrm>
        <a:prstGeom prst="ellips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Assessments</a:t>
          </a:r>
          <a:endParaRPr lang="en-US" sz="1100" kern="1200" dirty="0"/>
        </a:p>
      </dsp:txBody>
      <dsp:txXfrm>
        <a:off x="1400623" y="1060727"/>
        <a:ext cx="1786172" cy="1786270"/>
      </dsp:txXfrm>
    </dsp:sp>
    <dsp:sp modelId="{9C03A5F8-CA73-4A09-955E-0D53BFB373AC}">
      <dsp:nvSpPr>
        <dsp:cNvPr id="0" name=""/>
        <dsp:cNvSpPr/>
      </dsp:nvSpPr>
      <dsp:spPr>
        <a:xfrm>
          <a:off x="2327574" y="291313"/>
          <a:ext cx="280842" cy="281145"/>
        </a:xfrm>
        <a:prstGeom prst="ellipse">
          <a:avLst/>
        </a:prstGeom>
        <a:gradFill rotWithShape="0">
          <a:gsLst>
            <a:gs pos="0">
              <a:schemeClr val="accent3">
                <a:shade val="80000"/>
                <a:hueOff val="0"/>
                <a:satOff val="0"/>
                <a:lumOff val="0"/>
                <a:alphaOff val="0"/>
                <a:shade val="51000"/>
                <a:satMod val="130000"/>
              </a:schemeClr>
            </a:gs>
            <a:gs pos="80000">
              <a:schemeClr val="accent3">
                <a:shade val="80000"/>
                <a:hueOff val="0"/>
                <a:satOff val="0"/>
                <a:lumOff val="0"/>
                <a:alphaOff val="0"/>
                <a:shade val="93000"/>
                <a:satMod val="130000"/>
              </a:schemeClr>
            </a:gs>
            <a:gs pos="100000">
              <a:schemeClr val="accent3">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FB62D90-A2BC-47F4-A0C4-738857B0B30A}">
      <dsp:nvSpPr>
        <dsp:cNvPr id="0" name=""/>
        <dsp:cNvSpPr/>
      </dsp:nvSpPr>
      <dsp:spPr>
        <a:xfrm>
          <a:off x="1662775" y="2745121"/>
          <a:ext cx="203636" cy="203510"/>
        </a:xfrm>
        <a:prstGeom prst="ellipse">
          <a:avLst/>
        </a:prstGeom>
        <a:gradFill rotWithShape="0">
          <a:gsLst>
            <a:gs pos="0">
              <a:schemeClr val="accent3">
                <a:shade val="80000"/>
                <a:hueOff val="-20897"/>
                <a:satOff val="-390"/>
                <a:lumOff val="1849"/>
                <a:alphaOff val="0"/>
                <a:shade val="51000"/>
                <a:satMod val="130000"/>
              </a:schemeClr>
            </a:gs>
            <a:gs pos="80000">
              <a:schemeClr val="accent3">
                <a:shade val="80000"/>
                <a:hueOff val="-20897"/>
                <a:satOff val="-390"/>
                <a:lumOff val="1849"/>
                <a:alphaOff val="0"/>
                <a:shade val="93000"/>
                <a:satMod val="130000"/>
              </a:schemeClr>
            </a:gs>
            <a:gs pos="100000">
              <a:schemeClr val="accent3">
                <a:shade val="80000"/>
                <a:hueOff val="-20897"/>
                <a:satOff val="-390"/>
                <a:lumOff val="18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4DF0E3-9E4A-4FCF-BCA4-0CA651497C84}">
      <dsp:nvSpPr>
        <dsp:cNvPr id="0" name=""/>
        <dsp:cNvSpPr/>
      </dsp:nvSpPr>
      <dsp:spPr>
        <a:xfrm>
          <a:off x="3574785" y="1431725"/>
          <a:ext cx="203636" cy="203510"/>
        </a:xfrm>
        <a:prstGeom prst="ellipse">
          <a:avLst/>
        </a:prstGeom>
        <a:gradFill rotWithShape="0">
          <a:gsLst>
            <a:gs pos="0">
              <a:schemeClr val="accent3">
                <a:shade val="80000"/>
                <a:hueOff val="-41794"/>
                <a:satOff val="-780"/>
                <a:lumOff val="3697"/>
                <a:alphaOff val="0"/>
                <a:shade val="51000"/>
                <a:satMod val="130000"/>
              </a:schemeClr>
            </a:gs>
            <a:gs pos="80000">
              <a:schemeClr val="accent3">
                <a:shade val="80000"/>
                <a:hueOff val="-41794"/>
                <a:satOff val="-780"/>
                <a:lumOff val="3697"/>
                <a:alphaOff val="0"/>
                <a:shade val="93000"/>
                <a:satMod val="130000"/>
              </a:schemeClr>
            </a:gs>
            <a:gs pos="100000">
              <a:schemeClr val="accent3">
                <a:shade val="80000"/>
                <a:hueOff val="-41794"/>
                <a:satOff val="-780"/>
                <a:lumOff val="36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519E852-AFB5-45E4-85F8-A26E271E11AC}">
      <dsp:nvSpPr>
        <dsp:cNvPr id="0" name=""/>
        <dsp:cNvSpPr/>
      </dsp:nvSpPr>
      <dsp:spPr>
        <a:xfrm>
          <a:off x="2601681" y="2961445"/>
          <a:ext cx="280842" cy="281145"/>
        </a:xfrm>
        <a:prstGeom prst="ellipse">
          <a:avLst/>
        </a:prstGeom>
        <a:gradFill rotWithShape="0">
          <a:gsLst>
            <a:gs pos="0">
              <a:schemeClr val="accent3">
                <a:shade val="80000"/>
                <a:hueOff val="-62691"/>
                <a:satOff val="-1169"/>
                <a:lumOff val="5546"/>
                <a:alphaOff val="0"/>
                <a:shade val="51000"/>
                <a:satMod val="130000"/>
              </a:schemeClr>
            </a:gs>
            <a:gs pos="80000">
              <a:schemeClr val="accent3">
                <a:shade val="80000"/>
                <a:hueOff val="-62691"/>
                <a:satOff val="-1169"/>
                <a:lumOff val="5546"/>
                <a:alphaOff val="0"/>
                <a:shade val="93000"/>
                <a:satMod val="130000"/>
              </a:schemeClr>
            </a:gs>
            <a:gs pos="100000">
              <a:schemeClr val="accent3">
                <a:shade val="80000"/>
                <a:hueOff val="-62691"/>
                <a:satOff val="-1169"/>
                <a:lumOff val="554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B5DE23F-12A6-40F3-9EDF-017AB19E5F25}">
      <dsp:nvSpPr>
        <dsp:cNvPr id="0" name=""/>
        <dsp:cNvSpPr/>
      </dsp:nvSpPr>
      <dsp:spPr>
        <a:xfrm>
          <a:off x="1719773" y="690420"/>
          <a:ext cx="203636" cy="203510"/>
        </a:xfrm>
        <a:prstGeom prst="ellipse">
          <a:avLst/>
        </a:prstGeom>
        <a:gradFill rotWithShape="0">
          <a:gsLst>
            <a:gs pos="0">
              <a:schemeClr val="accent3">
                <a:shade val="80000"/>
                <a:hueOff val="-83588"/>
                <a:satOff val="-1559"/>
                <a:lumOff val="7394"/>
                <a:alphaOff val="0"/>
                <a:shade val="51000"/>
                <a:satMod val="130000"/>
              </a:schemeClr>
            </a:gs>
            <a:gs pos="80000">
              <a:schemeClr val="accent3">
                <a:shade val="80000"/>
                <a:hueOff val="-83588"/>
                <a:satOff val="-1559"/>
                <a:lumOff val="7394"/>
                <a:alphaOff val="0"/>
                <a:shade val="93000"/>
                <a:satMod val="130000"/>
              </a:schemeClr>
            </a:gs>
            <a:gs pos="100000">
              <a:schemeClr val="accent3">
                <a:shade val="80000"/>
                <a:hueOff val="-83588"/>
                <a:satOff val="-1559"/>
                <a:lumOff val="73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B106C6C-93A3-4422-87B7-3101100F2A94}">
      <dsp:nvSpPr>
        <dsp:cNvPr id="0" name=""/>
        <dsp:cNvSpPr/>
      </dsp:nvSpPr>
      <dsp:spPr>
        <a:xfrm>
          <a:off x="1078809" y="1855705"/>
          <a:ext cx="203636" cy="203510"/>
        </a:xfrm>
        <a:prstGeom prst="ellipse">
          <a:avLst/>
        </a:prstGeom>
        <a:gradFill rotWithShape="0">
          <a:gsLst>
            <a:gs pos="0">
              <a:schemeClr val="accent3">
                <a:shade val="80000"/>
                <a:hueOff val="-104485"/>
                <a:satOff val="-1949"/>
                <a:lumOff val="9243"/>
                <a:alphaOff val="0"/>
                <a:shade val="51000"/>
                <a:satMod val="130000"/>
              </a:schemeClr>
            </a:gs>
            <a:gs pos="80000">
              <a:schemeClr val="accent3">
                <a:shade val="80000"/>
                <a:hueOff val="-104485"/>
                <a:satOff val="-1949"/>
                <a:lumOff val="9243"/>
                <a:alphaOff val="0"/>
                <a:shade val="93000"/>
                <a:satMod val="130000"/>
              </a:schemeClr>
            </a:gs>
            <a:gs pos="100000">
              <a:schemeClr val="accent3">
                <a:shade val="80000"/>
                <a:hueOff val="-104485"/>
                <a:satOff val="-1949"/>
                <a:lumOff val="92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349D7E-0488-4122-A42C-FE18E34A992A}">
      <dsp:nvSpPr>
        <dsp:cNvPr id="0" name=""/>
        <dsp:cNvSpPr/>
      </dsp:nvSpPr>
      <dsp:spPr>
        <a:xfrm>
          <a:off x="96377" y="862273"/>
          <a:ext cx="1026993" cy="1026973"/>
        </a:xfrm>
        <a:prstGeom prst="ellipse">
          <a:avLst/>
        </a:prstGeom>
        <a:gradFill rotWithShape="0">
          <a:gsLst>
            <a:gs pos="0">
              <a:schemeClr val="accent3">
                <a:shade val="80000"/>
                <a:hueOff val="-125382"/>
                <a:satOff val="-2339"/>
                <a:lumOff val="11091"/>
                <a:alphaOff val="0"/>
                <a:shade val="51000"/>
                <a:satMod val="130000"/>
              </a:schemeClr>
            </a:gs>
            <a:gs pos="80000">
              <a:schemeClr val="accent3">
                <a:shade val="80000"/>
                <a:hueOff val="-125382"/>
                <a:satOff val="-2339"/>
                <a:lumOff val="11091"/>
                <a:alphaOff val="0"/>
                <a:shade val="93000"/>
                <a:satMod val="130000"/>
              </a:schemeClr>
            </a:gs>
            <a:gs pos="100000">
              <a:schemeClr val="accent3">
                <a:shade val="80000"/>
                <a:hueOff val="-125382"/>
                <a:satOff val="-2339"/>
                <a:lumOff val="1109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Based on Agency FTE</a:t>
          </a:r>
        </a:p>
      </dsp:txBody>
      <dsp:txXfrm>
        <a:off x="246777" y="1012670"/>
        <a:ext cx="726193" cy="726179"/>
      </dsp:txXfrm>
    </dsp:sp>
    <dsp:sp modelId="{CDA7E8B6-C2A9-466C-A2F2-AD60F22F4B8A}">
      <dsp:nvSpPr>
        <dsp:cNvPr id="0" name=""/>
        <dsp:cNvSpPr/>
      </dsp:nvSpPr>
      <dsp:spPr>
        <a:xfrm>
          <a:off x="2043623" y="699465"/>
          <a:ext cx="280842" cy="281145"/>
        </a:xfrm>
        <a:prstGeom prst="ellipse">
          <a:avLst/>
        </a:prstGeom>
        <a:gradFill rotWithShape="0">
          <a:gsLst>
            <a:gs pos="0">
              <a:schemeClr val="accent3">
                <a:shade val="80000"/>
                <a:hueOff val="-146279"/>
                <a:satOff val="-2729"/>
                <a:lumOff val="12940"/>
                <a:alphaOff val="0"/>
                <a:shade val="51000"/>
                <a:satMod val="130000"/>
              </a:schemeClr>
            </a:gs>
            <a:gs pos="80000">
              <a:schemeClr val="accent3">
                <a:shade val="80000"/>
                <a:hueOff val="-146279"/>
                <a:satOff val="-2729"/>
                <a:lumOff val="12940"/>
                <a:alphaOff val="0"/>
                <a:shade val="93000"/>
                <a:satMod val="130000"/>
              </a:schemeClr>
            </a:gs>
            <a:gs pos="100000">
              <a:schemeClr val="accent3">
                <a:shade val="80000"/>
                <a:hueOff val="-146279"/>
                <a:satOff val="-2729"/>
                <a:lumOff val="1294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A08B30C-F06A-470A-9F96-461328A6EF5F}">
      <dsp:nvSpPr>
        <dsp:cNvPr id="0" name=""/>
        <dsp:cNvSpPr/>
      </dsp:nvSpPr>
      <dsp:spPr>
        <a:xfrm>
          <a:off x="193273" y="2189990"/>
          <a:ext cx="507796" cy="508022"/>
        </a:xfrm>
        <a:prstGeom prst="ellipse">
          <a:avLst/>
        </a:prstGeom>
        <a:gradFill rotWithShape="0">
          <a:gsLst>
            <a:gs pos="0">
              <a:schemeClr val="accent3">
                <a:shade val="80000"/>
                <a:hueOff val="-167176"/>
                <a:satOff val="-3119"/>
                <a:lumOff val="14788"/>
                <a:alphaOff val="0"/>
                <a:shade val="51000"/>
                <a:satMod val="130000"/>
              </a:schemeClr>
            </a:gs>
            <a:gs pos="80000">
              <a:schemeClr val="accent3">
                <a:shade val="80000"/>
                <a:hueOff val="-167176"/>
                <a:satOff val="-3119"/>
                <a:lumOff val="14788"/>
                <a:alphaOff val="0"/>
                <a:shade val="93000"/>
                <a:satMod val="130000"/>
              </a:schemeClr>
            </a:gs>
            <a:gs pos="100000">
              <a:schemeClr val="accent3">
                <a:shade val="80000"/>
                <a:hueOff val="-167176"/>
                <a:satOff val="-3119"/>
                <a:lumOff val="147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BE0D186-25C3-4C97-BC58-6C64F1888D9F}">
      <dsp:nvSpPr>
        <dsp:cNvPr id="0" name=""/>
        <dsp:cNvSpPr/>
      </dsp:nvSpPr>
      <dsp:spPr>
        <a:xfrm>
          <a:off x="3671681" y="379124"/>
          <a:ext cx="1026993" cy="1026973"/>
        </a:xfrm>
        <a:prstGeom prst="ellipse">
          <a:avLst/>
        </a:prstGeom>
        <a:gradFill rotWithShape="0">
          <a:gsLst>
            <a:gs pos="0">
              <a:schemeClr val="accent3">
                <a:shade val="80000"/>
                <a:hueOff val="-188072"/>
                <a:satOff val="-3508"/>
                <a:lumOff val="16637"/>
                <a:alphaOff val="0"/>
                <a:shade val="51000"/>
                <a:satMod val="130000"/>
              </a:schemeClr>
            </a:gs>
            <a:gs pos="80000">
              <a:schemeClr val="accent3">
                <a:shade val="80000"/>
                <a:hueOff val="-188072"/>
                <a:satOff val="-3508"/>
                <a:lumOff val="16637"/>
                <a:alphaOff val="0"/>
                <a:shade val="93000"/>
                <a:satMod val="130000"/>
              </a:schemeClr>
            </a:gs>
            <a:gs pos="100000">
              <a:schemeClr val="accent3">
                <a:shade val="80000"/>
                <a:hueOff val="-188072"/>
                <a:satOff val="-3508"/>
                <a:lumOff val="166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Based Number of Licensees</a:t>
          </a:r>
        </a:p>
      </dsp:txBody>
      <dsp:txXfrm>
        <a:off x="3822081" y="529521"/>
        <a:ext cx="726193" cy="726179"/>
      </dsp:txXfrm>
    </dsp:sp>
    <dsp:sp modelId="{364558F0-EEDD-4D7E-AB78-A5CF2E590F28}">
      <dsp:nvSpPr>
        <dsp:cNvPr id="0" name=""/>
        <dsp:cNvSpPr/>
      </dsp:nvSpPr>
      <dsp:spPr>
        <a:xfrm>
          <a:off x="3213110" y="1088396"/>
          <a:ext cx="280842" cy="281145"/>
        </a:xfrm>
        <a:prstGeom prst="ellipse">
          <a:avLst/>
        </a:prstGeom>
        <a:gradFill rotWithShape="0">
          <a:gsLst>
            <a:gs pos="0">
              <a:schemeClr val="accent3">
                <a:shade val="80000"/>
                <a:hueOff val="-208969"/>
                <a:satOff val="-3898"/>
                <a:lumOff val="18486"/>
                <a:alphaOff val="0"/>
                <a:shade val="51000"/>
                <a:satMod val="130000"/>
              </a:schemeClr>
            </a:gs>
            <a:gs pos="80000">
              <a:schemeClr val="accent3">
                <a:shade val="80000"/>
                <a:hueOff val="-208969"/>
                <a:satOff val="-3898"/>
                <a:lumOff val="18486"/>
                <a:alphaOff val="0"/>
                <a:shade val="93000"/>
                <a:satMod val="130000"/>
              </a:schemeClr>
            </a:gs>
            <a:gs pos="100000">
              <a:schemeClr val="accent3">
                <a:shade val="80000"/>
                <a:hueOff val="-208969"/>
                <a:satOff val="-3898"/>
                <a:lumOff val="184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F9A853-B80B-4CEE-B24C-BDABE00E1ADB}">
      <dsp:nvSpPr>
        <dsp:cNvPr id="0" name=""/>
        <dsp:cNvSpPr/>
      </dsp:nvSpPr>
      <dsp:spPr>
        <a:xfrm>
          <a:off x="0" y="2794491"/>
          <a:ext cx="203636" cy="203510"/>
        </a:xfrm>
        <a:prstGeom prst="ellipse">
          <a:avLst/>
        </a:prstGeom>
        <a:gradFill rotWithShape="0">
          <a:gsLst>
            <a:gs pos="0">
              <a:schemeClr val="accent3">
                <a:shade val="80000"/>
                <a:hueOff val="-229866"/>
                <a:satOff val="-4288"/>
                <a:lumOff val="20334"/>
                <a:alphaOff val="0"/>
                <a:shade val="51000"/>
                <a:satMod val="130000"/>
              </a:schemeClr>
            </a:gs>
            <a:gs pos="80000">
              <a:schemeClr val="accent3">
                <a:shade val="80000"/>
                <a:hueOff val="-229866"/>
                <a:satOff val="-4288"/>
                <a:lumOff val="20334"/>
                <a:alphaOff val="0"/>
                <a:shade val="93000"/>
                <a:satMod val="130000"/>
              </a:schemeClr>
            </a:gs>
            <a:gs pos="100000">
              <a:schemeClr val="accent3">
                <a:shade val="80000"/>
                <a:hueOff val="-229866"/>
                <a:satOff val="-4288"/>
                <a:lumOff val="203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B641AE0-EF5F-442B-AF5F-4A86A2A34F6C}">
      <dsp:nvSpPr>
        <dsp:cNvPr id="0" name=""/>
        <dsp:cNvSpPr/>
      </dsp:nvSpPr>
      <dsp:spPr>
        <a:xfrm>
          <a:off x="2029114" y="2504677"/>
          <a:ext cx="203636" cy="203510"/>
        </a:xfrm>
        <a:prstGeom prst="ellipse">
          <a:avLst/>
        </a:prstGeom>
        <a:gradFill rotWithShape="0">
          <a:gsLst>
            <a:gs pos="0">
              <a:schemeClr val="accent3">
                <a:shade val="80000"/>
                <a:hueOff val="-250763"/>
                <a:satOff val="-4678"/>
                <a:lumOff val="22183"/>
                <a:alphaOff val="0"/>
                <a:shade val="51000"/>
                <a:satMod val="130000"/>
              </a:schemeClr>
            </a:gs>
            <a:gs pos="80000">
              <a:schemeClr val="accent3">
                <a:shade val="80000"/>
                <a:hueOff val="-250763"/>
                <a:satOff val="-4678"/>
                <a:lumOff val="22183"/>
                <a:alphaOff val="0"/>
                <a:shade val="93000"/>
                <a:satMod val="130000"/>
              </a:schemeClr>
            </a:gs>
            <a:gs pos="100000">
              <a:schemeClr val="accent3">
                <a:shade val="80000"/>
                <a:hueOff val="-250763"/>
                <a:satOff val="-4678"/>
                <a:lumOff val="2218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5748A8-1ACB-46CE-837B-75379C487CC4}">
      <dsp:nvSpPr>
        <dsp:cNvPr id="0" name=""/>
        <dsp:cNvSpPr/>
      </dsp:nvSpPr>
      <dsp:spPr>
        <a:xfrm>
          <a:off x="3209208" y="2600684"/>
          <a:ext cx="1026993" cy="1026973"/>
        </a:xfrm>
        <a:prstGeom prst="ellipse">
          <a:avLst/>
        </a:prstGeom>
        <a:solidFill>
          <a:schemeClr val="accent3">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Based on Weighted Factor</a:t>
          </a:r>
        </a:p>
      </dsp:txBody>
      <dsp:txXfrm>
        <a:off x="3359608" y="2751081"/>
        <a:ext cx="726193" cy="726179"/>
      </dsp:txXfrm>
    </dsp:sp>
    <dsp:sp modelId="{E430EFC6-42AF-42D4-8CFC-A14844C1E9AC}">
      <dsp:nvSpPr>
        <dsp:cNvPr id="0" name=""/>
        <dsp:cNvSpPr/>
      </dsp:nvSpPr>
      <dsp:spPr>
        <a:xfrm>
          <a:off x="3864955" y="2118384"/>
          <a:ext cx="203636" cy="203510"/>
        </a:xfrm>
        <a:prstGeom prst="ellipse">
          <a:avLst/>
        </a:prstGeom>
        <a:gradFill rotWithShape="0">
          <a:gsLst>
            <a:gs pos="0">
              <a:schemeClr val="accent3">
                <a:shade val="80000"/>
                <a:hueOff val="-292557"/>
                <a:satOff val="-5457"/>
                <a:lumOff val="25880"/>
                <a:alphaOff val="0"/>
                <a:shade val="51000"/>
                <a:satMod val="130000"/>
              </a:schemeClr>
            </a:gs>
            <a:gs pos="80000">
              <a:schemeClr val="accent3">
                <a:shade val="80000"/>
                <a:hueOff val="-292557"/>
                <a:satOff val="-5457"/>
                <a:lumOff val="25880"/>
                <a:alphaOff val="0"/>
                <a:shade val="93000"/>
                <a:satMod val="130000"/>
              </a:schemeClr>
            </a:gs>
            <a:gs pos="100000">
              <a:schemeClr val="accent3">
                <a:shade val="80000"/>
                <a:hueOff val="-292557"/>
                <a:satOff val="-5457"/>
                <a:lumOff val="2588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F4DBA-DD43-459F-A45E-C3944C17A6CD}">
      <dsp:nvSpPr>
        <dsp:cNvPr id="0" name=""/>
        <dsp:cNvSpPr/>
      </dsp:nvSpPr>
      <dsp:spPr>
        <a:xfrm>
          <a:off x="1206794" y="3033050"/>
          <a:ext cx="1026993" cy="1026973"/>
        </a:xfrm>
        <a:prstGeom prst="ellipse">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Based on Agency Budget</a:t>
          </a:r>
        </a:p>
      </dsp:txBody>
      <dsp:txXfrm>
        <a:off x="1357194" y="3183447"/>
        <a:ext cx="726193" cy="726179"/>
      </dsp:txXfrm>
    </dsp:sp>
    <dsp:sp modelId="{47883B0E-ADE2-4E2D-B7D2-096D8837FF71}">
      <dsp:nvSpPr>
        <dsp:cNvPr id="0" name=""/>
        <dsp:cNvSpPr/>
      </dsp:nvSpPr>
      <dsp:spPr>
        <a:xfrm>
          <a:off x="2123937" y="2998378"/>
          <a:ext cx="203636" cy="203510"/>
        </a:xfrm>
        <a:prstGeom prst="ellipse">
          <a:avLst/>
        </a:prstGeom>
        <a:gradFill rotWithShape="0">
          <a:gsLst>
            <a:gs pos="0">
              <a:schemeClr val="accent3">
                <a:shade val="80000"/>
                <a:hueOff val="-334351"/>
                <a:satOff val="-6237"/>
                <a:lumOff val="29577"/>
                <a:alphaOff val="0"/>
                <a:shade val="51000"/>
                <a:satMod val="130000"/>
              </a:schemeClr>
            </a:gs>
            <a:gs pos="80000">
              <a:schemeClr val="accent3">
                <a:shade val="80000"/>
                <a:hueOff val="-334351"/>
                <a:satOff val="-6237"/>
                <a:lumOff val="29577"/>
                <a:alphaOff val="0"/>
                <a:shade val="93000"/>
                <a:satMod val="130000"/>
              </a:schemeClr>
            </a:gs>
            <a:gs pos="100000">
              <a:schemeClr val="accent3">
                <a:shade val="80000"/>
                <a:hueOff val="-334351"/>
                <a:satOff val="-6237"/>
                <a:lumOff val="2957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C9DBD-96F8-49D2-88A2-ABA13A4063E6}">
      <dsp:nvSpPr>
        <dsp:cNvPr id="0" name=""/>
        <dsp:cNvSpPr/>
      </dsp:nvSpPr>
      <dsp:spPr>
        <a:xfrm>
          <a:off x="1320364" y="1086619"/>
          <a:ext cx="2434589" cy="2435008"/>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Rates</a:t>
          </a:r>
          <a:r>
            <a:rPr lang="en-US" sz="3700" kern="1200" dirty="0"/>
            <a:t> </a:t>
          </a:r>
        </a:p>
        <a:p>
          <a:pPr marL="0" lvl="0" indent="0" algn="ctr" defTabSz="1244600">
            <a:lnSpc>
              <a:spcPct val="90000"/>
            </a:lnSpc>
            <a:spcBef>
              <a:spcPct val="0"/>
            </a:spcBef>
            <a:spcAft>
              <a:spcPct val="35000"/>
            </a:spcAft>
            <a:buNone/>
          </a:pPr>
          <a:r>
            <a:rPr lang="en-US" sz="1600" kern="1200" dirty="0"/>
            <a:t>(fee for services)</a:t>
          </a:r>
          <a:endParaRPr lang="en-US" sz="3700" kern="1200" dirty="0"/>
        </a:p>
      </dsp:txBody>
      <dsp:txXfrm>
        <a:off x="1676901" y="1443218"/>
        <a:ext cx="1721515" cy="1721810"/>
      </dsp:txXfrm>
    </dsp:sp>
    <dsp:sp modelId="{2ABD4423-BD5D-4DF9-8184-271CAE8B32D1}">
      <dsp:nvSpPr>
        <dsp:cNvPr id="0" name=""/>
        <dsp:cNvSpPr/>
      </dsp:nvSpPr>
      <dsp:spPr>
        <a:xfrm>
          <a:off x="1800337" y="3144302"/>
          <a:ext cx="196265" cy="196245"/>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25F7625-6EB7-4021-9151-AC259007E1C0}">
      <dsp:nvSpPr>
        <dsp:cNvPr id="0" name=""/>
        <dsp:cNvSpPr/>
      </dsp:nvSpPr>
      <dsp:spPr>
        <a:xfrm>
          <a:off x="3870443" y="1697685"/>
          <a:ext cx="196265" cy="196245"/>
        </a:xfrm>
        <a:prstGeom prst="ellipse">
          <a:avLst/>
        </a:prstGeom>
        <a:gradFill rotWithShape="0">
          <a:gsLst>
            <a:gs pos="0">
              <a:schemeClr val="accent3">
                <a:hueOff val="-80531"/>
                <a:satOff val="769"/>
                <a:lumOff val="163"/>
                <a:alphaOff val="0"/>
                <a:shade val="51000"/>
                <a:satMod val="130000"/>
              </a:schemeClr>
            </a:gs>
            <a:gs pos="80000">
              <a:schemeClr val="accent3">
                <a:hueOff val="-80531"/>
                <a:satOff val="769"/>
                <a:lumOff val="163"/>
                <a:alphaOff val="0"/>
                <a:shade val="93000"/>
                <a:satMod val="130000"/>
              </a:schemeClr>
            </a:gs>
            <a:gs pos="100000">
              <a:schemeClr val="accent3">
                <a:hueOff val="-80531"/>
                <a:satOff val="769"/>
                <a:lumOff val="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0528C55-051C-484D-9E27-D434E3854421}">
      <dsp:nvSpPr>
        <dsp:cNvPr id="0" name=""/>
        <dsp:cNvSpPr/>
      </dsp:nvSpPr>
      <dsp:spPr>
        <a:xfrm>
          <a:off x="2705255" y="3353166"/>
          <a:ext cx="270676" cy="271088"/>
        </a:xfrm>
        <a:prstGeom prst="ellipse">
          <a:avLst/>
        </a:prstGeom>
        <a:gradFill rotWithShape="0">
          <a:gsLst>
            <a:gs pos="0">
              <a:schemeClr val="accent3">
                <a:hueOff val="-161062"/>
                <a:satOff val="1538"/>
                <a:lumOff val="327"/>
                <a:alphaOff val="0"/>
                <a:shade val="51000"/>
                <a:satMod val="130000"/>
              </a:schemeClr>
            </a:gs>
            <a:gs pos="80000">
              <a:schemeClr val="accent3">
                <a:hueOff val="-161062"/>
                <a:satOff val="1538"/>
                <a:lumOff val="327"/>
                <a:alphaOff val="0"/>
                <a:shade val="93000"/>
                <a:satMod val="130000"/>
              </a:schemeClr>
            </a:gs>
            <a:gs pos="100000">
              <a:schemeClr val="accent3">
                <a:hueOff val="-161062"/>
                <a:satOff val="1538"/>
                <a:lumOff val="32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D45E4D-529C-4E08-AB70-B48B99E12405}">
      <dsp:nvSpPr>
        <dsp:cNvPr id="0" name=""/>
        <dsp:cNvSpPr/>
      </dsp:nvSpPr>
      <dsp:spPr>
        <a:xfrm>
          <a:off x="1855271" y="1164008"/>
          <a:ext cx="196265" cy="196245"/>
        </a:xfrm>
        <a:prstGeom prst="ellipse">
          <a:avLst/>
        </a:prstGeom>
        <a:gradFill rotWithShape="0">
          <a:gsLst>
            <a:gs pos="0">
              <a:schemeClr val="accent3">
                <a:hueOff val="-241593"/>
                <a:satOff val="2307"/>
                <a:lumOff val="490"/>
                <a:alphaOff val="0"/>
                <a:shade val="51000"/>
                <a:satMod val="130000"/>
              </a:schemeClr>
            </a:gs>
            <a:gs pos="80000">
              <a:schemeClr val="accent3">
                <a:hueOff val="-241593"/>
                <a:satOff val="2307"/>
                <a:lumOff val="490"/>
                <a:alphaOff val="0"/>
                <a:shade val="93000"/>
                <a:satMod val="130000"/>
              </a:schemeClr>
            </a:gs>
            <a:gs pos="100000">
              <a:schemeClr val="accent3">
                <a:hueOff val="-241593"/>
                <a:satOff val="2307"/>
                <a:lumOff val="4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9E2FB38-9FAC-4653-91DF-C943581BD697}">
      <dsp:nvSpPr>
        <dsp:cNvPr id="0" name=""/>
        <dsp:cNvSpPr/>
      </dsp:nvSpPr>
      <dsp:spPr>
        <a:xfrm>
          <a:off x="1237509" y="2287089"/>
          <a:ext cx="196265" cy="196245"/>
        </a:xfrm>
        <a:prstGeom prst="ellipse">
          <a:avLst/>
        </a:prstGeom>
        <a:gradFill rotWithShape="0">
          <a:gsLst>
            <a:gs pos="0">
              <a:schemeClr val="accent3">
                <a:hueOff val="-322123"/>
                <a:satOff val="3076"/>
                <a:lumOff val="654"/>
                <a:alphaOff val="0"/>
                <a:shade val="51000"/>
                <a:satMod val="130000"/>
              </a:schemeClr>
            </a:gs>
            <a:gs pos="80000">
              <a:schemeClr val="accent3">
                <a:hueOff val="-322123"/>
                <a:satOff val="3076"/>
                <a:lumOff val="654"/>
                <a:alphaOff val="0"/>
                <a:shade val="93000"/>
                <a:satMod val="130000"/>
              </a:schemeClr>
            </a:gs>
            <a:gs pos="100000">
              <a:schemeClr val="accent3">
                <a:hueOff val="-322123"/>
                <a:satOff val="3076"/>
                <a:lumOff val="6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E34B84-1986-46F1-95A7-185AFEB24F09}">
      <dsp:nvSpPr>
        <dsp:cNvPr id="0" name=""/>
        <dsp:cNvSpPr/>
      </dsp:nvSpPr>
      <dsp:spPr>
        <a:xfrm>
          <a:off x="290641" y="1329794"/>
          <a:ext cx="989816" cy="989929"/>
        </a:xfrm>
        <a:prstGeom prst="ellipse">
          <a:avLst/>
        </a:prstGeom>
        <a:solidFill>
          <a:schemeClr val="accent6"/>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Data usage</a:t>
          </a:r>
        </a:p>
      </dsp:txBody>
      <dsp:txXfrm>
        <a:off x="435596" y="1474766"/>
        <a:ext cx="699906" cy="699985"/>
      </dsp:txXfrm>
    </dsp:sp>
    <dsp:sp modelId="{A152135E-C862-4532-860F-88C377F0B010}">
      <dsp:nvSpPr>
        <dsp:cNvPr id="0" name=""/>
        <dsp:cNvSpPr/>
      </dsp:nvSpPr>
      <dsp:spPr>
        <a:xfrm>
          <a:off x="2167398" y="1172711"/>
          <a:ext cx="270676" cy="271088"/>
        </a:xfrm>
        <a:prstGeom prst="ellipse">
          <a:avLst/>
        </a:prstGeom>
        <a:gradFill rotWithShape="0">
          <a:gsLst>
            <a:gs pos="0">
              <a:schemeClr val="accent3">
                <a:hueOff val="-483185"/>
                <a:satOff val="4613"/>
                <a:lumOff val="981"/>
                <a:alphaOff val="0"/>
                <a:shade val="51000"/>
                <a:satMod val="130000"/>
              </a:schemeClr>
            </a:gs>
            <a:gs pos="80000">
              <a:schemeClr val="accent3">
                <a:hueOff val="-483185"/>
                <a:satOff val="4613"/>
                <a:lumOff val="981"/>
                <a:alphaOff val="0"/>
                <a:shade val="93000"/>
                <a:satMod val="130000"/>
              </a:schemeClr>
            </a:gs>
            <a:gs pos="100000">
              <a:schemeClr val="accent3">
                <a:hueOff val="-483185"/>
                <a:satOff val="4613"/>
                <a:lumOff val="9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B870557-966E-46D3-9B1A-F2B28E685556}">
      <dsp:nvSpPr>
        <dsp:cNvPr id="0" name=""/>
        <dsp:cNvSpPr/>
      </dsp:nvSpPr>
      <dsp:spPr>
        <a:xfrm>
          <a:off x="384030" y="2609523"/>
          <a:ext cx="489415" cy="489525"/>
        </a:xfrm>
        <a:prstGeom prst="ellipse">
          <a:avLst/>
        </a:prstGeom>
        <a:gradFill rotWithShape="0">
          <a:gsLst>
            <a:gs pos="0">
              <a:schemeClr val="accent3">
                <a:hueOff val="-563716"/>
                <a:satOff val="5382"/>
                <a:lumOff val="1144"/>
                <a:alphaOff val="0"/>
                <a:shade val="51000"/>
                <a:satMod val="130000"/>
              </a:schemeClr>
            </a:gs>
            <a:gs pos="80000">
              <a:schemeClr val="accent3">
                <a:hueOff val="-563716"/>
                <a:satOff val="5382"/>
                <a:lumOff val="1144"/>
                <a:alphaOff val="0"/>
                <a:shade val="93000"/>
                <a:satMod val="130000"/>
              </a:schemeClr>
            </a:gs>
            <a:gs pos="100000">
              <a:schemeClr val="accent3">
                <a:hueOff val="-563716"/>
                <a:satOff val="5382"/>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CFA117C-F611-4045-BDD9-1DC873843702}">
      <dsp:nvSpPr>
        <dsp:cNvPr id="0" name=""/>
        <dsp:cNvSpPr/>
      </dsp:nvSpPr>
      <dsp:spPr>
        <a:xfrm>
          <a:off x="3901842" y="363089"/>
          <a:ext cx="989816" cy="989929"/>
        </a:xfrm>
        <a:prstGeom prst="ellipse">
          <a:avLst/>
        </a:prstGeom>
        <a:solidFill>
          <a:srgbClr val="905FA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Pass-through</a:t>
          </a:r>
        </a:p>
      </dsp:txBody>
      <dsp:txXfrm>
        <a:off x="4046797" y="508061"/>
        <a:ext cx="699906" cy="699985"/>
      </dsp:txXfrm>
    </dsp:sp>
    <dsp:sp modelId="{664E1FEB-96B1-4894-82EF-2AC68529CFD8}">
      <dsp:nvSpPr>
        <dsp:cNvPr id="0" name=""/>
        <dsp:cNvSpPr/>
      </dsp:nvSpPr>
      <dsp:spPr>
        <a:xfrm>
          <a:off x="3294551" y="1547361"/>
          <a:ext cx="270676" cy="271088"/>
        </a:xfrm>
        <a:prstGeom prst="ellipse">
          <a:avLst/>
        </a:prstGeom>
        <a:gradFill rotWithShape="0">
          <a:gsLst>
            <a:gs pos="0">
              <a:schemeClr val="accent3">
                <a:hueOff val="-724777"/>
                <a:satOff val="6920"/>
                <a:lumOff val="1471"/>
                <a:alphaOff val="0"/>
                <a:shade val="51000"/>
                <a:satMod val="130000"/>
              </a:schemeClr>
            </a:gs>
            <a:gs pos="80000">
              <a:schemeClr val="accent3">
                <a:hueOff val="-724777"/>
                <a:satOff val="6920"/>
                <a:lumOff val="1471"/>
                <a:alphaOff val="0"/>
                <a:shade val="93000"/>
                <a:satMod val="130000"/>
              </a:schemeClr>
            </a:gs>
            <a:gs pos="100000">
              <a:schemeClr val="accent3">
                <a:hueOff val="-724777"/>
                <a:satOff val="6920"/>
                <a:lumOff val="1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E5D66AA-74EC-446B-A9A7-CEABBC013645}">
      <dsp:nvSpPr>
        <dsp:cNvPr id="0" name=""/>
        <dsp:cNvSpPr/>
      </dsp:nvSpPr>
      <dsp:spPr>
        <a:xfrm>
          <a:off x="197752" y="3192167"/>
          <a:ext cx="196265" cy="196245"/>
        </a:xfrm>
        <a:prstGeom prst="ellipse">
          <a:avLst/>
        </a:prstGeom>
        <a:gradFill rotWithShape="0">
          <a:gsLst>
            <a:gs pos="0">
              <a:schemeClr val="accent3">
                <a:hueOff val="-805308"/>
                <a:satOff val="7689"/>
                <a:lumOff val="1634"/>
                <a:alphaOff val="0"/>
                <a:shade val="51000"/>
                <a:satMod val="130000"/>
              </a:schemeClr>
            </a:gs>
            <a:gs pos="80000">
              <a:schemeClr val="accent3">
                <a:hueOff val="-805308"/>
                <a:satOff val="7689"/>
                <a:lumOff val="1634"/>
                <a:alphaOff val="0"/>
                <a:shade val="93000"/>
                <a:satMod val="130000"/>
              </a:schemeClr>
            </a:gs>
            <a:gs pos="100000">
              <a:schemeClr val="accent3">
                <a:hueOff val="-805308"/>
                <a:satOff val="7689"/>
                <a:lumOff val="16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4BEF6D-0B3A-49F9-91A4-B0C055C68276}">
      <dsp:nvSpPr>
        <dsp:cNvPr id="0" name=""/>
        <dsp:cNvSpPr/>
      </dsp:nvSpPr>
      <dsp:spPr>
        <a:xfrm>
          <a:off x="2153415" y="2912811"/>
          <a:ext cx="196265" cy="196245"/>
        </a:xfrm>
        <a:prstGeom prst="ellipse">
          <a:avLst/>
        </a:prstGeom>
        <a:gradFill rotWithShape="0">
          <a:gsLst>
            <a:gs pos="0">
              <a:schemeClr val="accent3">
                <a:hueOff val="-885839"/>
                <a:satOff val="8458"/>
                <a:lumOff val="1798"/>
                <a:alphaOff val="0"/>
                <a:shade val="51000"/>
                <a:satMod val="130000"/>
              </a:schemeClr>
            </a:gs>
            <a:gs pos="80000">
              <a:schemeClr val="accent3">
                <a:hueOff val="-885839"/>
                <a:satOff val="8458"/>
                <a:lumOff val="1798"/>
                <a:alphaOff val="0"/>
                <a:shade val="93000"/>
                <a:satMod val="130000"/>
              </a:schemeClr>
            </a:gs>
            <a:gs pos="100000">
              <a:schemeClr val="accent3">
                <a:hueOff val="-885839"/>
                <a:satOff val="8458"/>
                <a:lumOff val="17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16D41F9-6666-4259-8B0D-1402B32B87F5}">
      <dsp:nvSpPr>
        <dsp:cNvPr id="0" name=""/>
        <dsp:cNvSpPr/>
      </dsp:nvSpPr>
      <dsp:spPr>
        <a:xfrm>
          <a:off x="4201966" y="2574712"/>
          <a:ext cx="989816" cy="989929"/>
        </a:xfrm>
        <a:prstGeom prst="ellipse">
          <a:avLst/>
        </a:prstGeom>
        <a:solidFill>
          <a:schemeClr val="accent4">
            <a:lumMod val="5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Storage usage</a:t>
          </a:r>
        </a:p>
      </dsp:txBody>
      <dsp:txXfrm>
        <a:off x="4346921" y="2719684"/>
        <a:ext cx="699906" cy="699985"/>
      </dsp:txXfrm>
    </dsp:sp>
    <dsp:sp modelId="{9B9E1A73-9FDC-42A1-9362-0EA8AA4578F9}">
      <dsp:nvSpPr>
        <dsp:cNvPr id="0" name=""/>
        <dsp:cNvSpPr/>
      </dsp:nvSpPr>
      <dsp:spPr>
        <a:xfrm>
          <a:off x="3922800" y="2540336"/>
          <a:ext cx="196265" cy="196245"/>
        </a:xfrm>
        <a:prstGeom prst="ellipse">
          <a:avLst/>
        </a:prstGeom>
        <a:gradFill rotWithShape="0">
          <a:gsLst>
            <a:gs pos="0">
              <a:schemeClr val="accent3">
                <a:hueOff val="-1046901"/>
                <a:satOff val="9996"/>
                <a:lumOff val="2125"/>
                <a:alphaOff val="0"/>
                <a:shade val="51000"/>
                <a:satMod val="130000"/>
              </a:schemeClr>
            </a:gs>
            <a:gs pos="80000">
              <a:schemeClr val="accent3">
                <a:hueOff val="-1046901"/>
                <a:satOff val="9996"/>
                <a:lumOff val="2125"/>
                <a:alphaOff val="0"/>
                <a:shade val="93000"/>
                <a:satMod val="130000"/>
              </a:schemeClr>
            </a:gs>
            <a:gs pos="100000">
              <a:schemeClr val="accent3">
                <a:hueOff val="-1046901"/>
                <a:satOff val="9996"/>
                <a:lumOff val="21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E6ED6CB-CE4A-4F4D-BA54-1A1598E1FB59}">
      <dsp:nvSpPr>
        <dsp:cNvPr id="0" name=""/>
        <dsp:cNvSpPr/>
      </dsp:nvSpPr>
      <dsp:spPr>
        <a:xfrm>
          <a:off x="1440443" y="3542936"/>
          <a:ext cx="830654" cy="747891"/>
        </a:xfrm>
        <a:prstGeom prst="ellipse">
          <a:avLst/>
        </a:prstGeom>
        <a:gradFill rotWithShape="0">
          <a:gsLst>
            <a:gs pos="0">
              <a:schemeClr val="accent3">
                <a:hueOff val="-1127432"/>
                <a:satOff val="10764"/>
                <a:lumOff val="2288"/>
                <a:alphaOff val="0"/>
                <a:shade val="51000"/>
                <a:satMod val="130000"/>
              </a:schemeClr>
            </a:gs>
            <a:gs pos="80000">
              <a:schemeClr val="accent3">
                <a:hueOff val="-1127432"/>
                <a:satOff val="10764"/>
                <a:lumOff val="2288"/>
                <a:alphaOff val="0"/>
                <a:shade val="93000"/>
                <a:satMod val="130000"/>
              </a:schemeClr>
            </a:gs>
            <a:gs pos="100000">
              <a:schemeClr val="accent3">
                <a:hueOff val="-1127432"/>
                <a:satOff val="10764"/>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Hourly rate</a:t>
          </a:r>
        </a:p>
      </dsp:txBody>
      <dsp:txXfrm>
        <a:off x="1562089" y="3652462"/>
        <a:ext cx="587362" cy="528839"/>
      </dsp:txXfrm>
    </dsp:sp>
    <dsp:sp modelId="{C54E4BA5-1AC2-4CBA-938F-CE7615B60BAB}">
      <dsp:nvSpPr>
        <dsp:cNvPr id="0" name=""/>
        <dsp:cNvSpPr/>
      </dsp:nvSpPr>
      <dsp:spPr>
        <a:xfrm>
          <a:off x="2244805" y="3388412"/>
          <a:ext cx="196265" cy="196245"/>
        </a:xfrm>
        <a:prstGeom prst="ellipse">
          <a:avLst/>
        </a:prstGeom>
        <a:gradFill rotWithShape="0">
          <a:gsLst>
            <a:gs pos="0">
              <a:schemeClr val="accent3">
                <a:hueOff val="-1207962"/>
                <a:satOff val="11533"/>
                <a:lumOff val="2452"/>
                <a:alphaOff val="0"/>
                <a:shade val="51000"/>
                <a:satMod val="130000"/>
              </a:schemeClr>
            </a:gs>
            <a:gs pos="80000">
              <a:schemeClr val="accent3">
                <a:hueOff val="-1207962"/>
                <a:satOff val="11533"/>
                <a:lumOff val="2452"/>
                <a:alphaOff val="0"/>
                <a:shade val="93000"/>
                <a:satMod val="130000"/>
              </a:schemeClr>
            </a:gs>
            <a:gs pos="100000">
              <a:schemeClr val="accent3">
                <a:hueOff val="-1207962"/>
                <a:satOff val="11533"/>
                <a:lumOff val="24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90FED35-EA39-4CD4-B28A-16BED4D6A3FA}">
      <dsp:nvSpPr>
        <dsp:cNvPr id="0" name=""/>
        <dsp:cNvSpPr/>
      </dsp:nvSpPr>
      <dsp:spPr>
        <a:xfrm>
          <a:off x="2273743" y="382295"/>
          <a:ext cx="989816" cy="989929"/>
        </a:xfrm>
        <a:prstGeom prst="ellipse">
          <a:avLst/>
        </a:prstGeom>
        <a:gradFill rotWithShape="0">
          <a:gsLst>
            <a:gs pos="0">
              <a:schemeClr val="accent3">
                <a:hueOff val="-1288493"/>
                <a:satOff val="12302"/>
                <a:lumOff val="2615"/>
                <a:alphaOff val="0"/>
                <a:shade val="51000"/>
                <a:satMod val="130000"/>
              </a:schemeClr>
            </a:gs>
            <a:gs pos="80000">
              <a:schemeClr val="accent3">
                <a:hueOff val="-1288493"/>
                <a:satOff val="12302"/>
                <a:lumOff val="2615"/>
                <a:alphaOff val="0"/>
                <a:shade val="93000"/>
                <a:satMod val="130000"/>
              </a:schemeClr>
            </a:gs>
            <a:gs pos="100000">
              <a:schemeClr val="accent3">
                <a:hueOff val="-1288493"/>
                <a:satOff val="12302"/>
                <a:lumOff val="26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Rental Rate</a:t>
          </a:r>
        </a:p>
      </dsp:txBody>
      <dsp:txXfrm>
        <a:off x="2418698" y="527267"/>
        <a:ext cx="699906" cy="699985"/>
      </dsp:txXfrm>
    </dsp:sp>
    <dsp:sp modelId="{08FEAE0D-7520-4371-8B2B-45B238C1636F}">
      <dsp:nvSpPr>
        <dsp:cNvPr id="0" name=""/>
        <dsp:cNvSpPr/>
      </dsp:nvSpPr>
      <dsp:spPr>
        <a:xfrm>
          <a:off x="1084193" y="1133549"/>
          <a:ext cx="196265" cy="196245"/>
        </a:xfrm>
        <a:prstGeom prst="ellipse">
          <a:avLst/>
        </a:prstGeom>
        <a:gradFill rotWithShape="0">
          <a:gsLst>
            <a:gs pos="0">
              <a:schemeClr val="accent3">
                <a:hueOff val="-1369024"/>
                <a:satOff val="13071"/>
                <a:lumOff val="2779"/>
                <a:alphaOff val="0"/>
                <a:shade val="51000"/>
                <a:satMod val="130000"/>
              </a:schemeClr>
            </a:gs>
            <a:gs pos="80000">
              <a:schemeClr val="accent3">
                <a:hueOff val="-1369024"/>
                <a:satOff val="13071"/>
                <a:lumOff val="2779"/>
                <a:alphaOff val="0"/>
                <a:shade val="93000"/>
                <a:satMod val="130000"/>
              </a:schemeClr>
            </a:gs>
            <a:gs pos="100000">
              <a:schemeClr val="accent3">
                <a:hueOff val="-1369024"/>
                <a:satOff val="13071"/>
                <a:lumOff val="277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82B1AD4-AC37-4549-AAC1-50A8DF90E06E}">
      <dsp:nvSpPr>
        <dsp:cNvPr id="0" name=""/>
        <dsp:cNvSpPr/>
      </dsp:nvSpPr>
      <dsp:spPr>
        <a:xfrm>
          <a:off x="3441787" y="965444"/>
          <a:ext cx="196265" cy="196245"/>
        </a:xfrm>
        <a:prstGeom prst="ellipse">
          <a:avLst/>
        </a:prstGeom>
        <a:gradFill rotWithShape="0">
          <a:gsLst>
            <a:gs pos="0">
              <a:schemeClr val="accent3">
                <a:hueOff val="-1449555"/>
                <a:satOff val="13840"/>
                <a:lumOff val="2942"/>
                <a:alphaOff val="0"/>
                <a:shade val="51000"/>
                <a:satMod val="130000"/>
              </a:schemeClr>
            </a:gs>
            <a:gs pos="80000">
              <a:schemeClr val="accent3">
                <a:hueOff val="-1449555"/>
                <a:satOff val="13840"/>
                <a:lumOff val="2942"/>
                <a:alphaOff val="0"/>
                <a:shade val="93000"/>
                <a:satMod val="130000"/>
              </a:schemeClr>
            </a:gs>
            <a:gs pos="100000">
              <a:schemeClr val="accent3">
                <a:hueOff val="-1449555"/>
                <a:satOff val="13840"/>
                <a:lumOff val="294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FA046-6CB4-411E-ABF2-0D29052618BA}">
      <dsp:nvSpPr>
        <dsp:cNvPr id="0" name=""/>
        <dsp:cNvSpPr/>
      </dsp:nvSpPr>
      <dsp:spPr>
        <a:xfrm>
          <a:off x="0" y="106056"/>
          <a:ext cx="12191999"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Customer Impact</a:t>
          </a:r>
        </a:p>
      </dsp:txBody>
      <dsp:txXfrm>
        <a:off x="18734" y="124790"/>
        <a:ext cx="12154531" cy="346292"/>
      </dsp:txXfrm>
    </dsp:sp>
    <dsp:sp modelId="{AA06A00F-0419-4582-9656-642527C9DA24}">
      <dsp:nvSpPr>
        <dsp:cNvPr id="0" name=""/>
        <dsp:cNvSpPr/>
      </dsp:nvSpPr>
      <dsp:spPr>
        <a:xfrm>
          <a:off x="0" y="489816"/>
          <a:ext cx="12191999"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a:t>All </a:t>
          </a:r>
          <a:r>
            <a:rPr lang="en-US" sz="1200" kern="1200" dirty="0"/>
            <a:t>customer should pay the same rate for the same service.</a:t>
          </a:r>
        </a:p>
        <a:p>
          <a:pPr marL="114300" lvl="1" indent="-114300" algn="l" defTabSz="533400">
            <a:lnSpc>
              <a:spcPct val="90000"/>
            </a:lnSpc>
            <a:spcBef>
              <a:spcPct val="0"/>
            </a:spcBef>
            <a:spcAft>
              <a:spcPct val="20000"/>
            </a:spcAft>
            <a:buChar char="•"/>
          </a:pPr>
          <a:r>
            <a:rPr lang="en-US" sz="1200" kern="1200" dirty="0"/>
            <a:t>Subsidies should be avoided if possible.</a:t>
          </a:r>
        </a:p>
      </dsp:txBody>
      <dsp:txXfrm>
        <a:off x="0" y="489816"/>
        <a:ext cx="12191999" cy="414000"/>
      </dsp:txXfrm>
    </dsp:sp>
    <dsp:sp modelId="{F6EE44A0-7225-4EA1-A38D-C00335231579}">
      <dsp:nvSpPr>
        <dsp:cNvPr id="0" name=""/>
        <dsp:cNvSpPr/>
      </dsp:nvSpPr>
      <dsp:spPr>
        <a:xfrm>
          <a:off x="0" y="903817"/>
          <a:ext cx="12191999"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Statewide Central Service Cost Allocation Plan (SWCAP)</a:t>
          </a:r>
        </a:p>
      </dsp:txBody>
      <dsp:txXfrm>
        <a:off x="18734" y="922551"/>
        <a:ext cx="12154531" cy="346292"/>
      </dsp:txXfrm>
    </dsp:sp>
    <dsp:sp modelId="{F4947374-CC61-4297-A240-48BA4FA0BF8C}">
      <dsp:nvSpPr>
        <dsp:cNvPr id="0" name=""/>
        <dsp:cNvSpPr/>
      </dsp:nvSpPr>
      <dsp:spPr>
        <a:xfrm>
          <a:off x="0" y="1287577"/>
          <a:ext cx="12191999" cy="96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tx1"/>
              </a:solidFill>
            </a:rPr>
            <a:t>SWCAP is the plan DAS submits to the Federal Government in accordance with OMB Circular A-87, A-21, and other  applicable federal laws and regulations to obtain approval for rates and assessments to be charged to federal programs for centralized services.</a:t>
          </a:r>
        </a:p>
        <a:p>
          <a:pPr marL="114300" lvl="1" indent="-114300" algn="l" defTabSz="533400">
            <a:lnSpc>
              <a:spcPct val="90000"/>
            </a:lnSpc>
            <a:spcBef>
              <a:spcPct val="0"/>
            </a:spcBef>
            <a:spcAft>
              <a:spcPct val="20000"/>
            </a:spcAft>
            <a:buChar char="•"/>
          </a:pPr>
          <a:r>
            <a:rPr lang="en-US" sz="1200" kern="1200" dirty="0">
              <a:solidFill>
                <a:schemeClr val="tx1"/>
              </a:solidFill>
            </a:rPr>
            <a:t>Central service charges are recovering costs, but not making money from the charges for services. In summary, a working capital reserve of up to 60 days cash expenses (apr. 2 months reserve) for normal operating purposes is considered reasonable and allowable by the Federal Government.</a:t>
          </a:r>
        </a:p>
        <a:p>
          <a:pPr marL="114300" lvl="1" indent="-114300" algn="l" defTabSz="533400">
            <a:lnSpc>
              <a:spcPct val="90000"/>
            </a:lnSpc>
            <a:spcBef>
              <a:spcPct val="0"/>
            </a:spcBef>
            <a:spcAft>
              <a:spcPct val="20000"/>
            </a:spcAft>
            <a:buChar char="•"/>
          </a:pPr>
          <a:r>
            <a:rPr lang="en-US" sz="1200" kern="1200" dirty="0">
              <a:solidFill>
                <a:schemeClr val="tx1"/>
              </a:solidFill>
            </a:rPr>
            <a:t>Over overcollection and unallowable costs results may result in refunds back to the Federal Government or penalties for excessive cash balances (over 60 days working capital).</a:t>
          </a:r>
        </a:p>
      </dsp:txBody>
      <dsp:txXfrm>
        <a:off x="0" y="1287577"/>
        <a:ext cx="12191999" cy="960480"/>
      </dsp:txXfrm>
    </dsp:sp>
    <dsp:sp modelId="{D12B7090-3528-4512-9D78-940D88E3D0FC}">
      <dsp:nvSpPr>
        <dsp:cNvPr id="0" name=""/>
        <dsp:cNvSpPr/>
      </dsp:nvSpPr>
      <dsp:spPr>
        <a:xfrm>
          <a:off x="0" y="2248057"/>
          <a:ext cx="12191999"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Rates</a:t>
          </a:r>
        </a:p>
      </dsp:txBody>
      <dsp:txXfrm>
        <a:off x="18734" y="2266791"/>
        <a:ext cx="12154531" cy="346292"/>
      </dsp:txXfrm>
    </dsp:sp>
    <dsp:sp modelId="{255713AF-C0C5-4638-B7DA-998BF249CE1D}">
      <dsp:nvSpPr>
        <dsp:cNvPr id="0" name=""/>
        <dsp:cNvSpPr/>
      </dsp:nvSpPr>
      <dsp:spPr>
        <a:xfrm>
          <a:off x="0" y="2631817"/>
          <a:ext cx="12191999" cy="794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Must recover full cost of service (including all overhead and State Government Service Charges) and maintenance replacement for each program.  Amortization of capital purchases should be funded and advertised in the rates.</a:t>
          </a:r>
        </a:p>
        <a:p>
          <a:pPr marL="114300" lvl="1" indent="-114300" algn="l" defTabSz="533400">
            <a:lnSpc>
              <a:spcPct val="90000"/>
            </a:lnSpc>
            <a:spcBef>
              <a:spcPct val="0"/>
            </a:spcBef>
            <a:spcAft>
              <a:spcPct val="20000"/>
            </a:spcAft>
            <a:buChar char="•"/>
          </a:pPr>
          <a:r>
            <a:rPr lang="en-US" sz="1200" kern="1200" dirty="0"/>
            <a:t>Rates should be developed based on projected usage by agency and the metric which most directly drives the cost and be aware of how that metric drives behaviors.</a:t>
          </a:r>
        </a:p>
        <a:p>
          <a:pPr marL="114300" lvl="1" indent="-114300" algn="l" defTabSz="533400">
            <a:lnSpc>
              <a:spcPct val="90000"/>
            </a:lnSpc>
            <a:spcBef>
              <a:spcPct val="0"/>
            </a:spcBef>
            <a:spcAft>
              <a:spcPct val="20000"/>
            </a:spcAft>
            <a:buChar char="•"/>
          </a:pPr>
          <a:r>
            <a:rPr lang="en-US" sz="1200" kern="1200" dirty="0"/>
            <a:t>All common approach/methodology for the calculation of hourly rates based on allowable billable hours should be adopted.</a:t>
          </a:r>
        </a:p>
      </dsp:txBody>
      <dsp:txXfrm>
        <a:off x="0" y="2631817"/>
        <a:ext cx="12191999" cy="794880"/>
      </dsp:txXfrm>
    </dsp:sp>
    <dsp:sp modelId="{942E8BD9-5FE0-4DBF-83B5-3839EA3691D5}">
      <dsp:nvSpPr>
        <dsp:cNvPr id="0" name=""/>
        <dsp:cNvSpPr/>
      </dsp:nvSpPr>
      <dsp:spPr>
        <a:xfrm>
          <a:off x="0" y="3426697"/>
          <a:ext cx="12191999"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Pass-through</a:t>
          </a:r>
        </a:p>
      </dsp:txBody>
      <dsp:txXfrm>
        <a:off x="18734" y="3445431"/>
        <a:ext cx="12154531" cy="346292"/>
      </dsp:txXfrm>
    </dsp:sp>
    <dsp:sp modelId="{4E21DDED-2B75-4782-A30F-2245429DC375}">
      <dsp:nvSpPr>
        <dsp:cNvPr id="0" name=""/>
        <dsp:cNvSpPr/>
      </dsp:nvSpPr>
      <dsp:spPr>
        <a:xfrm>
          <a:off x="0" y="3810457"/>
          <a:ext cx="12191999" cy="26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t> Costs for individual agencies or groups of agencies should not be part of the rate model; the costs should be paid by the agencies benefitting from the project.</a:t>
          </a:r>
        </a:p>
      </dsp:txBody>
      <dsp:txXfrm>
        <a:off x="0" y="3810457"/>
        <a:ext cx="12191999" cy="264960"/>
      </dsp:txXfrm>
    </dsp:sp>
    <dsp:sp modelId="{26036E23-7AA3-43C7-88E0-FD758547E686}">
      <dsp:nvSpPr>
        <dsp:cNvPr id="0" name=""/>
        <dsp:cNvSpPr/>
      </dsp:nvSpPr>
      <dsp:spPr>
        <a:xfrm>
          <a:off x="0" y="4075417"/>
          <a:ext cx="12098730" cy="38376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solidFill>
                <a:schemeClr val="tx1"/>
              </a:solidFill>
            </a:rPr>
            <a:t>Pricelist</a:t>
          </a:r>
        </a:p>
      </dsp:txBody>
      <dsp:txXfrm>
        <a:off x="18734" y="4094151"/>
        <a:ext cx="12061262" cy="346292"/>
      </dsp:txXfrm>
    </dsp:sp>
    <dsp:sp modelId="{EA3E6B94-5BBC-4E6A-9549-AFA52A492F67}">
      <dsp:nvSpPr>
        <dsp:cNvPr id="0" name=""/>
        <dsp:cNvSpPr/>
      </dsp:nvSpPr>
      <dsp:spPr>
        <a:xfrm>
          <a:off x="0" y="4459177"/>
          <a:ext cx="12191999" cy="62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7096" tIns="20320" rIns="113792" bIns="20320" numCol="1" spcCol="1270" anchor="t" anchorCtr="0">
          <a:noAutofit/>
        </a:bodyPr>
        <a:lstStyle/>
        <a:p>
          <a:pPr marL="114300" lvl="1" indent="-114300" algn="l" defTabSz="533400">
            <a:lnSpc>
              <a:spcPct val="90000"/>
            </a:lnSpc>
            <a:spcBef>
              <a:spcPct val="0"/>
            </a:spcBef>
            <a:spcAft>
              <a:spcPct val="20000"/>
            </a:spcAft>
            <a:buChar char="•"/>
          </a:pPr>
          <a:r>
            <a:rPr lang="en-US" sz="1200" kern="1200" dirty="0">
              <a:solidFill>
                <a:schemeClr val="tx1"/>
              </a:solidFill>
            </a:rPr>
            <a:t>Update 3 times during the Budget Preparation cycle (Agency Request Budget Pricelist, Governor’s Budget Pricelist, and Legislative Adopted Pricelist)</a:t>
          </a:r>
        </a:p>
        <a:p>
          <a:pPr marL="114300" lvl="1" indent="-114300" algn="l" defTabSz="533400">
            <a:lnSpc>
              <a:spcPct val="90000"/>
            </a:lnSpc>
            <a:spcBef>
              <a:spcPct val="0"/>
            </a:spcBef>
            <a:spcAft>
              <a:spcPct val="20000"/>
            </a:spcAft>
            <a:buChar char="•"/>
          </a:pPr>
          <a:r>
            <a:rPr lang="en-US" sz="1200" kern="1200" dirty="0">
              <a:solidFill>
                <a:schemeClr val="tx1"/>
              </a:solidFill>
            </a:rPr>
            <a:t>Update based on updated revenue projections, cash balances, and Policy Option Packages decisions at different stages</a:t>
          </a:r>
        </a:p>
        <a:p>
          <a:pPr marL="114300" lvl="1" indent="-114300" algn="l" defTabSz="533400">
            <a:lnSpc>
              <a:spcPct val="90000"/>
            </a:lnSpc>
            <a:spcBef>
              <a:spcPct val="0"/>
            </a:spcBef>
            <a:spcAft>
              <a:spcPct val="20000"/>
            </a:spcAft>
            <a:buChar char="•"/>
          </a:pPr>
          <a:r>
            <a:rPr lang="en-US" sz="1200" kern="1200" dirty="0">
              <a:solidFill>
                <a:schemeClr val="tx1"/>
              </a:solidFill>
            </a:rPr>
            <a:t>Updates are need to most accurately reflect recovery costs to agencies and not over-collect/under-collect revenue to align with SWCAP requirements</a:t>
          </a:r>
        </a:p>
      </dsp:txBody>
      <dsp:txXfrm>
        <a:off x="0" y="4459177"/>
        <a:ext cx="12191999" cy="6292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8AD2B-EDF4-41A7-AD7F-6176144107F2}">
      <dsp:nvSpPr>
        <dsp:cNvPr id="0" name=""/>
        <dsp:cNvSpPr/>
      </dsp:nvSpPr>
      <dsp:spPr>
        <a:xfrm>
          <a:off x="1792636" y="0"/>
          <a:ext cx="7935132" cy="4959457"/>
        </a:xfrm>
        <a:prstGeom prst="swooshArrow">
          <a:avLst>
            <a:gd name="adj1" fmla="val 25000"/>
            <a:gd name="adj2" fmla="val 25000"/>
          </a:avLst>
        </a:prstGeom>
        <a:solidFill>
          <a:schemeClr val="accent3">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8F9CD861-6758-41B5-9F34-3A5B94526B48}">
      <dsp:nvSpPr>
        <dsp:cNvPr id="0" name=""/>
        <dsp:cNvSpPr/>
      </dsp:nvSpPr>
      <dsp:spPr>
        <a:xfrm>
          <a:off x="2574247" y="3687852"/>
          <a:ext cx="182508" cy="182508"/>
        </a:xfrm>
        <a:prstGeom prst="ellipse">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1CB4B89-4100-4055-A1EE-2B8F8173F25A}">
      <dsp:nvSpPr>
        <dsp:cNvPr id="0" name=""/>
        <dsp:cNvSpPr/>
      </dsp:nvSpPr>
      <dsp:spPr>
        <a:xfrm>
          <a:off x="2665501" y="3779106"/>
          <a:ext cx="1039502" cy="1180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707"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Inflationary Growth</a:t>
          </a:r>
        </a:p>
        <a:p>
          <a:pPr marL="57150" lvl="1" indent="-57150" algn="l" defTabSz="444500">
            <a:lnSpc>
              <a:spcPct val="90000"/>
            </a:lnSpc>
            <a:spcBef>
              <a:spcPct val="0"/>
            </a:spcBef>
            <a:spcAft>
              <a:spcPct val="15000"/>
            </a:spcAft>
            <a:buChar char="•"/>
          </a:pPr>
          <a:r>
            <a:rPr lang="en-US" sz="1000" kern="1200" dirty="0"/>
            <a:t>Increase in COLAs</a:t>
          </a:r>
        </a:p>
        <a:p>
          <a:pPr marL="57150" lvl="1" indent="-57150" algn="l" defTabSz="444500">
            <a:lnSpc>
              <a:spcPct val="90000"/>
            </a:lnSpc>
            <a:spcBef>
              <a:spcPct val="0"/>
            </a:spcBef>
            <a:spcAft>
              <a:spcPct val="15000"/>
            </a:spcAft>
            <a:buChar char="•"/>
          </a:pPr>
          <a:r>
            <a:rPr lang="en-US" sz="1000" kern="1200" dirty="0"/>
            <a:t>Increase in goods and services costs</a:t>
          </a:r>
        </a:p>
      </dsp:txBody>
      <dsp:txXfrm>
        <a:off x="2665501" y="3779106"/>
        <a:ext cx="1039502" cy="1180351"/>
      </dsp:txXfrm>
    </dsp:sp>
    <dsp:sp modelId="{AEAE1FBC-A830-4148-BE46-1AA421036DB5}">
      <dsp:nvSpPr>
        <dsp:cNvPr id="0" name=""/>
        <dsp:cNvSpPr/>
      </dsp:nvSpPr>
      <dsp:spPr>
        <a:xfrm>
          <a:off x="3562171" y="2738612"/>
          <a:ext cx="285664" cy="285664"/>
        </a:xfrm>
        <a:prstGeom prst="ellipse">
          <a:avLst/>
        </a:prstGeom>
        <a:solidFill>
          <a:schemeClr val="accent3">
            <a:hueOff val="-362389"/>
            <a:satOff val="3460"/>
            <a:lumOff val="73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582A7DE-81C7-41CF-86D8-8F9D3CE3C0DF}">
      <dsp:nvSpPr>
        <dsp:cNvPr id="0" name=""/>
        <dsp:cNvSpPr/>
      </dsp:nvSpPr>
      <dsp:spPr>
        <a:xfrm>
          <a:off x="3705003" y="2881445"/>
          <a:ext cx="1317232" cy="2078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1368"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Organizational Changes</a:t>
          </a:r>
        </a:p>
        <a:p>
          <a:pPr marL="57150" lvl="1" indent="-57150" algn="l" defTabSz="444500">
            <a:lnSpc>
              <a:spcPct val="90000"/>
            </a:lnSpc>
            <a:spcBef>
              <a:spcPct val="0"/>
            </a:spcBef>
            <a:spcAft>
              <a:spcPct val="15000"/>
            </a:spcAft>
            <a:buChar char="•"/>
          </a:pPr>
          <a:r>
            <a:rPr lang="en-US" sz="1000" kern="1200" dirty="0"/>
            <a:t>DAS reorganization shifted some rates and assessment cost</a:t>
          </a:r>
        </a:p>
        <a:p>
          <a:pPr marL="57150" lvl="1" indent="-57150" algn="l" defTabSz="444500">
            <a:lnSpc>
              <a:spcPct val="90000"/>
            </a:lnSpc>
            <a:spcBef>
              <a:spcPct val="0"/>
            </a:spcBef>
            <a:spcAft>
              <a:spcPct val="15000"/>
            </a:spcAft>
            <a:buChar char="•"/>
          </a:pPr>
          <a:r>
            <a:rPr lang="en-US" sz="1000" kern="1200" dirty="0"/>
            <a:t>Change in rate or assessment methodology</a:t>
          </a:r>
        </a:p>
      </dsp:txBody>
      <dsp:txXfrm>
        <a:off x="3705003" y="2881445"/>
        <a:ext cx="1317232" cy="2078012"/>
      </dsp:txXfrm>
    </dsp:sp>
    <dsp:sp modelId="{D2434309-D37C-4F88-A6D3-2D0012ED13AA}">
      <dsp:nvSpPr>
        <dsp:cNvPr id="0" name=""/>
        <dsp:cNvSpPr/>
      </dsp:nvSpPr>
      <dsp:spPr>
        <a:xfrm>
          <a:off x="4831792" y="1981799"/>
          <a:ext cx="380886" cy="380886"/>
        </a:xfrm>
        <a:prstGeom prst="ellipse">
          <a:avLst/>
        </a:prstGeom>
        <a:solidFill>
          <a:schemeClr val="accent3">
            <a:hueOff val="-724777"/>
            <a:satOff val="6920"/>
            <a:lumOff val="1471"/>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EF15EC9-B9E9-4E26-99BD-33C6050B30E6}">
      <dsp:nvSpPr>
        <dsp:cNvPr id="0" name=""/>
        <dsp:cNvSpPr/>
      </dsp:nvSpPr>
      <dsp:spPr>
        <a:xfrm>
          <a:off x="5022235" y="2172242"/>
          <a:ext cx="1531480" cy="27872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824"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Usage</a:t>
          </a:r>
        </a:p>
        <a:p>
          <a:pPr marL="57150" lvl="1" indent="-57150" algn="l" defTabSz="444500">
            <a:lnSpc>
              <a:spcPct val="90000"/>
            </a:lnSpc>
            <a:spcBef>
              <a:spcPct val="0"/>
            </a:spcBef>
            <a:spcAft>
              <a:spcPct val="15000"/>
            </a:spcAft>
            <a:buChar char="•"/>
          </a:pPr>
          <a:r>
            <a:rPr lang="en-US" sz="1000" kern="1200" dirty="0"/>
            <a:t>Certain services where the customer base is shrinking drives costs up for remaining customers </a:t>
          </a:r>
        </a:p>
      </dsp:txBody>
      <dsp:txXfrm>
        <a:off x="5022235" y="2172242"/>
        <a:ext cx="1531480" cy="2787215"/>
      </dsp:txXfrm>
    </dsp:sp>
    <dsp:sp modelId="{0D06DBCF-4B3C-4205-812C-89D9B9E82586}">
      <dsp:nvSpPr>
        <dsp:cNvPr id="0" name=""/>
        <dsp:cNvSpPr/>
      </dsp:nvSpPr>
      <dsp:spPr>
        <a:xfrm>
          <a:off x="6307727" y="1390632"/>
          <a:ext cx="491978" cy="491978"/>
        </a:xfrm>
        <a:prstGeom prst="ellipse">
          <a:avLst/>
        </a:prstGeom>
        <a:solidFill>
          <a:schemeClr val="accent3">
            <a:hueOff val="-1087166"/>
            <a:satOff val="10380"/>
            <a:lumOff val="22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69BFE54-318E-4CAF-9DB0-BC270326572F}">
      <dsp:nvSpPr>
        <dsp:cNvPr id="0" name=""/>
        <dsp:cNvSpPr/>
      </dsp:nvSpPr>
      <dsp:spPr>
        <a:xfrm>
          <a:off x="6553716" y="1636621"/>
          <a:ext cx="1587026" cy="3322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0689"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Policy Packages</a:t>
          </a:r>
        </a:p>
      </dsp:txBody>
      <dsp:txXfrm>
        <a:off x="6553716" y="1636621"/>
        <a:ext cx="1587026" cy="3322836"/>
      </dsp:txXfrm>
    </dsp:sp>
    <dsp:sp modelId="{1391EE3A-1B10-4190-87C1-EBE2F6B3B562}">
      <dsp:nvSpPr>
        <dsp:cNvPr id="0" name=""/>
        <dsp:cNvSpPr/>
      </dsp:nvSpPr>
      <dsp:spPr>
        <a:xfrm>
          <a:off x="7827305" y="995859"/>
          <a:ext cx="626875" cy="626875"/>
        </a:xfrm>
        <a:prstGeom prst="ellipse">
          <a:avLst/>
        </a:prstGeom>
        <a:solidFill>
          <a:schemeClr val="accent3">
            <a:hueOff val="-1449555"/>
            <a:satOff val="13840"/>
            <a:lumOff val="294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D9E6A9E-624F-47F1-BC93-F1AA0C02DC84}">
      <dsp:nvSpPr>
        <dsp:cNvPr id="0" name=""/>
        <dsp:cNvSpPr/>
      </dsp:nvSpPr>
      <dsp:spPr>
        <a:xfrm>
          <a:off x="8140742" y="1309296"/>
          <a:ext cx="1587026" cy="3650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2168"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Cash Balances</a:t>
          </a:r>
        </a:p>
      </dsp:txBody>
      <dsp:txXfrm>
        <a:off x="8140742" y="1309296"/>
        <a:ext cx="1587026" cy="365016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7A1B24-EE15-8218-3544-AF0A9B5A64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A82D68-CD58-54F0-A784-437B717236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31A64D4-AEE2-4A33-B1F4-557841BF8E13}" type="datetimeFigureOut">
              <a:rPr lang="en-US" smtClean="0"/>
              <a:t>4/22/2024</a:t>
            </a:fld>
            <a:endParaRPr lang="en-US" dirty="0"/>
          </a:p>
        </p:txBody>
      </p:sp>
      <p:sp>
        <p:nvSpPr>
          <p:cNvPr id="4" name="Footer Placeholder 3">
            <a:extLst>
              <a:ext uri="{FF2B5EF4-FFF2-40B4-BE49-F238E27FC236}">
                <a16:creationId xmlns:a16="http://schemas.microsoft.com/office/drawing/2014/main" id="{9EB86FAB-4295-CE26-5D61-5BF6C19B913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D0898C-6A67-D1EB-24EE-D03199B087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FD252AB-2902-4156-811F-21B969FC0D46}" type="slidenum">
              <a:rPr lang="en-US" smtClean="0"/>
              <a:t>‹#›</a:t>
            </a:fld>
            <a:endParaRPr lang="en-US" dirty="0"/>
          </a:p>
        </p:txBody>
      </p:sp>
    </p:spTree>
    <p:extLst>
      <p:ext uri="{BB962C8B-B14F-4D97-AF65-F5344CB8AC3E}">
        <p14:creationId xmlns:p14="http://schemas.microsoft.com/office/powerpoint/2010/main" val="3506410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B2833F-8CFC-4CA5-A270-4BEBA865BBA3}" type="datetimeFigureOut">
              <a:rPr lang="en-US" smtClean="0"/>
              <a:t>4/22/2024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12A793-87ED-48E7-AD87-8943E13D1D9A}" type="slidenum">
              <a:rPr lang="en-US" smtClean="0"/>
              <a:t>‹#›</a:t>
            </a:fld>
            <a:endParaRPr lang="en-US" dirty="0"/>
          </a:p>
        </p:txBody>
      </p:sp>
    </p:spTree>
    <p:extLst>
      <p:ext uri="{BB962C8B-B14F-4D97-AF65-F5344CB8AC3E}">
        <p14:creationId xmlns:p14="http://schemas.microsoft.com/office/powerpoint/2010/main" val="2056439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top portion shows DAS’s Total Cost to Recover, which is combination of the items listed</a:t>
            </a:r>
          </a:p>
          <a:p>
            <a:pPr marL="628650" lvl="1" indent="-171450">
              <a:buFont typeface="Arial" panose="020B0604020202020204" pitchFamily="34" charset="0"/>
              <a:buChar char="•"/>
            </a:pPr>
            <a:r>
              <a:rPr lang="en-US" dirty="0"/>
              <a:t>Basically showing DAS’s expenditures and 60 day working capital needs minus the current cash DAS has projected to have leftover after all of these factors</a:t>
            </a:r>
          </a:p>
          <a:p>
            <a:pPr marL="171450" indent="-171450">
              <a:buFont typeface="Arial" panose="020B0604020202020204" pitchFamily="34" charset="0"/>
              <a:buChar char="•"/>
            </a:pPr>
            <a:r>
              <a:rPr lang="en-US" dirty="0"/>
              <a:t>The Total Recovery cost is then divided by the assessment and fee for services to give the new rates for DAS and Final Agency Request Pricelist for agencies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2A793-87ED-48E7-AD87-8943E13D1D9A}" type="slidenum">
              <a:rPr lang="en-US" smtClean="0"/>
              <a:t>3</a:t>
            </a:fld>
            <a:endParaRPr lang="en-US" dirty="0"/>
          </a:p>
        </p:txBody>
      </p:sp>
    </p:spTree>
    <p:extLst>
      <p:ext uri="{BB962C8B-B14F-4D97-AF65-F5344CB8AC3E}">
        <p14:creationId xmlns:p14="http://schemas.microsoft.com/office/powerpoint/2010/main" val="1937585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DBS staff work to realign what we can to start building 25-27 rates</a:t>
            </a:r>
          </a:p>
          <a:p>
            <a:pPr marL="171450" indent="-171450">
              <a:buFont typeface="Arial" panose="020B0604020202020204" pitchFamily="34" charset="0"/>
              <a:buChar char="•"/>
            </a:pPr>
            <a:r>
              <a:rPr lang="en-US" dirty="0"/>
              <a:t>DBS analyzes personal services and revenues based on current and historical data</a:t>
            </a:r>
          </a:p>
          <a:p>
            <a:pPr marL="171450" indent="-171450">
              <a:buFont typeface="Arial" panose="020B0604020202020204" pitchFamily="34" charset="0"/>
              <a:buChar char="•"/>
            </a:pPr>
            <a:r>
              <a:rPr lang="en-US" dirty="0"/>
              <a:t>DBS updates agency information so agency’s get charged more accurately</a:t>
            </a:r>
          </a:p>
          <a:p>
            <a:pPr marL="171450" indent="-171450">
              <a:buFont typeface="Arial" panose="020B0604020202020204" pitchFamily="34" charset="0"/>
              <a:buChar char="•"/>
            </a:pPr>
            <a:r>
              <a:rPr lang="en-US" dirty="0"/>
              <a:t>After analyzing the data and updates DBS staff update projections, calculate new rates and assessments to build into the budget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112A793-87ED-48E7-AD87-8943E13D1D9A}" type="slidenum">
              <a:rPr lang="en-US" smtClean="0"/>
              <a:t>4</a:t>
            </a:fld>
            <a:endParaRPr lang="en-US" dirty="0"/>
          </a:p>
        </p:txBody>
      </p:sp>
    </p:spTree>
    <p:extLst>
      <p:ext uri="{BB962C8B-B14F-4D97-AF65-F5344CB8AC3E}">
        <p14:creationId xmlns:p14="http://schemas.microsoft.com/office/powerpoint/2010/main" val="280359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This is just a high-level overview of some common assessment and rate methodology types</a:t>
            </a:r>
          </a:p>
          <a:p>
            <a:pPr marL="0" marR="0" algn="just">
              <a:lnSpc>
                <a:spcPct val="115000"/>
              </a:lnSpc>
              <a:spcBef>
                <a:spcPts val="0"/>
              </a:spcBef>
              <a:spcAft>
                <a:spcPts val="1000"/>
              </a:spcAft>
            </a:pPr>
            <a:r>
              <a:rPr lang="en-US" dirty="0"/>
              <a:t>- </a:t>
            </a:r>
            <a:r>
              <a:rPr lang="en-US" sz="1800" dirty="0">
                <a:effectLst/>
                <a:latin typeface="Arial" panose="020B0604020202020204" pitchFamily="34" charset="0"/>
                <a:ea typeface="Calibri" panose="020F0502020204030204" pitchFamily="34" charset="0"/>
                <a:cs typeface="Times New Roman" panose="02020603050405020304" pitchFamily="18" charset="0"/>
              </a:rPr>
              <a:t>Our guiding principles of rate setting will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Advise rate development discussions in order to derive costs and manage risks across the Enterprise;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0"/>
              </a:spcAft>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Anticipated rate changes are communicated to the customer agencies at the earliest possible point in time;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15000"/>
              </a:lnSpc>
              <a:spcBef>
                <a:spcPts val="0"/>
              </a:spcBef>
              <a:spcAft>
                <a:spcPts val="1000"/>
              </a:spcAft>
              <a:buFont typeface="Wingdings" panose="05000000000000000000" pitchFamily="2"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Our rate models will be transparent</a:t>
            </a:r>
            <a:endParaRPr lang="en-US" b="1" dirty="0"/>
          </a:p>
          <a:p>
            <a:r>
              <a:rPr lang="en-US" dirty="0"/>
              <a:t>- Methodologies are driven by various factors</a:t>
            </a:r>
          </a:p>
        </p:txBody>
      </p:sp>
      <p:sp>
        <p:nvSpPr>
          <p:cNvPr id="4" name="Slide Number Placeholder 3"/>
          <p:cNvSpPr>
            <a:spLocks noGrp="1"/>
          </p:cNvSpPr>
          <p:nvPr>
            <p:ph type="sldNum" sz="quarter" idx="5"/>
          </p:nvPr>
        </p:nvSpPr>
        <p:spPr/>
        <p:txBody>
          <a:bodyPr/>
          <a:lstStyle/>
          <a:p>
            <a:fld id="{5112A793-87ED-48E7-AD87-8943E13D1D9A}" type="slidenum">
              <a:rPr lang="en-US" smtClean="0"/>
              <a:t>5</a:t>
            </a:fld>
            <a:endParaRPr lang="en-US" dirty="0"/>
          </a:p>
        </p:txBody>
      </p:sp>
    </p:spTree>
    <p:extLst>
      <p:ext uri="{BB962C8B-B14F-4D97-AF65-F5344CB8AC3E}">
        <p14:creationId xmlns:p14="http://schemas.microsoft.com/office/powerpoint/2010/main" val="1974875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US" dirty="0"/>
              <a:t>Reduced Usage - Customers migrating servers/applications from SDC to the cloud.</a:t>
            </a:r>
          </a:p>
          <a:p>
            <a:pPr rtl="0">
              <a:buFont typeface="Arial" panose="020B0604020202020204" pitchFamily="34" charset="0"/>
              <a:buChar char="•"/>
            </a:pPr>
            <a:r>
              <a:rPr lang="en-US" dirty="0"/>
              <a:t>Increased Costs - Some services like Midrange and Mainframe services are increasingly more expensive to provide. Less usage in those environments drives up the rate, while the costs generally don't go down. </a:t>
            </a:r>
          </a:p>
          <a:p>
            <a:pPr rtl="0">
              <a:buFont typeface="Arial" panose="020B0604020202020204" pitchFamily="34" charset="0"/>
              <a:buChar char="•"/>
            </a:pPr>
            <a:r>
              <a:rPr lang="en-US" dirty="0"/>
              <a:t>Inflation </a:t>
            </a:r>
          </a:p>
          <a:p>
            <a:pPr rtl="0">
              <a:buFont typeface="Arial" panose="020B0604020202020204" pitchFamily="34" charset="0"/>
              <a:buChar char="•"/>
            </a:pPr>
            <a:r>
              <a:rPr lang="en-US" dirty="0"/>
              <a:t>Revenue Need Increases: Beginning Balance Offset. </a:t>
            </a:r>
          </a:p>
        </p:txBody>
      </p:sp>
      <p:sp>
        <p:nvSpPr>
          <p:cNvPr id="4" name="Slide Number Placeholder 3"/>
          <p:cNvSpPr>
            <a:spLocks noGrp="1"/>
          </p:cNvSpPr>
          <p:nvPr>
            <p:ph type="sldNum" sz="quarter" idx="5"/>
          </p:nvPr>
        </p:nvSpPr>
        <p:spPr/>
        <p:txBody>
          <a:bodyPr/>
          <a:lstStyle/>
          <a:p>
            <a:fld id="{5112A793-87ED-48E7-AD87-8943E13D1D9A}" type="slidenum">
              <a:rPr lang="en-US" smtClean="0"/>
              <a:t>7</a:t>
            </a:fld>
            <a:endParaRPr lang="en-US" dirty="0"/>
          </a:p>
        </p:txBody>
      </p:sp>
    </p:spTree>
    <p:extLst>
      <p:ext uri="{BB962C8B-B14F-4D97-AF65-F5344CB8AC3E}">
        <p14:creationId xmlns:p14="http://schemas.microsoft.com/office/powerpoint/2010/main" val="38712243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AD5F4C-B22E-87C5-5E33-084712F1BB85}"/>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7"/>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0"/>
            <a:ext cx="12192000" cy="181764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224581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1DB10A0E-82BD-5AF0-FD1B-54E0308BAD9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655348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064D3892-2DD7-EE87-F2F7-DC597F2F7E0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345138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2F451E1-4971-8C70-E29A-BF64AAFE29A0}"/>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1713248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51117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72535"/>
            <a:ext cx="5264150" cy="2268538"/>
          </a:xfrm>
        </p:spPr>
        <p:txBody>
          <a:bodyPr anchor="ctr" anchorCtr="0">
            <a:normAutofit/>
          </a:bodyPr>
          <a:lstStyle>
            <a:lvl1pPr>
              <a:defRPr sz="5400">
                <a:solidFill>
                  <a:schemeClr val="accent2"/>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264379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63D587D-CE87-9ECD-005A-7A19FDF659B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02297"/>
            <a:ext cx="5264150" cy="3638776"/>
          </a:xfrm>
        </p:spPr>
        <p:txBody>
          <a:bodyPr anchor="ctr" anchorCtr="0">
            <a:normAutofit/>
          </a:bodyPr>
          <a:lstStyle>
            <a:lvl1pPr>
              <a:defRPr sz="5400">
                <a:solidFill>
                  <a:schemeClr val="accent2"/>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47721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299846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2">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dirty="0"/>
          </a:p>
        </p:txBody>
      </p:sp>
      <p:sp>
        <p:nvSpPr>
          <p:cNvPr id="10" name="Title 9">
            <a:extLst>
              <a:ext uri="{FF2B5EF4-FFF2-40B4-BE49-F238E27FC236}">
                <a16:creationId xmlns:a16="http://schemas.microsoft.com/office/drawing/2014/main" id="{4771E022-246E-3D33-45F6-AC6B91BFADA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0108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89914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5" name="Picture 4">
            <a:extLst>
              <a:ext uri="{FF2B5EF4-FFF2-40B4-BE49-F238E27FC236}">
                <a16:creationId xmlns:a16="http://schemas.microsoft.com/office/drawing/2014/main" id="{6ED4D970-23AF-733D-8FCE-4CE131F1C37A}"/>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8684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hank You Layout">
    <p:bg>
      <p:bgPr>
        <a:solidFill>
          <a:schemeClr val="accent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3302BEB-3422-9E94-962C-D3E5E34127F8}"/>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7" name="Title 1">
            <a:extLst>
              <a:ext uri="{FF2B5EF4-FFF2-40B4-BE49-F238E27FC236}">
                <a16:creationId xmlns:a16="http://schemas.microsoft.com/office/drawing/2014/main" id="{DD76883E-1DE0-8729-513E-E5FADCCC8A7E}"/>
              </a:ext>
            </a:extLst>
          </p:cNvPr>
          <p:cNvSpPr>
            <a:spLocks noGrp="1"/>
          </p:cNvSpPr>
          <p:nvPr>
            <p:ph type="ctrTitle"/>
          </p:nvPr>
        </p:nvSpPr>
        <p:spPr>
          <a:xfrm>
            <a:off x="1839750" y="2257636"/>
            <a:ext cx="6835899" cy="2342728"/>
          </a:xfrm>
        </p:spPr>
        <p:txBody>
          <a:bodyPr anchor="ctr" anchorCtr="0">
            <a:normAutofit/>
          </a:bodyPr>
          <a:lstStyle>
            <a:lvl1pPr algn="l">
              <a:defRPr sz="6600">
                <a:solidFill>
                  <a:schemeClr val="bg2"/>
                </a:solidFill>
              </a:defRPr>
            </a:lvl1pPr>
          </a:lstStyle>
          <a:p>
            <a:r>
              <a:rPr lang="en-US"/>
              <a:t>Click to edit Master title style</a:t>
            </a:r>
            <a:endParaRPr lang="en-US" dirty="0"/>
          </a:p>
        </p:txBody>
      </p:sp>
      <p:pic>
        <p:nvPicPr>
          <p:cNvPr id="8" name="Picture 7" descr="Oregon State Seal">
            <a:extLst>
              <a:ext uri="{FF2B5EF4-FFF2-40B4-BE49-F238E27FC236}">
                <a16:creationId xmlns:a16="http://schemas.microsoft.com/office/drawing/2014/main" id="{3203676B-7580-1514-3A4C-85301B2E3605}"/>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2257636"/>
            <a:ext cx="2335673" cy="2342728"/>
          </a:xfrm>
          <a:prstGeom prst="rect">
            <a:avLst/>
          </a:prstGeom>
        </p:spPr>
      </p:pic>
    </p:spTree>
    <p:extLst>
      <p:ext uri="{BB962C8B-B14F-4D97-AF65-F5344CB8AC3E}">
        <p14:creationId xmlns:p14="http://schemas.microsoft.com/office/powerpoint/2010/main" val="19205587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C5AA42B2-326E-3C90-D997-BA02502472F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0100499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2"/>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A26388EB-350E-CCDF-E111-767A1E5A78D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435162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C267C0-70AF-005E-01CC-6AFBA4DD9914}"/>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30312674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2474554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5"/>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602205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411AC5-A36D-3D4F-4E8B-6FF1F34664B3}"/>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9075"/>
            <a:ext cx="5264150" cy="3655452"/>
          </a:xfrm>
        </p:spPr>
        <p:txBody>
          <a:bodyPr anchor="ctr" anchorCtr="0">
            <a:normAutofit/>
          </a:bodyPr>
          <a:lstStyle>
            <a:lvl1pPr>
              <a:defRPr sz="5400">
                <a:solidFill>
                  <a:schemeClr val="accent5"/>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2898907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2395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5">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dirty="0"/>
          </a:p>
        </p:txBody>
      </p:sp>
      <p:sp>
        <p:nvSpPr>
          <p:cNvPr id="11" name="Title 10">
            <a:extLst>
              <a:ext uri="{FF2B5EF4-FFF2-40B4-BE49-F238E27FC236}">
                <a16:creationId xmlns:a16="http://schemas.microsoft.com/office/drawing/2014/main" id="{13D29285-A485-B869-8F9E-49320269A07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65228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913165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5" name="Picture 4">
            <a:extLst>
              <a:ext uri="{FF2B5EF4-FFF2-40B4-BE49-F238E27FC236}">
                <a16:creationId xmlns:a16="http://schemas.microsoft.com/office/drawing/2014/main" id="{3F50B191-7D59-5AFE-03CA-9C08E47D38F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721503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411988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A5513AE2-64EC-DCDD-CD00-07595AF3A01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37342185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5"/>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9D40835C-084A-8A40-BF2D-A5147710061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637474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20CBB7-403E-80D3-8035-B91B9605636E}"/>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9784258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2805403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3005989"/>
            <a:ext cx="5264150" cy="2268538"/>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42108205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1BE2DA-C9B1-6134-9404-6723C75A253B}"/>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610686"/>
            <a:ext cx="5264150" cy="3663841"/>
          </a:xfrm>
        </p:spPr>
        <p:txBody>
          <a:bodyPr anchor="ctr" anchorCtr="0">
            <a:normAutofit/>
          </a:bodyPr>
          <a:lstStyle>
            <a:lvl1pPr>
              <a:defRPr sz="5400">
                <a:solidFill>
                  <a:schemeClr val="accent4">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668859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662427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4">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dirty="0"/>
          </a:p>
        </p:txBody>
      </p:sp>
      <p:sp>
        <p:nvSpPr>
          <p:cNvPr id="10" name="Title 9">
            <a:extLst>
              <a:ext uri="{FF2B5EF4-FFF2-40B4-BE49-F238E27FC236}">
                <a16:creationId xmlns:a16="http://schemas.microsoft.com/office/drawing/2014/main" id="{8DA62D9D-7F2C-8BE4-AAAC-E80FEE23BE7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9123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2123726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5" name="Picture 4">
            <a:extLst>
              <a:ext uri="{FF2B5EF4-FFF2-40B4-BE49-F238E27FC236}">
                <a16:creationId xmlns:a16="http://schemas.microsoft.com/office/drawing/2014/main" id="{809589C0-BBEC-3850-0914-49E7E2F8C83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048643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4B93772-5CD8-0D96-E16A-3B8BE93C7A7D}"/>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2994839"/>
            <a:ext cx="5264150" cy="2268537"/>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371920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DC26E362-4BB4-86B1-4BDC-E3C9874DAD8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493044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4">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D1FE547D-9837-4263-7FBA-6518D4898EE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288921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EC852F-9663-8F0F-A39E-C8C796F3A0D9}"/>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101483" y="3653"/>
            <a:ext cx="8090517" cy="5036696"/>
          </a:xfrm>
          <a:prstGeom prst="rect">
            <a:avLst/>
          </a:prstGeom>
        </p:spPr>
      </p:pic>
      <p:sp>
        <p:nvSpPr>
          <p:cNvPr id="9" name="Rectangle 8">
            <a:extLst>
              <a:ext uri="{FF2B5EF4-FFF2-40B4-BE49-F238E27FC236}">
                <a16:creationId xmlns:a16="http://schemas.microsoft.com/office/drawing/2014/main" id="{4A1196DA-6557-FF14-352F-F3BCA947A667}"/>
              </a:ext>
            </a:extLst>
          </p:cNvPr>
          <p:cNvSpPr/>
          <p:nvPr userDrawn="1"/>
        </p:nvSpPr>
        <p:spPr>
          <a:xfrm>
            <a:off x="0" y="5040351"/>
            <a:ext cx="12192000" cy="181764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873985F-D014-401D-5AC2-138B961BF4C4}"/>
              </a:ext>
            </a:extLst>
          </p:cNvPr>
          <p:cNvSpPr>
            <a:spLocks noGrp="1"/>
          </p:cNvSpPr>
          <p:nvPr>
            <p:ph type="ctrTitle"/>
          </p:nvPr>
        </p:nvSpPr>
        <p:spPr>
          <a:xfrm>
            <a:off x="838200" y="686018"/>
            <a:ext cx="7837450" cy="3169127"/>
          </a:xfrm>
        </p:spPr>
        <p:txBody>
          <a:bodyPr anchor="b">
            <a:normAutofit/>
          </a:bodyPr>
          <a:lstStyle>
            <a:lvl1pPr algn="l">
              <a:defRPr sz="5400">
                <a:solidFill>
                  <a:schemeClr val="bg2"/>
                </a:solidFill>
              </a:defRPr>
            </a:lvl1pPr>
          </a:lstStyle>
          <a:p>
            <a:r>
              <a:rPr lang="en-US" dirty="0"/>
              <a:t>Click to edit Master title style</a:t>
            </a:r>
          </a:p>
        </p:txBody>
      </p:sp>
      <p:sp>
        <p:nvSpPr>
          <p:cNvPr id="3" name="Subtitle 2">
            <a:extLst>
              <a:ext uri="{FF2B5EF4-FFF2-40B4-BE49-F238E27FC236}">
                <a16:creationId xmlns:a16="http://schemas.microsoft.com/office/drawing/2014/main" id="{D48A0BCB-646A-CF67-0787-BC051641DC21}"/>
              </a:ext>
            </a:extLst>
          </p:cNvPr>
          <p:cNvSpPr>
            <a:spLocks noGrp="1"/>
          </p:cNvSpPr>
          <p:nvPr>
            <p:ph type="subTitle" idx="1"/>
          </p:nvPr>
        </p:nvSpPr>
        <p:spPr>
          <a:xfrm>
            <a:off x="838200" y="5408341"/>
            <a:ext cx="10515600" cy="936703"/>
          </a:xfrm>
        </p:spPr>
        <p:txBody>
          <a:bodyPr anchor="ctr" anchorCtr="0"/>
          <a:lstStyle>
            <a:lvl1pPr marL="0" indent="0" algn="l">
              <a:buNone/>
              <a:defRPr sz="3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Oregon State Seal">
            <a:extLst>
              <a:ext uri="{FF2B5EF4-FFF2-40B4-BE49-F238E27FC236}">
                <a16:creationId xmlns:a16="http://schemas.microsoft.com/office/drawing/2014/main" id="{313A774C-0C74-9D56-1BD2-0A37FB1079A6}"/>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018125" y="1512417"/>
            <a:ext cx="2335673" cy="2342728"/>
          </a:xfrm>
          <a:prstGeom prst="rect">
            <a:avLst/>
          </a:prstGeom>
        </p:spPr>
      </p:pic>
    </p:spTree>
    <p:extLst>
      <p:ext uri="{BB962C8B-B14F-4D97-AF65-F5344CB8AC3E}">
        <p14:creationId xmlns:p14="http://schemas.microsoft.com/office/powerpoint/2010/main" val="27984497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F22FB-6C22-382F-6027-92C839F59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00592-7068-79DE-A8CB-67A848BEEF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81DD3-6ED7-B2A1-BA5A-0C7509C0881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498D8CE5-F42D-A695-0281-ED140BEFA7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801C6F3-E588-0CDD-D927-8EB5F622FD3C}"/>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894049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2994839"/>
            <a:ext cx="5264150" cy="2268537"/>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9" name="Rectangle 8">
            <a:extLst>
              <a:ext uri="{FF2B5EF4-FFF2-40B4-BE49-F238E27FC236}">
                <a16:creationId xmlns:a16="http://schemas.microsoft.com/office/drawing/2014/main" id="{BD97B47F-282B-669D-BA99-12183C7CA378}"/>
              </a:ext>
            </a:extLst>
          </p:cNvPr>
          <p:cNvSpPr/>
          <p:nvPr userDrawn="1"/>
        </p:nvSpPr>
        <p:spPr>
          <a:xfrm>
            <a:off x="0" y="0"/>
            <a:ext cx="12192000" cy="2268537"/>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936131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85D31B-E26E-1486-9E2D-C568EE44E04A}"/>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1"/>
            <a:ext cx="7841942" cy="6873102"/>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0" y="1593909"/>
            <a:ext cx="5264150" cy="3669468"/>
          </a:xfrm>
        </p:spPr>
        <p:txBody>
          <a:bodyPr anchor="ctr" anchorCtr="0">
            <a:normAutofit/>
          </a:bodyPr>
          <a:lstStyle>
            <a:lvl1pPr>
              <a:defRPr sz="5400">
                <a:solidFill>
                  <a:schemeClr val="accent3">
                    <a:lumMod val="75000"/>
                  </a:schemeClr>
                </a:solidFill>
              </a:defRPr>
            </a:lvl1pPr>
          </a:lstStyle>
          <a:p>
            <a:r>
              <a:rPr lang="en-US" dirty="0"/>
              <a:t>Click to edit Master title style</a:t>
            </a:r>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898126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9377448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3">
              <a:lumMod val="20000"/>
              <a:lumOff val="80000"/>
              <a:alpha val="4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dirty="0"/>
          </a:p>
        </p:txBody>
      </p:sp>
      <p:sp>
        <p:nvSpPr>
          <p:cNvPr id="10" name="Title 9">
            <a:extLst>
              <a:ext uri="{FF2B5EF4-FFF2-40B4-BE49-F238E27FC236}">
                <a16:creationId xmlns:a16="http://schemas.microsoft.com/office/drawing/2014/main" id="{7A1E30B4-BF52-848B-6092-1C7BBC7FC9E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903595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5235669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5" name="Picture 4">
            <a:extLst>
              <a:ext uri="{FF2B5EF4-FFF2-40B4-BE49-F238E27FC236}">
                <a16:creationId xmlns:a16="http://schemas.microsoft.com/office/drawing/2014/main" id="{8F75322B-D108-0B6F-CD74-36CF7534C32E}"/>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1598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FA12B5-49D0-25D4-CA0B-D418BA412D3F}"/>
              </a:ext>
              <a:ext uri="{C183D7F6-B498-43B3-948B-1728B52AA6E4}">
                <adec:decorative xmlns:adec="http://schemas.microsoft.com/office/drawing/2017/decorative" val="1"/>
              </a:ext>
            </a:extLst>
          </p:cNvPr>
          <p:cNvPicPr>
            <a:picLocks noChangeAspect="1"/>
          </p:cNvPicPr>
          <p:nvPr userDrawn="1"/>
        </p:nvPicPr>
        <p:blipFill>
          <a:blip r:embed="rId2" cstate="screen">
            <a:alphaModFix amt="20000"/>
            <a:extLst>
              <a:ext uri="{28A0092B-C50C-407E-A947-70E740481C1C}">
                <a14:useLocalDpi xmlns:a14="http://schemas.microsoft.com/office/drawing/2010/main" val="0"/>
              </a:ext>
            </a:extLst>
          </a:blip>
          <a:srcRect/>
          <a:stretch/>
        </p:blipFill>
        <p:spPr>
          <a:xfrm>
            <a:off x="4350058" y="0"/>
            <a:ext cx="7841942" cy="6873104"/>
          </a:xfrm>
          <a:prstGeom prst="rect">
            <a:avLst/>
          </a:prstGeom>
        </p:spPr>
      </p:pic>
      <p:sp>
        <p:nvSpPr>
          <p:cNvPr id="2" name="Title 1">
            <a:extLst>
              <a:ext uri="{FF2B5EF4-FFF2-40B4-BE49-F238E27FC236}">
                <a16:creationId xmlns:a16="http://schemas.microsoft.com/office/drawing/2014/main" id="{10F81934-C45D-4A8A-2FBA-700B1AEE1919}"/>
              </a:ext>
            </a:extLst>
          </p:cNvPr>
          <p:cNvSpPr>
            <a:spLocks noGrp="1"/>
          </p:cNvSpPr>
          <p:nvPr>
            <p:ph type="title"/>
          </p:nvPr>
        </p:nvSpPr>
        <p:spPr>
          <a:xfrm>
            <a:off x="831851" y="1716361"/>
            <a:ext cx="5264150" cy="3547015"/>
          </a:xfrm>
        </p:spPr>
        <p:txBody>
          <a:bodyPr anchor="ctr" anchorCtr="0">
            <a:normAutofit/>
          </a:bodyPr>
          <a:lstStyle>
            <a:lvl1pPr>
              <a:defRPr sz="5400">
                <a:solidFill>
                  <a:schemeClr val="accent1"/>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B8F76022-DB6E-B4B6-C0B4-70ECBAF0DA3B}"/>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15" name="Footer Placeholder 14">
            <a:extLst>
              <a:ext uri="{FF2B5EF4-FFF2-40B4-BE49-F238E27FC236}">
                <a16:creationId xmlns:a16="http://schemas.microsoft.com/office/drawing/2014/main" id="{E8835D71-9BC4-2EE0-14C3-D2CB9B9B2581}"/>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BE926F9E-CE3E-CCE3-9D74-CEADE4F01223}"/>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4176915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D3E48-D897-7EF2-154C-D05F755067D6}"/>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DB045F7-0A30-F0AD-DCBD-BA798BF3F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94A195-7761-CDFD-56EF-77E56A2C7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FFC30-E52B-0650-9AF5-341C23AA0C52}"/>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864D087A-3AFA-5138-5E30-7B27ACC4241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4E8005-D1CF-6BC8-D343-EDE5FFFFF328}"/>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CE10A22A-B483-EC22-54C0-09282ADA1C2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730841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1159C-0518-6644-A5B9-4394ADEF71AF}"/>
              </a:ext>
            </a:extLst>
          </p:cNvPr>
          <p:cNvSpPr>
            <a:spLocks noGrp="1"/>
          </p:cNvSpPr>
          <p:nvPr>
            <p:ph type="title"/>
          </p:nvPr>
        </p:nvSpPr>
        <p:spPr>
          <a:xfrm>
            <a:off x="839788" y="457200"/>
            <a:ext cx="3932237" cy="1600200"/>
          </a:xfrm>
        </p:spPr>
        <p:txBody>
          <a:bodyPr anchor="b"/>
          <a:lstStyle>
            <a:lvl1pPr>
              <a:defRPr sz="3200">
                <a:solidFill>
                  <a:schemeClr val="accent3">
                    <a:lumMod val="75000"/>
                  </a:schemeClr>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ED7F4837-967C-3228-920A-BD6657708D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6FBD469-58C7-19F2-028D-10C9F8D36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AEAF21-26AD-7BD5-8C82-F8463190279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E5E8FE55-E6B7-931B-F35C-2337529463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DA5C9F-DA70-64CA-BEB2-115FEAEA210D}"/>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8" name="Picture 7">
            <a:extLst>
              <a:ext uri="{FF2B5EF4-FFF2-40B4-BE49-F238E27FC236}">
                <a16:creationId xmlns:a16="http://schemas.microsoft.com/office/drawing/2014/main" id="{886A08AE-464A-92BF-D70B-F951F3AB249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138049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6B086-6DE7-2DAB-0A7A-52753AA265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6E4B6A-43C6-E074-73B2-B6DC4909F8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292948-E460-F4AE-8105-A6C74E325C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000F97-8DB3-0DA6-6000-5F3E236B191F}"/>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6" name="Footer Placeholder 5">
            <a:extLst>
              <a:ext uri="{FF2B5EF4-FFF2-40B4-BE49-F238E27FC236}">
                <a16:creationId xmlns:a16="http://schemas.microsoft.com/office/drawing/2014/main" id="{FEBAB244-6701-ABDC-6F82-53F75784580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288A1C6-CFC8-9249-8C44-1281570AA139}"/>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11487391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AB4EFF-C7F3-79D5-9E4A-8770613B81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73BDFA-E099-755A-AC37-EA0DAEFB331C}"/>
              </a:ext>
            </a:extLst>
          </p:cNvPr>
          <p:cNvSpPr>
            <a:spLocks noGrp="1"/>
          </p:cNvSpPr>
          <p:nvPr>
            <p:ph sz="half" idx="2"/>
          </p:nvPr>
        </p:nvSpPr>
        <p:spPr>
          <a:xfrm>
            <a:off x="839788" y="2505075"/>
            <a:ext cx="5157787"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7A1CEE-01D3-4196-1516-C74B025C9A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22D8F4-696E-689B-0EEE-2E63F5F5CF26}"/>
              </a:ext>
            </a:extLst>
          </p:cNvPr>
          <p:cNvSpPr>
            <a:spLocks noGrp="1"/>
          </p:cNvSpPr>
          <p:nvPr>
            <p:ph sz="quarter" idx="4"/>
          </p:nvPr>
        </p:nvSpPr>
        <p:spPr>
          <a:xfrm>
            <a:off x="6172200" y="2505075"/>
            <a:ext cx="5183188" cy="3684588"/>
          </a:xfrm>
          <a:solidFill>
            <a:schemeClr val="accent1">
              <a:lumMod val="20000"/>
              <a:lumOff val="80000"/>
              <a:alpha val="20000"/>
            </a:schemeClr>
          </a:solidFill>
        </p:spPr>
        <p:txBody>
          <a:bodyPr anchor="ctr"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56AD4A-17A8-D0AE-BC5F-36631FC4FF35}"/>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8" name="Footer Placeholder 7">
            <a:extLst>
              <a:ext uri="{FF2B5EF4-FFF2-40B4-BE49-F238E27FC236}">
                <a16:creationId xmlns:a16="http://schemas.microsoft.com/office/drawing/2014/main" id="{145E0B56-DB2F-1D00-5746-A5EA9065FF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5809094-F10C-C34E-D1A3-792F6907E066}"/>
              </a:ext>
            </a:extLst>
          </p:cNvPr>
          <p:cNvSpPr>
            <a:spLocks noGrp="1"/>
          </p:cNvSpPr>
          <p:nvPr>
            <p:ph type="sldNum" sz="quarter" idx="12"/>
          </p:nvPr>
        </p:nvSpPr>
        <p:spPr/>
        <p:txBody>
          <a:bodyPr/>
          <a:lstStyle/>
          <a:p>
            <a:fld id="{6DAAD792-40EB-4AE2-8035-18241753E6F5}" type="slidenum">
              <a:rPr lang="en-US" smtClean="0"/>
              <a:t>‹#›</a:t>
            </a:fld>
            <a:endParaRPr lang="en-US" dirty="0"/>
          </a:p>
        </p:txBody>
      </p:sp>
      <p:sp>
        <p:nvSpPr>
          <p:cNvPr id="10" name="Title 9">
            <a:extLst>
              <a:ext uri="{FF2B5EF4-FFF2-40B4-BE49-F238E27FC236}">
                <a16:creationId xmlns:a16="http://schemas.microsoft.com/office/drawing/2014/main" id="{7CC9B3E6-E9AA-901B-9EA9-DC8D7A36E2B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253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3F76C-4908-7560-6962-1D801C9D9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BC11BB-678D-EE4B-412D-3A41C798665D}"/>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4" name="Footer Placeholder 3">
            <a:extLst>
              <a:ext uri="{FF2B5EF4-FFF2-40B4-BE49-F238E27FC236}">
                <a16:creationId xmlns:a16="http://schemas.microsoft.com/office/drawing/2014/main" id="{BDBD7932-B6E4-7DD7-33AE-68D9AFF11F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B7DCEEC-8E59-5C14-8481-D4A79F663436}"/>
              </a:ext>
            </a:extLst>
          </p:cNvPr>
          <p:cNvSpPr>
            <a:spLocks noGrp="1"/>
          </p:cNvSpPr>
          <p:nvPr>
            <p:ph type="sldNum" sz="quarter" idx="12"/>
          </p:nvPr>
        </p:nvSpPr>
        <p:spPr/>
        <p:txBody>
          <a:bodyPr/>
          <a:lstStyle/>
          <a:p>
            <a:fld id="{6DAAD792-40EB-4AE2-8035-18241753E6F5}" type="slidenum">
              <a:rPr lang="en-US" smtClean="0"/>
              <a:t>‹#›</a:t>
            </a:fld>
            <a:endParaRPr lang="en-US" dirty="0"/>
          </a:p>
        </p:txBody>
      </p:sp>
    </p:spTree>
    <p:extLst>
      <p:ext uri="{BB962C8B-B14F-4D97-AF65-F5344CB8AC3E}">
        <p14:creationId xmlns:p14="http://schemas.microsoft.com/office/powerpoint/2010/main" val="333074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E04B7-366E-9341-F0C4-018B63485E37}"/>
              </a:ext>
            </a:extLst>
          </p:cNvPr>
          <p:cNvSpPr>
            <a:spLocks noGrp="1"/>
          </p:cNvSpPr>
          <p:nvPr>
            <p:ph type="dt" sz="half" idx="10"/>
          </p:nvPr>
        </p:nvSpPr>
        <p:spPr/>
        <p:txBody>
          <a:bodyPr/>
          <a:lstStyle/>
          <a:p>
            <a:fld id="{E42BC415-5846-4D3C-BA84-AC694FFF229E}" type="datetimeFigureOut">
              <a:rPr lang="en-US" smtClean="0"/>
              <a:t>4/22/2024</a:t>
            </a:fld>
            <a:endParaRPr lang="en-US" dirty="0"/>
          </a:p>
        </p:txBody>
      </p:sp>
      <p:sp>
        <p:nvSpPr>
          <p:cNvPr id="3" name="Footer Placeholder 2">
            <a:extLst>
              <a:ext uri="{FF2B5EF4-FFF2-40B4-BE49-F238E27FC236}">
                <a16:creationId xmlns:a16="http://schemas.microsoft.com/office/drawing/2014/main" id="{06196D20-8BE3-9D30-83AC-0F8A64250D6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BC9797C-8725-F4AB-FEC0-16C6C08C2AFE}"/>
              </a:ext>
            </a:extLst>
          </p:cNvPr>
          <p:cNvSpPr>
            <a:spLocks noGrp="1"/>
          </p:cNvSpPr>
          <p:nvPr>
            <p:ph type="sldNum" sz="quarter" idx="12"/>
          </p:nvPr>
        </p:nvSpPr>
        <p:spPr/>
        <p:txBody>
          <a:bodyPr/>
          <a:lstStyle/>
          <a:p>
            <a:fld id="{6DAAD792-40EB-4AE2-8035-18241753E6F5}" type="slidenum">
              <a:rPr lang="en-US" smtClean="0"/>
              <a:t>‹#›</a:t>
            </a:fld>
            <a:endParaRPr lang="en-US" dirty="0"/>
          </a:p>
        </p:txBody>
      </p:sp>
      <p:pic>
        <p:nvPicPr>
          <p:cNvPr id="5" name="Picture 4">
            <a:extLst>
              <a:ext uri="{FF2B5EF4-FFF2-40B4-BE49-F238E27FC236}">
                <a16:creationId xmlns:a16="http://schemas.microsoft.com/office/drawing/2014/main" id="{B80D27A5-C18F-33C6-4AAF-EF2A8455124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0163408" y="241019"/>
            <a:ext cx="1190392" cy="1190392"/>
          </a:xfrm>
          <a:prstGeom prst="rect">
            <a:avLst/>
          </a:prstGeom>
        </p:spPr>
      </p:pic>
    </p:spTree>
    <p:extLst>
      <p:ext uri="{BB962C8B-B14F-4D97-AF65-F5344CB8AC3E}">
        <p14:creationId xmlns:p14="http://schemas.microsoft.com/office/powerpoint/2010/main" val="2147198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5D354A7-A2BF-CBB3-A3D6-4FF62FB4B93B}"/>
              </a:ext>
              <a:ext uri="{C183D7F6-B498-43B3-948B-1728B52AA6E4}">
                <adec:decorative xmlns:adec="http://schemas.microsoft.com/office/drawing/2017/decorative" val="1"/>
              </a:ext>
            </a:extLst>
          </p:cNvPr>
          <p:cNvPicPr>
            <a:picLocks noChangeAspect="1"/>
          </p:cNvPicPr>
          <p:nvPr userDrawn="1"/>
        </p:nvPicPr>
        <p:blipFill>
          <a:blip r:embed="rId13"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dirty="0"/>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4"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013717326"/>
      </p:ext>
    </p:extLst>
  </p:cSld>
  <p:clrMap bg1="lt1" tx1="dk1" bg2="lt2" tx2="dk2" accent1="accent1" accent2="accent2" accent3="accent3" accent4="accent4" accent5="accent5" accent6="accent6" hlink="hlink" folHlink="folHlink"/>
  <p:sldLayoutIdLst>
    <p:sldLayoutId id="2147483673" r:id="rId1"/>
    <p:sldLayoutId id="2147483723" r:id="rId2"/>
    <p:sldLayoutId id="2147483674" r:id="rId3"/>
    <p:sldLayoutId id="2147483675" r:id="rId4"/>
    <p:sldLayoutId id="2147483722" r:id="rId5"/>
    <p:sldLayoutId id="2147483676" r:id="rId6"/>
    <p:sldLayoutId id="2147483677" r:id="rId7"/>
    <p:sldLayoutId id="2147483678" r:id="rId8"/>
    <p:sldLayoutId id="2147483679" r:id="rId9"/>
    <p:sldLayoutId id="2147483680" r:id="rId10"/>
    <p:sldLayoutId id="2147483681" r:id="rId11"/>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4B6F04-E005-981A-E21D-732CE579D09C}"/>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dirty="0"/>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289502516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724" r:id="rId4"/>
    <p:sldLayoutId id="2147483686" r:id="rId5"/>
    <p:sldLayoutId id="2147483687" r:id="rId6"/>
    <p:sldLayoutId id="2147483688" r:id="rId7"/>
    <p:sldLayoutId id="2147483689" r:id="rId8"/>
    <p:sldLayoutId id="2147483690" r:id="rId9"/>
    <p:sldLayoutId id="214748369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57068E-601E-5568-9B53-CD02EA2D47E2}"/>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dirty="0"/>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349174122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725" r:id="rId4"/>
    <p:sldLayoutId id="2147483696" r:id="rId5"/>
    <p:sldLayoutId id="2147483697" r:id="rId6"/>
    <p:sldLayoutId id="2147483698" r:id="rId7"/>
    <p:sldLayoutId id="2147483699" r:id="rId8"/>
    <p:sldLayoutId id="2147483700" r:id="rId9"/>
    <p:sldLayoutId id="214748370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BE3B07B-9D76-BA71-338B-30745BB4512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dirty="0"/>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411802553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26" r:id="rId4"/>
    <p:sldLayoutId id="2147483706" r:id="rId5"/>
    <p:sldLayoutId id="2147483707" r:id="rId6"/>
    <p:sldLayoutId id="2147483708" r:id="rId7"/>
    <p:sldLayoutId id="2147483709" r:id="rId8"/>
    <p:sldLayoutId id="2147483710" r:id="rId9"/>
    <p:sldLayoutId id="214748371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8700F66-526F-6833-205A-CB37735E20BF}"/>
              </a:ext>
              <a:ext uri="{C183D7F6-B498-43B3-948B-1728B52AA6E4}">
                <adec:decorative xmlns:adec="http://schemas.microsoft.com/office/drawing/2017/decorative" val="1"/>
              </a:ext>
            </a:extLst>
          </p:cNvPr>
          <p:cNvPicPr>
            <a:picLocks noChangeAspect="1"/>
          </p:cNvPicPr>
          <p:nvPr userDrawn="1"/>
        </p:nvPicPr>
        <p:blipFill>
          <a:blip r:embed="rId12" cstate="screen">
            <a:alphaModFix amt="50000"/>
            <a:extLst>
              <a:ext uri="{28A0092B-C50C-407E-A947-70E740481C1C}">
                <a14:useLocalDpi xmlns:a14="http://schemas.microsoft.com/office/drawing/2010/main" val="0"/>
              </a:ext>
            </a:extLst>
          </a:blip>
          <a:srcRect/>
          <a:stretch/>
        </p:blipFill>
        <p:spPr>
          <a:xfrm>
            <a:off x="0" y="0"/>
            <a:ext cx="12191999" cy="6857999"/>
          </a:xfrm>
          <a:prstGeom prst="rect">
            <a:avLst/>
          </a:prstGeom>
        </p:spPr>
      </p:pic>
      <p:sp>
        <p:nvSpPr>
          <p:cNvPr id="7" name="Rectangle 6">
            <a:extLst>
              <a:ext uri="{FF2B5EF4-FFF2-40B4-BE49-F238E27FC236}">
                <a16:creationId xmlns:a16="http://schemas.microsoft.com/office/drawing/2014/main" id="{104B4AAD-EC95-A0D9-55D8-4AE82D3B3065}"/>
              </a:ext>
            </a:extLst>
          </p:cNvPr>
          <p:cNvSpPr/>
          <p:nvPr userDrawn="1"/>
        </p:nvSpPr>
        <p:spPr>
          <a:xfrm>
            <a:off x="0" y="-18257"/>
            <a:ext cx="12192000" cy="1708945"/>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E7982AFF-795B-9F16-FE3D-3E7E61816A5C}"/>
              </a:ext>
            </a:extLst>
          </p:cNvPr>
          <p:cNvSpPr>
            <a:spLocks noGrp="1"/>
          </p:cNvSpPr>
          <p:nvPr>
            <p:ph type="title"/>
          </p:nvPr>
        </p:nvSpPr>
        <p:spPr>
          <a:xfrm>
            <a:off x="838200" y="365126"/>
            <a:ext cx="8919117" cy="11939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1E078EB-9C2A-9DF1-FC12-EAB658854145}"/>
              </a:ext>
            </a:extLst>
          </p:cNvPr>
          <p:cNvSpPr>
            <a:spLocks noGrp="1"/>
          </p:cNvSpPr>
          <p:nvPr>
            <p:ph type="body" idx="1"/>
          </p:nvPr>
        </p:nvSpPr>
        <p:spPr>
          <a:xfrm>
            <a:off x="838200" y="2074071"/>
            <a:ext cx="10515600" cy="417076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E7EB0E-1DB5-0AFE-D66E-66BBCD5247E8}"/>
              </a:ext>
            </a:extLst>
          </p:cNvPr>
          <p:cNvSpPr>
            <a:spLocks noGrp="1"/>
          </p:cNvSpPr>
          <p:nvPr>
            <p:ph type="dt" sz="half" idx="2"/>
          </p:nvPr>
        </p:nvSpPr>
        <p:spPr>
          <a:xfrm>
            <a:off x="838200" y="6244840"/>
            <a:ext cx="104307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BC415-5846-4D3C-BA84-AC694FFF229E}" type="datetimeFigureOut">
              <a:rPr lang="en-US" smtClean="0"/>
              <a:t>4/22/2024</a:t>
            </a:fld>
            <a:endParaRPr lang="en-US" dirty="0"/>
          </a:p>
        </p:txBody>
      </p:sp>
      <p:sp>
        <p:nvSpPr>
          <p:cNvPr id="5" name="Footer Placeholder 4">
            <a:extLst>
              <a:ext uri="{FF2B5EF4-FFF2-40B4-BE49-F238E27FC236}">
                <a16:creationId xmlns:a16="http://schemas.microsoft.com/office/drawing/2014/main" id="{A1422E0C-7FAA-E36D-0569-032D7CF6BBA3}"/>
              </a:ext>
            </a:extLst>
          </p:cNvPr>
          <p:cNvSpPr>
            <a:spLocks noGrp="1"/>
          </p:cNvSpPr>
          <p:nvPr>
            <p:ph type="ftr" sz="quarter" idx="3"/>
          </p:nvPr>
        </p:nvSpPr>
        <p:spPr>
          <a:xfrm>
            <a:off x="4038600" y="624484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819471B-ACC5-2577-B45B-25199F3CD4FC}"/>
              </a:ext>
            </a:extLst>
          </p:cNvPr>
          <p:cNvSpPr>
            <a:spLocks noGrp="1"/>
          </p:cNvSpPr>
          <p:nvPr>
            <p:ph type="sldNum" sz="quarter" idx="4"/>
          </p:nvPr>
        </p:nvSpPr>
        <p:spPr>
          <a:xfrm>
            <a:off x="10110876" y="6244840"/>
            <a:ext cx="12429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AAD792-40EB-4AE2-8035-18241753E6F5}" type="slidenum">
              <a:rPr lang="en-US" smtClean="0"/>
              <a:t>‹#›</a:t>
            </a:fld>
            <a:endParaRPr lang="en-US" dirty="0"/>
          </a:p>
        </p:txBody>
      </p:sp>
      <p:pic>
        <p:nvPicPr>
          <p:cNvPr id="8" name="Picture 7" descr="Oregon State Seal">
            <a:extLst>
              <a:ext uri="{FF2B5EF4-FFF2-40B4-BE49-F238E27FC236}">
                <a16:creationId xmlns:a16="http://schemas.microsoft.com/office/drawing/2014/main" id="{9561F7D6-B715-F83C-B0E7-317426E16D8D}"/>
              </a:ext>
            </a:extLst>
          </p:cNvPr>
          <p:cNvPicPr>
            <a:picLocks noChangeAspect="1"/>
          </p:cNvPicPr>
          <p:nvPr userDrawn="1"/>
        </p:nvPicPr>
        <p:blipFill>
          <a:blip r:embed="rId13" cstate="screen">
            <a:extLst>
              <a:ext uri="{28A0092B-C50C-407E-A947-70E740481C1C}">
                <a14:useLocalDpi xmlns:a14="http://schemas.microsoft.com/office/drawing/2010/main" val="0"/>
              </a:ext>
            </a:extLst>
          </a:blip>
          <a:stretch>
            <a:fillRect/>
          </a:stretch>
        </p:blipFill>
        <p:spPr>
          <a:xfrm>
            <a:off x="10163408" y="239221"/>
            <a:ext cx="1190392" cy="1193988"/>
          </a:xfrm>
          <a:prstGeom prst="rect">
            <a:avLst/>
          </a:prstGeom>
        </p:spPr>
      </p:pic>
    </p:spTree>
    <p:extLst>
      <p:ext uri="{BB962C8B-B14F-4D97-AF65-F5344CB8AC3E}">
        <p14:creationId xmlns:p14="http://schemas.microsoft.com/office/powerpoint/2010/main" val="128492934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27" r:id="rId4"/>
    <p:sldLayoutId id="2147483716" r:id="rId5"/>
    <p:sldLayoutId id="2147483717" r:id="rId6"/>
    <p:sldLayoutId id="2147483718" r:id="rId7"/>
    <p:sldLayoutId id="2147483719" r:id="rId8"/>
    <p:sldLayoutId id="2147483720" r:id="rId9"/>
    <p:sldLayoutId id="2147483721" r:id="rId10"/>
  </p:sldLayoutIdLst>
  <p:txStyles>
    <p:titleStyle>
      <a:lvl1pPr algn="l" defTabSz="914400" rtl="0" eaLnBrk="1" latinLnBrk="0" hangingPunct="1">
        <a:lnSpc>
          <a:spcPct val="90000"/>
        </a:lnSpc>
        <a:spcBef>
          <a:spcPct val="0"/>
        </a:spcBef>
        <a:buNone/>
        <a:defRPr sz="4400" b="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F7C6E-F55B-B87F-6966-DC9461052BF7}"/>
              </a:ext>
            </a:extLst>
          </p:cNvPr>
          <p:cNvSpPr>
            <a:spLocks noGrp="1"/>
          </p:cNvSpPr>
          <p:nvPr>
            <p:ph type="ctrTitle"/>
          </p:nvPr>
        </p:nvSpPr>
        <p:spPr>
          <a:xfrm>
            <a:off x="1839750" y="2063750"/>
            <a:ext cx="6835899" cy="2886202"/>
          </a:xfrm>
        </p:spPr>
        <p:txBody>
          <a:bodyPr>
            <a:normAutofit/>
          </a:bodyPr>
          <a:lstStyle/>
          <a:p>
            <a:br>
              <a:rPr lang="en-US" dirty="0"/>
            </a:br>
            <a:br>
              <a:rPr lang="en-US" sz="3100" dirty="0"/>
            </a:br>
            <a:endParaRPr lang="en-US" sz="3100" dirty="0"/>
          </a:p>
        </p:txBody>
      </p:sp>
      <p:sp>
        <p:nvSpPr>
          <p:cNvPr id="2" name="Content Placeholder 2">
            <a:extLst>
              <a:ext uri="{FF2B5EF4-FFF2-40B4-BE49-F238E27FC236}">
                <a16:creationId xmlns:a16="http://schemas.microsoft.com/office/drawing/2014/main" id="{869C1C30-0632-165A-488F-C4F644FFDA00}"/>
              </a:ext>
            </a:extLst>
          </p:cNvPr>
          <p:cNvSpPr txBox="1">
            <a:spLocks/>
          </p:cNvSpPr>
          <p:nvPr/>
        </p:nvSpPr>
        <p:spPr>
          <a:xfrm>
            <a:off x="3292978" y="1566368"/>
            <a:ext cx="6224533" cy="356026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AutoNum type="arabicPlain"/>
            </a:pPr>
            <a:r>
              <a:rPr lang="en-US" sz="2000" b="1" dirty="0">
                <a:solidFill>
                  <a:schemeClr val="bg1"/>
                </a:solidFill>
                <a:latin typeface="+mj-lt"/>
              </a:rPr>
              <a:t>DAS Rate and Assessment Overview</a:t>
            </a:r>
          </a:p>
        </p:txBody>
      </p:sp>
      <p:sp>
        <p:nvSpPr>
          <p:cNvPr id="3" name="Title 1">
            <a:extLst>
              <a:ext uri="{FF2B5EF4-FFF2-40B4-BE49-F238E27FC236}">
                <a16:creationId xmlns:a16="http://schemas.microsoft.com/office/drawing/2014/main" id="{B590554E-78F3-1B5A-754B-22A60F339FB9}"/>
              </a:ext>
            </a:extLst>
          </p:cNvPr>
          <p:cNvSpPr txBox="1">
            <a:spLocks/>
          </p:cNvSpPr>
          <p:nvPr/>
        </p:nvSpPr>
        <p:spPr>
          <a:xfrm>
            <a:off x="29077" y="1188637"/>
            <a:ext cx="3263901" cy="4480726"/>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a:solidFill>
                  <a:schemeClr val="bg1"/>
                </a:solidFill>
              </a:rPr>
              <a:t>Agenda</a:t>
            </a:r>
          </a:p>
        </p:txBody>
      </p:sp>
      <p:cxnSp>
        <p:nvCxnSpPr>
          <p:cNvPr id="6" name="Straight Connector 5">
            <a:extLst>
              <a:ext uri="{FF2B5EF4-FFF2-40B4-BE49-F238E27FC236}">
                <a16:creationId xmlns:a16="http://schemas.microsoft.com/office/drawing/2014/main" id="{C452695F-63FF-6C87-AAB2-2F576921501D}"/>
              </a:ext>
            </a:extLst>
          </p:cNvPr>
          <p:cNvCxnSpPr>
            <a:cxnSpLocks/>
          </p:cNvCxnSpPr>
          <p:nvPr/>
        </p:nvCxnSpPr>
        <p:spPr>
          <a:xfrm>
            <a:off x="3292978" y="2063750"/>
            <a:ext cx="4479" cy="2730500"/>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35122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A0FAD2-0C88-8D94-5643-230C68BDCFC4}"/>
              </a:ext>
            </a:extLst>
          </p:cNvPr>
          <p:cNvSpPr>
            <a:spLocks noGrp="1"/>
          </p:cNvSpPr>
          <p:nvPr>
            <p:ph type="title"/>
          </p:nvPr>
        </p:nvSpPr>
        <p:spPr>
          <a:xfrm>
            <a:off x="120650" y="1705420"/>
            <a:ext cx="5264150" cy="3669468"/>
          </a:xfrm>
        </p:spPr>
        <p:txBody>
          <a:bodyPr>
            <a:normAutofit/>
          </a:bodyPr>
          <a:lstStyle/>
          <a:p>
            <a:r>
              <a:rPr lang="en-US" sz="4800" dirty="0"/>
              <a:t>DAS Rate and Assessment Overview</a:t>
            </a:r>
          </a:p>
        </p:txBody>
      </p:sp>
      <p:pic>
        <p:nvPicPr>
          <p:cNvPr id="3" name="Picture 2">
            <a:extLst>
              <a:ext uri="{FF2B5EF4-FFF2-40B4-BE49-F238E27FC236}">
                <a16:creationId xmlns:a16="http://schemas.microsoft.com/office/drawing/2014/main" id="{F8A5BAF5-82EB-1E04-764F-8F09689E1E97}"/>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4931025" y="1199625"/>
            <a:ext cx="7013570" cy="4681057"/>
          </a:xfrm>
          <a:prstGeom prst="rect">
            <a:avLst/>
          </a:prstGeom>
          <a:effectLst>
            <a:softEdge rad="635000"/>
          </a:effectLst>
        </p:spPr>
      </p:pic>
    </p:spTree>
    <p:extLst>
      <p:ext uri="{BB962C8B-B14F-4D97-AF65-F5344CB8AC3E}">
        <p14:creationId xmlns:p14="http://schemas.microsoft.com/office/powerpoint/2010/main" val="279305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E3304FF-1A18-D7EC-6F47-D94139DBCC48}"/>
              </a:ext>
            </a:extLst>
          </p:cNvPr>
          <p:cNvSpPr>
            <a:spLocks noGrp="1"/>
          </p:cNvSpPr>
          <p:nvPr>
            <p:ph type="title"/>
          </p:nvPr>
        </p:nvSpPr>
        <p:spPr/>
        <p:txBody>
          <a:bodyPr>
            <a:normAutofit fontScale="90000"/>
          </a:bodyPr>
          <a:lstStyle/>
          <a:p>
            <a:r>
              <a:rPr lang="en-US" sz="4400" spc="-140" dirty="0">
                <a:solidFill>
                  <a:schemeClr val="bg1">
                    <a:lumMod val="95000"/>
                  </a:schemeClr>
                </a:solidFill>
              </a:rPr>
              <a:t>Rates/Assessments</a:t>
            </a:r>
            <a:r>
              <a:rPr lang="en-US" sz="4400" spc="-160" dirty="0">
                <a:solidFill>
                  <a:schemeClr val="bg1">
                    <a:lumMod val="95000"/>
                  </a:schemeClr>
                </a:solidFill>
              </a:rPr>
              <a:t> </a:t>
            </a:r>
            <a:r>
              <a:rPr lang="en-US" sz="4400" spc="-120" dirty="0">
                <a:solidFill>
                  <a:schemeClr val="bg1">
                    <a:lumMod val="95000"/>
                  </a:schemeClr>
                </a:solidFill>
              </a:rPr>
              <a:t>Methodology</a:t>
            </a:r>
            <a:endParaRPr lang="en-US" dirty="0">
              <a:solidFill>
                <a:schemeClr val="bg1">
                  <a:lumMod val="95000"/>
                </a:schemeClr>
              </a:solidFill>
            </a:endParaRPr>
          </a:p>
        </p:txBody>
      </p:sp>
      <p:sp>
        <p:nvSpPr>
          <p:cNvPr id="7" name="object 3">
            <a:extLst>
              <a:ext uri="{FF2B5EF4-FFF2-40B4-BE49-F238E27FC236}">
                <a16:creationId xmlns:a16="http://schemas.microsoft.com/office/drawing/2014/main" id="{16FDBB4A-CAA3-1BAE-975C-B5C1561181DB}"/>
              </a:ext>
            </a:extLst>
          </p:cNvPr>
          <p:cNvSpPr/>
          <p:nvPr/>
        </p:nvSpPr>
        <p:spPr>
          <a:xfrm>
            <a:off x="444785" y="2136051"/>
            <a:ext cx="1371600" cy="1371600"/>
          </a:xfrm>
          <a:custGeom>
            <a:avLst/>
            <a:gdLst/>
            <a:ahLst/>
            <a:cxnLst/>
            <a:rect l="l" t="t" r="r" b="b"/>
            <a:pathLst>
              <a:path w="1097280" h="1097279">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dirty="0"/>
          </a:p>
        </p:txBody>
      </p:sp>
      <p:sp>
        <p:nvSpPr>
          <p:cNvPr id="9" name="object 4">
            <a:extLst>
              <a:ext uri="{FF2B5EF4-FFF2-40B4-BE49-F238E27FC236}">
                <a16:creationId xmlns:a16="http://schemas.microsoft.com/office/drawing/2014/main" id="{54019618-E0D1-3DAF-F43A-D7D45BD09A29}"/>
              </a:ext>
            </a:extLst>
          </p:cNvPr>
          <p:cNvSpPr txBox="1"/>
          <p:nvPr/>
        </p:nvSpPr>
        <p:spPr>
          <a:xfrm>
            <a:off x="719928" y="2491360"/>
            <a:ext cx="766415" cy="723589"/>
          </a:xfrm>
          <a:prstGeom prst="rect">
            <a:avLst/>
          </a:prstGeom>
        </p:spPr>
        <p:txBody>
          <a:bodyPr vert="horz" wrap="square" lIns="0" tIns="30480" rIns="0" bIns="0" rtlCol="0">
            <a:spAutoFit/>
          </a:bodyPr>
          <a:lstStyle/>
          <a:p>
            <a:pPr marL="12700" marR="5080" algn="ctr">
              <a:lnSpc>
                <a:spcPts val="1320"/>
              </a:lnSpc>
              <a:spcBef>
                <a:spcPts val="240"/>
              </a:spcBef>
            </a:pPr>
            <a:r>
              <a:rPr sz="1400" b="1" spc="-10" dirty="0">
                <a:cs typeface="Calibri Light"/>
              </a:rPr>
              <a:t>Estimated Current Service Level</a:t>
            </a:r>
            <a:endParaRPr sz="1400" b="1" dirty="0">
              <a:cs typeface="Calibri Light"/>
            </a:endParaRPr>
          </a:p>
        </p:txBody>
      </p:sp>
      <p:sp>
        <p:nvSpPr>
          <p:cNvPr id="10" name="object 5">
            <a:extLst>
              <a:ext uri="{FF2B5EF4-FFF2-40B4-BE49-F238E27FC236}">
                <a16:creationId xmlns:a16="http://schemas.microsoft.com/office/drawing/2014/main" id="{9B7A99C0-73C4-E8C7-9E93-14F19C2AF7ED}"/>
              </a:ext>
            </a:extLst>
          </p:cNvPr>
          <p:cNvSpPr/>
          <p:nvPr/>
        </p:nvSpPr>
        <p:spPr>
          <a:xfrm>
            <a:off x="1878594" y="2527003"/>
            <a:ext cx="424955" cy="464572"/>
          </a:xfrm>
          <a:custGeom>
            <a:avLst/>
            <a:gdLst/>
            <a:ahLst/>
            <a:cxnLst/>
            <a:rect l="l" t="t" r="r" b="b"/>
            <a:pathLst>
              <a:path w="468630" h="467360">
                <a:moveTo>
                  <a:pt x="468160" y="158750"/>
                </a:moveTo>
                <a:lnTo>
                  <a:pt x="308991" y="158750"/>
                </a:lnTo>
                <a:lnTo>
                  <a:pt x="308991" y="0"/>
                </a:lnTo>
                <a:lnTo>
                  <a:pt x="159156" y="0"/>
                </a:lnTo>
                <a:lnTo>
                  <a:pt x="159156" y="158750"/>
                </a:lnTo>
                <a:lnTo>
                  <a:pt x="0" y="158750"/>
                </a:lnTo>
                <a:lnTo>
                  <a:pt x="0" y="308610"/>
                </a:lnTo>
                <a:lnTo>
                  <a:pt x="159156" y="308610"/>
                </a:lnTo>
                <a:lnTo>
                  <a:pt x="159156" y="467360"/>
                </a:lnTo>
                <a:lnTo>
                  <a:pt x="308991" y="467360"/>
                </a:lnTo>
                <a:lnTo>
                  <a:pt x="308991" y="308610"/>
                </a:lnTo>
                <a:lnTo>
                  <a:pt x="468160" y="308610"/>
                </a:lnTo>
                <a:lnTo>
                  <a:pt x="468160" y="158750"/>
                </a:lnTo>
                <a:close/>
              </a:path>
            </a:pathLst>
          </a:custGeom>
          <a:solidFill>
            <a:schemeClr val="accent3">
              <a:lumMod val="75000"/>
            </a:schemeClr>
          </a:solidFill>
        </p:spPr>
        <p:txBody>
          <a:bodyPr wrap="square" lIns="0" tIns="0" rIns="0" bIns="0" rtlCol="0"/>
          <a:lstStyle/>
          <a:p>
            <a:endParaRPr sz="1400" dirty="0"/>
          </a:p>
        </p:txBody>
      </p:sp>
      <p:sp>
        <p:nvSpPr>
          <p:cNvPr id="11" name="object 6">
            <a:extLst>
              <a:ext uri="{FF2B5EF4-FFF2-40B4-BE49-F238E27FC236}">
                <a16:creationId xmlns:a16="http://schemas.microsoft.com/office/drawing/2014/main" id="{E9DAB677-72F6-221D-1DB8-3FFEBEA69CA4}"/>
              </a:ext>
            </a:extLst>
          </p:cNvPr>
          <p:cNvSpPr/>
          <p:nvPr/>
        </p:nvSpPr>
        <p:spPr>
          <a:xfrm>
            <a:off x="2399745" y="2136051"/>
            <a:ext cx="1371600" cy="1371600"/>
          </a:xfrm>
          <a:custGeom>
            <a:avLst/>
            <a:gdLst/>
            <a:ahLst/>
            <a:cxnLst/>
            <a:rect l="l" t="t" r="r" b="b"/>
            <a:pathLst>
              <a:path w="1099185" h="1097279">
                <a:moveTo>
                  <a:pt x="549402" y="0"/>
                </a:moveTo>
                <a:lnTo>
                  <a:pt x="501997" y="2013"/>
                </a:lnTo>
                <a:lnTo>
                  <a:pt x="455712" y="7945"/>
                </a:lnTo>
                <a:lnTo>
                  <a:pt x="410712" y="17630"/>
                </a:lnTo>
                <a:lnTo>
                  <a:pt x="367161" y="30903"/>
                </a:lnTo>
                <a:lnTo>
                  <a:pt x="325225" y="47600"/>
                </a:lnTo>
                <a:lnTo>
                  <a:pt x="285068" y="67556"/>
                </a:lnTo>
                <a:lnTo>
                  <a:pt x="246856" y="90607"/>
                </a:lnTo>
                <a:lnTo>
                  <a:pt x="210753" y="116587"/>
                </a:lnTo>
                <a:lnTo>
                  <a:pt x="176925" y="145333"/>
                </a:lnTo>
                <a:lnTo>
                  <a:pt x="145535" y="176679"/>
                </a:lnTo>
                <a:lnTo>
                  <a:pt x="116750" y="210460"/>
                </a:lnTo>
                <a:lnTo>
                  <a:pt x="90733" y="246513"/>
                </a:lnTo>
                <a:lnTo>
                  <a:pt x="67650" y="284672"/>
                </a:lnTo>
                <a:lnTo>
                  <a:pt x="47666" y="324773"/>
                </a:lnTo>
                <a:lnTo>
                  <a:pt x="30946" y="366651"/>
                </a:lnTo>
                <a:lnTo>
                  <a:pt x="17654" y="410141"/>
                </a:lnTo>
                <a:lnTo>
                  <a:pt x="7956" y="455079"/>
                </a:lnTo>
                <a:lnTo>
                  <a:pt x="2016" y="501300"/>
                </a:lnTo>
                <a:lnTo>
                  <a:pt x="0" y="548639"/>
                </a:lnTo>
                <a:lnTo>
                  <a:pt x="2016" y="595979"/>
                </a:lnTo>
                <a:lnTo>
                  <a:pt x="7956" y="642200"/>
                </a:lnTo>
                <a:lnTo>
                  <a:pt x="17654" y="687138"/>
                </a:lnTo>
                <a:lnTo>
                  <a:pt x="30946" y="730628"/>
                </a:lnTo>
                <a:lnTo>
                  <a:pt x="47666" y="772506"/>
                </a:lnTo>
                <a:lnTo>
                  <a:pt x="67650" y="812607"/>
                </a:lnTo>
                <a:lnTo>
                  <a:pt x="90733" y="850766"/>
                </a:lnTo>
                <a:lnTo>
                  <a:pt x="116750" y="886819"/>
                </a:lnTo>
                <a:lnTo>
                  <a:pt x="145535" y="920600"/>
                </a:lnTo>
                <a:lnTo>
                  <a:pt x="176925" y="951946"/>
                </a:lnTo>
                <a:lnTo>
                  <a:pt x="210753" y="980692"/>
                </a:lnTo>
                <a:lnTo>
                  <a:pt x="246856" y="1006672"/>
                </a:lnTo>
                <a:lnTo>
                  <a:pt x="285068" y="1029723"/>
                </a:lnTo>
                <a:lnTo>
                  <a:pt x="325225" y="1049679"/>
                </a:lnTo>
                <a:lnTo>
                  <a:pt x="367161" y="1066376"/>
                </a:lnTo>
                <a:lnTo>
                  <a:pt x="410712" y="1079649"/>
                </a:lnTo>
                <a:lnTo>
                  <a:pt x="455712" y="1089334"/>
                </a:lnTo>
                <a:lnTo>
                  <a:pt x="501997" y="1095266"/>
                </a:lnTo>
                <a:lnTo>
                  <a:pt x="549402" y="1097280"/>
                </a:lnTo>
                <a:lnTo>
                  <a:pt x="596806" y="1095266"/>
                </a:lnTo>
                <a:lnTo>
                  <a:pt x="643091" y="1089334"/>
                </a:lnTo>
                <a:lnTo>
                  <a:pt x="688091" y="1079649"/>
                </a:lnTo>
                <a:lnTo>
                  <a:pt x="731642" y="1066376"/>
                </a:lnTo>
                <a:lnTo>
                  <a:pt x="773578" y="1049679"/>
                </a:lnTo>
                <a:lnTo>
                  <a:pt x="813735" y="1029723"/>
                </a:lnTo>
                <a:lnTo>
                  <a:pt x="851947" y="1006672"/>
                </a:lnTo>
                <a:lnTo>
                  <a:pt x="888050" y="980692"/>
                </a:lnTo>
                <a:lnTo>
                  <a:pt x="921878" y="951946"/>
                </a:lnTo>
                <a:lnTo>
                  <a:pt x="953268" y="920600"/>
                </a:lnTo>
                <a:lnTo>
                  <a:pt x="982053" y="886819"/>
                </a:lnTo>
                <a:lnTo>
                  <a:pt x="1008070" y="850766"/>
                </a:lnTo>
                <a:lnTo>
                  <a:pt x="1031153" y="812607"/>
                </a:lnTo>
                <a:lnTo>
                  <a:pt x="1051137" y="772506"/>
                </a:lnTo>
                <a:lnTo>
                  <a:pt x="1067857" y="730628"/>
                </a:lnTo>
                <a:lnTo>
                  <a:pt x="1081149" y="687138"/>
                </a:lnTo>
                <a:lnTo>
                  <a:pt x="1090847" y="642200"/>
                </a:lnTo>
                <a:lnTo>
                  <a:pt x="1096787" y="595979"/>
                </a:lnTo>
                <a:lnTo>
                  <a:pt x="1098804" y="548639"/>
                </a:lnTo>
                <a:lnTo>
                  <a:pt x="1096787" y="501300"/>
                </a:lnTo>
                <a:lnTo>
                  <a:pt x="1090847" y="455079"/>
                </a:lnTo>
                <a:lnTo>
                  <a:pt x="1081149" y="410141"/>
                </a:lnTo>
                <a:lnTo>
                  <a:pt x="1067857" y="366651"/>
                </a:lnTo>
                <a:lnTo>
                  <a:pt x="1051137" y="324773"/>
                </a:lnTo>
                <a:lnTo>
                  <a:pt x="1031153" y="284672"/>
                </a:lnTo>
                <a:lnTo>
                  <a:pt x="1008070" y="246513"/>
                </a:lnTo>
                <a:lnTo>
                  <a:pt x="982053" y="210460"/>
                </a:lnTo>
                <a:lnTo>
                  <a:pt x="953268" y="176679"/>
                </a:lnTo>
                <a:lnTo>
                  <a:pt x="921878" y="145333"/>
                </a:lnTo>
                <a:lnTo>
                  <a:pt x="888050" y="116587"/>
                </a:lnTo>
                <a:lnTo>
                  <a:pt x="851947" y="90607"/>
                </a:lnTo>
                <a:lnTo>
                  <a:pt x="813735" y="67556"/>
                </a:lnTo>
                <a:lnTo>
                  <a:pt x="773578" y="47600"/>
                </a:lnTo>
                <a:lnTo>
                  <a:pt x="731642" y="30903"/>
                </a:lnTo>
                <a:lnTo>
                  <a:pt x="688091" y="17630"/>
                </a:lnTo>
                <a:lnTo>
                  <a:pt x="643091" y="7945"/>
                </a:lnTo>
                <a:lnTo>
                  <a:pt x="596806" y="2013"/>
                </a:lnTo>
                <a:lnTo>
                  <a:pt x="549402"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12" name="object 7">
            <a:extLst>
              <a:ext uri="{FF2B5EF4-FFF2-40B4-BE49-F238E27FC236}">
                <a16:creationId xmlns:a16="http://schemas.microsoft.com/office/drawing/2014/main" id="{76A061B9-25B7-052C-D874-F83E312AEF4C}"/>
              </a:ext>
            </a:extLst>
          </p:cNvPr>
          <p:cNvSpPr txBox="1"/>
          <p:nvPr/>
        </p:nvSpPr>
        <p:spPr>
          <a:xfrm>
            <a:off x="2696328" y="2552721"/>
            <a:ext cx="695905" cy="550673"/>
          </a:xfrm>
          <a:prstGeom prst="rect">
            <a:avLst/>
          </a:prstGeom>
        </p:spPr>
        <p:txBody>
          <a:bodyPr vert="horz" wrap="square" lIns="0" tIns="30480" rIns="0" bIns="0" rtlCol="0">
            <a:spAutoFit/>
          </a:bodyPr>
          <a:lstStyle/>
          <a:p>
            <a:pPr marL="12700" marR="5080" indent="99060" algn="ctr">
              <a:lnSpc>
                <a:spcPts val="1320"/>
              </a:lnSpc>
              <a:spcBef>
                <a:spcPts val="240"/>
              </a:spcBef>
            </a:pPr>
            <a:r>
              <a:rPr sz="1400" b="1" spc="-10" dirty="0">
                <a:cs typeface="Calibri Light"/>
              </a:rPr>
              <a:t>Policy Option </a:t>
            </a:r>
            <a:r>
              <a:rPr sz="1400" b="1" spc="-20" dirty="0">
                <a:cs typeface="Calibri Light"/>
              </a:rPr>
              <a:t>Packages</a:t>
            </a:r>
            <a:endParaRPr sz="1400" b="1" dirty="0">
              <a:cs typeface="Calibri Light"/>
            </a:endParaRPr>
          </a:p>
        </p:txBody>
      </p:sp>
      <p:sp>
        <p:nvSpPr>
          <p:cNvPr id="13" name="object 8">
            <a:extLst>
              <a:ext uri="{FF2B5EF4-FFF2-40B4-BE49-F238E27FC236}">
                <a16:creationId xmlns:a16="http://schemas.microsoft.com/office/drawing/2014/main" id="{645F8134-77A4-C309-9075-1F7575A3B51A}"/>
              </a:ext>
            </a:extLst>
          </p:cNvPr>
          <p:cNvSpPr/>
          <p:nvPr/>
        </p:nvSpPr>
        <p:spPr>
          <a:xfrm>
            <a:off x="3827790" y="2527003"/>
            <a:ext cx="424955" cy="464572"/>
          </a:xfrm>
          <a:custGeom>
            <a:avLst/>
            <a:gdLst/>
            <a:ahLst/>
            <a:cxnLst/>
            <a:rect l="l" t="t" r="r" b="b"/>
            <a:pathLst>
              <a:path w="468629" h="467360">
                <a:moveTo>
                  <a:pt x="468160" y="158750"/>
                </a:moveTo>
                <a:lnTo>
                  <a:pt x="308991" y="158750"/>
                </a:lnTo>
                <a:lnTo>
                  <a:pt x="308991" y="0"/>
                </a:lnTo>
                <a:lnTo>
                  <a:pt x="159169" y="0"/>
                </a:lnTo>
                <a:lnTo>
                  <a:pt x="159169" y="158750"/>
                </a:lnTo>
                <a:lnTo>
                  <a:pt x="0" y="158750"/>
                </a:lnTo>
                <a:lnTo>
                  <a:pt x="0" y="308610"/>
                </a:lnTo>
                <a:lnTo>
                  <a:pt x="159169" y="308610"/>
                </a:lnTo>
                <a:lnTo>
                  <a:pt x="159169" y="467360"/>
                </a:lnTo>
                <a:lnTo>
                  <a:pt x="308991" y="467360"/>
                </a:lnTo>
                <a:lnTo>
                  <a:pt x="308991" y="308610"/>
                </a:lnTo>
                <a:lnTo>
                  <a:pt x="468160" y="308610"/>
                </a:lnTo>
                <a:lnTo>
                  <a:pt x="468160" y="158750"/>
                </a:lnTo>
                <a:close/>
              </a:path>
            </a:pathLst>
          </a:custGeom>
          <a:solidFill>
            <a:schemeClr val="accent3">
              <a:lumMod val="75000"/>
            </a:schemeClr>
          </a:solidFill>
        </p:spPr>
        <p:txBody>
          <a:bodyPr wrap="square" lIns="0" tIns="0" rIns="0" bIns="0" rtlCol="0"/>
          <a:lstStyle/>
          <a:p>
            <a:endParaRPr sz="1400" dirty="0"/>
          </a:p>
        </p:txBody>
      </p:sp>
      <p:sp>
        <p:nvSpPr>
          <p:cNvPr id="14" name="object 9">
            <a:extLst>
              <a:ext uri="{FF2B5EF4-FFF2-40B4-BE49-F238E27FC236}">
                <a16:creationId xmlns:a16="http://schemas.microsoft.com/office/drawing/2014/main" id="{C5CD563C-8401-4B95-3293-E6750FA2D9ED}"/>
              </a:ext>
            </a:extLst>
          </p:cNvPr>
          <p:cNvSpPr/>
          <p:nvPr/>
        </p:nvSpPr>
        <p:spPr>
          <a:xfrm>
            <a:off x="4312366" y="2136051"/>
            <a:ext cx="1371600" cy="1371600"/>
          </a:xfrm>
          <a:custGeom>
            <a:avLst/>
            <a:gdLst/>
            <a:ahLst/>
            <a:cxnLst/>
            <a:rect l="l" t="t" r="r" b="b"/>
            <a:pathLst>
              <a:path w="1099185" h="1097279">
                <a:moveTo>
                  <a:pt x="549402" y="0"/>
                </a:moveTo>
                <a:lnTo>
                  <a:pt x="501997" y="2013"/>
                </a:lnTo>
                <a:lnTo>
                  <a:pt x="455712" y="7945"/>
                </a:lnTo>
                <a:lnTo>
                  <a:pt x="410712" y="17630"/>
                </a:lnTo>
                <a:lnTo>
                  <a:pt x="367161" y="30903"/>
                </a:lnTo>
                <a:lnTo>
                  <a:pt x="325225" y="47600"/>
                </a:lnTo>
                <a:lnTo>
                  <a:pt x="285068" y="67556"/>
                </a:lnTo>
                <a:lnTo>
                  <a:pt x="246856" y="90607"/>
                </a:lnTo>
                <a:lnTo>
                  <a:pt x="210753" y="116587"/>
                </a:lnTo>
                <a:lnTo>
                  <a:pt x="176925" y="145333"/>
                </a:lnTo>
                <a:lnTo>
                  <a:pt x="145535" y="176679"/>
                </a:lnTo>
                <a:lnTo>
                  <a:pt x="116750" y="210460"/>
                </a:lnTo>
                <a:lnTo>
                  <a:pt x="90733" y="246513"/>
                </a:lnTo>
                <a:lnTo>
                  <a:pt x="67650" y="284672"/>
                </a:lnTo>
                <a:lnTo>
                  <a:pt x="47666" y="324773"/>
                </a:lnTo>
                <a:lnTo>
                  <a:pt x="30946" y="366651"/>
                </a:lnTo>
                <a:lnTo>
                  <a:pt x="17654" y="410141"/>
                </a:lnTo>
                <a:lnTo>
                  <a:pt x="7956" y="455079"/>
                </a:lnTo>
                <a:lnTo>
                  <a:pt x="2016" y="501300"/>
                </a:lnTo>
                <a:lnTo>
                  <a:pt x="0" y="548639"/>
                </a:lnTo>
                <a:lnTo>
                  <a:pt x="2016" y="595979"/>
                </a:lnTo>
                <a:lnTo>
                  <a:pt x="7956" y="642200"/>
                </a:lnTo>
                <a:lnTo>
                  <a:pt x="17654" y="687138"/>
                </a:lnTo>
                <a:lnTo>
                  <a:pt x="30946" y="730628"/>
                </a:lnTo>
                <a:lnTo>
                  <a:pt x="47666" y="772506"/>
                </a:lnTo>
                <a:lnTo>
                  <a:pt x="67650" y="812607"/>
                </a:lnTo>
                <a:lnTo>
                  <a:pt x="90733" y="850766"/>
                </a:lnTo>
                <a:lnTo>
                  <a:pt x="116750" y="886819"/>
                </a:lnTo>
                <a:lnTo>
                  <a:pt x="145535" y="920600"/>
                </a:lnTo>
                <a:lnTo>
                  <a:pt x="176925" y="951946"/>
                </a:lnTo>
                <a:lnTo>
                  <a:pt x="210753" y="980692"/>
                </a:lnTo>
                <a:lnTo>
                  <a:pt x="246856" y="1006672"/>
                </a:lnTo>
                <a:lnTo>
                  <a:pt x="285068" y="1029723"/>
                </a:lnTo>
                <a:lnTo>
                  <a:pt x="325225" y="1049679"/>
                </a:lnTo>
                <a:lnTo>
                  <a:pt x="367161" y="1066376"/>
                </a:lnTo>
                <a:lnTo>
                  <a:pt x="410712" y="1079649"/>
                </a:lnTo>
                <a:lnTo>
                  <a:pt x="455712" y="1089334"/>
                </a:lnTo>
                <a:lnTo>
                  <a:pt x="501997" y="1095266"/>
                </a:lnTo>
                <a:lnTo>
                  <a:pt x="549402" y="1097280"/>
                </a:lnTo>
                <a:lnTo>
                  <a:pt x="596806" y="1095266"/>
                </a:lnTo>
                <a:lnTo>
                  <a:pt x="643091" y="1089334"/>
                </a:lnTo>
                <a:lnTo>
                  <a:pt x="688091" y="1079649"/>
                </a:lnTo>
                <a:lnTo>
                  <a:pt x="731642" y="1066376"/>
                </a:lnTo>
                <a:lnTo>
                  <a:pt x="773578" y="1049679"/>
                </a:lnTo>
                <a:lnTo>
                  <a:pt x="813735" y="1029723"/>
                </a:lnTo>
                <a:lnTo>
                  <a:pt x="851947" y="1006672"/>
                </a:lnTo>
                <a:lnTo>
                  <a:pt x="888050" y="980692"/>
                </a:lnTo>
                <a:lnTo>
                  <a:pt x="921878" y="951946"/>
                </a:lnTo>
                <a:lnTo>
                  <a:pt x="953268" y="920600"/>
                </a:lnTo>
                <a:lnTo>
                  <a:pt x="982053" y="886819"/>
                </a:lnTo>
                <a:lnTo>
                  <a:pt x="1008070" y="850766"/>
                </a:lnTo>
                <a:lnTo>
                  <a:pt x="1031153" y="812607"/>
                </a:lnTo>
                <a:lnTo>
                  <a:pt x="1051137" y="772506"/>
                </a:lnTo>
                <a:lnTo>
                  <a:pt x="1067857" y="730628"/>
                </a:lnTo>
                <a:lnTo>
                  <a:pt x="1081149" y="687138"/>
                </a:lnTo>
                <a:lnTo>
                  <a:pt x="1090847" y="642200"/>
                </a:lnTo>
                <a:lnTo>
                  <a:pt x="1096787" y="595979"/>
                </a:lnTo>
                <a:lnTo>
                  <a:pt x="1098804" y="548639"/>
                </a:lnTo>
                <a:lnTo>
                  <a:pt x="1096787" y="501300"/>
                </a:lnTo>
                <a:lnTo>
                  <a:pt x="1090847" y="455079"/>
                </a:lnTo>
                <a:lnTo>
                  <a:pt x="1081149" y="410141"/>
                </a:lnTo>
                <a:lnTo>
                  <a:pt x="1067857" y="366651"/>
                </a:lnTo>
                <a:lnTo>
                  <a:pt x="1051137" y="324773"/>
                </a:lnTo>
                <a:lnTo>
                  <a:pt x="1031153" y="284672"/>
                </a:lnTo>
                <a:lnTo>
                  <a:pt x="1008070" y="246513"/>
                </a:lnTo>
                <a:lnTo>
                  <a:pt x="982053" y="210460"/>
                </a:lnTo>
                <a:lnTo>
                  <a:pt x="953268" y="176679"/>
                </a:lnTo>
                <a:lnTo>
                  <a:pt x="921878" y="145333"/>
                </a:lnTo>
                <a:lnTo>
                  <a:pt x="888050" y="116587"/>
                </a:lnTo>
                <a:lnTo>
                  <a:pt x="851947" y="90607"/>
                </a:lnTo>
                <a:lnTo>
                  <a:pt x="813735" y="67556"/>
                </a:lnTo>
                <a:lnTo>
                  <a:pt x="773578" y="47600"/>
                </a:lnTo>
                <a:lnTo>
                  <a:pt x="731642" y="30903"/>
                </a:lnTo>
                <a:lnTo>
                  <a:pt x="688091" y="17630"/>
                </a:lnTo>
                <a:lnTo>
                  <a:pt x="643091" y="7945"/>
                </a:lnTo>
                <a:lnTo>
                  <a:pt x="596806" y="2013"/>
                </a:lnTo>
                <a:lnTo>
                  <a:pt x="549402"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15" name="object 10">
            <a:extLst>
              <a:ext uri="{FF2B5EF4-FFF2-40B4-BE49-F238E27FC236}">
                <a16:creationId xmlns:a16="http://schemas.microsoft.com/office/drawing/2014/main" id="{0994383B-E154-494F-6A42-DC0BCBCB34D3}"/>
              </a:ext>
            </a:extLst>
          </p:cNvPr>
          <p:cNvSpPr txBox="1"/>
          <p:nvPr/>
        </p:nvSpPr>
        <p:spPr>
          <a:xfrm>
            <a:off x="4372379" y="2568916"/>
            <a:ext cx="1247319" cy="374398"/>
          </a:xfrm>
          <a:prstGeom prst="rect">
            <a:avLst/>
          </a:prstGeom>
        </p:spPr>
        <p:txBody>
          <a:bodyPr vert="horz" wrap="square" lIns="0" tIns="12700" rIns="0" bIns="0" rtlCol="0">
            <a:spAutoFit/>
          </a:bodyPr>
          <a:lstStyle/>
          <a:p>
            <a:pPr marL="53340" algn="ctr">
              <a:lnSpc>
                <a:spcPts val="1380"/>
              </a:lnSpc>
              <a:spcBef>
                <a:spcPts val="100"/>
              </a:spcBef>
            </a:pPr>
            <a:r>
              <a:rPr lang="en-US" sz="1400" b="1" dirty="0">
                <a:cs typeface="Calibri Light"/>
              </a:rPr>
              <a:t>Administrative</a:t>
            </a:r>
            <a:endParaRPr sz="1400" b="1" dirty="0">
              <a:cs typeface="Calibri Light"/>
            </a:endParaRPr>
          </a:p>
          <a:p>
            <a:pPr marL="12700" algn="ctr">
              <a:lnSpc>
                <a:spcPts val="1380"/>
              </a:lnSpc>
            </a:pPr>
            <a:r>
              <a:rPr sz="1400" b="1" spc="-10" dirty="0">
                <a:cs typeface="Calibri Light"/>
              </a:rPr>
              <a:t>Overhead</a:t>
            </a:r>
            <a:endParaRPr sz="1400" b="1" dirty="0">
              <a:cs typeface="Calibri Light"/>
            </a:endParaRPr>
          </a:p>
        </p:txBody>
      </p:sp>
      <p:sp>
        <p:nvSpPr>
          <p:cNvPr id="16" name="object 11">
            <a:extLst>
              <a:ext uri="{FF2B5EF4-FFF2-40B4-BE49-F238E27FC236}">
                <a16:creationId xmlns:a16="http://schemas.microsoft.com/office/drawing/2014/main" id="{0C20CAE9-A8CE-D348-6532-9A015E212623}"/>
              </a:ext>
            </a:extLst>
          </p:cNvPr>
          <p:cNvSpPr/>
          <p:nvPr/>
        </p:nvSpPr>
        <p:spPr>
          <a:xfrm>
            <a:off x="5752602" y="2527003"/>
            <a:ext cx="424955" cy="464572"/>
          </a:xfrm>
          <a:custGeom>
            <a:avLst/>
            <a:gdLst/>
            <a:ahLst/>
            <a:cxnLst/>
            <a:rect l="l" t="t" r="r" b="b"/>
            <a:pathLst>
              <a:path w="468629" h="467360">
                <a:moveTo>
                  <a:pt x="468160" y="158750"/>
                </a:moveTo>
                <a:lnTo>
                  <a:pt x="308991" y="158750"/>
                </a:lnTo>
                <a:lnTo>
                  <a:pt x="308991" y="0"/>
                </a:lnTo>
                <a:lnTo>
                  <a:pt x="159169" y="0"/>
                </a:lnTo>
                <a:lnTo>
                  <a:pt x="159169" y="158750"/>
                </a:lnTo>
                <a:lnTo>
                  <a:pt x="0" y="158750"/>
                </a:lnTo>
                <a:lnTo>
                  <a:pt x="0" y="308610"/>
                </a:lnTo>
                <a:lnTo>
                  <a:pt x="159169" y="308610"/>
                </a:lnTo>
                <a:lnTo>
                  <a:pt x="159169" y="467360"/>
                </a:lnTo>
                <a:lnTo>
                  <a:pt x="308991" y="467360"/>
                </a:lnTo>
                <a:lnTo>
                  <a:pt x="308991" y="308610"/>
                </a:lnTo>
                <a:lnTo>
                  <a:pt x="468160" y="308610"/>
                </a:lnTo>
                <a:lnTo>
                  <a:pt x="468160" y="158750"/>
                </a:lnTo>
                <a:close/>
              </a:path>
            </a:pathLst>
          </a:custGeom>
          <a:solidFill>
            <a:schemeClr val="accent3">
              <a:lumMod val="75000"/>
            </a:schemeClr>
          </a:solidFill>
        </p:spPr>
        <p:txBody>
          <a:bodyPr wrap="square" lIns="0" tIns="0" rIns="0" bIns="0" rtlCol="0"/>
          <a:lstStyle/>
          <a:p>
            <a:endParaRPr sz="1400" dirty="0"/>
          </a:p>
        </p:txBody>
      </p:sp>
      <p:sp>
        <p:nvSpPr>
          <p:cNvPr id="17" name="object 12">
            <a:extLst>
              <a:ext uri="{FF2B5EF4-FFF2-40B4-BE49-F238E27FC236}">
                <a16:creationId xmlns:a16="http://schemas.microsoft.com/office/drawing/2014/main" id="{D4FDF178-2D9B-0C9F-7747-77D6544ABCC0}"/>
              </a:ext>
            </a:extLst>
          </p:cNvPr>
          <p:cNvSpPr/>
          <p:nvPr/>
        </p:nvSpPr>
        <p:spPr>
          <a:xfrm>
            <a:off x="6226841" y="2136051"/>
            <a:ext cx="1371600" cy="1371600"/>
          </a:xfrm>
          <a:custGeom>
            <a:avLst/>
            <a:gdLst/>
            <a:ahLst/>
            <a:cxnLst/>
            <a:rect l="l" t="t" r="r" b="b"/>
            <a:pathLst>
              <a:path w="1097279" h="1097279">
                <a:moveTo>
                  <a:pt x="548640" y="0"/>
                </a:moveTo>
                <a:lnTo>
                  <a:pt x="501300" y="2013"/>
                </a:lnTo>
                <a:lnTo>
                  <a:pt x="455079" y="7945"/>
                </a:lnTo>
                <a:lnTo>
                  <a:pt x="410141" y="17630"/>
                </a:lnTo>
                <a:lnTo>
                  <a:pt x="366651" y="30903"/>
                </a:lnTo>
                <a:lnTo>
                  <a:pt x="324773" y="47600"/>
                </a:lnTo>
                <a:lnTo>
                  <a:pt x="284672" y="67556"/>
                </a:lnTo>
                <a:lnTo>
                  <a:pt x="246513" y="90607"/>
                </a:lnTo>
                <a:lnTo>
                  <a:pt x="210460" y="116587"/>
                </a:lnTo>
                <a:lnTo>
                  <a:pt x="176679" y="145333"/>
                </a:lnTo>
                <a:lnTo>
                  <a:pt x="145333" y="176679"/>
                </a:lnTo>
                <a:lnTo>
                  <a:pt x="116587" y="210460"/>
                </a:lnTo>
                <a:lnTo>
                  <a:pt x="90607" y="246513"/>
                </a:lnTo>
                <a:lnTo>
                  <a:pt x="67556" y="284672"/>
                </a:lnTo>
                <a:lnTo>
                  <a:pt x="47600" y="324773"/>
                </a:lnTo>
                <a:lnTo>
                  <a:pt x="30903" y="366651"/>
                </a:lnTo>
                <a:lnTo>
                  <a:pt x="17630" y="410141"/>
                </a:lnTo>
                <a:lnTo>
                  <a:pt x="7945" y="455079"/>
                </a:lnTo>
                <a:lnTo>
                  <a:pt x="2013" y="501300"/>
                </a:lnTo>
                <a:lnTo>
                  <a:pt x="0" y="548639"/>
                </a:lnTo>
                <a:lnTo>
                  <a:pt x="2013" y="595979"/>
                </a:lnTo>
                <a:lnTo>
                  <a:pt x="7945" y="642200"/>
                </a:lnTo>
                <a:lnTo>
                  <a:pt x="17630" y="687138"/>
                </a:lnTo>
                <a:lnTo>
                  <a:pt x="30903" y="730628"/>
                </a:lnTo>
                <a:lnTo>
                  <a:pt x="47600" y="772506"/>
                </a:lnTo>
                <a:lnTo>
                  <a:pt x="67556" y="812607"/>
                </a:lnTo>
                <a:lnTo>
                  <a:pt x="90607" y="850766"/>
                </a:lnTo>
                <a:lnTo>
                  <a:pt x="116587" y="886819"/>
                </a:lnTo>
                <a:lnTo>
                  <a:pt x="145333" y="920600"/>
                </a:lnTo>
                <a:lnTo>
                  <a:pt x="176679" y="951946"/>
                </a:lnTo>
                <a:lnTo>
                  <a:pt x="210460" y="980692"/>
                </a:lnTo>
                <a:lnTo>
                  <a:pt x="246513" y="1006672"/>
                </a:lnTo>
                <a:lnTo>
                  <a:pt x="284672" y="1029723"/>
                </a:lnTo>
                <a:lnTo>
                  <a:pt x="324773" y="1049679"/>
                </a:lnTo>
                <a:lnTo>
                  <a:pt x="366651" y="1066376"/>
                </a:lnTo>
                <a:lnTo>
                  <a:pt x="410141" y="1079649"/>
                </a:lnTo>
                <a:lnTo>
                  <a:pt x="455079" y="1089334"/>
                </a:lnTo>
                <a:lnTo>
                  <a:pt x="501300" y="1095266"/>
                </a:lnTo>
                <a:lnTo>
                  <a:pt x="548640" y="1097280"/>
                </a:lnTo>
                <a:lnTo>
                  <a:pt x="595979" y="1095266"/>
                </a:lnTo>
                <a:lnTo>
                  <a:pt x="642200" y="1089334"/>
                </a:lnTo>
                <a:lnTo>
                  <a:pt x="687138" y="1079649"/>
                </a:lnTo>
                <a:lnTo>
                  <a:pt x="730628" y="1066376"/>
                </a:lnTo>
                <a:lnTo>
                  <a:pt x="772506" y="1049679"/>
                </a:lnTo>
                <a:lnTo>
                  <a:pt x="812607" y="1029723"/>
                </a:lnTo>
                <a:lnTo>
                  <a:pt x="850766" y="1006672"/>
                </a:lnTo>
                <a:lnTo>
                  <a:pt x="886819" y="980692"/>
                </a:lnTo>
                <a:lnTo>
                  <a:pt x="920600" y="951946"/>
                </a:lnTo>
                <a:lnTo>
                  <a:pt x="951946" y="920600"/>
                </a:lnTo>
                <a:lnTo>
                  <a:pt x="980692" y="886819"/>
                </a:lnTo>
                <a:lnTo>
                  <a:pt x="1006672" y="850766"/>
                </a:lnTo>
                <a:lnTo>
                  <a:pt x="1029723" y="812607"/>
                </a:lnTo>
                <a:lnTo>
                  <a:pt x="1049679" y="772506"/>
                </a:lnTo>
                <a:lnTo>
                  <a:pt x="1066376" y="730628"/>
                </a:lnTo>
                <a:lnTo>
                  <a:pt x="1079649" y="687138"/>
                </a:lnTo>
                <a:lnTo>
                  <a:pt x="1089334" y="642200"/>
                </a:lnTo>
                <a:lnTo>
                  <a:pt x="1095266" y="595979"/>
                </a:lnTo>
                <a:lnTo>
                  <a:pt x="1097280" y="548639"/>
                </a:lnTo>
                <a:lnTo>
                  <a:pt x="1095266" y="501300"/>
                </a:lnTo>
                <a:lnTo>
                  <a:pt x="1089334" y="455079"/>
                </a:lnTo>
                <a:lnTo>
                  <a:pt x="1079649" y="410141"/>
                </a:lnTo>
                <a:lnTo>
                  <a:pt x="1066376" y="366651"/>
                </a:lnTo>
                <a:lnTo>
                  <a:pt x="1049679" y="324773"/>
                </a:lnTo>
                <a:lnTo>
                  <a:pt x="1029723" y="284672"/>
                </a:lnTo>
                <a:lnTo>
                  <a:pt x="1006672" y="246513"/>
                </a:lnTo>
                <a:lnTo>
                  <a:pt x="980692" y="210460"/>
                </a:lnTo>
                <a:lnTo>
                  <a:pt x="951946" y="176679"/>
                </a:lnTo>
                <a:lnTo>
                  <a:pt x="920600" y="145333"/>
                </a:lnTo>
                <a:lnTo>
                  <a:pt x="886819" y="116587"/>
                </a:lnTo>
                <a:lnTo>
                  <a:pt x="850766" y="90607"/>
                </a:lnTo>
                <a:lnTo>
                  <a:pt x="812607" y="67556"/>
                </a:lnTo>
                <a:lnTo>
                  <a:pt x="772506" y="47600"/>
                </a:lnTo>
                <a:lnTo>
                  <a:pt x="730628" y="30903"/>
                </a:lnTo>
                <a:lnTo>
                  <a:pt x="687138" y="17630"/>
                </a:lnTo>
                <a:lnTo>
                  <a:pt x="642200" y="7945"/>
                </a:lnTo>
                <a:lnTo>
                  <a:pt x="595979" y="2013"/>
                </a:lnTo>
                <a:lnTo>
                  <a:pt x="548640"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18" name="object 13">
            <a:extLst>
              <a:ext uri="{FF2B5EF4-FFF2-40B4-BE49-F238E27FC236}">
                <a16:creationId xmlns:a16="http://schemas.microsoft.com/office/drawing/2014/main" id="{3F204867-8A12-F314-95FC-EF1703CAA27A}"/>
              </a:ext>
            </a:extLst>
          </p:cNvPr>
          <p:cNvSpPr txBox="1"/>
          <p:nvPr/>
        </p:nvSpPr>
        <p:spPr>
          <a:xfrm>
            <a:off x="6559140" y="2559242"/>
            <a:ext cx="647621" cy="875432"/>
          </a:xfrm>
          <a:prstGeom prst="rect">
            <a:avLst/>
          </a:prstGeom>
        </p:spPr>
        <p:txBody>
          <a:bodyPr vert="horz" wrap="square" lIns="0" tIns="30480" rIns="0" bIns="0" rtlCol="0">
            <a:spAutoFit/>
          </a:bodyPr>
          <a:lstStyle/>
          <a:p>
            <a:pPr marL="12700" marR="5080" indent="24130" algn="ctr">
              <a:lnSpc>
                <a:spcPts val="1320"/>
              </a:lnSpc>
              <a:spcBef>
                <a:spcPts val="240"/>
              </a:spcBef>
            </a:pPr>
            <a:r>
              <a:rPr sz="1400" b="1" dirty="0">
                <a:cs typeface="Calibri Light"/>
              </a:rPr>
              <a:t>60</a:t>
            </a:r>
            <a:r>
              <a:rPr sz="1400" b="1" spc="-5" dirty="0">
                <a:cs typeface="Calibri Light"/>
              </a:rPr>
              <a:t> </a:t>
            </a:r>
            <a:r>
              <a:rPr sz="1400" b="1" spc="-20" dirty="0">
                <a:cs typeface="Calibri Light"/>
              </a:rPr>
              <a:t>days Working </a:t>
            </a:r>
            <a:r>
              <a:rPr sz="1400" b="1" spc="-10" dirty="0">
                <a:cs typeface="Calibri Light"/>
              </a:rPr>
              <a:t>Capital</a:t>
            </a:r>
            <a:r>
              <a:rPr lang="en-US" sz="1400" b="1" spc="-10" dirty="0">
                <a:cs typeface="Calibri Light"/>
              </a:rPr>
              <a:t> </a:t>
            </a:r>
          </a:p>
          <a:p>
            <a:pPr marL="12700" marR="5080" indent="24130" algn="ctr">
              <a:lnSpc>
                <a:spcPts val="1320"/>
              </a:lnSpc>
              <a:spcBef>
                <a:spcPts val="240"/>
              </a:spcBef>
            </a:pPr>
            <a:r>
              <a:rPr lang="en-US" sz="800" b="1" spc="-10" dirty="0">
                <a:cs typeface="Calibri Light"/>
              </a:rPr>
              <a:t>(2 months reserve)</a:t>
            </a:r>
            <a:endParaRPr sz="1400" b="1" dirty="0">
              <a:cs typeface="Calibri Light"/>
            </a:endParaRPr>
          </a:p>
        </p:txBody>
      </p:sp>
      <p:sp>
        <p:nvSpPr>
          <p:cNvPr id="19" name="object 14">
            <a:extLst>
              <a:ext uri="{FF2B5EF4-FFF2-40B4-BE49-F238E27FC236}">
                <a16:creationId xmlns:a16="http://schemas.microsoft.com/office/drawing/2014/main" id="{2942DC88-3B9D-BD7D-0583-1950B61D75AC}"/>
              </a:ext>
            </a:extLst>
          </p:cNvPr>
          <p:cNvSpPr/>
          <p:nvPr/>
        </p:nvSpPr>
        <p:spPr>
          <a:xfrm>
            <a:off x="7654566" y="2666302"/>
            <a:ext cx="424955" cy="148966"/>
          </a:xfrm>
          <a:custGeom>
            <a:avLst/>
            <a:gdLst/>
            <a:ahLst/>
            <a:cxnLst/>
            <a:rect l="l" t="t" r="r" b="b"/>
            <a:pathLst>
              <a:path w="468629" h="149860">
                <a:moveTo>
                  <a:pt x="468160" y="0"/>
                </a:moveTo>
                <a:lnTo>
                  <a:pt x="0" y="0"/>
                </a:lnTo>
                <a:lnTo>
                  <a:pt x="0" y="149834"/>
                </a:lnTo>
                <a:lnTo>
                  <a:pt x="468160" y="149834"/>
                </a:lnTo>
                <a:lnTo>
                  <a:pt x="468160" y="0"/>
                </a:lnTo>
                <a:close/>
              </a:path>
            </a:pathLst>
          </a:custGeom>
          <a:solidFill>
            <a:schemeClr val="accent3">
              <a:lumMod val="75000"/>
            </a:schemeClr>
          </a:solidFill>
        </p:spPr>
        <p:txBody>
          <a:bodyPr wrap="square" lIns="0" tIns="0" rIns="0" bIns="0" rtlCol="0"/>
          <a:lstStyle/>
          <a:p>
            <a:endParaRPr sz="1400" dirty="0"/>
          </a:p>
        </p:txBody>
      </p:sp>
      <p:sp>
        <p:nvSpPr>
          <p:cNvPr id="20" name="object 15">
            <a:extLst>
              <a:ext uri="{FF2B5EF4-FFF2-40B4-BE49-F238E27FC236}">
                <a16:creationId xmlns:a16="http://schemas.microsoft.com/office/drawing/2014/main" id="{5418F732-A78D-A3C5-03AF-D667359F0366}"/>
              </a:ext>
            </a:extLst>
          </p:cNvPr>
          <p:cNvSpPr/>
          <p:nvPr/>
        </p:nvSpPr>
        <p:spPr>
          <a:xfrm>
            <a:off x="8139129" y="2136051"/>
            <a:ext cx="1371600" cy="1371600"/>
          </a:xfrm>
          <a:custGeom>
            <a:avLst/>
            <a:gdLst/>
            <a:ahLst/>
            <a:cxnLst/>
            <a:rect l="l" t="t" r="r" b="b"/>
            <a:pathLst>
              <a:path w="1099184" h="1097279">
                <a:moveTo>
                  <a:pt x="549402" y="0"/>
                </a:moveTo>
                <a:lnTo>
                  <a:pt x="501997" y="2013"/>
                </a:lnTo>
                <a:lnTo>
                  <a:pt x="455712" y="7945"/>
                </a:lnTo>
                <a:lnTo>
                  <a:pt x="410712" y="17630"/>
                </a:lnTo>
                <a:lnTo>
                  <a:pt x="367161" y="30903"/>
                </a:lnTo>
                <a:lnTo>
                  <a:pt x="325225" y="47600"/>
                </a:lnTo>
                <a:lnTo>
                  <a:pt x="285068" y="67556"/>
                </a:lnTo>
                <a:lnTo>
                  <a:pt x="246856" y="90607"/>
                </a:lnTo>
                <a:lnTo>
                  <a:pt x="210753" y="116587"/>
                </a:lnTo>
                <a:lnTo>
                  <a:pt x="176925" y="145333"/>
                </a:lnTo>
                <a:lnTo>
                  <a:pt x="145535" y="176679"/>
                </a:lnTo>
                <a:lnTo>
                  <a:pt x="116750" y="210460"/>
                </a:lnTo>
                <a:lnTo>
                  <a:pt x="90733" y="246513"/>
                </a:lnTo>
                <a:lnTo>
                  <a:pt x="67650" y="284672"/>
                </a:lnTo>
                <a:lnTo>
                  <a:pt x="47666" y="324773"/>
                </a:lnTo>
                <a:lnTo>
                  <a:pt x="30946" y="366651"/>
                </a:lnTo>
                <a:lnTo>
                  <a:pt x="17654" y="410141"/>
                </a:lnTo>
                <a:lnTo>
                  <a:pt x="7956" y="455079"/>
                </a:lnTo>
                <a:lnTo>
                  <a:pt x="2016" y="501300"/>
                </a:lnTo>
                <a:lnTo>
                  <a:pt x="0" y="548639"/>
                </a:lnTo>
                <a:lnTo>
                  <a:pt x="2016" y="595979"/>
                </a:lnTo>
                <a:lnTo>
                  <a:pt x="7956" y="642200"/>
                </a:lnTo>
                <a:lnTo>
                  <a:pt x="17654" y="687138"/>
                </a:lnTo>
                <a:lnTo>
                  <a:pt x="30946" y="730628"/>
                </a:lnTo>
                <a:lnTo>
                  <a:pt x="47666" y="772506"/>
                </a:lnTo>
                <a:lnTo>
                  <a:pt x="67650" y="812607"/>
                </a:lnTo>
                <a:lnTo>
                  <a:pt x="90733" y="850766"/>
                </a:lnTo>
                <a:lnTo>
                  <a:pt x="116750" y="886819"/>
                </a:lnTo>
                <a:lnTo>
                  <a:pt x="145535" y="920600"/>
                </a:lnTo>
                <a:lnTo>
                  <a:pt x="176925" y="951946"/>
                </a:lnTo>
                <a:lnTo>
                  <a:pt x="210753" y="980692"/>
                </a:lnTo>
                <a:lnTo>
                  <a:pt x="246856" y="1006672"/>
                </a:lnTo>
                <a:lnTo>
                  <a:pt x="285068" y="1029723"/>
                </a:lnTo>
                <a:lnTo>
                  <a:pt x="325225" y="1049679"/>
                </a:lnTo>
                <a:lnTo>
                  <a:pt x="367161" y="1066376"/>
                </a:lnTo>
                <a:lnTo>
                  <a:pt x="410712" y="1079649"/>
                </a:lnTo>
                <a:lnTo>
                  <a:pt x="455712" y="1089334"/>
                </a:lnTo>
                <a:lnTo>
                  <a:pt x="501997" y="1095266"/>
                </a:lnTo>
                <a:lnTo>
                  <a:pt x="549402" y="1097280"/>
                </a:lnTo>
                <a:lnTo>
                  <a:pt x="596806" y="1095266"/>
                </a:lnTo>
                <a:lnTo>
                  <a:pt x="643091" y="1089334"/>
                </a:lnTo>
                <a:lnTo>
                  <a:pt x="688091" y="1079649"/>
                </a:lnTo>
                <a:lnTo>
                  <a:pt x="731642" y="1066376"/>
                </a:lnTo>
                <a:lnTo>
                  <a:pt x="773578" y="1049679"/>
                </a:lnTo>
                <a:lnTo>
                  <a:pt x="813735" y="1029723"/>
                </a:lnTo>
                <a:lnTo>
                  <a:pt x="851947" y="1006672"/>
                </a:lnTo>
                <a:lnTo>
                  <a:pt x="888050" y="980692"/>
                </a:lnTo>
                <a:lnTo>
                  <a:pt x="921878" y="951946"/>
                </a:lnTo>
                <a:lnTo>
                  <a:pt x="953268" y="920600"/>
                </a:lnTo>
                <a:lnTo>
                  <a:pt x="982053" y="886819"/>
                </a:lnTo>
                <a:lnTo>
                  <a:pt x="1008070" y="850766"/>
                </a:lnTo>
                <a:lnTo>
                  <a:pt x="1031153" y="812607"/>
                </a:lnTo>
                <a:lnTo>
                  <a:pt x="1051137" y="772506"/>
                </a:lnTo>
                <a:lnTo>
                  <a:pt x="1067857" y="730628"/>
                </a:lnTo>
                <a:lnTo>
                  <a:pt x="1081149" y="687138"/>
                </a:lnTo>
                <a:lnTo>
                  <a:pt x="1090847" y="642200"/>
                </a:lnTo>
                <a:lnTo>
                  <a:pt x="1096787" y="595979"/>
                </a:lnTo>
                <a:lnTo>
                  <a:pt x="1098804" y="548639"/>
                </a:lnTo>
                <a:lnTo>
                  <a:pt x="1096787" y="501300"/>
                </a:lnTo>
                <a:lnTo>
                  <a:pt x="1090847" y="455079"/>
                </a:lnTo>
                <a:lnTo>
                  <a:pt x="1081149" y="410141"/>
                </a:lnTo>
                <a:lnTo>
                  <a:pt x="1067857" y="366651"/>
                </a:lnTo>
                <a:lnTo>
                  <a:pt x="1051137" y="324773"/>
                </a:lnTo>
                <a:lnTo>
                  <a:pt x="1031153" y="284672"/>
                </a:lnTo>
                <a:lnTo>
                  <a:pt x="1008070" y="246513"/>
                </a:lnTo>
                <a:lnTo>
                  <a:pt x="982053" y="210460"/>
                </a:lnTo>
                <a:lnTo>
                  <a:pt x="953268" y="176679"/>
                </a:lnTo>
                <a:lnTo>
                  <a:pt x="921878" y="145333"/>
                </a:lnTo>
                <a:lnTo>
                  <a:pt x="888050" y="116587"/>
                </a:lnTo>
                <a:lnTo>
                  <a:pt x="851947" y="90607"/>
                </a:lnTo>
                <a:lnTo>
                  <a:pt x="813735" y="67556"/>
                </a:lnTo>
                <a:lnTo>
                  <a:pt x="773578" y="47600"/>
                </a:lnTo>
                <a:lnTo>
                  <a:pt x="731642" y="30903"/>
                </a:lnTo>
                <a:lnTo>
                  <a:pt x="688091" y="17630"/>
                </a:lnTo>
                <a:lnTo>
                  <a:pt x="643091" y="7945"/>
                </a:lnTo>
                <a:lnTo>
                  <a:pt x="596806" y="2013"/>
                </a:lnTo>
                <a:lnTo>
                  <a:pt x="549402"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21" name="object 16">
            <a:extLst>
              <a:ext uri="{FF2B5EF4-FFF2-40B4-BE49-F238E27FC236}">
                <a16:creationId xmlns:a16="http://schemas.microsoft.com/office/drawing/2014/main" id="{A66CD566-C7FA-44A0-2D62-9453A2ED05BF}"/>
              </a:ext>
            </a:extLst>
          </p:cNvPr>
          <p:cNvSpPr txBox="1"/>
          <p:nvPr/>
        </p:nvSpPr>
        <p:spPr>
          <a:xfrm>
            <a:off x="8376491" y="2599416"/>
            <a:ext cx="928895" cy="553934"/>
          </a:xfrm>
          <a:prstGeom prst="rect">
            <a:avLst/>
          </a:prstGeom>
        </p:spPr>
        <p:txBody>
          <a:bodyPr vert="horz" wrap="square" lIns="0" tIns="12700" rIns="0" bIns="0" rtlCol="0">
            <a:spAutoFit/>
          </a:bodyPr>
          <a:lstStyle/>
          <a:p>
            <a:pPr marL="1270" algn="ctr">
              <a:lnSpc>
                <a:spcPts val="1380"/>
              </a:lnSpc>
              <a:spcBef>
                <a:spcPts val="100"/>
              </a:spcBef>
            </a:pPr>
            <a:r>
              <a:rPr lang="en-US" sz="1400" b="1" spc="-20" dirty="0">
                <a:cs typeface="Calibri Light"/>
              </a:rPr>
              <a:t>Beginning </a:t>
            </a:r>
            <a:r>
              <a:rPr sz="1400" b="1" spc="-20" dirty="0">
                <a:cs typeface="Calibri Light"/>
              </a:rPr>
              <a:t>Cash </a:t>
            </a:r>
            <a:r>
              <a:rPr sz="1400" b="1" spc="-10" dirty="0">
                <a:cs typeface="Calibri Light"/>
              </a:rPr>
              <a:t>Balance</a:t>
            </a:r>
            <a:endParaRPr sz="1400" b="1" dirty="0">
              <a:cs typeface="Calibri Light"/>
            </a:endParaRPr>
          </a:p>
        </p:txBody>
      </p:sp>
      <p:sp>
        <p:nvSpPr>
          <p:cNvPr id="22" name="object 17">
            <a:extLst>
              <a:ext uri="{FF2B5EF4-FFF2-40B4-BE49-F238E27FC236}">
                <a16:creationId xmlns:a16="http://schemas.microsoft.com/office/drawing/2014/main" id="{783C9CA8-2457-FB3E-016D-90DF358AA576}"/>
              </a:ext>
            </a:extLst>
          </p:cNvPr>
          <p:cNvSpPr/>
          <p:nvPr/>
        </p:nvSpPr>
        <p:spPr>
          <a:xfrm>
            <a:off x="9573283" y="2553933"/>
            <a:ext cx="424955" cy="148966"/>
          </a:xfrm>
          <a:custGeom>
            <a:avLst/>
            <a:gdLst/>
            <a:ahLst/>
            <a:cxnLst/>
            <a:rect l="l" t="t" r="r" b="b"/>
            <a:pathLst>
              <a:path w="468629" h="149860">
                <a:moveTo>
                  <a:pt x="468160" y="0"/>
                </a:moveTo>
                <a:lnTo>
                  <a:pt x="0" y="0"/>
                </a:lnTo>
                <a:lnTo>
                  <a:pt x="0" y="149834"/>
                </a:lnTo>
                <a:lnTo>
                  <a:pt x="468160" y="149834"/>
                </a:lnTo>
                <a:lnTo>
                  <a:pt x="468160" y="0"/>
                </a:lnTo>
                <a:close/>
              </a:path>
            </a:pathLst>
          </a:custGeom>
          <a:solidFill>
            <a:schemeClr val="accent3">
              <a:lumMod val="75000"/>
            </a:schemeClr>
          </a:solidFill>
        </p:spPr>
        <p:txBody>
          <a:bodyPr wrap="square" lIns="0" tIns="0" rIns="0" bIns="0" rtlCol="0"/>
          <a:lstStyle/>
          <a:p>
            <a:endParaRPr sz="1400" dirty="0"/>
          </a:p>
        </p:txBody>
      </p:sp>
      <p:sp>
        <p:nvSpPr>
          <p:cNvPr id="23" name="object 18">
            <a:extLst>
              <a:ext uri="{FF2B5EF4-FFF2-40B4-BE49-F238E27FC236}">
                <a16:creationId xmlns:a16="http://schemas.microsoft.com/office/drawing/2014/main" id="{121AE57B-265B-94AE-D8F9-44505620486E}"/>
              </a:ext>
            </a:extLst>
          </p:cNvPr>
          <p:cNvSpPr/>
          <p:nvPr/>
        </p:nvSpPr>
        <p:spPr>
          <a:xfrm>
            <a:off x="9573283" y="2778672"/>
            <a:ext cx="424955" cy="148966"/>
          </a:xfrm>
          <a:custGeom>
            <a:avLst/>
            <a:gdLst/>
            <a:ahLst/>
            <a:cxnLst/>
            <a:rect l="l" t="t" r="r" b="b"/>
            <a:pathLst>
              <a:path w="468629" h="149860">
                <a:moveTo>
                  <a:pt x="468160" y="0"/>
                </a:moveTo>
                <a:lnTo>
                  <a:pt x="0" y="0"/>
                </a:lnTo>
                <a:lnTo>
                  <a:pt x="0" y="149834"/>
                </a:lnTo>
                <a:lnTo>
                  <a:pt x="468160" y="149834"/>
                </a:lnTo>
                <a:lnTo>
                  <a:pt x="468160" y="0"/>
                </a:lnTo>
                <a:close/>
              </a:path>
            </a:pathLst>
          </a:custGeom>
          <a:solidFill>
            <a:schemeClr val="accent3">
              <a:lumMod val="75000"/>
            </a:schemeClr>
          </a:solidFill>
        </p:spPr>
        <p:txBody>
          <a:bodyPr wrap="square" lIns="0" tIns="0" rIns="0" bIns="0" rtlCol="0"/>
          <a:lstStyle/>
          <a:p>
            <a:endParaRPr sz="1400" dirty="0"/>
          </a:p>
        </p:txBody>
      </p:sp>
      <p:sp>
        <p:nvSpPr>
          <p:cNvPr id="24" name="object 19">
            <a:extLst>
              <a:ext uri="{FF2B5EF4-FFF2-40B4-BE49-F238E27FC236}">
                <a16:creationId xmlns:a16="http://schemas.microsoft.com/office/drawing/2014/main" id="{9C0E7460-C33F-7C6D-906D-45E6F5F72D8E}"/>
              </a:ext>
            </a:extLst>
          </p:cNvPr>
          <p:cNvSpPr/>
          <p:nvPr/>
        </p:nvSpPr>
        <p:spPr>
          <a:xfrm>
            <a:off x="10117872" y="1787558"/>
            <a:ext cx="1828800" cy="1828800"/>
          </a:xfrm>
          <a:custGeom>
            <a:avLst/>
            <a:gdLst/>
            <a:ahLst/>
            <a:cxnLst/>
            <a:rect l="l" t="t" r="r" b="b"/>
            <a:pathLst>
              <a:path w="1099184" h="1097279">
                <a:moveTo>
                  <a:pt x="549402" y="0"/>
                </a:moveTo>
                <a:lnTo>
                  <a:pt x="501997" y="2013"/>
                </a:lnTo>
                <a:lnTo>
                  <a:pt x="455712" y="7945"/>
                </a:lnTo>
                <a:lnTo>
                  <a:pt x="410712" y="17630"/>
                </a:lnTo>
                <a:lnTo>
                  <a:pt x="367161" y="30903"/>
                </a:lnTo>
                <a:lnTo>
                  <a:pt x="325225" y="47600"/>
                </a:lnTo>
                <a:lnTo>
                  <a:pt x="285068" y="67556"/>
                </a:lnTo>
                <a:lnTo>
                  <a:pt x="246856" y="90607"/>
                </a:lnTo>
                <a:lnTo>
                  <a:pt x="210753" y="116587"/>
                </a:lnTo>
                <a:lnTo>
                  <a:pt x="176925" y="145333"/>
                </a:lnTo>
                <a:lnTo>
                  <a:pt x="145535" y="176679"/>
                </a:lnTo>
                <a:lnTo>
                  <a:pt x="116750" y="210460"/>
                </a:lnTo>
                <a:lnTo>
                  <a:pt x="90733" y="246513"/>
                </a:lnTo>
                <a:lnTo>
                  <a:pt x="67650" y="284672"/>
                </a:lnTo>
                <a:lnTo>
                  <a:pt x="47666" y="324773"/>
                </a:lnTo>
                <a:lnTo>
                  <a:pt x="30946" y="366651"/>
                </a:lnTo>
                <a:lnTo>
                  <a:pt x="17654" y="410141"/>
                </a:lnTo>
                <a:lnTo>
                  <a:pt x="7956" y="455079"/>
                </a:lnTo>
                <a:lnTo>
                  <a:pt x="2016" y="501300"/>
                </a:lnTo>
                <a:lnTo>
                  <a:pt x="0" y="548639"/>
                </a:lnTo>
                <a:lnTo>
                  <a:pt x="2016" y="595979"/>
                </a:lnTo>
                <a:lnTo>
                  <a:pt x="7956" y="642200"/>
                </a:lnTo>
                <a:lnTo>
                  <a:pt x="17654" y="687138"/>
                </a:lnTo>
                <a:lnTo>
                  <a:pt x="30946" y="730628"/>
                </a:lnTo>
                <a:lnTo>
                  <a:pt x="47666" y="772506"/>
                </a:lnTo>
                <a:lnTo>
                  <a:pt x="67650" y="812607"/>
                </a:lnTo>
                <a:lnTo>
                  <a:pt x="90733" y="850766"/>
                </a:lnTo>
                <a:lnTo>
                  <a:pt x="116750" y="886819"/>
                </a:lnTo>
                <a:lnTo>
                  <a:pt x="145535" y="920600"/>
                </a:lnTo>
                <a:lnTo>
                  <a:pt x="176925" y="951946"/>
                </a:lnTo>
                <a:lnTo>
                  <a:pt x="210753" y="980692"/>
                </a:lnTo>
                <a:lnTo>
                  <a:pt x="246856" y="1006672"/>
                </a:lnTo>
                <a:lnTo>
                  <a:pt x="285068" y="1029723"/>
                </a:lnTo>
                <a:lnTo>
                  <a:pt x="325225" y="1049679"/>
                </a:lnTo>
                <a:lnTo>
                  <a:pt x="367161" y="1066376"/>
                </a:lnTo>
                <a:lnTo>
                  <a:pt x="410712" y="1079649"/>
                </a:lnTo>
                <a:lnTo>
                  <a:pt x="455712" y="1089334"/>
                </a:lnTo>
                <a:lnTo>
                  <a:pt x="501997" y="1095266"/>
                </a:lnTo>
                <a:lnTo>
                  <a:pt x="549402" y="1097280"/>
                </a:lnTo>
                <a:lnTo>
                  <a:pt x="596806" y="1095266"/>
                </a:lnTo>
                <a:lnTo>
                  <a:pt x="643091" y="1089334"/>
                </a:lnTo>
                <a:lnTo>
                  <a:pt x="688091" y="1079649"/>
                </a:lnTo>
                <a:lnTo>
                  <a:pt x="731642" y="1066376"/>
                </a:lnTo>
                <a:lnTo>
                  <a:pt x="773578" y="1049679"/>
                </a:lnTo>
                <a:lnTo>
                  <a:pt x="813735" y="1029723"/>
                </a:lnTo>
                <a:lnTo>
                  <a:pt x="851947" y="1006672"/>
                </a:lnTo>
                <a:lnTo>
                  <a:pt x="888050" y="980692"/>
                </a:lnTo>
                <a:lnTo>
                  <a:pt x="921878" y="951946"/>
                </a:lnTo>
                <a:lnTo>
                  <a:pt x="953268" y="920600"/>
                </a:lnTo>
                <a:lnTo>
                  <a:pt x="982053" y="886819"/>
                </a:lnTo>
                <a:lnTo>
                  <a:pt x="1008070" y="850766"/>
                </a:lnTo>
                <a:lnTo>
                  <a:pt x="1031153" y="812607"/>
                </a:lnTo>
                <a:lnTo>
                  <a:pt x="1051137" y="772506"/>
                </a:lnTo>
                <a:lnTo>
                  <a:pt x="1067857" y="730628"/>
                </a:lnTo>
                <a:lnTo>
                  <a:pt x="1081149" y="687138"/>
                </a:lnTo>
                <a:lnTo>
                  <a:pt x="1090847" y="642200"/>
                </a:lnTo>
                <a:lnTo>
                  <a:pt x="1096787" y="595979"/>
                </a:lnTo>
                <a:lnTo>
                  <a:pt x="1098804" y="548639"/>
                </a:lnTo>
                <a:lnTo>
                  <a:pt x="1096787" y="501300"/>
                </a:lnTo>
                <a:lnTo>
                  <a:pt x="1090847" y="455079"/>
                </a:lnTo>
                <a:lnTo>
                  <a:pt x="1081149" y="410141"/>
                </a:lnTo>
                <a:lnTo>
                  <a:pt x="1067857" y="366651"/>
                </a:lnTo>
                <a:lnTo>
                  <a:pt x="1051137" y="324773"/>
                </a:lnTo>
                <a:lnTo>
                  <a:pt x="1031153" y="284672"/>
                </a:lnTo>
                <a:lnTo>
                  <a:pt x="1008070" y="246513"/>
                </a:lnTo>
                <a:lnTo>
                  <a:pt x="982053" y="210460"/>
                </a:lnTo>
                <a:lnTo>
                  <a:pt x="953268" y="176679"/>
                </a:lnTo>
                <a:lnTo>
                  <a:pt x="921878" y="145333"/>
                </a:lnTo>
                <a:lnTo>
                  <a:pt x="888050" y="116587"/>
                </a:lnTo>
                <a:lnTo>
                  <a:pt x="851947" y="90607"/>
                </a:lnTo>
                <a:lnTo>
                  <a:pt x="813735" y="67556"/>
                </a:lnTo>
                <a:lnTo>
                  <a:pt x="773578" y="47600"/>
                </a:lnTo>
                <a:lnTo>
                  <a:pt x="731642" y="30903"/>
                </a:lnTo>
                <a:lnTo>
                  <a:pt x="688091" y="17630"/>
                </a:lnTo>
                <a:lnTo>
                  <a:pt x="643091" y="7945"/>
                </a:lnTo>
                <a:lnTo>
                  <a:pt x="596806" y="2013"/>
                </a:lnTo>
                <a:lnTo>
                  <a:pt x="549402"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25" name="object 20">
            <a:extLst>
              <a:ext uri="{FF2B5EF4-FFF2-40B4-BE49-F238E27FC236}">
                <a16:creationId xmlns:a16="http://schemas.microsoft.com/office/drawing/2014/main" id="{C26AE6F4-92E7-150A-53A7-2C64DCE9D435}"/>
              </a:ext>
            </a:extLst>
          </p:cNvPr>
          <p:cNvSpPr txBox="1"/>
          <p:nvPr/>
        </p:nvSpPr>
        <p:spPr>
          <a:xfrm>
            <a:off x="10605381" y="2507733"/>
            <a:ext cx="904370" cy="536622"/>
          </a:xfrm>
          <a:prstGeom prst="rect">
            <a:avLst/>
          </a:prstGeom>
        </p:spPr>
        <p:txBody>
          <a:bodyPr vert="horz" wrap="square" lIns="0" tIns="30480" rIns="0" bIns="0" rtlCol="0">
            <a:spAutoFit/>
          </a:bodyPr>
          <a:lstStyle/>
          <a:p>
            <a:pPr marL="12700" marR="5080" algn="ctr">
              <a:lnSpc>
                <a:spcPts val="1320"/>
              </a:lnSpc>
              <a:spcBef>
                <a:spcPts val="240"/>
              </a:spcBef>
            </a:pPr>
            <a:r>
              <a:rPr sz="1400" b="1" spc="-40" dirty="0">
                <a:cs typeface="Calibri Light"/>
              </a:rPr>
              <a:t>TOTAL </a:t>
            </a:r>
            <a:r>
              <a:rPr sz="1400" b="1" spc="-20" dirty="0">
                <a:cs typeface="Calibri Light"/>
              </a:rPr>
              <a:t>COST </a:t>
            </a:r>
            <a:r>
              <a:rPr sz="1400" b="1" spc="-25" dirty="0">
                <a:cs typeface="Calibri Light"/>
              </a:rPr>
              <a:t>TO </a:t>
            </a:r>
            <a:r>
              <a:rPr sz="1400" b="1" spc="-10" dirty="0">
                <a:cs typeface="Calibri Light"/>
              </a:rPr>
              <a:t>RECOVER</a:t>
            </a:r>
            <a:endParaRPr sz="1400" b="1" dirty="0">
              <a:cs typeface="Calibri Light"/>
            </a:endParaRPr>
          </a:p>
        </p:txBody>
      </p:sp>
      <p:sp>
        <p:nvSpPr>
          <p:cNvPr id="26" name="object 21">
            <a:extLst>
              <a:ext uri="{FF2B5EF4-FFF2-40B4-BE49-F238E27FC236}">
                <a16:creationId xmlns:a16="http://schemas.microsoft.com/office/drawing/2014/main" id="{5E35A0EE-CC2C-71BB-3783-D5B2963B292A}"/>
              </a:ext>
            </a:extLst>
          </p:cNvPr>
          <p:cNvSpPr/>
          <p:nvPr/>
        </p:nvSpPr>
        <p:spPr>
          <a:xfrm>
            <a:off x="3085545" y="4892674"/>
            <a:ext cx="1371600" cy="1371600"/>
          </a:xfrm>
          <a:custGeom>
            <a:avLst/>
            <a:gdLst/>
            <a:ahLst/>
            <a:cxnLst/>
            <a:rect l="l" t="t" r="r" b="b"/>
            <a:pathLst>
              <a:path w="1096010" h="1094739">
                <a:moveTo>
                  <a:pt x="547878" y="0"/>
                </a:moveTo>
                <a:lnTo>
                  <a:pt x="500604" y="2008"/>
                </a:lnTo>
                <a:lnTo>
                  <a:pt x="454447" y="7923"/>
                </a:lnTo>
                <a:lnTo>
                  <a:pt x="409571" y="17581"/>
                </a:lnTo>
                <a:lnTo>
                  <a:pt x="366141" y="30818"/>
                </a:lnTo>
                <a:lnTo>
                  <a:pt x="324321" y="47469"/>
                </a:lnTo>
                <a:lnTo>
                  <a:pt x="284276" y="67370"/>
                </a:lnTo>
                <a:lnTo>
                  <a:pt x="246170" y="90358"/>
                </a:lnTo>
                <a:lnTo>
                  <a:pt x="210167" y="116266"/>
                </a:lnTo>
                <a:lnTo>
                  <a:pt x="176433" y="144932"/>
                </a:lnTo>
                <a:lnTo>
                  <a:pt x="145130" y="176192"/>
                </a:lnTo>
                <a:lnTo>
                  <a:pt x="116425" y="209880"/>
                </a:lnTo>
                <a:lnTo>
                  <a:pt x="90481" y="245832"/>
                </a:lnTo>
                <a:lnTo>
                  <a:pt x="67462" y="283886"/>
                </a:lnTo>
                <a:lnTo>
                  <a:pt x="47534" y="323875"/>
                </a:lnTo>
                <a:lnTo>
                  <a:pt x="30860" y="365636"/>
                </a:lnTo>
                <a:lnTo>
                  <a:pt x="17605" y="409005"/>
                </a:lnTo>
                <a:lnTo>
                  <a:pt x="7934" y="453817"/>
                </a:lnTo>
                <a:lnTo>
                  <a:pt x="2010" y="499909"/>
                </a:lnTo>
                <a:lnTo>
                  <a:pt x="0" y="547115"/>
                </a:lnTo>
                <a:lnTo>
                  <a:pt x="2010" y="594322"/>
                </a:lnTo>
                <a:lnTo>
                  <a:pt x="7934" y="640414"/>
                </a:lnTo>
                <a:lnTo>
                  <a:pt x="17605" y="685226"/>
                </a:lnTo>
                <a:lnTo>
                  <a:pt x="30860" y="728595"/>
                </a:lnTo>
                <a:lnTo>
                  <a:pt x="47534" y="770356"/>
                </a:lnTo>
                <a:lnTo>
                  <a:pt x="67462" y="810345"/>
                </a:lnTo>
                <a:lnTo>
                  <a:pt x="90481" y="848399"/>
                </a:lnTo>
                <a:lnTo>
                  <a:pt x="116425" y="884351"/>
                </a:lnTo>
                <a:lnTo>
                  <a:pt x="145130" y="918039"/>
                </a:lnTo>
                <a:lnTo>
                  <a:pt x="176433" y="949299"/>
                </a:lnTo>
                <a:lnTo>
                  <a:pt x="210167" y="977965"/>
                </a:lnTo>
                <a:lnTo>
                  <a:pt x="246170" y="1003873"/>
                </a:lnTo>
                <a:lnTo>
                  <a:pt x="284276" y="1026861"/>
                </a:lnTo>
                <a:lnTo>
                  <a:pt x="324321" y="1046762"/>
                </a:lnTo>
                <a:lnTo>
                  <a:pt x="366141" y="1063413"/>
                </a:lnTo>
                <a:lnTo>
                  <a:pt x="409571" y="1076650"/>
                </a:lnTo>
                <a:lnTo>
                  <a:pt x="454447" y="1086308"/>
                </a:lnTo>
                <a:lnTo>
                  <a:pt x="500604" y="1092223"/>
                </a:lnTo>
                <a:lnTo>
                  <a:pt x="547878" y="1094231"/>
                </a:lnTo>
                <a:lnTo>
                  <a:pt x="595151" y="1092223"/>
                </a:lnTo>
                <a:lnTo>
                  <a:pt x="641308" y="1086308"/>
                </a:lnTo>
                <a:lnTo>
                  <a:pt x="686184" y="1076650"/>
                </a:lnTo>
                <a:lnTo>
                  <a:pt x="729614" y="1063413"/>
                </a:lnTo>
                <a:lnTo>
                  <a:pt x="771434" y="1046762"/>
                </a:lnTo>
                <a:lnTo>
                  <a:pt x="811479" y="1026861"/>
                </a:lnTo>
                <a:lnTo>
                  <a:pt x="849585" y="1003873"/>
                </a:lnTo>
                <a:lnTo>
                  <a:pt x="885588" y="977965"/>
                </a:lnTo>
                <a:lnTo>
                  <a:pt x="919322" y="949299"/>
                </a:lnTo>
                <a:lnTo>
                  <a:pt x="950625" y="918039"/>
                </a:lnTo>
                <a:lnTo>
                  <a:pt x="979330" y="884351"/>
                </a:lnTo>
                <a:lnTo>
                  <a:pt x="1005274" y="848399"/>
                </a:lnTo>
                <a:lnTo>
                  <a:pt x="1028293" y="810345"/>
                </a:lnTo>
                <a:lnTo>
                  <a:pt x="1048221" y="770356"/>
                </a:lnTo>
                <a:lnTo>
                  <a:pt x="1064895" y="728595"/>
                </a:lnTo>
                <a:lnTo>
                  <a:pt x="1078150" y="685226"/>
                </a:lnTo>
                <a:lnTo>
                  <a:pt x="1087821" y="640414"/>
                </a:lnTo>
                <a:lnTo>
                  <a:pt x="1093745" y="594322"/>
                </a:lnTo>
                <a:lnTo>
                  <a:pt x="1095756" y="547115"/>
                </a:lnTo>
                <a:lnTo>
                  <a:pt x="1093745" y="499909"/>
                </a:lnTo>
                <a:lnTo>
                  <a:pt x="1087821" y="453817"/>
                </a:lnTo>
                <a:lnTo>
                  <a:pt x="1078150" y="409005"/>
                </a:lnTo>
                <a:lnTo>
                  <a:pt x="1064895" y="365636"/>
                </a:lnTo>
                <a:lnTo>
                  <a:pt x="1048221" y="323875"/>
                </a:lnTo>
                <a:lnTo>
                  <a:pt x="1028293" y="283886"/>
                </a:lnTo>
                <a:lnTo>
                  <a:pt x="1005274" y="245832"/>
                </a:lnTo>
                <a:lnTo>
                  <a:pt x="979330" y="209880"/>
                </a:lnTo>
                <a:lnTo>
                  <a:pt x="950625" y="176192"/>
                </a:lnTo>
                <a:lnTo>
                  <a:pt x="919322" y="144932"/>
                </a:lnTo>
                <a:lnTo>
                  <a:pt x="885588" y="116266"/>
                </a:lnTo>
                <a:lnTo>
                  <a:pt x="849585" y="90358"/>
                </a:lnTo>
                <a:lnTo>
                  <a:pt x="811479" y="67370"/>
                </a:lnTo>
                <a:lnTo>
                  <a:pt x="771434" y="47469"/>
                </a:lnTo>
                <a:lnTo>
                  <a:pt x="729614" y="30818"/>
                </a:lnTo>
                <a:lnTo>
                  <a:pt x="686184" y="17581"/>
                </a:lnTo>
                <a:lnTo>
                  <a:pt x="641308" y="7923"/>
                </a:lnTo>
                <a:lnTo>
                  <a:pt x="595151" y="2008"/>
                </a:lnTo>
                <a:lnTo>
                  <a:pt x="547878"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27" name="object 22">
            <a:extLst>
              <a:ext uri="{FF2B5EF4-FFF2-40B4-BE49-F238E27FC236}">
                <a16:creationId xmlns:a16="http://schemas.microsoft.com/office/drawing/2014/main" id="{D9FCD6BA-B156-140E-04A1-245BEF65988F}"/>
              </a:ext>
            </a:extLst>
          </p:cNvPr>
          <p:cNvSpPr txBox="1"/>
          <p:nvPr/>
        </p:nvSpPr>
        <p:spPr>
          <a:xfrm>
            <a:off x="3419291" y="5352945"/>
            <a:ext cx="816998" cy="377756"/>
          </a:xfrm>
          <a:prstGeom prst="rect">
            <a:avLst/>
          </a:prstGeom>
        </p:spPr>
        <p:txBody>
          <a:bodyPr vert="horz" wrap="square" lIns="0" tIns="30480" rIns="0" bIns="0" rtlCol="0">
            <a:spAutoFit/>
          </a:bodyPr>
          <a:lstStyle/>
          <a:p>
            <a:pPr marL="12700" marR="5080" indent="27305" algn="ctr">
              <a:lnSpc>
                <a:spcPts val="1320"/>
              </a:lnSpc>
              <a:spcBef>
                <a:spcPts val="240"/>
              </a:spcBef>
            </a:pPr>
            <a:r>
              <a:rPr sz="1400" b="1" spc="-20" dirty="0">
                <a:cs typeface="Calibri Light"/>
              </a:rPr>
              <a:t>Total</a:t>
            </a:r>
            <a:r>
              <a:rPr sz="1400" b="1" spc="-50" dirty="0">
                <a:cs typeface="Calibri Light"/>
              </a:rPr>
              <a:t> </a:t>
            </a:r>
            <a:r>
              <a:rPr sz="1400" b="1" spc="-20" dirty="0">
                <a:cs typeface="Calibri Light"/>
              </a:rPr>
              <a:t>Cost </a:t>
            </a:r>
            <a:r>
              <a:rPr sz="1400" b="1" dirty="0">
                <a:cs typeface="Calibri Light"/>
              </a:rPr>
              <a:t>to</a:t>
            </a:r>
            <a:r>
              <a:rPr sz="1400" b="1" spc="-25" dirty="0">
                <a:cs typeface="Calibri Light"/>
              </a:rPr>
              <a:t> </a:t>
            </a:r>
            <a:r>
              <a:rPr sz="1400" b="1" spc="-20" dirty="0">
                <a:cs typeface="Calibri Light"/>
              </a:rPr>
              <a:t>Recover</a:t>
            </a:r>
            <a:endParaRPr sz="1400" b="1" dirty="0">
              <a:cs typeface="Calibri Light"/>
            </a:endParaRPr>
          </a:p>
        </p:txBody>
      </p:sp>
      <p:sp>
        <p:nvSpPr>
          <p:cNvPr id="28" name="object 23">
            <a:extLst>
              <a:ext uri="{FF2B5EF4-FFF2-40B4-BE49-F238E27FC236}">
                <a16:creationId xmlns:a16="http://schemas.microsoft.com/office/drawing/2014/main" id="{B210E70D-344B-24E1-617B-A33D6AD9E09F}"/>
              </a:ext>
            </a:extLst>
          </p:cNvPr>
          <p:cNvSpPr/>
          <p:nvPr/>
        </p:nvSpPr>
        <p:spPr>
          <a:xfrm>
            <a:off x="4499716" y="5299753"/>
            <a:ext cx="423802" cy="484141"/>
          </a:xfrm>
          <a:custGeom>
            <a:avLst/>
            <a:gdLst/>
            <a:ahLst/>
            <a:cxnLst/>
            <a:rect l="l" t="t" r="r" b="b"/>
            <a:pathLst>
              <a:path w="467360" h="487045">
                <a:moveTo>
                  <a:pt x="233514" y="0"/>
                </a:moveTo>
                <a:lnTo>
                  <a:pt x="204353" y="5887"/>
                </a:lnTo>
                <a:lnTo>
                  <a:pt x="180540" y="21942"/>
                </a:lnTo>
                <a:lnTo>
                  <a:pt x="164484" y="45755"/>
                </a:lnTo>
                <a:lnTo>
                  <a:pt x="158597" y="74917"/>
                </a:lnTo>
                <a:lnTo>
                  <a:pt x="164484" y="104078"/>
                </a:lnTo>
                <a:lnTo>
                  <a:pt x="180540" y="127892"/>
                </a:lnTo>
                <a:lnTo>
                  <a:pt x="204353" y="143947"/>
                </a:lnTo>
                <a:lnTo>
                  <a:pt x="233514" y="149834"/>
                </a:lnTo>
                <a:lnTo>
                  <a:pt x="262676" y="143947"/>
                </a:lnTo>
                <a:lnTo>
                  <a:pt x="286489" y="127892"/>
                </a:lnTo>
                <a:lnTo>
                  <a:pt x="302544" y="104078"/>
                </a:lnTo>
                <a:lnTo>
                  <a:pt x="308432" y="74917"/>
                </a:lnTo>
                <a:lnTo>
                  <a:pt x="302544" y="45755"/>
                </a:lnTo>
                <a:lnTo>
                  <a:pt x="286489" y="21942"/>
                </a:lnTo>
                <a:lnTo>
                  <a:pt x="262676" y="5887"/>
                </a:lnTo>
                <a:lnTo>
                  <a:pt x="233514" y="0"/>
                </a:lnTo>
                <a:close/>
              </a:path>
              <a:path w="467360" h="487045">
                <a:moveTo>
                  <a:pt x="233514" y="336994"/>
                </a:moveTo>
                <a:lnTo>
                  <a:pt x="204353" y="342881"/>
                </a:lnTo>
                <a:lnTo>
                  <a:pt x="180540" y="358935"/>
                </a:lnTo>
                <a:lnTo>
                  <a:pt x="164484" y="382744"/>
                </a:lnTo>
                <a:lnTo>
                  <a:pt x="158597" y="411899"/>
                </a:lnTo>
                <a:lnTo>
                  <a:pt x="164484" y="441060"/>
                </a:lnTo>
                <a:lnTo>
                  <a:pt x="180540" y="464873"/>
                </a:lnTo>
                <a:lnTo>
                  <a:pt x="204353" y="480929"/>
                </a:lnTo>
                <a:lnTo>
                  <a:pt x="233514" y="486816"/>
                </a:lnTo>
                <a:lnTo>
                  <a:pt x="262676" y="480929"/>
                </a:lnTo>
                <a:lnTo>
                  <a:pt x="286489" y="464873"/>
                </a:lnTo>
                <a:lnTo>
                  <a:pt x="302544" y="441060"/>
                </a:lnTo>
                <a:lnTo>
                  <a:pt x="308432" y="411899"/>
                </a:lnTo>
                <a:lnTo>
                  <a:pt x="302544" y="382744"/>
                </a:lnTo>
                <a:lnTo>
                  <a:pt x="286489" y="358935"/>
                </a:lnTo>
                <a:lnTo>
                  <a:pt x="262676" y="342881"/>
                </a:lnTo>
                <a:lnTo>
                  <a:pt x="233514" y="336994"/>
                </a:lnTo>
                <a:close/>
              </a:path>
              <a:path w="467360" h="487045">
                <a:moveTo>
                  <a:pt x="467029" y="168490"/>
                </a:moveTo>
                <a:lnTo>
                  <a:pt x="0" y="168490"/>
                </a:lnTo>
                <a:lnTo>
                  <a:pt x="0" y="318325"/>
                </a:lnTo>
                <a:lnTo>
                  <a:pt x="467029" y="318325"/>
                </a:lnTo>
                <a:lnTo>
                  <a:pt x="467029" y="168490"/>
                </a:lnTo>
                <a:close/>
              </a:path>
            </a:pathLst>
          </a:custGeom>
          <a:solidFill>
            <a:schemeClr val="accent3">
              <a:lumMod val="75000"/>
            </a:schemeClr>
          </a:solidFill>
        </p:spPr>
        <p:txBody>
          <a:bodyPr wrap="square" lIns="0" tIns="0" rIns="0" bIns="0" rtlCol="0"/>
          <a:lstStyle/>
          <a:p>
            <a:endParaRPr sz="1400" dirty="0"/>
          </a:p>
        </p:txBody>
      </p:sp>
      <p:sp>
        <p:nvSpPr>
          <p:cNvPr id="29" name="object 24">
            <a:extLst>
              <a:ext uri="{FF2B5EF4-FFF2-40B4-BE49-F238E27FC236}">
                <a16:creationId xmlns:a16="http://schemas.microsoft.com/office/drawing/2014/main" id="{039DAEF5-2D69-4F0F-E680-57D38C5246BC}"/>
              </a:ext>
            </a:extLst>
          </p:cNvPr>
          <p:cNvSpPr/>
          <p:nvPr/>
        </p:nvSpPr>
        <p:spPr>
          <a:xfrm>
            <a:off x="4978908" y="4918986"/>
            <a:ext cx="1371600" cy="1371600"/>
          </a:xfrm>
          <a:custGeom>
            <a:avLst/>
            <a:gdLst/>
            <a:ahLst/>
            <a:cxnLst/>
            <a:rect l="l" t="t" r="r" b="b"/>
            <a:pathLst>
              <a:path w="1096010" h="1094739">
                <a:moveTo>
                  <a:pt x="547878" y="0"/>
                </a:moveTo>
                <a:lnTo>
                  <a:pt x="500604" y="2008"/>
                </a:lnTo>
                <a:lnTo>
                  <a:pt x="454447" y="7923"/>
                </a:lnTo>
                <a:lnTo>
                  <a:pt x="409571" y="17581"/>
                </a:lnTo>
                <a:lnTo>
                  <a:pt x="366141" y="30818"/>
                </a:lnTo>
                <a:lnTo>
                  <a:pt x="324321" y="47469"/>
                </a:lnTo>
                <a:lnTo>
                  <a:pt x="284276" y="67370"/>
                </a:lnTo>
                <a:lnTo>
                  <a:pt x="246170" y="90358"/>
                </a:lnTo>
                <a:lnTo>
                  <a:pt x="210167" y="116266"/>
                </a:lnTo>
                <a:lnTo>
                  <a:pt x="176433" y="144932"/>
                </a:lnTo>
                <a:lnTo>
                  <a:pt x="145130" y="176192"/>
                </a:lnTo>
                <a:lnTo>
                  <a:pt x="116425" y="209880"/>
                </a:lnTo>
                <a:lnTo>
                  <a:pt x="90481" y="245832"/>
                </a:lnTo>
                <a:lnTo>
                  <a:pt x="67462" y="283886"/>
                </a:lnTo>
                <a:lnTo>
                  <a:pt x="47534" y="323875"/>
                </a:lnTo>
                <a:lnTo>
                  <a:pt x="30860" y="365636"/>
                </a:lnTo>
                <a:lnTo>
                  <a:pt x="17605" y="409005"/>
                </a:lnTo>
                <a:lnTo>
                  <a:pt x="7934" y="453817"/>
                </a:lnTo>
                <a:lnTo>
                  <a:pt x="2010" y="499909"/>
                </a:lnTo>
                <a:lnTo>
                  <a:pt x="0" y="547115"/>
                </a:lnTo>
                <a:lnTo>
                  <a:pt x="2010" y="594322"/>
                </a:lnTo>
                <a:lnTo>
                  <a:pt x="7934" y="640414"/>
                </a:lnTo>
                <a:lnTo>
                  <a:pt x="17605" y="685226"/>
                </a:lnTo>
                <a:lnTo>
                  <a:pt x="30860" y="728595"/>
                </a:lnTo>
                <a:lnTo>
                  <a:pt x="47534" y="770356"/>
                </a:lnTo>
                <a:lnTo>
                  <a:pt x="67462" y="810345"/>
                </a:lnTo>
                <a:lnTo>
                  <a:pt x="90481" y="848399"/>
                </a:lnTo>
                <a:lnTo>
                  <a:pt x="116425" y="884351"/>
                </a:lnTo>
                <a:lnTo>
                  <a:pt x="145130" y="918039"/>
                </a:lnTo>
                <a:lnTo>
                  <a:pt x="176433" y="949299"/>
                </a:lnTo>
                <a:lnTo>
                  <a:pt x="210167" y="977965"/>
                </a:lnTo>
                <a:lnTo>
                  <a:pt x="246170" y="1003873"/>
                </a:lnTo>
                <a:lnTo>
                  <a:pt x="284276" y="1026861"/>
                </a:lnTo>
                <a:lnTo>
                  <a:pt x="324321" y="1046762"/>
                </a:lnTo>
                <a:lnTo>
                  <a:pt x="366141" y="1063413"/>
                </a:lnTo>
                <a:lnTo>
                  <a:pt x="409571" y="1076650"/>
                </a:lnTo>
                <a:lnTo>
                  <a:pt x="454447" y="1086308"/>
                </a:lnTo>
                <a:lnTo>
                  <a:pt x="500604" y="1092223"/>
                </a:lnTo>
                <a:lnTo>
                  <a:pt x="547878" y="1094231"/>
                </a:lnTo>
                <a:lnTo>
                  <a:pt x="595151" y="1092223"/>
                </a:lnTo>
                <a:lnTo>
                  <a:pt x="641308" y="1086308"/>
                </a:lnTo>
                <a:lnTo>
                  <a:pt x="686184" y="1076650"/>
                </a:lnTo>
                <a:lnTo>
                  <a:pt x="729614" y="1063413"/>
                </a:lnTo>
                <a:lnTo>
                  <a:pt x="771434" y="1046762"/>
                </a:lnTo>
                <a:lnTo>
                  <a:pt x="811479" y="1026861"/>
                </a:lnTo>
                <a:lnTo>
                  <a:pt x="849585" y="1003873"/>
                </a:lnTo>
                <a:lnTo>
                  <a:pt x="885588" y="977965"/>
                </a:lnTo>
                <a:lnTo>
                  <a:pt x="919322" y="949299"/>
                </a:lnTo>
                <a:lnTo>
                  <a:pt x="950625" y="918039"/>
                </a:lnTo>
                <a:lnTo>
                  <a:pt x="979330" y="884351"/>
                </a:lnTo>
                <a:lnTo>
                  <a:pt x="1005274" y="848399"/>
                </a:lnTo>
                <a:lnTo>
                  <a:pt x="1028293" y="810345"/>
                </a:lnTo>
                <a:lnTo>
                  <a:pt x="1048221" y="770356"/>
                </a:lnTo>
                <a:lnTo>
                  <a:pt x="1064895" y="728595"/>
                </a:lnTo>
                <a:lnTo>
                  <a:pt x="1078150" y="685226"/>
                </a:lnTo>
                <a:lnTo>
                  <a:pt x="1087821" y="640414"/>
                </a:lnTo>
                <a:lnTo>
                  <a:pt x="1093745" y="594322"/>
                </a:lnTo>
                <a:lnTo>
                  <a:pt x="1095756" y="547115"/>
                </a:lnTo>
                <a:lnTo>
                  <a:pt x="1093745" y="499909"/>
                </a:lnTo>
                <a:lnTo>
                  <a:pt x="1087821" y="453817"/>
                </a:lnTo>
                <a:lnTo>
                  <a:pt x="1078150" y="409005"/>
                </a:lnTo>
                <a:lnTo>
                  <a:pt x="1064895" y="365636"/>
                </a:lnTo>
                <a:lnTo>
                  <a:pt x="1048221" y="323875"/>
                </a:lnTo>
                <a:lnTo>
                  <a:pt x="1028293" y="283886"/>
                </a:lnTo>
                <a:lnTo>
                  <a:pt x="1005274" y="245832"/>
                </a:lnTo>
                <a:lnTo>
                  <a:pt x="979330" y="209880"/>
                </a:lnTo>
                <a:lnTo>
                  <a:pt x="950625" y="176192"/>
                </a:lnTo>
                <a:lnTo>
                  <a:pt x="919322" y="144932"/>
                </a:lnTo>
                <a:lnTo>
                  <a:pt x="885588" y="116266"/>
                </a:lnTo>
                <a:lnTo>
                  <a:pt x="849585" y="90358"/>
                </a:lnTo>
                <a:lnTo>
                  <a:pt x="811479" y="67370"/>
                </a:lnTo>
                <a:lnTo>
                  <a:pt x="771434" y="47469"/>
                </a:lnTo>
                <a:lnTo>
                  <a:pt x="729614" y="30818"/>
                </a:lnTo>
                <a:lnTo>
                  <a:pt x="686184" y="17581"/>
                </a:lnTo>
                <a:lnTo>
                  <a:pt x="641308" y="7923"/>
                </a:lnTo>
                <a:lnTo>
                  <a:pt x="595151" y="2008"/>
                </a:lnTo>
                <a:lnTo>
                  <a:pt x="547878"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30" name="object 25">
            <a:extLst>
              <a:ext uri="{FF2B5EF4-FFF2-40B4-BE49-F238E27FC236}">
                <a16:creationId xmlns:a16="http://schemas.microsoft.com/office/drawing/2014/main" id="{E59B731F-B268-1C0D-6146-2E4E1D5BCBAB}"/>
              </a:ext>
            </a:extLst>
          </p:cNvPr>
          <p:cNvSpPr txBox="1"/>
          <p:nvPr/>
        </p:nvSpPr>
        <p:spPr>
          <a:xfrm>
            <a:off x="5215380" y="5331182"/>
            <a:ext cx="900537" cy="703334"/>
          </a:xfrm>
          <a:prstGeom prst="rect">
            <a:avLst/>
          </a:prstGeom>
        </p:spPr>
        <p:txBody>
          <a:bodyPr vert="horz" wrap="square" lIns="0" tIns="30480" rIns="0" bIns="0" rtlCol="0">
            <a:spAutoFit/>
          </a:bodyPr>
          <a:lstStyle/>
          <a:p>
            <a:pPr marL="12700" marR="5080" algn="ctr">
              <a:lnSpc>
                <a:spcPts val="1320"/>
              </a:lnSpc>
              <a:spcBef>
                <a:spcPts val="240"/>
              </a:spcBef>
            </a:pPr>
            <a:r>
              <a:rPr sz="1400" b="1" spc="-10" dirty="0">
                <a:cs typeface="Calibri Light"/>
              </a:rPr>
              <a:t>Assessment </a:t>
            </a:r>
            <a:r>
              <a:rPr sz="1400" b="1" spc="-25" dirty="0">
                <a:cs typeface="Calibri Light"/>
              </a:rPr>
              <a:t>or</a:t>
            </a:r>
            <a:r>
              <a:rPr lang="en-US" sz="1400" b="1" spc="-25" dirty="0">
                <a:cs typeface="Calibri Light"/>
              </a:rPr>
              <a:t> </a:t>
            </a:r>
            <a:r>
              <a:rPr sz="1400" b="1" dirty="0">
                <a:cs typeface="Calibri Light"/>
              </a:rPr>
              <a:t>Fee</a:t>
            </a:r>
            <a:r>
              <a:rPr sz="1400" b="1" spc="-35" dirty="0">
                <a:cs typeface="Calibri Light"/>
              </a:rPr>
              <a:t> </a:t>
            </a:r>
            <a:r>
              <a:rPr sz="1400" b="1" spc="-25" dirty="0">
                <a:cs typeface="Calibri Light"/>
              </a:rPr>
              <a:t>for </a:t>
            </a:r>
            <a:r>
              <a:rPr sz="1400" b="1" spc="-10" dirty="0">
                <a:cs typeface="Calibri Light"/>
              </a:rPr>
              <a:t>Services</a:t>
            </a:r>
            <a:r>
              <a:rPr lang="en-US" sz="1400" b="1" spc="-10" dirty="0">
                <a:cs typeface="Calibri Light"/>
              </a:rPr>
              <a:t>  (usage)</a:t>
            </a:r>
            <a:endParaRPr sz="1400" b="1" dirty="0">
              <a:cs typeface="Calibri Light"/>
            </a:endParaRPr>
          </a:p>
        </p:txBody>
      </p:sp>
      <p:sp>
        <p:nvSpPr>
          <p:cNvPr id="31" name="object 26">
            <a:extLst>
              <a:ext uri="{FF2B5EF4-FFF2-40B4-BE49-F238E27FC236}">
                <a16:creationId xmlns:a16="http://schemas.microsoft.com/office/drawing/2014/main" id="{8C38DE33-7B24-4506-E8D8-474EE826725A}"/>
              </a:ext>
            </a:extLst>
          </p:cNvPr>
          <p:cNvSpPr/>
          <p:nvPr/>
        </p:nvSpPr>
        <p:spPr>
          <a:xfrm>
            <a:off x="6409288" y="5335232"/>
            <a:ext cx="423802" cy="148966"/>
          </a:xfrm>
          <a:custGeom>
            <a:avLst/>
            <a:gdLst/>
            <a:ahLst/>
            <a:cxnLst/>
            <a:rect l="l" t="t" r="r" b="b"/>
            <a:pathLst>
              <a:path w="467360" h="149860">
                <a:moveTo>
                  <a:pt x="467029" y="0"/>
                </a:moveTo>
                <a:lnTo>
                  <a:pt x="0" y="0"/>
                </a:lnTo>
                <a:lnTo>
                  <a:pt x="0" y="149834"/>
                </a:lnTo>
                <a:lnTo>
                  <a:pt x="467029" y="149834"/>
                </a:lnTo>
                <a:lnTo>
                  <a:pt x="467029" y="0"/>
                </a:lnTo>
                <a:close/>
              </a:path>
            </a:pathLst>
          </a:custGeom>
          <a:solidFill>
            <a:schemeClr val="accent3">
              <a:lumMod val="75000"/>
            </a:schemeClr>
          </a:solidFill>
        </p:spPr>
        <p:txBody>
          <a:bodyPr wrap="square" lIns="0" tIns="0" rIns="0" bIns="0" rtlCol="0"/>
          <a:lstStyle/>
          <a:p>
            <a:endParaRPr sz="1400" dirty="0"/>
          </a:p>
        </p:txBody>
      </p:sp>
      <p:sp>
        <p:nvSpPr>
          <p:cNvPr id="32" name="object 27">
            <a:extLst>
              <a:ext uri="{FF2B5EF4-FFF2-40B4-BE49-F238E27FC236}">
                <a16:creationId xmlns:a16="http://schemas.microsoft.com/office/drawing/2014/main" id="{7545BCD9-7A91-4C5B-BA00-337C5997F14F}"/>
              </a:ext>
            </a:extLst>
          </p:cNvPr>
          <p:cNvSpPr/>
          <p:nvPr/>
        </p:nvSpPr>
        <p:spPr>
          <a:xfrm>
            <a:off x="6409288" y="5559972"/>
            <a:ext cx="423802" cy="148966"/>
          </a:xfrm>
          <a:custGeom>
            <a:avLst/>
            <a:gdLst/>
            <a:ahLst/>
            <a:cxnLst/>
            <a:rect l="l" t="t" r="r" b="b"/>
            <a:pathLst>
              <a:path w="467360" h="149860">
                <a:moveTo>
                  <a:pt x="467029" y="0"/>
                </a:moveTo>
                <a:lnTo>
                  <a:pt x="0" y="0"/>
                </a:lnTo>
                <a:lnTo>
                  <a:pt x="0" y="149834"/>
                </a:lnTo>
                <a:lnTo>
                  <a:pt x="467029" y="149834"/>
                </a:lnTo>
                <a:lnTo>
                  <a:pt x="467029" y="0"/>
                </a:lnTo>
                <a:close/>
              </a:path>
            </a:pathLst>
          </a:custGeom>
          <a:solidFill>
            <a:schemeClr val="accent3">
              <a:lumMod val="75000"/>
            </a:schemeClr>
          </a:solidFill>
        </p:spPr>
        <p:txBody>
          <a:bodyPr wrap="square" lIns="0" tIns="0" rIns="0" bIns="0" rtlCol="0"/>
          <a:lstStyle/>
          <a:p>
            <a:endParaRPr sz="1400" dirty="0"/>
          </a:p>
        </p:txBody>
      </p:sp>
      <p:sp>
        <p:nvSpPr>
          <p:cNvPr id="33" name="object 28">
            <a:extLst>
              <a:ext uri="{FF2B5EF4-FFF2-40B4-BE49-F238E27FC236}">
                <a16:creationId xmlns:a16="http://schemas.microsoft.com/office/drawing/2014/main" id="{4D4F5FE5-BFB9-0910-FB7F-B18FF46004FB}"/>
              </a:ext>
            </a:extLst>
          </p:cNvPr>
          <p:cNvSpPr/>
          <p:nvPr/>
        </p:nvSpPr>
        <p:spPr>
          <a:xfrm>
            <a:off x="7050453" y="4664074"/>
            <a:ext cx="1828800" cy="1828800"/>
          </a:xfrm>
          <a:custGeom>
            <a:avLst/>
            <a:gdLst/>
            <a:ahLst/>
            <a:cxnLst/>
            <a:rect l="l" t="t" r="r" b="b"/>
            <a:pathLst>
              <a:path w="1096009" h="1094739">
                <a:moveTo>
                  <a:pt x="547878" y="0"/>
                </a:moveTo>
                <a:lnTo>
                  <a:pt x="500604" y="2008"/>
                </a:lnTo>
                <a:lnTo>
                  <a:pt x="454447" y="7923"/>
                </a:lnTo>
                <a:lnTo>
                  <a:pt x="409571" y="17581"/>
                </a:lnTo>
                <a:lnTo>
                  <a:pt x="366141" y="30818"/>
                </a:lnTo>
                <a:lnTo>
                  <a:pt x="324321" y="47469"/>
                </a:lnTo>
                <a:lnTo>
                  <a:pt x="284276" y="67370"/>
                </a:lnTo>
                <a:lnTo>
                  <a:pt x="246170" y="90358"/>
                </a:lnTo>
                <a:lnTo>
                  <a:pt x="210167" y="116266"/>
                </a:lnTo>
                <a:lnTo>
                  <a:pt x="176433" y="144932"/>
                </a:lnTo>
                <a:lnTo>
                  <a:pt x="145130" y="176192"/>
                </a:lnTo>
                <a:lnTo>
                  <a:pt x="116425" y="209880"/>
                </a:lnTo>
                <a:lnTo>
                  <a:pt x="90481" y="245832"/>
                </a:lnTo>
                <a:lnTo>
                  <a:pt x="67462" y="283886"/>
                </a:lnTo>
                <a:lnTo>
                  <a:pt x="47534" y="323875"/>
                </a:lnTo>
                <a:lnTo>
                  <a:pt x="30860" y="365636"/>
                </a:lnTo>
                <a:lnTo>
                  <a:pt x="17605" y="409005"/>
                </a:lnTo>
                <a:lnTo>
                  <a:pt x="7934" y="453817"/>
                </a:lnTo>
                <a:lnTo>
                  <a:pt x="2010" y="499909"/>
                </a:lnTo>
                <a:lnTo>
                  <a:pt x="0" y="547115"/>
                </a:lnTo>
                <a:lnTo>
                  <a:pt x="2010" y="594322"/>
                </a:lnTo>
                <a:lnTo>
                  <a:pt x="7934" y="640414"/>
                </a:lnTo>
                <a:lnTo>
                  <a:pt x="17605" y="685226"/>
                </a:lnTo>
                <a:lnTo>
                  <a:pt x="30860" y="728595"/>
                </a:lnTo>
                <a:lnTo>
                  <a:pt x="47534" y="770356"/>
                </a:lnTo>
                <a:lnTo>
                  <a:pt x="67462" y="810345"/>
                </a:lnTo>
                <a:lnTo>
                  <a:pt x="90481" y="848399"/>
                </a:lnTo>
                <a:lnTo>
                  <a:pt x="116425" y="884351"/>
                </a:lnTo>
                <a:lnTo>
                  <a:pt x="145130" y="918039"/>
                </a:lnTo>
                <a:lnTo>
                  <a:pt x="176433" y="949299"/>
                </a:lnTo>
                <a:lnTo>
                  <a:pt x="210167" y="977965"/>
                </a:lnTo>
                <a:lnTo>
                  <a:pt x="246170" y="1003873"/>
                </a:lnTo>
                <a:lnTo>
                  <a:pt x="284276" y="1026861"/>
                </a:lnTo>
                <a:lnTo>
                  <a:pt x="324321" y="1046762"/>
                </a:lnTo>
                <a:lnTo>
                  <a:pt x="366141" y="1063413"/>
                </a:lnTo>
                <a:lnTo>
                  <a:pt x="409571" y="1076650"/>
                </a:lnTo>
                <a:lnTo>
                  <a:pt x="454447" y="1086308"/>
                </a:lnTo>
                <a:lnTo>
                  <a:pt x="500604" y="1092223"/>
                </a:lnTo>
                <a:lnTo>
                  <a:pt x="547878" y="1094231"/>
                </a:lnTo>
                <a:lnTo>
                  <a:pt x="595151" y="1092223"/>
                </a:lnTo>
                <a:lnTo>
                  <a:pt x="641308" y="1086308"/>
                </a:lnTo>
                <a:lnTo>
                  <a:pt x="686184" y="1076650"/>
                </a:lnTo>
                <a:lnTo>
                  <a:pt x="729614" y="1063413"/>
                </a:lnTo>
                <a:lnTo>
                  <a:pt x="771434" y="1046762"/>
                </a:lnTo>
                <a:lnTo>
                  <a:pt x="811479" y="1026861"/>
                </a:lnTo>
                <a:lnTo>
                  <a:pt x="849585" y="1003873"/>
                </a:lnTo>
                <a:lnTo>
                  <a:pt x="885588" y="977965"/>
                </a:lnTo>
                <a:lnTo>
                  <a:pt x="919322" y="949299"/>
                </a:lnTo>
                <a:lnTo>
                  <a:pt x="950625" y="918039"/>
                </a:lnTo>
                <a:lnTo>
                  <a:pt x="979330" y="884351"/>
                </a:lnTo>
                <a:lnTo>
                  <a:pt x="1005274" y="848399"/>
                </a:lnTo>
                <a:lnTo>
                  <a:pt x="1028293" y="810345"/>
                </a:lnTo>
                <a:lnTo>
                  <a:pt x="1048221" y="770356"/>
                </a:lnTo>
                <a:lnTo>
                  <a:pt x="1064895" y="728595"/>
                </a:lnTo>
                <a:lnTo>
                  <a:pt x="1078150" y="685226"/>
                </a:lnTo>
                <a:lnTo>
                  <a:pt x="1087821" y="640414"/>
                </a:lnTo>
                <a:lnTo>
                  <a:pt x="1093745" y="594322"/>
                </a:lnTo>
                <a:lnTo>
                  <a:pt x="1095756" y="547115"/>
                </a:lnTo>
                <a:lnTo>
                  <a:pt x="1093745" y="499909"/>
                </a:lnTo>
                <a:lnTo>
                  <a:pt x="1087821" y="453817"/>
                </a:lnTo>
                <a:lnTo>
                  <a:pt x="1078150" y="409005"/>
                </a:lnTo>
                <a:lnTo>
                  <a:pt x="1064895" y="365636"/>
                </a:lnTo>
                <a:lnTo>
                  <a:pt x="1048221" y="323875"/>
                </a:lnTo>
                <a:lnTo>
                  <a:pt x="1028293" y="283886"/>
                </a:lnTo>
                <a:lnTo>
                  <a:pt x="1005274" y="245832"/>
                </a:lnTo>
                <a:lnTo>
                  <a:pt x="979330" y="209880"/>
                </a:lnTo>
                <a:lnTo>
                  <a:pt x="950625" y="176192"/>
                </a:lnTo>
                <a:lnTo>
                  <a:pt x="919322" y="144932"/>
                </a:lnTo>
                <a:lnTo>
                  <a:pt x="885588" y="116266"/>
                </a:lnTo>
                <a:lnTo>
                  <a:pt x="849585" y="90358"/>
                </a:lnTo>
                <a:lnTo>
                  <a:pt x="811479" y="67370"/>
                </a:lnTo>
                <a:lnTo>
                  <a:pt x="771434" y="47469"/>
                </a:lnTo>
                <a:lnTo>
                  <a:pt x="729614" y="30818"/>
                </a:lnTo>
                <a:lnTo>
                  <a:pt x="686184" y="17581"/>
                </a:lnTo>
                <a:lnTo>
                  <a:pt x="641308" y="7923"/>
                </a:lnTo>
                <a:lnTo>
                  <a:pt x="595151" y="2008"/>
                </a:lnTo>
                <a:lnTo>
                  <a:pt x="547878" y="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t="100000" r="100000"/>
            </a:path>
            <a:tileRect l="-100000" b="-100000"/>
          </a:gradFill>
        </p:spPr>
        <p:txBody>
          <a:bodyPr wrap="square" lIns="0" tIns="0" rIns="0" bIns="0" rtlCol="0"/>
          <a:lstStyle/>
          <a:p>
            <a:endParaRPr sz="1400" dirty="0"/>
          </a:p>
        </p:txBody>
      </p:sp>
      <p:sp>
        <p:nvSpPr>
          <p:cNvPr id="34" name="object 29">
            <a:extLst>
              <a:ext uri="{FF2B5EF4-FFF2-40B4-BE49-F238E27FC236}">
                <a16:creationId xmlns:a16="http://schemas.microsoft.com/office/drawing/2014/main" id="{5EAF57F3-6BD5-2519-0E2B-70719DB863E9}"/>
              </a:ext>
            </a:extLst>
          </p:cNvPr>
          <p:cNvSpPr txBox="1"/>
          <p:nvPr/>
        </p:nvSpPr>
        <p:spPr>
          <a:xfrm>
            <a:off x="7088767" y="5007678"/>
            <a:ext cx="1752172" cy="946991"/>
          </a:xfrm>
          <a:prstGeom prst="rect">
            <a:avLst/>
          </a:prstGeom>
        </p:spPr>
        <p:txBody>
          <a:bodyPr vert="horz" wrap="square" lIns="0" tIns="30480" rIns="0" bIns="0" rtlCol="0">
            <a:spAutoFit/>
          </a:bodyPr>
          <a:lstStyle/>
          <a:p>
            <a:pPr marL="116205" marR="5080" indent="-104139" algn="ctr">
              <a:lnSpc>
                <a:spcPts val="1320"/>
              </a:lnSpc>
              <a:spcBef>
                <a:spcPts val="240"/>
              </a:spcBef>
            </a:pPr>
            <a:r>
              <a:rPr sz="1400" b="1" spc="-10" dirty="0">
                <a:cs typeface="Calibri Light"/>
              </a:rPr>
              <a:t>2</a:t>
            </a:r>
            <a:r>
              <a:rPr lang="en-US" sz="1400" b="1" spc="-10" dirty="0">
                <a:cs typeface="Calibri Light"/>
              </a:rPr>
              <a:t>5</a:t>
            </a:r>
            <a:r>
              <a:rPr sz="1400" b="1" spc="-10" dirty="0">
                <a:cs typeface="Calibri Light"/>
              </a:rPr>
              <a:t>-</a:t>
            </a:r>
            <a:r>
              <a:rPr sz="1400" b="1" dirty="0">
                <a:cs typeface="Calibri Light"/>
              </a:rPr>
              <a:t>2</a:t>
            </a:r>
            <a:r>
              <a:rPr lang="en-US" sz="1400" b="1" dirty="0">
                <a:cs typeface="Calibri Light"/>
              </a:rPr>
              <a:t>7</a:t>
            </a:r>
            <a:r>
              <a:rPr sz="1400" b="1" spc="-55" dirty="0">
                <a:cs typeface="Calibri Light"/>
              </a:rPr>
              <a:t> </a:t>
            </a:r>
            <a:endParaRPr lang="en-US" sz="1400" b="1" spc="-55" dirty="0">
              <a:cs typeface="Calibri Light"/>
            </a:endParaRPr>
          </a:p>
          <a:p>
            <a:pPr marL="116205" marR="5080" indent="-104139" algn="ctr">
              <a:lnSpc>
                <a:spcPts val="1320"/>
              </a:lnSpc>
              <a:spcBef>
                <a:spcPts val="240"/>
              </a:spcBef>
            </a:pPr>
            <a:r>
              <a:rPr sz="1400" b="1" spc="-20" dirty="0">
                <a:cs typeface="Calibri Light"/>
              </a:rPr>
              <a:t>Rate </a:t>
            </a:r>
            <a:r>
              <a:rPr sz="1400" b="1" spc="-10" dirty="0">
                <a:cs typeface="Calibri Light"/>
              </a:rPr>
              <a:t>Models</a:t>
            </a:r>
            <a:endParaRPr lang="en-US" sz="1400" b="1" spc="-10" dirty="0">
              <a:cs typeface="Calibri Light"/>
            </a:endParaRPr>
          </a:p>
          <a:p>
            <a:pPr marL="116205" marR="5080" indent="-104139" algn="ctr">
              <a:lnSpc>
                <a:spcPts val="1320"/>
              </a:lnSpc>
              <a:spcBef>
                <a:spcPts val="240"/>
              </a:spcBef>
            </a:pPr>
            <a:r>
              <a:rPr lang="en-US" sz="1400" b="1" spc="-10" dirty="0">
                <a:cs typeface="Calibri Light"/>
              </a:rPr>
              <a:t>&amp;</a:t>
            </a:r>
          </a:p>
          <a:p>
            <a:pPr marL="12700" marR="5080" algn="ctr">
              <a:lnSpc>
                <a:spcPts val="1320"/>
              </a:lnSpc>
              <a:spcBef>
                <a:spcPts val="240"/>
              </a:spcBef>
            </a:pPr>
            <a:r>
              <a:rPr lang="en-US" sz="1400" b="1" dirty="0">
                <a:cs typeface="Calibri Light"/>
              </a:rPr>
              <a:t>Final</a:t>
            </a:r>
            <a:r>
              <a:rPr lang="en-US" sz="1400" b="1" spc="-10" dirty="0">
                <a:cs typeface="Calibri Light"/>
              </a:rPr>
              <a:t> Agency Request </a:t>
            </a:r>
            <a:r>
              <a:rPr lang="en-US" sz="1400" b="1" dirty="0">
                <a:cs typeface="Calibri Light"/>
              </a:rPr>
              <a:t>Price</a:t>
            </a:r>
            <a:r>
              <a:rPr lang="en-US" sz="1400" b="1" spc="-35" dirty="0">
                <a:cs typeface="Calibri Light"/>
              </a:rPr>
              <a:t> </a:t>
            </a:r>
            <a:r>
              <a:rPr lang="en-US" sz="1400" b="1" spc="-20" dirty="0">
                <a:cs typeface="Calibri Light"/>
              </a:rPr>
              <a:t>List</a:t>
            </a:r>
            <a:endParaRPr sz="1400" b="1" dirty="0">
              <a:cs typeface="Calibri Light"/>
            </a:endParaRPr>
          </a:p>
        </p:txBody>
      </p:sp>
      <p:grpSp>
        <p:nvGrpSpPr>
          <p:cNvPr id="67" name="Group 66">
            <a:extLst>
              <a:ext uri="{FF2B5EF4-FFF2-40B4-BE49-F238E27FC236}">
                <a16:creationId xmlns:a16="http://schemas.microsoft.com/office/drawing/2014/main" id="{DD746BA8-6477-CFEA-1189-2CFF5AF14402}"/>
              </a:ext>
            </a:extLst>
          </p:cNvPr>
          <p:cNvGrpSpPr/>
          <p:nvPr/>
        </p:nvGrpSpPr>
        <p:grpSpPr>
          <a:xfrm>
            <a:off x="3726410" y="3635490"/>
            <a:ext cx="7305863" cy="1184703"/>
            <a:chOff x="3726410" y="3350501"/>
            <a:chExt cx="6926351" cy="1328446"/>
          </a:xfrm>
        </p:grpSpPr>
        <p:cxnSp>
          <p:nvCxnSpPr>
            <p:cNvPr id="55" name="Connector: Elbow 54">
              <a:extLst>
                <a:ext uri="{FF2B5EF4-FFF2-40B4-BE49-F238E27FC236}">
                  <a16:creationId xmlns:a16="http://schemas.microsoft.com/office/drawing/2014/main" id="{6012276D-98CB-265C-809B-333C5664CA67}"/>
                </a:ext>
              </a:extLst>
            </p:cNvPr>
            <p:cNvCxnSpPr>
              <a:cxnSpLocks/>
            </p:cNvCxnSpPr>
            <p:nvPr/>
          </p:nvCxnSpPr>
          <p:spPr>
            <a:xfrm rot="10800000" flipV="1">
              <a:off x="3726410" y="3527595"/>
              <a:ext cx="6926351" cy="1151352"/>
            </a:xfrm>
            <a:prstGeom prst="bentConnector3">
              <a:avLst>
                <a:gd name="adj1" fmla="val 99947"/>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66" name="Straight Connector 65">
              <a:extLst>
                <a:ext uri="{FF2B5EF4-FFF2-40B4-BE49-F238E27FC236}">
                  <a16:creationId xmlns:a16="http://schemas.microsoft.com/office/drawing/2014/main" id="{64091D7D-6583-2941-2202-B7134BC8022F}"/>
                </a:ext>
              </a:extLst>
            </p:cNvPr>
            <p:cNvCxnSpPr/>
            <p:nvPr/>
          </p:nvCxnSpPr>
          <p:spPr>
            <a:xfrm>
              <a:off x="10652760" y="3350501"/>
              <a:ext cx="0" cy="192904"/>
            </a:xfrm>
            <a:prstGeom prst="line">
              <a:avLst/>
            </a:prstGeom>
            <a:ln>
              <a:solidFill>
                <a:schemeClr val="accent3"/>
              </a:solidFill>
            </a:ln>
            <a:effectLst/>
          </p:spPr>
          <p:style>
            <a:lnRef idx="3">
              <a:schemeClr val="accent3"/>
            </a:lnRef>
            <a:fillRef idx="0">
              <a:schemeClr val="accent3"/>
            </a:fillRef>
            <a:effectRef idx="2">
              <a:schemeClr val="accent3"/>
            </a:effectRef>
            <a:fontRef idx="minor">
              <a:schemeClr val="tx1"/>
            </a:fontRef>
          </p:style>
        </p:cxnSp>
      </p:grpSp>
      <p:sp>
        <p:nvSpPr>
          <p:cNvPr id="4" name="Right Bracket 3">
            <a:extLst>
              <a:ext uri="{FF2B5EF4-FFF2-40B4-BE49-F238E27FC236}">
                <a16:creationId xmlns:a16="http://schemas.microsoft.com/office/drawing/2014/main" id="{080A986F-E8F0-511C-7A25-0D468CF34FEE}"/>
              </a:ext>
            </a:extLst>
          </p:cNvPr>
          <p:cNvSpPr/>
          <p:nvPr/>
        </p:nvSpPr>
        <p:spPr>
          <a:xfrm rot="16200000">
            <a:off x="2835887" y="-452088"/>
            <a:ext cx="311453" cy="5093656"/>
          </a:xfrm>
          <a:prstGeom prst="rightBracket">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2473F4E5-ED61-9A2E-8813-94A594D3555B}"/>
              </a:ext>
            </a:extLst>
          </p:cNvPr>
          <p:cNvSpPr txBox="1"/>
          <p:nvPr/>
        </p:nvSpPr>
        <p:spPr>
          <a:xfrm>
            <a:off x="2304017" y="1667106"/>
            <a:ext cx="1568605" cy="307777"/>
          </a:xfrm>
          <a:prstGeom prst="rect">
            <a:avLst/>
          </a:prstGeom>
          <a:noFill/>
        </p:spPr>
        <p:txBody>
          <a:bodyPr wrap="square" rtlCol="0">
            <a:spAutoFit/>
          </a:bodyPr>
          <a:lstStyle/>
          <a:p>
            <a:r>
              <a:rPr lang="en-US" sz="1400" b="1" dirty="0"/>
              <a:t>expenditures</a:t>
            </a:r>
          </a:p>
        </p:txBody>
      </p:sp>
    </p:spTree>
    <p:extLst>
      <p:ext uri="{BB962C8B-B14F-4D97-AF65-F5344CB8AC3E}">
        <p14:creationId xmlns:p14="http://schemas.microsoft.com/office/powerpoint/2010/main" val="1509658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24EB50-F4DA-C1D3-FFA3-EDFB2860AC00}"/>
              </a:ext>
            </a:extLst>
          </p:cNvPr>
          <p:cNvSpPr>
            <a:spLocks noGrp="1"/>
          </p:cNvSpPr>
          <p:nvPr>
            <p:ph type="title"/>
          </p:nvPr>
        </p:nvSpPr>
        <p:spPr>
          <a:xfrm>
            <a:off x="530301" y="368627"/>
            <a:ext cx="7741920" cy="1193988"/>
          </a:xfrm>
        </p:spPr>
        <p:txBody>
          <a:bodyPr>
            <a:normAutofit fontScale="90000"/>
          </a:bodyPr>
          <a:lstStyle/>
          <a:p>
            <a:pPr marL="12700" marR="5080" lvl="0" indent="0" defTabSz="914400" eaLnBrk="1" fontAlgn="auto" latinLnBrk="0" hangingPunct="1">
              <a:lnSpc>
                <a:spcPct val="80000"/>
              </a:lnSpc>
              <a:spcBef>
                <a:spcPts val="1540"/>
              </a:spcBef>
              <a:spcAft>
                <a:spcPts val="0"/>
              </a:spcAft>
              <a:tabLst/>
              <a:defRPr/>
            </a:pPr>
            <a:r>
              <a:rPr lang="en-US" sz="6000" dirty="0">
                <a:effectLst/>
                <a:latin typeface="Calibri" panose="020F0502020204030204" pitchFamily="34" charset="0"/>
                <a:ea typeface="Calibri" panose="020F0502020204030204" pitchFamily="34" charset="0"/>
                <a:cs typeface="Times New Roman" panose="02020603050405020304" pitchFamily="18" charset="0"/>
              </a:rPr>
              <a:t>Internal Rate</a:t>
            </a:r>
            <a:r>
              <a:rPr lang="en-US" sz="6000" dirty="0">
                <a:latin typeface="Calibri" panose="020F0502020204030204" pitchFamily="34" charset="0"/>
                <a:ea typeface="Calibri" panose="020F0502020204030204" pitchFamily="34" charset="0"/>
                <a:cs typeface="Times New Roman" panose="02020603050405020304" pitchFamily="18" charset="0"/>
              </a:rPr>
              <a:t> </a:t>
            </a:r>
            <a:r>
              <a:rPr lang="en-US" sz="6000" dirty="0">
                <a:effectLst/>
                <a:latin typeface="Calibri" panose="020F0502020204030204" pitchFamily="34" charset="0"/>
                <a:ea typeface="Calibri" panose="020F0502020204030204" pitchFamily="34" charset="0"/>
                <a:cs typeface="Times New Roman" panose="02020603050405020304" pitchFamily="18" charset="0"/>
              </a:rPr>
              <a:t>Development Overview	</a:t>
            </a:r>
            <a:br>
              <a:rPr kumimoji="0" lang="en-US" sz="6000" b="0" i="0" u="none" strike="noStrike" kern="0" cap="none" spc="0" normalizeH="0" baseline="0" noProof="0" dirty="0">
                <a:ln>
                  <a:noFill/>
                </a:ln>
                <a:solidFill>
                  <a:sysClr val="windowText" lastClr="000000"/>
                </a:solidFill>
                <a:effectLst/>
                <a:uLnTx/>
                <a:uFillTx/>
                <a:latin typeface="Calibri Light"/>
                <a:cs typeface="Calibri Light"/>
              </a:rPr>
            </a:br>
            <a:endParaRPr lang="en-US" sz="2000" dirty="0"/>
          </a:p>
        </p:txBody>
      </p:sp>
      <p:graphicFrame>
        <p:nvGraphicFramePr>
          <p:cNvPr id="5" name="Diagram 4">
            <a:extLst>
              <a:ext uri="{FF2B5EF4-FFF2-40B4-BE49-F238E27FC236}">
                <a16:creationId xmlns:a16="http://schemas.microsoft.com/office/drawing/2014/main" id="{DECDB25A-A576-87D7-7D1E-9BA150479763}"/>
              </a:ext>
            </a:extLst>
          </p:cNvPr>
          <p:cNvGraphicFramePr/>
          <p:nvPr>
            <p:extLst>
              <p:ext uri="{D42A27DB-BD31-4B8C-83A1-F6EECF244321}">
                <p14:modId xmlns:p14="http://schemas.microsoft.com/office/powerpoint/2010/main" val="675809757"/>
              </p:ext>
            </p:extLst>
          </p:nvPr>
        </p:nvGraphicFramePr>
        <p:xfrm>
          <a:off x="683941" y="2483004"/>
          <a:ext cx="11099937" cy="400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B632D1B-66F7-A8AF-6715-E8F26B805D46}"/>
              </a:ext>
            </a:extLst>
          </p:cNvPr>
          <p:cNvSpPr txBox="1"/>
          <p:nvPr/>
        </p:nvSpPr>
        <p:spPr>
          <a:xfrm>
            <a:off x="3137587" y="1800778"/>
            <a:ext cx="6192644" cy="52322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800" b="1" dirty="0">
                <a:solidFill>
                  <a:schemeClr val="tx1"/>
                </a:solidFill>
              </a:rPr>
              <a:t>October through December Even Years</a:t>
            </a:r>
          </a:p>
        </p:txBody>
      </p:sp>
    </p:spTree>
    <p:extLst>
      <p:ext uri="{BB962C8B-B14F-4D97-AF65-F5344CB8AC3E}">
        <p14:creationId xmlns:p14="http://schemas.microsoft.com/office/powerpoint/2010/main" val="622719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C0C7B-DF7C-EE1A-2374-12AC1BFD15F9}"/>
              </a:ext>
            </a:extLst>
          </p:cNvPr>
          <p:cNvSpPr>
            <a:spLocks noGrp="1"/>
          </p:cNvSpPr>
          <p:nvPr>
            <p:ph type="title"/>
          </p:nvPr>
        </p:nvSpPr>
        <p:spPr/>
        <p:txBody>
          <a:bodyPr/>
          <a:lstStyle/>
          <a:p>
            <a:r>
              <a:rPr lang="en-US" dirty="0"/>
              <a:t>Common Methodology Types</a:t>
            </a:r>
          </a:p>
        </p:txBody>
      </p:sp>
      <p:graphicFrame>
        <p:nvGraphicFramePr>
          <p:cNvPr id="5" name="Content Placeholder 4">
            <a:extLst>
              <a:ext uri="{FF2B5EF4-FFF2-40B4-BE49-F238E27FC236}">
                <a16:creationId xmlns:a16="http://schemas.microsoft.com/office/drawing/2014/main" id="{A85A8103-30F9-D8BC-2D3A-7956F265B3FF}"/>
              </a:ext>
            </a:extLst>
          </p:cNvPr>
          <p:cNvGraphicFramePr>
            <a:graphicFrameLocks noGrp="1"/>
          </p:cNvGraphicFramePr>
          <p:nvPr>
            <p:ph sz="half" idx="1"/>
            <p:extLst>
              <p:ext uri="{D42A27DB-BD31-4B8C-83A1-F6EECF244321}">
                <p14:modId xmlns:p14="http://schemas.microsoft.com/office/powerpoint/2010/main" val="130060476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a:extLst>
              <a:ext uri="{FF2B5EF4-FFF2-40B4-BE49-F238E27FC236}">
                <a16:creationId xmlns:a16="http://schemas.microsoft.com/office/drawing/2014/main" id="{549A6197-E9D9-B034-DC8E-F4562421B83D}"/>
              </a:ext>
            </a:extLst>
          </p:cNvPr>
          <p:cNvGraphicFramePr>
            <a:graphicFrameLocks noGrp="1"/>
          </p:cNvGraphicFramePr>
          <p:nvPr>
            <p:ph sz="half" idx="2"/>
            <p:extLst>
              <p:ext uri="{D42A27DB-BD31-4B8C-83A1-F6EECF244321}">
                <p14:modId xmlns:p14="http://schemas.microsoft.com/office/powerpoint/2010/main" val="2421651570"/>
              </p:ext>
            </p:extLst>
          </p:nvPr>
        </p:nvGraphicFramePr>
        <p:xfrm>
          <a:off x="6172200" y="1825625"/>
          <a:ext cx="5389536"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8" name="Straight Connector 7">
            <a:extLst>
              <a:ext uri="{FF2B5EF4-FFF2-40B4-BE49-F238E27FC236}">
                <a16:creationId xmlns:a16="http://schemas.microsoft.com/office/drawing/2014/main" id="{50322E42-2659-E8CD-EC3E-9BF6834F5857}"/>
              </a:ext>
            </a:extLst>
          </p:cNvPr>
          <p:cNvCxnSpPr>
            <a:cxnSpLocks/>
          </p:cNvCxnSpPr>
          <p:nvPr/>
        </p:nvCxnSpPr>
        <p:spPr>
          <a:xfrm>
            <a:off x="6106450" y="1729520"/>
            <a:ext cx="0" cy="4587675"/>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215703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13736-14D3-5A57-39E4-AEDB67FF075C}"/>
              </a:ext>
            </a:extLst>
          </p:cNvPr>
          <p:cNvSpPr>
            <a:spLocks noGrp="1"/>
          </p:cNvSpPr>
          <p:nvPr>
            <p:ph type="title"/>
          </p:nvPr>
        </p:nvSpPr>
        <p:spPr/>
        <p:txBody>
          <a:bodyPr/>
          <a:lstStyle/>
          <a:p>
            <a:r>
              <a:rPr lang="en-US" dirty="0"/>
              <a:t>Methodology Considerations</a:t>
            </a:r>
          </a:p>
        </p:txBody>
      </p:sp>
      <p:graphicFrame>
        <p:nvGraphicFramePr>
          <p:cNvPr id="4" name="Content Placeholder 3">
            <a:extLst>
              <a:ext uri="{FF2B5EF4-FFF2-40B4-BE49-F238E27FC236}">
                <a16:creationId xmlns:a16="http://schemas.microsoft.com/office/drawing/2014/main" id="{AF971A70-2C85-B5E8-DAD3-BE65DADF31D7}"/>
              </a:ext>
            </a:extLst>
          </p:cNvPr>
          <p:cNvGraphicFramePr>
            <a:graphicFrameLocks noGrp="1"/>
          </p:cNvGraphicFramePr>
          <p:nvPr>
            <p:ph idx="1"/>
            <p:extLst>
              <p:ext uri="{D42A27DB-BD31-4B8C-83A1-F6EECF244321}">
                <p14:modId xmlns:p14="http://schemas.microsoft.com/office/powerpoint/2010/main" val="3826141630"/>
              </p:ext>
            </p:extLst>
          </p:nvPr>
        </p:nvGraphicFramePr>
        <p:xfrm>
          <a:off x="0" y="1663486"/>
          <a:ext cx="12191999" cy="519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222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EE450-5F4C-FB2A-5FCC-C211AD3B19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BA2981-33CE-0B35-9FD7-2EE559A329BA}"/>
              </a:ext>
            </a:extLst>
          </p:cNvPr>
          <p:cNvSpPr>
            <a:spLocks noGrp="1"/>
          </p:cNvSpPr>
          <p:nvPr>
            <p:ph type="title"/>
          </p:nvPr>
        </p:nvSpPr>
        <p:spPr/>
        <p:txBody>
          <a:bodyPr/>
          <a:lstStyle/>
          <a:p>
            <a:r>
              <a:rPr lang="en-US" dirty="0"/>
              <a:t>Cost Drivers</a:t>
            </a:r>
          </a:p>
        </p:txBody>
      </p:sp>
      <p:graphicFrame>
        <p:nvGraphicFramePr>
          <p:cNvPr id="8" name="Diagram 7">
            <a:extLst>
              <a:ext uri="{FF2B5EF4-FFF2-40B4-BE49-F238E27FC236}">
                <a16:creationId xmlns:a16="http://schemas.microsoft.com/office/drawing/2014/main" id="{D0CF99AD-1453-5F3B-CC9E-D06AC53548A2}"/>
              </a:ext>
            </a:extLst>
          </p:cNvPr>
          <p:cNvGraphicFramePr/>
          <p:nvPr>
            <p:extLst>
              <p:ext uri="{D42A27DB-BD31-4B8C-83A1-F6EECF244321}">
                <p14:modId xmlns:p14="http://schemas.microsoft.com/office/powerpoint/2010/main" val="2786298656"/>
              </p:ext>
            </p:extLst>
          </p:nvPr>
        </p:nvGraphicFramePr>
        <p:xfrm>
          <a:off x="309967" y="1751308"/>
          <a:ext cx="11520406" cy="4959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990434"/>
      </p:ext>
    </p:extLst>
  </p:cSld>
  <p:clrMapOvr>
    <a:masterClrMapping/>
  </p:clrMapOvr>
</p:sld>
</file>

<file path=ppt/theme/theme1.xml><?xml version="1.0" encoding="utf-8"?>
<a:theme xmlns:a="http://schemas.openxmlformats.org/drawingml/2006/main" name="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S PowerPoint Presentation with Instructions 1.pptx" id="{80C859A4-E690-4422-B8FD-66AB789CA0FB}" vid="{0E711358-116A-4C00-98DF-E5945D8CAE70}"/>
    </a:ext>
  </a:extLst>
</a:theme>
</file>

<file path=ppt/theme/theme2.xml><?xml version="1.0" encoding="utf-8"?>
<a:theme xmlns:a="http://schemas.openxmlformats.org/drawingml/2006/main" name="1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S PowerPoint Presentation with Instructions 1.pptx" id="{80C859A4-E690-4422-B8FD-66AB789CA0FB}" vid="{67940D33-96D1-4F5B-B7BC-45517D28E287}"/>
    </a:ext>
  </a:extLst>
</a:theme>
</file>

<file path=ppt/theme/theme3.xml><?xml version="1.0" encoding="utf-8"?>
<a:theme xmlns:a="http://schemas.openxmlformats.org/drawingml/2006/main" name="2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S PowerPoint Presentation with Instructions 1.pptx" id="{80C859A4-E690-4422-B8FD-66AB789CA0FB}" vid="{2CE93207-E4B6-4049-AA48-90D92EF8D5DD}"/>
    </a:ext>
  </a:extLst>
</a:theme>
</file>

<file path=ppt/theme/theme4.xml><?xml version="1.0" encoding="utf-8"?>
<a:theme xmlns:a="http://schemas.openxmlformats.org/drawingml/2006/main" name="3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S PowerPoint Presentation with Instructions 1.pptx" id="{80C859A4-E690-4422-B8FD-66AB789CA0FB}" vid="{E32FA6F7-1119-41F4-B3D7-35155165268D}"/>
    </a:ext>
  </a:extLst>
</a:theme>
</file>

<file path=ppt/theme/theme5.xml><?xml version="1.0" encoding="utf-8"?>
<a:theme xmlns:a="http://schemas.openxmlformats.org/drawingml/2006/main" name="4_DAS_2022">
  <a:themeElements>
    <a:clrScheme name="DAS 2022">
      <a:dk1>
        <a:sysClr val="windowText" lastClr="000000"/>
      </a:dk1>
      <a:lt1>
        <a:sysClr val="window" lastClr="FFFFFF"/>
      </a:lt1>
      <a:dk2>
        <a:srgbClr val="1F3D7B"/>
      </a:dk2>
      <a:lt2>
        <a:srgbClr val="F2F2F2"/>
      </a:lt2>
      <a:accent1>
        <a:srgbClr val="00579B"/>
      </a:accent1>
      <a:accent2>
        <a:srgbClr val="618B5D"/>
      </a:accent2>
      <a:accent3>
        <a:srgbClr val="E1B924"/>
      </a:accent3>
      <a:accent4>
        <a:srgbClr val="F37221"/>
      </a:accent4>
      <a:accent5>
        <a:srgbClr val="1A8CAA"/>
      </a:accent5>
      <a:accent6>
        <a:srgbClr val="425F3F"/>
      </a:accent6>
      <a:hlink>
        <a:srgbClr val="0000FF"/>
      </a:hlink>
      <a:folHlink>
        <a:srgbClr val="800080"/>
      </a:folHlink>
    </a:clrScheme>
    <a:fontScheme name="DAS">
      <a:majorFont>
        <a:latin typeface="Montserra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AS PowerPoint Presentation with Instructions 1.pptx" id="{80C859A4-E690-4422-B8FD-66AB789CA0FB}" vid="{7DCBEE0E-2A5A-4F82-9205-556250CA7CC7}"/>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7614B21BDB2C34D988AA693339B04F8" ma:contentTypeVersion="1" ma:contentTypeDescription="Upload an image." ma:contentTypeScope="" ma:versionID="704700c50e4d7b5f4c206bacefa6e85a">
  <xsd:schema xmlns:xsd="http://www.w3.org/2001/XMLSchema" xmlns:xs="http://www.w3.org/2001/XMLSchema" xmlns:p="http://schemas.microsoft.com/office/2006/metadata/properties" xmlns:ns1="http://schemas.microsoft.com/sharepoint/v3" xmlns:ns2="B6E07710-1222-40A8-B213-B91F86DBF76D" xmlns:ns3="http://schemas.microsoft.com/sharepoint/v3/fields" targetNamespace="http://schemas.microsoft.com/office/2006/metadata/properties" ma:root="true" ma:fieldsID="a452e036d39d141a90a4e7d76821093e" ns1:_="" ns2:_="" ns3:_="">
    <xsd:import namespace="http://schemas.microsoft.com/sharepoint/v3"/>
    <xsd:import namespace="B6E07710-1222-40A8-B213-B91F86DBF76D"/>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6E07710-1222-40A8-B213-B91F86DBF76D"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mageCreateDate xmlns="B6E07710-1222-40A8-B213-B91F86DBF76D"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05B2366-684B-4095-A35B-BDDACCB55D90}">
  <ds:schemaRefs>
    <ds:schemaRef ds:uri="http://schemas.microsoft.com/sharepoint/v3/contenttype/forms"/>
  </ds:schemaRefs>
</ds:datastoreItem>
</file>

<file path=customXml/itemProps2.xml><?xml version="1.0" encoding="utf-8"?>
<ds:datastoreItem xmlns:ds="http://schemas.openxmlformats.org/officeDocument/2006/customXml" ds:itemID="{BA1477D3-82B5-493B-8CBD-438713639A5F}"/>
</file>

<file path=customXml/itemProps3.xml><?xml version="1.0" encoding="utf-8"?>
<ds:datastoreItem xmlns:ds="http://schemas.openxmlformats.org/officeDocument/2006/customXml" ds:itemID="{0C745ADF-040B-41DC-AA2C-6B34774E2BC4}">
  <ds:schemaRef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896391a8-8ee5-4cbc-b720-b4f9aec1dc3d"/>
    <ds:schemaRef ds:uri="09137baa-9c37-4b0a-8673-9d5dcda32f7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DAS PowerPoint Presentation with Instructions 1</Template>
  <TotalTime>14140</TotalTime>
  <Words>840</Words>
  <Application>Microsoft Office PowerPoint</Application>
  <PresentationFormat>Widescreen</PresentationFormat>
  <Paragraphs>99</Paragraphs>
  <Slides>7</Slides>
  <Notes>4</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7</vt:i4>
      </vt:variant>
    </vt:vector>
  </HeadingPairs>
  <TitlesOfParts>
    <vt:vector size="18" baseType="lpstr">
      <vt:lpstr>Arial</vt:lpstr>
      <vt:lpstr>Calibri</vt:lpstr>
      <vt:lpstr>Calibri Light</vt:lpstr>
      <vt:lpstr>Montserrat</vt:lpstr>
      <vt:lpstr>Symbol</vt:lpstr>
      <vt:lpstr>Wingdings</vt:lpstr>
      <vt:lpstr>DAS_2022</vt:lpstr>
      <vt:lpstr>1_DAS_2022</vt:lpstr>
      <vt:lpstr>2_DAS_2022</vt:lpstr>
      <vt:lpstr>3_DAS_2022</vt:lpstr>
      <vt:lpstr>4_DAS_2022</vt:lpstr>
      <vt:lpstr>  </vt:lpstr>
      <vt:lpstr>DAS Rate and Assessment Overview</vt:lpstr>
      <vt:lpstr>Rates/Assessments Methodology</vt:lpstr>
      <vt:lpstr>Internal Rate Development Overview  </vt:lpstr>
      <vt:lpstr>Common Methodology Types</vt:lpstr>
      <vt:lpstr>Methodology Considerations</vt:lpstr>
      <vt:lpstr>Cost Drivers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25-27 Rate and Assessment Overview </dc:title>
  <dc:creator>OTERO Robert * DAS</dc:creator>
  <cp:keywords/>
  <dc:description/>
  <cp:lastModifiedBy>OTERO Robert * DAS</cp:lastModifiedBy>
  <cp:revision>84</cp:revision>
  <dcterms:created xsi:type="dcterms:W3CDTF">2023-08-18T21:57:22Z</dcterms:created>
  <dcterms:modified xsi:type="dcterms:W3CDTF">2024-04-22T16:02:58Z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0x0101009148F5A04DDD49CBA7127AADA5FB792B00AADE34325A8B49CDA8BB4DB53328F2140097614B21BDB2C34D988AA693339B04F8</vt:lpwstr>
  </property>
  <property fmtid="{D5CDD505-2E9C-101B-9397-08002B2CF9AE}" pid="3" name="MSIP_Label_db79d039-fcd0-4045-9c78-4cfb2eba0904_Enabled">
    <vt:lpwstr>true</vt:lpwstr>
  </property>
  <property fmtid="{D5CDD505-2E9C-101B-9397-08002B2CF9AE}" pid="4" name="MSIP_Label_db79d039-fcd0-4045-9c78-4cfb2eba0904_SetDate">
    <vt:lpwstr>2024-04-04T18:52:29Z</vt:lpwstr>
  </property>
  <property fmtid="{D5CDD505-2E9C-101B-9397-08002B2CF9AE}" pid="5" name="MSIP_Label_db79d039-fcd0-4045-9c78-4cfb2eba0904_Method">
    <vt:lpwstr>Privileged</vt:lpwstr>
  </property>
  <property fmtid="{D5CDD505-2E9C-101B-9397-08002B2CF9AE}" pid="6" name="MSIP_Label_db79d039-fcd0-4045-9c78-4cfb2eba0904_Name">
    <vt:lpwstr>Level 2 - Limited (Items)</vt:lpwstr>
  </property>
  <property fmtid="{D5CDD505-2E9C-101B-9397-08002B2CF9AE}" pid="7" name="MSIP_Label_db79d039-fcd0-4045-9c78-4cfb2eba0904_SiteId">
    <vt:lpwstr>aa3f6932-fa7c-47b4-a0ce-a598cad161cf</vt:lpwstr>
  </property>
  <property fmtid="{D5CDD505-2E9C-101B-9397-08002B2CF9AE}" pid="8" name="MSIP_Label_db79d039-fcd0-4045-9c78-4cfb2eba0904_ActionId">
    <vt:lpwstr>13caec9a-d59d-47b3-bdc7-cf6f553402c6</vt:lpwstr>
  </property>
  <property fmtid="{D5CDD505-2E9C-101B-9397-08002B2CF9AE}" pid="9" name="MSIP_Label_db79d039-fcd0-4045-9c78-4cfb2eba0904_ContentBits">
    <vt:lpwstr>0</vt:lpwstr>
  </property>
</Properties>
</file>