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30_59698DF3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312" r:id="rId7"/>
    <p:sldId id="300" r:id="rId8"/>
    <p:sldId id="296" r:id="rId9"/>
    <p:sldId id="282" r:id="rId10"/>
    <p:sldId id="310" r:id="rId11"/>
    <p:sldId id="297" r:id="rId12"/>
    <p:sldId id="301" r:id="rId13"/>
    <p:sldId id="304" r:id="rId14"/>
    <p:sldId id="308" r:id="rId15"/>
    <p:sldId id="298" r:id="rId16"/>
    <p:sldId id="302" r:id="rId17"/>
    <p:sldId id="305" r:id="rId18"/>
    <p:sldId id="311" r:id="rId19"/>
    <p:sldId id="306" r:id="rId20"/>
    <p:sldId id="299" r:id="rId21"/>
    <p:sldId id="303" r:id="rId22"/>
    <p:sldId id="307" r:id="rId23"/>
    <p:sldId id="309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F22E28-C3F5-07CC-D7EA-ED51AE19403E}" name="Croucher Amy" initials="AC" userId="S::Amy.Croucher@doj.oregon.gov::97847aa0-2a69-41d0-83b2-076c1fa374bb" providerId="AD"/>
  <p188:author id="{39408A8F-65A5-F7EA-0ECF-BB3E89099F8E}" name="Lisa Bren" initials="LB" userId="Lisa Br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20E54-0BC8-4A6A-A5C7-96F2520CC0C5}" v="30" dt="2024-09-05T13:02:33.486"/>
    <p1510:client id="{D3DD5B29-433B-8DD8-9338-73F8ABDB33B7}" v="3" dt="2024-09-05T14:28:35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 snapToGrid="0">
      <p:cViewPr varScale="1">
        <p:scale>
          <a:sx n="75" d="100"/>
          <a:sy n="75" d="100"/>
        </p:scale>
        <p:origin x="95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30_59698D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863E3E-AAB8-4C74-A9A9-1447E42A247F}" authorId="{48F22E28-C3F5-07CC-D7EA-ED51AE19403E}" created="2024-09-09T16:22:30.6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00089843" sldId="304"/>
      <ac:spMk id="6" creationId="{ABDD74D5-8C90-D387-06C7-2DF863A4FA9C}"/>
    </ac:deMkLst>
    <p188:pos x="5699160" y="206456"/>
    <p188:txBody>
      <a:bodyPr/>
      <a:lstStyle/>
      <a:p>
        <a:r>
          <a:rPr lang="en-US"/>
          <a:t>Add a period (.) here.</a:t>
        </a:r>
      </a:p>
    </p188:txBody>
  </p188:cm>
  <p188:cm id="{B9308ECA-7319-425E-AE87-C64B7D9D878D}" authorId="{48F22E28-C3F5-07CC-D7EA-ED51AE19403E}" created="2024-09-09T16:23:04.8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00089843" sldId="304"/>
      <ac:spMk id="6" creationId="{ABDD74D5-8C90-D387-06C7-2DF863A4FA9C}"/>
    </ac:deMkLst>
    <p188:txBody>
      <a:bodyPr/>
      <a:lstStyle/>
      <a:p>
        <a:r>
          <a:rPr lang="en-US"/>
          <a:t>Capitalize "create"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04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4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0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9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CAB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13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CAB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cs typeface="Calibri"/>
              </a:rPr>
              <a:t>Christa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6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7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2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6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Christa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3950898"/>
            <a:ext cx="11582479" cy="2907102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23000">
                <a:schemeClr val="accent2">
                  <a:alpha val="50000"/>
                </a:schemeClr>
              </a:gs>
              <a:gs pos="52000">
                <a:schemeClr val="accent2"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E27C74F4-0923-9FF2-D91F-F140E029A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146" y="5274332"/>
            <a:ext cx="1003937" cy="11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2BCC9F6-8D0D-29B7-0C09-31B066660771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13" name="Picture 12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7F4998C3-3281-381B-5C8D-3A1F6F34C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004EF54-C6D4-4C47-9462-80F2D376F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27169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646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3FF419D-AC17-F72E-8DA3-F99D9C1E1523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6" name="Picture 5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766F352D-B502-67D4-4F59-CCD7D8AB6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32ACCE3-8B2A-6A4B-5617-B9D9B7E7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935" y="6331046"/>
            <a:ext cx="34280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pic>
        <p:nvPicPr>
          <p:cNvPr id="6" name="Picture 5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5C43982B-6C7B-020B-E04E-C2DBB7E95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137" y="6254075"/>
            <a:ext cx="412661" cy="4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6" y="3781204"/>
            <a:ext cx="8600365" cy="1224926"/>
          </a:xfrm>
        </p:spPr>
        <p:txBody>
          <a:bodyPr anchor="b">
            <a:no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194904"/>
            <a:ext cx="6660107" cy="625497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9809BE0-7F09-AB12-EA84-563B7923EFBF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6" name="Picture 5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F43A151E-604F-8F85-DD2A-16C88D95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none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3A9453-D337-C571-73D3-F17B4AD5292E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8" name="Picture 7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FCED45EE-4ABE-A2DA-96B0-6C0805DD8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148A676-0EB4-796A-6406-FECEBA38CCDD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8" name="Picture 7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39FECF78-7D82-3E72-CC95-EE2ACCC0B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AB5DECE-6B63-13B1-AD58-44380E9AB316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9" name="Picture 8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AF77FBFE-59AB-92BE-FE29-97E84DA66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9F47A4-7ABC-5143-63BE-190EF654DD9A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7" name="Picture 6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525FAFC5-DCD1-9A39-C7D4-1801099E6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7FC3B26-18F9-4F01-48C2-C02FE19D575E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9" name="Picture 8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3D3A810D-541C-8D08-CF61-398FBC2DD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16B2FFB-7E54-2F19-695C-9255A22A3479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9" name="Picture 8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F439056E-D0D0-0994-77C5-D263AFA32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210279"/>
            <a:ext cx="5181600" cy="2799142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3A8FD33-BFD6-C57C-F05F-040A6DF78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pic>
        <p:nvPicPr>
          <p:cNvPr id="10" name="Picture 9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58241CBB-236B-7938-5DFE-E4BD18E7E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935" y="6331046"/>
            <a:ext cx="34280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F7F581B3-0421-BB58-F268-00241E006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137" y="6254075"/>
            <a:ext cx="412661" cy="4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07BEB93-BE2A-284A-B544-A0D010CB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935" y="6331046"/>
            <a:ext cx="34280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pic>
        <p:nvPicPr>
          <p:cNvPr id="3" name="Picture 2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49517A89-3312-8161-6297-035D6570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137" y="6254075"/>
            <a:ext cx="412661" cy="4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A2F9CF3-040B-2D2B-70F8-9E46E372D4C2}"/>
              </a:ext>
            </a:extLst>
          </p:cNvPr>
          <p:cNvSpPr txBox="1">
            <a:spLocks/>
          </p:cNvSpPr>
          <p:nvPr userDrawn="1"/>
        </p:nvSpPr>
        <p:spPr>
          <a:xfrm>
            <a:off x="914400" y="6334605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Stakeholder Engagement Committee May 2024</a:t>
            </a:r>
          </a:p>
        </p:txBody>
      </p:sp>
      <p:pic>
        <p:nvPicPr>
          <p:cNvPr id="10" name="Picture 9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D6334722-7786-14EA-D5B7-1FFFF0019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7F90FC7-F149-C0B2-4A64-03C87BB2D880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8" name="Picture 7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9031B5D3-866B-F51A-C5D3-DB0B66E09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9E6B2C3-C63F-2D9F-A8D1-AE573FB1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935" y="6331046"/>
            <a:ext cx="34280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pic>
        <p:nvPicPr>
          <p:cNvPr id="6" name="Picture 5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A27E23FA-37E2-7F7C-050D-6A30F0230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137" y="6254075"/>
            <a:ext cx="412661" cy="4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927756-35C2-EE6E-55F4-1202A614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935" y="6331046"/>
            <a:ext cx="34280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pic>
        <p:nvPicPr>
          <p:cNvPr id="6" name="Picture 5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A53C1A23-E440-558C-23C1-9EA8B7968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137" y="6254075"/>
            <a:ext cx="412661" cy="4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D111EFD-89EE-7E86-6F51-424D78917E5C}"/>
              </a:ext>
            </a:extLst>
          </p:cNvPr>
          <p:cNvSpPr txBox="1">
            <a:spLocks/>
          </p:cNvSpPr>
          <p:nvPr userDrawn="1"/>
        </p:nvSpPr>
        <p:spPr>
          <a:xfrm>
            <a:off x="918825" y="6282849"/>
            <a:ext cx="34280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pic>
        <p:nvPicPr>
          <p:cNvPr id="11" name="Picture 10" descr="A symbol of a gavel in a circle&#10;&#10;Description automatically generated">
            <a:extLst>
              <a:ext uri="{FF2B5EF4-FFF2-40B4-BE49-F238E27FC236}">
                <a16:creationId xmlns:a16="http://schemas.microsoft.com/office/drawing/2014/main" id="{28FF5A45-74C6-2860-7241-EFF6B3BA6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84" y="6250638"/>
            <a:ext cx="356833" cy="4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Palatino Linotype" panose="02040502050505030304" pitchFamily="18" charset="0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b="1" kern="1200">
          <a:solidFill>
            <a:schemeClr val="accent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1" kern="1200">
          <a:solidFill>
            <a:schemeClr val="accent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b="1" kern="1200">
          <a:solidFill>
            <a:schemeClr val="accent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1" kern="1200">
          <a:solidFill>
            <a:schemeClr val="accent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1" kern="1200">
          <a:solidFill>
            <a:schemeClr val="accent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5624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0_59698DF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s://pixabay.com/en/mount-hood-mountain-oregon-scenery-6961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2725FC8-603B-0B25-4EF0-852D8C30E4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369" b="4369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4A47D1-D1FB-4109-995E-80449A9CE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3950898"/>
            <a:ext cx="11582479" cy="2907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br>
              <a:rPr lang="en-US" dirty="0"/>
            </a:br>
            <a:r>
              <a:rPr lang="en-US" b="0" dirty="0"/>
              <a:t>Benefits Management Plan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Realization Plan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13DC4A-8F23-8A50-4F37-734826555C85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D74D5-8C90-D387-06C7-2DF863A4FA9C}"/>
              </a:ext>
            </a:extLst>
          </p:cNvPr>
          <p:cNvSpPr txBox="1"/>
          <p:nvPr/>
        </p:nvSpPr>
        <p:spPr>
          <a:xfrm>
            <a:off x="1889090" y="2451019"/>
            <a:ext cx="816931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US" b="1" dirty="0">
                <a:effectLst/>
                <a:latin typeface="-apple-system"/>
              </a:rPr>
              <a:t>Using the data you compiled in the baseline measurements  create a plan to capture all benefits</a:t>
            </a:r>
            <a:r>
              <a:rPr lang="en-US" b="1" dirty="0">
                <a:latin typeface="-apple-system"/>
              </a:rPr>
              <a:t>.</a:t>
            </a:r>
            <a:endParaRPr lang="en-US" b="1" dirty="0">
              <a:effectLst/>
              <a:latin typeface="-apple-system"/>
            </a:endParaRPr>
          </a:p>
          <a:p>
            <a:pPr rtl="0"/>
            <a:endParaRPr lang="en-US" dirty="0">
              <a:effectLst/>
              <a:latin typeface="-apple-system"/>
            </a:endParaRPr>
          </a:p>
          <a:p>
            <a:pPr rtl="0"/>
            <a:r>
              <a:rPr lang="en-US" dirty="0">
                <a:latin typeface="-apple-system"/>
              </a:rPr>
              <a:t>	This becomes your Benefits Management Plan</a:t>
            </a:r>
            <a:endParaRPr lang="en-US" dirty="0">
              <a:effectLst/>
              <a:latin typeface="-apple-system"/>
            </a:endParaRPr>
          </a:p>
          <a:p>
            <a:pPr rtl="0"/>
            <a:endParaRPr lang="en-US" dirty="0">
              <a:latin typeface="-apple-system"/>
            </a:endParaRPr>
          </a:p>
          <a:p>
            <a:pPr rtl="0"/>
            <a:r>
              <a:rPr lang="en-US" dirty="0">
                <a:effectLst/>
                <a:latin typeface="-apple-system"/>
              </a:rPr>
              <a:t>Each benefit must be assigned an owner, who will be responsible for ensuring that the activities outlined in the benefits realization plan are carried out. </a:t>
            </a:r>
          </a:p>
          <a:p>
            <a:pPr rtl="0"/>
            <a:endParaRPr lang="en-US" dirty="0">
              <a:latin typeface="-apple-system"/>
            </a:endParaRPr>
          </a:p>
          <a:p>
            <a:pPr rtl="0"/>
            <a:r>
              <a:rPr lang="en-US" dirty="0">
                <a:effectLst/>
                <a:latin typeface="-apple-system"/>
              </a:rPr>
              <a:t>List any technical, process, training, communication, and business actions that must be completed in order for the benefit to be realized.</a:t>
            </a:r>
          </a:p>
        </p:txBody>
      </p:sp>
    </p:spTree>
    <p:extLst>
      <p:ext uri="{BB962C8B-B14F-4D97-AF65-F5344CB8AC3E}">
        <p14:creationId xmlns:p14="http://schemas.microsoft.com/office/powerpoint/2010/main" val="15000898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Realization Plan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13DC4A-8F23-8A50-4F37-734826555C85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FC147D-41DA-E607-EF21-06685A0C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8075"/>
            <a:ext cx="12192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9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s riding abstract blue waves">
            <a:extLst>
              <a:ext uri="{FF2B5EF4-FFF2-40B4-BE49-F238E27FC236}">
                <a16:creationId xmlns:a16="http://schemas.microsoft.com/office/drawing/2014/main" id="{481C5EDC-0DDD-FE2C-86C0-20F4FBA8A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315" r="1531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ADD20-02E5-8CC6-3264-7216A781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35" y="1433943"/>
            <a:ext cx="4770783" cy="321746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Tracking </a:t>
            </a:r>
          </a:p>
        </p:txBody>
      </p:sp>
    </p:spTree>
    <p:extLst>
      <p:ext uri="{BB962C8B-B14F-4D97-AF65-F5344CB8AC3E}">
        <p14:creationId xmlns:p14="http://schemas.microsoft.com/office/powerpoint/2010/main" val="205369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Tracking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63C0F-8C4E-15E7-7A60-2C55E58F58C8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4F4FE-6555-4449-7289-0CD62A43594C}"/>
              </a:ext>
            </a:extLst>
          </p:cNvPr>
          <p:cNvSpPr txBox="1"/>
          <p:nvPr/>
        </p:nvSpPr>
        <p:spPr>
          <a:xfrm>
            <a:off x="2522136" y="2160396"/>
            <a:ext cx="6229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the Benefits Tracking Plan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a metric for each benefit that can be used to measure benefit realization progress.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the measurement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the date that the baseline measurement was taken.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the date that the benefit was measured.</a:t>
            </a:r>
          </a:p>
        </p:txBody>
      </p:sp>
    </p:spTree>
    <p:extLst>
      <p:ext uri="{BB962C8B-B14F-4D97-AF65-F5344CB8AC3E}">
        <p14:creationId xmlns:p14="http://schemas.microsoft.com/office/powerpoint/2010/main" val="313565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Tracking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63C0F-8C4E-15E7-7A60-2C55E58F58C8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73C1B-B126-85A5-1828-1149C7FA2E1C}"/>
              </a:ext>
            </a:extLst>
          </p:cNvPr>
          <p:cNvSpPr txBox="1"/>
          <p:nvPr/>
        </p:nvSpPr>
        <p:spPr>
          <a:xfrm>
            <a:off x="1115367" y="1635072"/>
            <a:ext cx="98272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– drop-down menu of each of the four component projects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Benefit – description of the benefit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Metric ID – unique identifier assigned automatically to each measurement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Metric – measurement used to quantify the benefit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Baseline Measurement Method – method used to collect initial measurement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Baseline Date Collected – date the measurement was collected Baseline Data – actual initial measurement </a:t>
            </a:r>
          </a:p>
        </p:txBody>
      </p:sp>
    </p:spTree>
    <p:extLst>
      <p:ext uri="{BB962C8B-B14F-4D97-AF65-F5344CB8AC3E}">
        <p14:creationId xmlns:p14="http://schemas.microsoft.com/office/powerpoint/2010/main" val="163697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Tracking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63C0F-8C4E-15E7-7A60-2C55E58F58C8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73C1B-B126-85A5-1828-1149C7FA2E1C}"/>
              </a:ext>
            </a:extLst>
          </p:cNvPr>
          <p:cNvSpPr txBox="1"/>
          <p:nvPr/>
        </p:nvSpPr>
        <p:spPr>
          <a:xfrm>
            <a:off x="1115367" y="1635072"/>
            <a:ext cx="98272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Benefit Tracking Measurement Method – method used to collect ongoing/post implementation measurement(s)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Benefit Tracking Quarter – which quarter the benefit measure is collected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Benefit Measurement Data – actual measurement during specified quarter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Benefit Realization Sign-Off Date – date benefit is realized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Benefit Realization Sign-Off Owner – signoff from benefit owner</a:t>
            </a:r>
          </a:p>
        </p:txBody>
      </p:sp>
    </p:spTree>
    <p:extLst>
      <p:ext uri="{BB962C8B-B14F-4D97-AF65-F5344CB8AC3E}">
        <p14:creationId xmlns:p14="http://schemas.microsoft.com/office/powerpoint/2010/main" val="53431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Tracking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63C0F-8C4E-15E7-7A60-2C55E58F58C8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73C1B-B126-85A5-1828-1149C7FA2E1C}"/>
              </a:ext>
            </a:extLst>
          </p:cNvPr>
          <p:cNvSpPr txBox="1"/>
          <p:nvPr/>
        </p:nvSpPr>
        <p:spPr>
          <a:xfrm>
            <a:off x="1748412" y="1635072"/>
            <a:ext cx="919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4C8F51-407D-8337-FEFF-7E6C280B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237"/>
            <a:ext cx="121920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s riding abstract blue waves">
            <a:extLst>
              <a:ext uri="{FF2B5EF4-FFF2-40B4-BE49-F238E27FC236}">
                <a16:creationId xmlns:a16="http://schemas.microsoft.com/office/drawing/2014/main" id="{481C5EDC-0DDD-FE2C-86C0-20F4FBA8A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315" r="1531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ADD20-02E5-8CC6-3264-7216A781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35" y="1433943"/>
            <a:ext cx="4770783" cy="321746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Reporting </a:t>
            </a:r>
          </a:p>
        </p:txBody>
      </p:sp>
    </p:spTree>
    <p:extLst>
      <p:ext uri="{BB962C8B-B14F-4D97-AF65-F5344CB8AC3E}">
        <p14:creationId xmlns:p14="http://schemas.microsoft.com/office/powerpoint/2010/main" val="149391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Reporting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C4FF-66EB-2049-F1A5-7C393215A8B5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1CA3C-E73E-EE2E-B40F-BDC474481DC8}"/>
              </a:ext>
            </a:extLst>
          </p:cNvPr>
          <p:cNvSpPr txBox="1"/>
          <p:nvPr/>
        </p:nvSpPr>
        <p:spPr>
          <a:xfrm>
            <a:off x="2337916" y="1966520"/>
            <a:ext cx="751616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Plan how information regarding project benefits will be reported to stakeholders. </a:t>
            </a:r>
          </a:p>
          <a:p>
            <a:endParaRPr lang="en-US" dirty="0"/>
          </a:p>
          <a:p>
            <a:r>
              <a:rPr lang="en-US" dirty="0"/>
              <a:t>For each benefit:</a:t>
            </a:r>
          </a:p>
          <a:p>
            <a:endParaRPr lang="en-US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Note the stakeholder receiving the information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communication method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Strategy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Frequency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Type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Log the start and end date for reporting to each stakeholder</a:t>
            </a:r>
          </a:p>
        </p:txBody>
      </p:sp>
    </p:spTree>
    <p:extLst>
      <p:ext uri="{BB962C8B-B14F-4D97-AF65-F5344CB8AC3E}">
        <p14:creationId xmlns:p14="http://schemas.microsoft.com/office/powerpoint/2010/main" val="45408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Reporting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C4FF-66EB-2049-F1A5-7C393215A8B5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FEF908-3730-902E-F6D7-583121FF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562225"/>
            <a:ext cx="97726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EF46F9-494A-4FD6-F3D8-88030213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0" name="Table 10">
            <a:extLst>
              <a:ext uri="{FF2B5EF4-FFF2-40B4-BE49-F238E27FC236}">
                <a16:creationId xmlns:a16="http://schemas.microsoft.com/office/drawing/2014/main" id="{FF110EBC-E1F3-8A49-73D9-4CC956EF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02443"/>
              </p:ext>
            </p:extLst>
          </p:nvPr>
        </p:nvGraphicFramePr>
        <p:xfrm>
          <a:off x="2970962" y="2331776"/>
          <a:ext cx="4866752" cy="34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66752">
                  <a:extLst>
                    <a:ext uri="{9D8B030D-6E8A-4147-A177-3AD203B41FA5}">
                      <a16:colId xmlns:a16="http://schemas.microsoft.com/office/drawing/2014/main" val="3531050889"/>
                    </a:ext>
                  </a:extLst>
                </a:gridCol>
              </a:tblGrid>
              <a:tr h="2188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9233040"/>
                  </a:ext>
                </a:extLst>
              </a:tr>
              <a:tr h="21882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Why Benefits management?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649687"/>
                  </a:ext>
                </a:extLst>
              </a:tr>
              <a:tr h="2894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Measurements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197244"/>
                  </a:ext>
                </a:extLst>
              </a:tr>
              <a:tr h="21882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Benefits Realization Plan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037672"/>
                  </a:ext>
                </a:extLst>
              </a:tr>
              <a:tr h="21882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Benefits Tracking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01204"/>
                  </a:ext>
                </a:extLst>
              </a:tr>
              <a:tr h="21882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Benefits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654140"/>
                  </a:ext>
                </a:extLst>
              </a:tr>
              <a:tr h="21882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2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80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s riding abstract blue waves">
            <a:extLst>
              <a:ext uri="{FF2B5EF4-FFF2-40B4-BE49-F238E27FC236}">
                <a16:creationId xmlns:a16="http://schemas.microsoft.com/office/drawing/2014/main" id="{481C5EDC-0DDD-FE2C-86C0-20F4FBA8A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315" r="1531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ADD20-02E5-8CC6-3264-7216A781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35" y="1433943"/>
            <a:ext cx="4770783" cy="321746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&amp; A 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Happy to share templates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7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61F2-14FD-0F70-BB49-E8620584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1468582"/>
            <a:ext cx="5618922" cy="133003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24BC035-9531-40C3-FE8E-2AB68D74E3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15" r="24815"/>
          <a:stretch/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6E05D-DD62-522F-19B0-00C61B44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946400"/>
            <a:ext cx="5618922" cy="3225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Christa Harrison, Program Manager </a:t>
            </a:r>
          </a:p>
          <a:p>
            <a:r>
              <a:rPr lang="en-US" dirty="0"/>
              <a:t>Carole Anne Boal, Business Engagement Manager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22366-B975-4FB5-1B85-65F8CA1B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 descr="A symbol of a gavel in a spiral&#10;&#10;Description automatically generated">
            <a:extLst>
              <a:ext uri="{FF2B5EF4-FFF2-40B4-BE49-F238E27FC236}">
                <a16:creationId xmlns:a16="http://schemas.microsoft.com/office/drawing/2014/main" id="{0B530E82-259E-6B74-BD6F-E0EB800CF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4" y="6192142"/>
            <a:ext cx="434508" cy="5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s riding abstract blue waves">
            <a:extLst>
              <a:ext uri="{FF2B5EF4-FFF2-40B4-BE49-F238E27FC236}">
                <a16:creationId xmlns:a16="http://schemas.microsoft.com/office/drawing/2014/main" id="{481C5EDC-0DDD-FE2C-86C0-20F4FBA8A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315" r="1531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ADD20-02E5-8CC6-3264-7216A781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35" y="1433943"/>
            <a:ext cx="4770783" cy="3217461"/>
          </a:xfrm>
        </p:spPr>
        <p:txBody>
          <a:bodyPr/>
          <a:lstStyle/>
          <a:p>
            <a:r>
              <a:rPr lang="en-US" dirty="0"/>
              <a:t>Why Benefits Management?</a:t>
            </a:r>
          </a:p>
        </p:txBody>
      </p:sp>
    </p:spTree>
    <p:extLst>
      <p:ext uri="{BB962C8B-B14F-4D97-AF65-F5344CB8AC3E}">
        <p14:creationId xmlns:p14="http://schemas.microsoft.com/office/powerpoint/2010/main" val="268770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Benefits Management?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372CF-A3BE-5420-9EE7-47C3E8704B33}"/>
              </a:ext>
            </a:extLst>
          </p:cNvPr>
          <p:cNvSpPr txBox="1"/>
          <p:nvPr/>
        </p:nvSpPr>
        <p:spPr>
          <a:xfrm>
            <a:off x="1627833" y="2080009"/>
            <a:ext cx="6863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identify what each project is claiming to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Measuring this increases the chance of realizing the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trust with stakeholder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Transparency with leadership and oversight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27E3C-FEB8-21C3-E07B-56C6C2EDE299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s riding abstract blue waves">
            <a:extLst>
              <a:ext uri="{FF2B5EF4-FFF2-40B4-BE49-F238E27FC236}">
                <a16:creationId xmlns:a16="http://schemas.microsoft.com/office/drawing/2014/main" id="{481C5EDC-0DDD-FE2C-86C0-20F4FBA8A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315" r="1531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ADD20-02E5-8CC6-3264-7216A781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35" y="1433943"/>
            <a:ext cx="4770783" cy="321746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Baseline Measurements</a:t>
            </a:r>
          </a:p>
        </p:txBody>
      </p:sp>
    </p:spTree>
    <p:extLst>
      <p:ext uri="{BB962C8B-B14F-4D97-AF65-F5344CB8AC3E}">
        <p14:creationId xmlns:p14="http://schemas.microsoft.com/office/powerpoint/2010/main" val="380379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Measurements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B7034-D739-89CE-2DA3-28152DE31934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AC126-2EFA-0B46-5B36-0C088DA4A7BB}"/>
              </a:ext>
            </a:extLst>
          </p:cNvPr>
          <p:cNvSpPr txBox="1"/>
          <p:nvPr/>
        </p:nvSpPr>
        <p:spPr>
          <a:xfrm>
            <a:off x="1820427" y="1777060"/>
            <a:ext cx="3356149" cy="396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AA55-90D0-2459-17AA-2EF5C926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11" y="1919236"/>
            <a:ext cx="3353091" cy="3968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B472B2-7B0F-E459-75C0-F26AF925FC30}"/>
              </a:ext>
            </a:extLst>
          </p:cNvPr>
          <p:cNvSpPr txBox="1"/>
          <p:nvPr/>
        </p:nvSpPr>
        <p:spPr>
          <a:xfrm>
            <a:off x="1661326" y="1699506"/>
            <a:ext cx="755301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Quantitative</a:t>
            </a:r>
          </a:p>
          <a:p>
            <a:endParaRPr lang="en-US" dirty="0"/>
          </a:p>
          <a:p>
            <a:r>
              <a:rPr lang="en-US" dirty="0"/>
              <a:t>Baseline measurements for benefits with objective, numeric measures will be collected through the following methods:  </a:t>
            </a:r>
          </a:p>
          <a:p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Interviews with Subject Matter Experts (SMEs)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Reviews of current state data, databases, and technical documentation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Reviews of the most recent audit reports (security, penetration testing, IRS, etc.)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of DOJ Help Desk tickets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224897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Measurements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B7034-D739-89CE-2DA3-28152DE31934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74BE3-C2E1-87A2-DA99-3A8041397DCD}"/>
              </a:ext>
            </a:extLst>
          </p:cNvPr>
          <p:cNvSpPr txBox="1"/>
          <p:nvPr/>
        </p:nvSpPr>
        <p:spPr>
          <a:xfrm>
            <a:off x="1393371" y="2165052"/>
            <a:ext cx="9405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Qualitative</a:t>
            </a:r>
          </a:p>
          <a:p>
            <a:endParaRPr lang="en-US" dirty="0"/>
          </a:p>
          <a:p>
            <a:r>
              <a:rPr lang="en-US" dirty="0"/>
              <a:t>Baseline measurements for benefits with subjective measures that relate to interpretive values will be collected through the following methods:  </a:t>
            </a:r>
          </a:p>
          <a:p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Surveys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Observation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of DOJ Helpdesk tickets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Audit results</a:t>
            </a:r>
          </a:p>
        </p:txBody>
      </p:sp>
    </p:spTree>
    <p:extLst>
      <p:ext uri="{BB962C8B-B14F-4D97-AF65-F5344CB8AC3E}">
        <p14:creationId xmlns:p14="http://schemas.microsoft.com/office/powerpoint/2010/main" val="170351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s riding abstract blue waves">
            <a:extLst>
              <a:ext uri="{FF2B5EF4-FFF2-40B4-BE49-F238E27FC236}">
                <a16:creationId xmlns:a16="http://schemas.microsoft.com/office/drawing/2014/main" id="{481C5EDC-0DDD-FE2C-86C0-20F4FBA8A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315" r="1531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ADD20-02E5-8CC6-3264-7216A781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35" y="1433943"/>
            <a:ext cx="4770783" cy="321746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Realization Plan </a:t>
            </a:r>
          </a:p>
        </p:txBody>
      </p:sp>
    </p:spTree>
    <p:extLst>
      <p:ext uri="{BB962C8B-B14F-4D97-AF65-F5344CB8AC3E}">
        <p14:creationId xmlns:p14="http://schemas.microsoft.com/office/powerpoint/2010/main" val="7021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6196-E8DF-72AD-A2A0-9CA598E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D823C-D54F-5037-306F-5B805FB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Realization Plan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13DC4A-8F23-8A50-4F37-734826555C85}"/>
              </a:ext>
            </a:extLst>
          </p:cNvPr>
          <p:cNvSpPr/>
          <p:nvPr/>
        </p:nvSpPr>
        <p:spPr>
          <a:xfrm>
            <a:off x="905256" y="6236644"/>
            <a:ext cx="3114085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28F78-8A41-415A-4C90-EF28F3F490C0}"/>
              </a:ext>
            </a:extLst>
          </p:cNvPr>
          <p:cNvSpPr txBox="1"/>
          <p:nvPr/>
        </p:nvSpPr>
        <p:spPr>
          <a:xfrm>
            <a:off x="2502040" y="2066504"/>
            <a:ext cx="72046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dirty="0">
                <a:effectLst/>
                <a:latin typeface="-apple-system"/>
              </a:rPr>
              <a:t> </a:t>
            </a:r>
            <a:r>
              <a:rPr lang="en-US" b="1" dirty="0">
                <a:effectLst/>
                <a:latin typeface="-apple-system"/>
              </a:rPr>
              <a:t>List all the benefits that are expected to be captured with this project. </a:t>
            </a:r>
          </a:p>
          <a:p>
            <a:pPr rtl="0"/>
            <a:endParaRPr lang="en-US" dirty="0">
              <a:latin typeface="-apple-system"/>
            </a:endParaRPr>
          </a:p>
          <a:p>
            <a:pPr rtl="0"/>
            <a:r>
              <a:rPr lang="en-US" dirty="0">
                <a:effectLst/>
                <a:latin typeface="-apple-system"/>
              </a:rPr>
              <a:t>For each benefit :</a:t>
            </a:r>
          </a:p>
          <a:p>
            <a:pPr rtl="0"/>
            <a:r>
              <a:rPr lang="en-US" dirty="0">
                <a:effectLst/>
                <a:latin typeface="-apple-system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Record the time to realization (how long will it take to achieve this benefit?)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dirty="0">
              <a:effectLst/>
              <a:latin typeface="-apple-system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Record the estimated impact, and the stakeholders affected. </a:t>
            </a:r>
          </a:p>
          <a:p>
            <a:pPr rtl="0"/>
            <a:endParaRPr lang="en-US" dirty="0">
              <a:latin typeface="-apple-system"/>
            </a:endParaRPr>
          </a:p>
          <a:p>
            <a:pPr rtl="0"/>
            <a:r>
              <a:rPr lang="en-US" dirty="0">
                <a:effectLst/>
                <a:latin typeface="-apple-system"/>
              </a:rPr>
              <a:t>Utilize project documents and gather stakeholder input as needed in order to fully identify and outline each expected benefit.</a:t>
            </a:r>
          </a:p>
          <a:p>
            <a:pPr rtl="0"/>
            <a:endParaRPr lang="en-US" dirty="0">
              <a:effectLst/>
              <a:latin typeface="-apple-system"/>
            </a:endParaRPr>
          </a:p>
          <a:p>
            <a:pPr rtl="0"/>
            <a:r>
              <a:rPr lang="en-US" dirty="0">
                <a:effectLst/>
                <a:latin typeface="-apple-system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0390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Legal Tools">
      <a:dk1>
        <a:sysClr val="windowText" lastClr="000000"/>
      </a:dk1>
      <a:lt1>
        <a:sysClr val="window" lastClr="FFFFFF"/>
      </a:lt1>
      <a:dk2>
        <a:srgbClr val="80C4B2"/>
      </a:dk2>
      <a:lt2>
        <a:srgbClr val="FFFFFF"/>
      </a:lt2>
      <a:accent1>
        <a:srgbClr val="3C68A0"/>
      </a:accent1>
      <a:accent2>
        <a:srgbClr val="338485"/>
      </a:accent2>
      <a:accent3>
        <a:srgbClr val="80C4B2"/>
      </a:accent3>
      <a:accent4>
        <a:srgbClr val="272771"/>
      </a:accent4>
      <a:accent5>
        <a:srgbClr val="B3B3B3"/>
      </a:accent5>
      <a:accent6>
        <a:srgbClr val="766A95"/>
      </a:accent6>
      <a:hlink>
        <a:srgbClr val="0070C0"/>
      </a:hlink>
      <a:folHlink>
        <a:srgbClr val="7030A0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76FC3C857F240A9C2E4F15016144F" ma:contentTypeVersion="10" ma:contentTypeDescription="Create a new document." ma:contentTypeScope="" ma:versionID="e9a1355cea752ef2b730c04fd06d7589">
  <xsd:schema xmlns:xsd="http://www.w3.org/2001/XMLSchema" xmlns:xs="http://www.w3.org/2001/XMLSchema" xmlns:p="http://schemas.microsoft.com/office/2006/metadata/properties" xmlns:ns1="http://schemas.microsoft.com/sharepoint/v3" xmlns:ns2="e93a1355-dcbd-4ee6-87a8-44e09f1824ca" xmlns:ns3="c11a4dd1-9999-41de-ad6b-508521c3559d" targetNamespace="http://schemas.microsoft.com/office/2006/metadata/properties" ma:root="true" ma:fieldsID="47b379964e44526d17c18a756cf23341" ns1:_="" ns2:_="" ns3:_="">
    <xsd:import namespace="http://schemas.microsoft.com/sharepoint/v3"/>
    <xsd:import namespace="e93a1355-dcbd-4ee6-87a8-44e09f1824c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Description0" minOccurs="0"/>
                <xsd:element ref="ns2:Contract_x0020_Years" minOccurs="0"/>
                <xsd:element ref="ns1:PublishingStartDate" minOccurs="0"/>
                <xsd:element ref="ns1:PublishingExpirationDate" minOccurs="0"/>
                <xsd:element ref="ns2:Tags" minOccurs="0"/>
                <xsd:element ref="ns2:related_x0020_document" minOccurs="0"/>
                <xsd:element ref="ns2:Draf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1355-dcbd-4ee6-87a8-44e09f1824ca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Advice"/>
          <xsd:enumeration value="Class/Comp"/>
          <xsd:enumeration value="Development"/>
          <xsd:enumeration value="Forms"/>
          <xsd:enumeration value="LRU"/>
          <xsd:enumeration value="Services"/>
          <xsd:enumeration value="Systems"/>
        </xsd:restriction>
      </xsd:simpleType>
    </xsd:element>
    <xsd:element name="Sub_x002d_Category" ma:index="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Manual"/>
              <xsd:enumeration value="Procedural Rules"/>
              <xsd:enumeration value="General"/>
              <xsd:enumeration value="Class/Comp"/>
              <xsd:enumeration value="Position Management"/>
              <xsd:enumeration value="Filling Positions"/>
              <xsd:enumeration value="Workforce Management"/>
              <xsd:enumeration value="Employee Leave"/>
              <xsd:enumeration value="Discipline &amp; Discharge"/>
              <xsd:enumeration value="Safety &amp; Risk"/>
              <xsd:enumeration value="Labor Relations"/>
              <xsd:enumeration value="Arbitration"/>
              <xsd:enumeration value="CBA"/>
              <xsd:enumeration value="Workday"/>
              <xsd:enumeration value="Policy Review"/>
              <xsd:enumeration value="Payroll"/>
            </xsd:restriction>
          </xsd:simpleType>
        </xsd:union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ract_x0020_Years" ma:index="5" nillable="true" ma:displayName="Contract Years" ma:internalName="Contract_x0020_Years">
      <xsd:simpleType>
        <xsd:restriction base="dms:Text">
          <xsd:maxLength value="255"/>
        </xsd:restriction>
      </xsd:simpleType>
    </xsd:element>
    <xsd:element name="Tags" ma:index="14" nillable="true" ma:displayName="Tags" ma:internalName="Tags">
      <xsd:simpleType>
        <xsd:restriction base="dms:Text">
          <xsd:maxLength value="255"/>
        </xsd:restriction>
      </xsd:simpleType>
    </xsd:element>
    <xsd:element name="related_x0020_document" ma:index="15" nillable="true" ma:displayName="related document" ma:format="Hyperlink" ma:internalName="related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raft" ma:index="16" nillable="true" ma:displayName="Draft" ma:description="This field is only for use with policies out for review" ma:format="Hyperlink" ma:internalName="Draf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_x0020_Years xmlns="e93a1355-dcbd-4ee6-87a8-44e09f1824ca" xsi:nil="true"/>
    <related_x0020_document xmlns="e93a1355-dcbd-4ee6-87a8-44e09f1824ca">
      <Url xsi:nil="true"/>
      <Description xsi:nil="true"/>
    </related_x0020_document>
    <Sub_x002d_Category xmlns="e93a1355-dcbd-4ee6-87a8-44e09f1824ca" xsi:nil="true"/>
    <Description0 xmlns="e93a1355-dcbd-4ee6-87a8-44e09f1824ca" xsi:nil="true"/>
    <Draft xmlns="e93a1355-dcbd-4ee6-87a8-44e09f1824ca">
      <Url xsi:nil="true"/>
      <Description xsi:nil="true"/>
    </Draft>
    <PublishingExpirationDate xmlns="http://schemas.microsoft.com/sharepoint/v3" xsi:nil="true"/>
    <Category xmlns="e93a1355-dcbd-4ee6-87a8-44e09f1824ca">Development</Category>
    <PublishingStartDate xmlns="http://schemas.microsoft.com/sharepoint/v3" xsi:nil="true"/>
    <Tags xmlns="e93a1355-dcbd-4ee6-87a8-44e09f1824ca">OPMAB</Tag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70EBE-EC39-41FB-A33B-75B8F7FBC855}"/>
</file>

<file path=customXml/itemProps2.xml><?xml version="1.0" encoding="utf-8"?>
<ds:datastoreItem xmlns:ds="http://schemas.openxmlformats.org/officeDocument/2006/customXml" ds:itemID="{6D5AD131-67BF-4393-AA4E-623975A4AB51}">
  <ds:schemaRefs>
    <ds:schemaRef ds:uri="http://www.w3.org/XML/1998/namespace"/>
    <ds:schemaRef ds:uri="c8cd8071-ab8c-4723-9333-a590904ff64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e0b1c66-d239-4895-a657-3dd769d05a7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20E838-9521-45C8-9ECF-0A68B7D2B38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_ModOverlayVTI</Template>
  <TotalTime>12180</TotalTime>
  <Words>612</Words>
  <Application>Microsoft Office PowerPoint</Application>
  <PresentationFormat>Widescreen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Arial Nova Light</vt:lpstr>
      <vt:lpstr>Calibri</vt:lpstr>
      <vt:lpstr>Palatino Linotype</vt:lpstr>
      <vt:lpstr>ModOverlayVTI</vt:lpstr>
      <vt:lpstr> Benefits Management Plan  </vt:lpstr>
      <vt:lpstr>PowerPoint Presentation</vt:lpstr>
      <vt:lpstr>Why Benefits Management?</vt:lpstr>
      <vt:lpstr>Why Benefits Management?</vt:lpstr>
      <vt:lpstr>Baseline Measurements</vt:lpstr>
      <vt:lpstr>Baseline Measurements</vt:lpstr>
      <vt:lpstr>Baseline Measurements</vt:lpstr>
      <vt:lpstr>Benefits Realization Plan </vt:lpstr>
      <vt:lpstr>Benefits Realization Plan </vt:lpstr>
      <vt:lpstr>Benefits Realization Plan </vt:lpstr>
      <vt:lpstr>Benefits Realization Plan </vt:lpstr>
      <vt:lpstr>Benefits Tracking </vt:lpstr>
      <vt:lpstr>Benefits Tracking</vt:lpstr>
      <vt:lpstr>Benefits Tracking</vt:lpstr>
      <vt:lpstr>Benefits Tracking</vt:lpstr>
      <vt:lpstr>Benefits Tracking</vt:lpstr>
      <vt:lpstr>Benefits Reporting </vt:lpstr>
      <vt:lpstr>Benefits Reporting </vt:lpstr>
      <vt:lpstr>Benefits Reporting </vt:lpstr>
      <vt:lpstr>Q &amp; A     Happy to share templates 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Management</dc:title>
  <dc:creator>Boal Carole Anne</dc:creator>
  <cp:lastModifiedBy>Croucher Amy</cp:lastModifiedBy>
  <cp:revision>5</cp:revision>
  <dcterms:created xsi:type="dcterms:W3CDTF">2023-12-07T15:07:30Z</dcterms:created>
  <dcterms:modified xsi:type="dcterms:W3CDTF">2024-09-09T16:26:10Z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0x01010006B76FC3C857F240A9C2E4F15016144F</vt:lpwstr>
  </property>
  <property fmtid="{D5CDD505-2E9C-101B-9397-08002B2CF9AE}" pid="3" name="MediaServiceImageTags">
    <vt:lpwstr/>
  </property>
</Properties>
</file>