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92" r:id="rId5"/>
    <p:sldMasterId id="2147483702" r:id="rId6"/>
    <p:sldMasterId id="2147483712" r:id="rId7"/>
  </p:sldMasterIdLst>
  <p:notesMasterIdLst>
    <p:notesMasterId r:id="rId26"/>
  </p:notesMasterIdLst>
  <p:handoutMasterIdLst>
    <p:handoutMasterId r:id="rId27"/>
  </p:handoutMasterIdLst>
  <p:sldIdLst>
    <p:sldId id="319" r:id="rId8"/>
    <p:sldId id="301" r:id="rId9"/>
    <p:sldId id="318" r:id="rId10"/>
    <p:sldId id="298" r:id="rId11"/>
    <p:sldId id="303" r:id="rId12"/>
    <p:sldId id="305" r:id="rId13"/>
    <p:sldId id="304" r:id="rId14"/>
    <p:sldId id="320" r:id="rId15"/>
    <p:sldId id="321" r:id="rId16"/>
    <p:sldId id="322" r:id="rId17"/>
    <p:sldId id="323" r:id="rId18"/>
    <p:sldId id="324" r:id="rId19"/>
    <p:sldId id="325" r:id="rId20"/>
    <p:sldId id="328" r:id="rId21"/>
    <p:sldId id="331" r:id="rId22"/>
    <p:sldId id="330" r:id="rId23"/>
    <p:sldId id="329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 Slides" id="{3EF7848E-A32D-4FD3-B646-4E2E76BFD92D}">
          <p14:sldIdLst/>
        </p14:section>
        <p14:section name="Title and Agenda Slides" id="{1156E33F-3CCC-4B65-8269-19CE3611B7D2}">
          <p14:sldIdLst/>
        </p14:section>
        <p14:section name="Transition and Layout Slide 1" id="{9F0E1A64-0577-452F-95B7-17EBC284974B}">
          <p14:sldIdLst/>
        </p14:section>
        <p14:section name="Transition and Layout Slides 2" id="{499BB9C9-CD85-4178-B00D-1DDE74F07031}">
          <p14:sldIdLst>
            <p14:sldId id="319"/>
            <p14:sldId id="301"/>
            <p14:sldId id="318"/>
            <p14:sldId id="298"/>
            <p14:sldId id="303"/>
            <p14:sldId id="305"/>
            <p14:sldId id="304"/>
            <p14:sldId id="320"/>
            <p14:sldId id="321"/>
            <p14:sldId id="322"/>
            <p14:sldId id="323"/>
            <p14:sldId id="324"/>
            <p14:sldId id="325"/>
            <p14:sldId id="328"/>
            <p14:sldId id="331"/>
            <p14:sldId id="330"/>
            <p14:sldId id="329"/>
            <p14:sldId id="316"/>
          </p14:sldIdLst>
        </p14:section>
        <p14:section name="Transition and Layout Slides 3" id="{60DECBA8-3F1B-45F8-B03B-9F1A155AA6DE}">
          <p14:sldIdLst/>
        </p14:section>
        <p14:section name="Transition and Layout Slides 4" id="{E098620E-D782-4904-9EE7-31B6712BD8F7}">
          <p14:sldIdLst/>
        </p14:section>
        <p14:section name="Additional Slides" id="{BA10134C-E1FE-43E5-882C-401ECB93A858}">
          <p14:sldIdLst/>
        </p14:section>
        <p14:section name="Closing Slide" id="{8A0F46BC-6E6B-4A6F-8C06-E0732292B1E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21"/>
    <a:srgbClr val="E1B924"/>
    <a:srgbClr val="ACC550"/>
    <a:srgbClr val="425F3F"/>
    <a:srgbClr val="263B80"/>
    <a:srgbClr val="618B5D"/>
    <a:srgbClr val="1A8CAA"/>
    <a:srgbClr val="00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7468" autoAdjust="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31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A1B24-EE15-8218-3544-AF0A9B5A6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82D68-CD58-54F0-A784-437B71723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64D4-AEE2-4A33-B1F4-557841BF8E1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86FAB-4295-CE26-5D61-5BF6C19B91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898C-6A67-D1EB-24EE-D03199B08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52AB-2902-4156-811F-21B969FC0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CF7A6-1088-41B5-9706-F2F2A99EDEC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4CA95-3745-4BCD-8D8D-570C6202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A50D-7566-406D-8A96-8C007BDDC6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5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28-1604-4256-8334-14385905B9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28-1604-4256-8334-14385905B9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1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A50D-7566-406D-8A96-8C007BDDC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A50D-7566-406D-8A96-8C007BDDC6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A50D-7566-406D-8A96-8C007BDDC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3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A50D-7566-406D-8A96-8C007BDDC6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A50D-7566-406D-8A96-8C007BDDC6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A50D-7566-406D-8A96-8C007BDDC6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A50D-7566-406D-8A96-8C007BDDC6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8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A50D-7566-406D-8A96-8C007BDDC6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451E1-4971-8C70-E29A-BF64AAFE2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388EB-350E-CCDF-E111-767A1E5A7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267C0-70AF-005E-01CC-6AFBA4DD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4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5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9075"/>
            <a:ext cx="5264150" cy="3655452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3D29285-A485-B869-8F9E-49320269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B191-7D59-5AFE-03CA-9C08E47D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13AE2-64EC-DCDD-CD00-07595AF3A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9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0835C-084A-8A40-BF2D-A51477100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7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0CBB7-403E-80D3-8035-B91B9605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5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3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0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0686"/>
            <a:ext cx="5264150" cy="3663841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9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7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DA62D9D-7F2C-8BE4-AAAC-E80FEE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123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589C0-BBEC-3850-0914-49E7E2F8C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3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6E362-4BB4-86B1-4BDC-E3C9874DA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2535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E547D-9837-4263-7FBA-6518D489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C852F-9663-8F0F-A39E-C8C796F3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9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9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93909"/>
            <a:ext cx="5264150" cy="366946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6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4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A1E30B4-BF52-848B-6092-1C7BBC7F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359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6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322B-D108-0B6F-CD74-36CF7534C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8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0A22A-B483-EC22-54C0-09282ADA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2297"/>
            <a:ext cx="5264150" cy="3638776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A08AE-464A-92BF-D70B-F951F3AB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71E022-246E-3D33-45F6-AC6B91BF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4D970-23AF-733D-8FCE-4CE131F1C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A42B2-326E-3C90-D997-BA0250247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4B6F04-E005-981A-E21D-732CE579D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24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7068E-601E-5568-9B53-CD02EA2D4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2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E3B07B-9D76-BA71-338B-30745BB4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26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700F66-526F-6833-205A-CB37735E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27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regon.gov/das/HR/Pages/Paid-Leave-CHRO.aspx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77C2-6E3B-338B-8EDF-8A8476E69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CHRO Presents - </a:t>
            </a:r>
            <a:br>
              <a:rPr lang="en-US" dirty="0"/>
            </a:br>
            <a:r>
              <a:rPr lang="en-US" dirty="0"/>
              <a:t>Protected Leaves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A7C03-4D0E-E0EF-4F76-CABB212CF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241067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C94-5686-24A8-B1A6-089003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8" y="330198"/>
            <a:ext cx="994860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Additional Data in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9B56-A271-B3A1-8E30-60CA9E8D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269092"/>
            <a:ext cx="10259975" cy="3712258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31123-C899-01C0-85A3-9FDCC1BD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4918"/>
            <a:ext cx="12192000" cy="50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C94-5686-24A8-B1A6-089003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8" y="330198"/>
            <a:ext cx="994860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Additional Data in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9B56-A271-B3A1-8E30-60CA9E8D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269092"/>
            <a:ext cx="10259975" cy="3712258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169C0-FB7B-316F-5063-8F409BC3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3" y="1789043"/>
            <a:ext cx="11151703" cy="5068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7E290-0B23-0DB1-22CA-F7AE9C81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45" y="1789043"/>
            <a:ext cx="11151703" cy="50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4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C94-5686-24A8-B1A6-089003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8" y="330198"/>
            <a:ext cx="994860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Additional Data in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9B56-A271-B3A1-8E30-60CA9E8D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269092"/>
            <a:ext cx="10259975" cy="3712258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169C0-FB7B-316F-5063-8F409BC3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3" y="1789043"/>
            <a:ext cx="11151703" cy="5068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7E290-0B23-0DB1-22CA-F7AE9C81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45" y="1789043"/>
            <a:ext cx="11151703" cy="50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C94-5686-24A8-B1A6-089003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8" y="330198"/>
            <a:ext cx="994860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FMLA/OFLA Leave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9B56-A271-B3A1-8E30-60CA9E8D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269092"/>
            <a:ext cx="10259975" cy="3712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The leave year begins 52-weeks from the Sunday immediately preceding the first day of the leave.</a:t>
            </a:r>
          </a:p>
        </p:txBody>
      </p:sp>
    </p:spTree>
    <p:extLst>
      <p:ext uri="{BB962C8B-B14F-4D97-AF65-F5344CB8AC3E}">
        <p14:creationId xmlns:p14="http://schemas.microsoft.com/office/powerpoint/2010/main" val="338045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DF334F-5E94-344F-76EC-8BAB84A90579}"/>
              </a:ext>
            </a:extLst>
          </p:cNvPr>
          <p:cNvSpPr/>
          <p:nvPr/>
        </p:nvSpPr>
        <p:spPr>
          <a:xfrm>
            <a:off x="825910" y="2261419"/>
            <a:ext cx="11110451" cy="73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37013-50D8-3E85-ADA9-613C6E48FB46}"/>
              </a:ext>
            </a:extLst>
          </p:cNvPr>
          <p:cNvGrpSpPr/>
          <p:nvPr/>
        </p:nvGrpSpPr>
        <p:grpSpPr>
          <a:xfrm>
            <a:off x="825910" y="1686231"/>
            <a:ext cx="1858296" cy="4704737"/>
            <a:chOff x="825910" y="1686231"/>
            <a:chExt cx="1858296" cy="470473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B763F0-A403-B178-76FE-7753F3AD2518}"/>
                </a:ext>
              </a:extLst>
            </p:cNvPr>
            <p:cNvSpPr/>
            <p:nvPr/>
          </p:nvSpPr>
          <p:spPr>
            <a:xfrm>
              <a:off x="825910" y="2615381"/>
              <a:ext cx="1858296" cy="3775587"/>
            </a:xfrm>
            <a:prstGeom prst="roundRect">
              <a:avLst/>
            </a:prstGeom>
            <a:solidFill>
              <a:srgbClr val="263B80"/>
            </a:solidFill>
            <a:ln>
              <a:solidFill>
                <a:srgbClr val="263B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1D7C2A4-B67C-B369-24D3-81078CDFE114}"/>
                </a:ext>
              </a:extLst>
            </p:cNvPr>
            <p:cNvSpPr/>
            <p:nvPr/>
          </p:nvSpPr>
          <p:spPr>
            <a:xfrm rot="10800000">
              <a:off x="1061883" y="1686231"/>
              <a:ext cx="1386349" cy="1396181"/>
            </a:xfrm>
            <a:prstGeom prst="triangle">
              <a:avLst/>
            </a:prstGeom>
            <a:solidFill>
              <a:srgbClr val="263B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7D8241-8E08-5408-56E3-4C7CD31E8CF3}"/>
                </a:ext>
              </a:extLst>
            </p:cNvPr>
            <p:cNvSpPr txBox="1"/>
            <p:nvPr/>
          </p:nvSpPr>
          <p:spPr>
            <a:xfrm>
              <a:off x="1229032" y="1686231"/>
              <a:ext cx="106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Jan. 1, 2024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E6B5A5-49BF-4D85-5272-3BB6C716E568}"/>
                </a:ext>
              </a:extLst>
            </p:cNvPr>
            <p:cNvSpPr txBox="1"/>
            <p:nvPr/>
          </p:nvSpPr>
          <p:spPr>
            <a:xfrm>
              <a:off x="907023" y="3363356"/>
              <a:ext cx="169606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Employee requests FMLA/OFLA for a new, ongoing condition and does not meet eligibility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8B36D45-694E-B727-AAA9-22DA231E907B}"/>
              </a:ext>
            </a:extLst>
          </p:cNvPr>
          <p:cNvSpPr/>
          <p:nvPr/>
        </p:nvSpPr>
        <p:spPr>
          <a:xfrm>
            <a:off x="9940413" y="98323"/>
            <a:ext cx="1700981" cy="1587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1286E3-8A4F-EC88-4BB4-F8B4F55B0955}"/>
              </a:ext>
            </a:extLst>
          </p:cNvPr>
          <p:cNvSpPr/>
          <p:nvPr/>
        </p:nvSpPr>
        <p:spPr>
          <a:xfrm>
            <a:off x="575183" y="1171974"/>
            <a:ext cx="6813240" cy="35420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CCC290-6E08-D195-3557-920B014F08B9}"/>
              </a:ext>
            </a:extLst>
          </p:cNvPr>
          <p:cNvSpPr txBox="1"/>
          <p:nvPr/>
        </p:nvSpPr>
        <p:spPr>
          <a:xfrm>
            <a:off x="550606" y="1200077"/>
            <a:ext cx="6837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Eligibility is run monthly as employee continues to need intermittent leave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16F92C-0F6E-7F62-0E5C-BBAE5F29C0C6}"/>
              </a:ext>
            </a:extLst>
          </p:cNvPr>
          <p:cNvGrpSpPr/>
          <p:nvPr/>
        </p:nvGrpSpPr>
        <p:grpSpPr>
          <a:xfrm>
            <a:off x="2836798" y="1681218"/>
            <a:ext cx="1865480" cy="4704737"/>
            <a:chOff x="4019126" y="1686231"/>
            <a:chExt cx="1865480" cy="383260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8778D48-8109-41AE-A617-774299EF064F}"/>
                </a:ext>
              </a:extLst>
            </p:cNvPr>
            <p:cNvSpPr/>
            <p:nvPr/>
          </p:nvSpPr>
          <p:spPr>
            <a:xfrm>
              <a:off x="4026310" y="2443142"/>
              <a:ext cx="1858296" cy="3075694"/>
            </a:xfrm>
            <a:prstGeom prst="roundRect">
              <a:avLst/>
            </a:prstGeom>
            <a:solidFill>
              <a:srgbClr val="618B5D"/>
            </a:solidFill>
            <a:ln>
              <a:solidFill>
                <a:srgbClr val="618B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7EB100C-DF3C-69F1-2BDF-3AF94305A431}"/>
                </a:ext>
              </a:extLst>
            </p:cNvPr>
            <p:cNvSpPr/>
            <p:nvPr/>
          </p:nvSpPr>
          <p:spPr>
            <a:xfrm rot="10800000">
              <a:off x="4262282" y="1686231"/>
              <a:ext cx="1367645" cy="1145419"/>
            </a:xfrm>
            <a:prstGeom prst="triangle">
              <a:avLst/>
            </a:prstGeom>
            <a:solidFill>
              <a:srgbClr val="618B5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A17799-2926-755B-FF7D-6711A2354C59}"/>
                </a:ext>
              </a:extLst>
            </p:cNvPr>
            <p:cNvSpPr txBox="1"/>
            <p:nvPr/>
          </p:nvSpPr>
          <p:spPr>
            <a:xfrm>
              <a:off x="4429432" y="1686231"/>
              <a:ext cx="106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June 1, 2024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B6D991-621A-5688-158A-49D9F845BC1C}"/>
                </a:ext>
              </a:extLst>
            </p:cNvPr>
            <p:cNvSpPr txBox="1"/>
            <p:nvPr/>
          </p:nvSpPr>
          <p:spPr>
            <a:xfrm>
              <a:off x="4019126" y="3056433"/>
              <a:ext cx="18582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Employee meets eligibility requirements for OFLA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1B79BD-A0FC-A2C7-EB75-EACC9357B6D9}"/>
              </a:ext>
            </a:extLst>
          </p:cNvPr>
          <p:cNvGrpSpPr/>
          <p:nvPr/>
        </p:nvGrpSpPr>
        <p:grpSpPr>
          <a:xfrm>
            <a:off x="4838050" y="1691104"/>
            <a:ext cx="1858296" cy="3832605"/>
            <a:chOff x="4026310" y="1686231"/>
            <a:chExt cx="1858296" cy="383260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AD00F4-9B54-3A1B-54F0-AA09C033CE00}"/>
                </a:ext>
              </a:extLst>
            </p:cNvPr>
            <p:cNvSpPr/>
            <p:nvPr/>
          </p:nvSpPr>
          <p:spPr>
            <a:xfrm>
              <a:off x="4026310" y="2615381"/>
              <a:ext cx="1858296" cy="2903455"/>
            </a:xfrm>
            <a:prstGeom prst="roundRect">
              <a:avLst/>
            </a:prstGeom>
            <a:solidFill>
              <a:srgbClr val="1A8CAA"/>
            </a:solidFill>
            <a:ln>
              <a:solidFill>
                <a:srgbClr val="1A8C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AA7B00D-5C28-750B-B881-ABC9D94878AB}"/>
                </a:ext>
              </a:extLst>
            </p:cNvPr>
            <p:cNvSpPr/>
            <p:nvPr/>
          </p:nvSpPr>
          <p:spPr>
            <a:xfrm rot="10800000">
              <a:off x="4262283" y="1686231"/>
              <a:ext cx="1386349" cy="1396181"/>
            </a:xfrm>
            <a:prstGeom prst="triangle">
              <a:avLst/>
            </a:prstGeom>
            <a:solidFill>
              <a:srgbClr val="1A8C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A124EA-A198-0BA4-4CDC-BF4346170D95}"/>
                </a:ext>
              </a:extLst>
            </p:cNvPr>
            <p:cNvSpPr txBox="1"/>
            <p:nvPr/>
          </p:nvSpPr>
          <p:spPr>
            <a:xfrm>
              <a:off x="4429432" y="1686231"/>
              <a:ext cx="10618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Dec. 1, 2024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816856-BF79-FD5B-D3BB-C68E446F66D9}"/>
                </a:ext>
              </a:extLst>
            </p:cNvPr>
            <p:cNvSpPr txBox="1"/>
            <p:nvPr/>
          </p:nvSpPr>
          <p:spPr>
            <a:xfrm>
              <a:off x="4050310" y="3363355"/>
              <a:ext cx="1830774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Employee meets eligibility requirements for FMLA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B7C9A-8281-7297-7609-89C7C3EFA2FA}"/>
              </a:ext>
            </a:extLst>
          </p:cNvPr>
          <p:cNvSpPr/>
          <p:nvPr/>
        </p:nvSpPr>
        <p:spPr>
          <a:xfrm rot="16200000" flipV="1">
            <a:off x="7083966" y="1687912"/>
            <a:ext cx="1160401" cy="87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E69ED77-EAB4-0805-7B13-C651AE3890CA}"/>
              </a:ext>
            </a:extLst>
          </p:cNvPr>
          <p:cNvSpPr/>
          <p:nvPr/>
        </p:nvSpPr>
        <p:spPr>
          <a:xfrm>
            <a:off x="4798471" y="5289909"/>
            <a:ext cx="3043086" cy="1446358"/>
          </a:xfrm>
          <a:prstGeom prst="rightArrow">
            <a:avLst/>
          </a:prstGeom>
          <a:solidFill>
            <a:schemeClr val="accent2"/>
          </a:solidFill>
          <a:ln>
            <a:solidFill>
              <a:srgbClr val="618B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1ED667-C4A5-5A9C-9BA7-C3841E178C0D}"/>
              </a:ext>
            </a:extLst>
          </p:cNvPr>
          <p:cNvSpPr txBox="1"/>
          <p:nvPr/>
        </p:nvSpPr>
        <p:spPr>
          <a:xfrm>
            <a:off x="4675223" y="5647291"/>
            <a:ext cx="2891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Employee may use up to 12 weeks of OFLA leave for this and any new condition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2EE94C1-0440-E1F4-C624-7C3BF9A48E6D}"/>
              </a:ext>
            </a:extLst>
          </p:cNvPr>
          <p:cNvSpPr/>
          <p:nvPr/>
        </p:nvSpPr>
        <p:spPr>
          <a:xfrm>
            <a:off x="7905814" y="5634406"/>
            <a:ext cx="1858296" cy="757365"/>
          </a:xfrm>
          <a:prstGeom prst="roundRect">
            <a:avLst/>
          </a:prstGeom>
          <a:solidFill>
            <a:schemeClr val="accent2"/>
          </a:solidFill>
          <a:ln>
            <a:solidFill>
              <a:srgbClr val="618B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OFLA Leave Year Ends May 25, 2025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891B45E9-A48C-721F-A7A8-F12A738EB544}"/>
              </a:ext>
            </a:extLst>
          </p:cNvPr>
          <p:cNvSpPr/>
          <p:nvPr/>
        </p:nvSpPr>
        <p:spPr>
          <a:xfrm rot="10800000">
            <a:off x="8129493" y="1691103"/>
            <a:ext cx="1386349" cy="1396181"/>
          </a:xfrm>
          <a:prstGeom prst="triangle">
            <a:avLst/>
          </a:prstGeom>
          <a:solidFill>
            <a:srgbClr val="618B5D"/>
          </a:solidFill>
          <a:ln>
            <a:solidFill>
              <a:srgbClr val="618B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8B3A61-F2D3-7785-ED28-61EDB0E964BC}"/>
              </a:ext>
            </a:extLst>
          </p:cNvPr>
          <p:cNvSpPr txBox="1"/>
          <p:nvPr/>
        </p:nvSpPr>
        <p:spPr>
          <a:xfrm>
            <a:off x="8296642" y="1691103"/>
            <a:ext cx="106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May 25, 2025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6B6A1ED-411A-BB56-D78E-B593AD40D0BA}"/>
              </a:ext>
            </a:extLst>
          </p:cNvPr>
          <p:cNvSpPr/>
          <p:nvPr/>
        </p:nvSpPr>
        <p:spPr>
          <a:xfrm rot="10800000">
            <a:off x="10142265" y="1681219"/>
            <a:ext cx="1386349" cy="1396181"/>
          </a:xfrm>
          <a:prstGeom prst="triangle">
            <a:avLst/>
          </a:prstGeom>
          <a:solidFill>
            <a:srgbClr val="1A8CAA"/>
          </a:solidFill>
          <a:ln>
            <a:solidFill>
              <a:srgbClr val="1A8C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834E2E-A798-698A-F2A1-BA3016B31106}"/>
              </a:ext>
            </a:extLst>
          </p:cNvPr>
          <p:cNvSpPr txBox="1"/>
          <p:nvPr/>
        </p:nvSpPr>
        <p:spPr>
          <a:xfrm>
            <a:off x="10309414" y="1681219"/>
            <a:ext cx="106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Nov. 30, 2025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9B7B8A6-20D3-162C-2AFA-8337ACB706D5}"/>
              </a:ext>
            </a:extLst>
          </p:cNvPr>
          <p:cNvSpPr/>
          <p:nvPr/>
        </p:nvSpPr>
        <p:spPr>
          <a:xfrm>
            <a:off x="9916702" y="3622651"/>
            <a:ext cx="1858296" cy="757365"/>
          </a:xfrm>
          <a:prstGeom prst="roundRect">
            <a:avLst/>
          </a:prstGeom>
          <a:solidFill>
            <a:srgbClr val="1A8CAA"/>
          </a:solidFill>
          <a:ln>
            <a:solidFill>
              <a:srgbClr val="1A8C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FMLA Leave Year Ends November 30, 2025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70DCB2-5A3E-E47F-1CFA-573870936AC5}"/>
              </a:ext>
            </a:extLst>
          </p:cNvPr>
          <p:cNvCxnSpPr>
            <a:cxnSpLocks/>
          </p:cNvCxnSpPr>
          <p:nvPr/>
        </p:nvCxnSpPr>
        <p:spPr>
          <a:xfrm flipH="1">
            <a:off x="8822667" y="3177474"/>
            <a:ext cx="12295" cy="2385266"/>
          </a:xfrm>
          <a:prstGeom prst="straightConnector1">
            <a:avLst/>
          </a:prstGeom>
          <a:ln>
            <a:solidFill>
              <a:srgbClr val="618B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51954F0-0722-6314-6839-F1F37D31E1E3}"/>
              </a:ext>
            </a:extLst>
          </p:cNvPr>
          <p:cNvCxnSpPr>
            <a:cxnSpLocks/>
          </p:cNvCxnSpPr>
          <p:nvPr/>
        </p:nvCxnSpPr>
        <p:spPr>
          <a:xfrm>
            <a:off x="10845850" y="3169399"/>
            <a:ext cx="0" cy="377885"/>
          </a:xfrm>
          <a:prstGeom prst="straightConnector1">
            <a:avLst/>
          </a:prstGeom>
          <a:ln>
            <a:solidFill>
              <a:srgbClr val="1A8C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73AC4A3-24DC-EEEB-83CB-8B26A9B14788}"/>
              </a:ext>
            </a:extLst>
          </p:cNvPr>
          <p:cNvSpPr txBox="1"/>
          <p:nvPr/>
        </p:nvSpPr>
        <p:spPr>
          <a:xfrm>
            <a:off x="2952126" y="5575900"/>
            <a:ext cx="169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OFLA Leave Year Starts: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May 26, 2024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58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FE7FB29-0B8B-58FE-1D23-91FBB08ABB77}"/>
              </a:ext>
            </a:extLst>
          </p:cNvPr>
          <p:cNvGrpSpPr/>
          <p:nvPr/>
        </p:nvGrpSpPr>
        <p:grpSpPr>
          <a:xfrm>
            <a:off x="224035" y="-629464"/>
            <a:ext cx="11485649" cy="6287631"/>
            <a:chOff x="550606" y="98323"/>
            <a:chExt cx="11485649" cy="62876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DF334F-5E94-344F-76EC-8BAB84A90579}"/>
                </a:ext>
              </a:extLst>
            </p:cNvPr>
            <p:cNvSpPr/>
            <p:nvPr/>
          </p:nvSpPr>
          <p:spPr>
            <a:xfrm>
              <a:off x="825910" y="2261419"/>
              <a:ext cx="11110451" cy="730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B763F0-A403-B178-76FE-7753F3AD2518}"/>
                </a:ext>
              </a:extLst>
            </p:cNvPr>
            <p:cNvSpPr/>
            <p:nvPr/>
          </p:nvSpPr>
          <p:spPr>
            <a:xfrm>
              <a:off x="825910" y="2615381"/>
              <a:ext cx="1858296" cy="3766057"/>
            </a:xfrm>
            <a:prstGeom prst="roundRect">
              <a:avLst/>
            </a:prstGeom>
            <a:solidFill>
              <a:srgbClr val="F37221"/>
            </a:solidFill>
            <a:ln>
              <a:solidFill>
                <a:srgbClr val="F372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1D7C2A4-B67C-B369-24D3-81078CDFE114}"/>
                </a:ext>
              </a:extLst>
            </p:cNvPr>
            <p:cNvSpPr/>
            <p:nvPr/>
          </p:nvSpPr>
          <p:spPr>
            <a:xfrm rot="10800000">
              <a:off x="1061883" y="1686231"/>
              <a:ext cx="1386349" cy="1396181"/>
            </a:xfrm>
            <a:prstGeom prst="triangle">
              <a:avLst/>
            </a:prstGeom>
            <a:solidFill>
              <a:srgbClr val="F372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7D8241-8E08-5408-56E3-4C7CD31E8CF3}"/>
                </a:ext>
              </a:extLst>
            </p:cNvPr>
            <p:cNvSpPr txBox="1"/>
            <p:nvPr/>
          </p:nvSpPr>
          <p:spPr>
            <a:xfrm>
              <a:off x="1229032" y="1686231"/>
              <a:ext cx="106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Sept. 3, 2023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E6B5A5-49BF-4D85-5272-3BB6C716E568}"/>
                </a:ext>
              </a:extLst>
            </p:cNvPr>
            <p:cNvSpPr txBox="1"/>
            <p:nvPr/>
          </p:nvSpPr>
          <p:spPr>
            <a:xfrm>
              <a:off x="914206" y="3112666"/>
              <a:ext cx="16960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Employee begins Paid Leave Benefit Year.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B36D45-694E-B727-AAA9-22DA231E907B}"/>
                </a:ext>
              </a:extLst>
            </p:cNvPr>
            <p:cNvSpPr/>
            <p:nvPr/>
          </p:nvSpPr>
          <p:spPr>
            <a:xfrm>
              <a:off x="9940413" y="98323"/>
              <a:ext cx="1700981" cy="1587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CCC290-6E08-D195-3557-920B014F08B9}"/>
                </a:ext>
              </a:extLst>
            </p:cNvPr>
            <p:cNvSpPr txBox="1"/>
            <p:nvPr/>
          </p:nvSpPr>
          <p:spPr>
            <a:xfrm>
              <a:off x="550606" y="1200077"/>
              <a:ext cx="6837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Eligibility is run monthly as employee continues to need intermittent leave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716F92C-0F6E-7F62-0E5C-BBAE5F29C0C6}"/>
                </a:ext>
              </a:extLst>
            </p:cNvPr>
            <p:cNvGrpSpPr/>
            <p:nvPr/>
          </p:nvGrpSpPr>
          <p:grpSpPr>
            <a:xfrm>
              <a:off x="2843840" y="1681218"/>
              <a:ext cx="1858296" cy="4700220"/>
              <a:chOff x="4026168" y="1686231"/>
              <a:chExt cx="1858296" cy="470022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8778D48-8109-41AE-A617-774299EF064F}"/>
                  </a:ext>
                </a:extLst>
              </p:cNvPr>
              <p:cNvSpPr/>
              <p:nvPr/>
            </p:nvSpPr>
            <p:spPr>
              <a:xfrm>
                <a:off x="4026168" y="2620394"/>
                <a:ext cx="1858296" cy="3766057"/>
              </a:xfrm>
              <a:prstGeom prst="roundRect">
                <a:avLst/>
              </a:prstGeom>
              <a:solidFill>
                <a:srgbClr val="618B5D"/>
              </a:solidFill>
              <a:ln>
                <a:solidFill>
                  <a:srgbClr val="618B5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7EB100C-DF3C-69F1-2BDF-3AF94305A431}"/>
                  </a:ext>
                </a:extLst>
              </p:cNvPr>
              <p:cNvSpPr/>
              <p:nvPr/>
            </p:nvSpPr>
            <p:spPr>
              <a:xfrm rot="10800000">
                <a:off x="4262283" y="1686231"/>
                <a:ext cx="1386349" cy="1396181"/>
              </a:xfrm>
              <a:prstGeom prst="triangle">
                <a:avLst/>
              </a:prstGeom>
              <a:solidFill>
                <a:srgbClr val="618B5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A17799-2926-755B-FF7D-6711A2354C59}"/>
                  </a:ext>
                </a:extLst>
              </p:cNvPr>
              <p:cNvSpPr txBox="1"/>
              <p:nvPr/>
            </p:nvSpPr>
            <p:spPr>
              <a:xfrm>
                <a:off x="4429432" y="1686231"/>
                <a:ext cx="1061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Jan. 8, 2024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B6D991-621A-5688-158A-49D9F845BC1C}"/>
                  </a:ext>
                </a:extLst>
              </p:cNvPr>
              <p:cNvSpPr txBox="1"/>
              <p:nvPr/>
            </p:nvSpPr>
            <p:spPr>
              <a:xfrm>
                <a:off x="4112340" y="3098951"/>
                <a:ext cx="1696067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Employee has first need of OFLA Leave.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OFLA Leave Year Starts Jan. 7, 2024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61B79BD-A0FC-A2C7-EB75-EACC9357B6D9}"/>
                </a:ext>
              </a:extLst>
            </p:cNvPr>
            <p:cNvGrpSpPr/>
            <p:nvPr/>
          </p:nvGrpSpPr>
          <p:grpSpPr>
            <a:xfrm>
              <a:off x="4838050" y="1691104"/>
              <a:ext cx="1858296" cy="4690334"/>
              <a:chOff x="4026310" y="1686231"/>
              <a:chExt cx="1858296" cy="4690334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EAD00F4-9B54-3A1B-54F0-AA09C033CE00}"/>
                  </a:ext>
                </a:extLst>
              </p:cNvPr>
              <p:cNvSpPr/>
              <p:nvPr/>
            </p:nvSpPr>
            <p:spPr>
              <a:xfrm>
                <a:off x="4026310" y="2610509"/>
                <a:ext cx="1858296" cy="3766056"/>
              </a:xfrm>
              <a:prstGeom prst="roundRect">
                <a:avLst/>
              </a:prstGeom>
              <a:solidFill>
                <a:srgbClr val="1A8CA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BAA7B00D-5C28-750B-B881-ABC9D94878AB}"/>
                  </a:ext>
                </a:extLst>
              </p:cNvPr>
              <p:cNvSpPr/>
              <p:nvPr/>
            </p:nvSpPr>
            <p:spPr>
              <a:xfrm rot="10800000">
                <a:off x="4262283" y="1686231"/>
                <a:ext cx="1386349" cy="1396181"/>
              </a:xfrm>
              <a:prstGeom prst="triangle">
                <a:avLst/>
              </a:prstGeom>
              <a:solidFill>
                <a:srgbClr val="1A8CA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A124EA-A198-0BA4-4CDC-BF4346170D95}"/>
                  </a:ext>
                </a:extLst>
              </p:cNvPr>
              <p:cNvSpPr txBox="1"/>
              <p:nvPr/>
            </p:nvSpPr>
            <p:spPr>
              <a:xfrm>
                <a:off x="4429432" y="1686231"/>
                <a:ext cx="106188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May 15, 2024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16856-BF79-FD5B-D3BB-C68E446F66D9}"/>
                  </a:ext>
                </a:extLst>
              </p:cNvPr>
              <p:cNvSpPr txBox="1"/>
              <p:nvPr/>
            </p:nvSpPr>
            <p:spPr>
              <a:xfrm>
                <a:off x="4107423" y="3091557"/>
                <a:ext cx="1696067" cy="317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Employee has first need of FMLA Leave.</a:t>
                </a:r>
              </a:p>
              <a:p>
                <a:pPr algn="ctr"/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FMLA Leave Year Starts May 12, 2024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9FB7C9A-8281-7297-7609-89C7C3EFA2FA}"/>
                </a:ext>
              </a:extLst>
            </p:cNvPr>
            <p:cNvSpPr/>
            <p:nvPr/>
          </p:nvSpPr>
          <p:spPr>
            <a:xfrm rot="16200000" flipV="1">
              <a:off x="8342457" y="1925436"/>
              <a:ext cx="566042" cy="876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2EE94C1-0440-E1F4-C624-7C3BF9A48E6D}"/>
                </a:ext>
              </a:extLst>
            </p:cNvPr>
            <p:cNvSpPr/>
            <p:nvPr/>
          </p:nvSpPr>
          <p:spPr>
            <a:xfrm>
              <a:off x="8690556" y="5628589"/>
              <a:ext cx="1858296" cy="75736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618B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OFLA Leave Year Ends January 4, 2025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891B45E9-A48C-721F-A7A8-F12A738EB544}"/>
                </a:ext>
              </a:extLst>
            </p:cNvPr>
            <p:cNvSpPr/>
            <p:nvPr/>
          </p:nvSpPr>
          <p:spPr>
            <a:xfrm rot="10800000">
              <a:off x="8917204" y="1679516"/>
              <a:ext cx="1386349" cy="1396181"/>
            </a:xfrm>
            <a:prstGeom prst="triangle">
              <a:avLst/>
            </a:prstGeom>
            <a:solidFill>
              <a:srgbClr val="618B5D"/>
            </a:solidFill>
            <a:ln>
              <a:solidFill>
                <a:srgbClr val="618B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38B3A61-F2D3-7785-ED28-61EDB0E964BC}"/>
                </a:ext>
              </a:extLst>
            </p:cNvPr>
            <p:cNvSpPr txBox="1"/>
            <p:nvPr/>
          </p:nvSpPr>
          <p:spPr>
            <a:xfrm>
              <a:off x="9079436" y="1692812"/>
              <a:ext cx="106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Jan 4, 2025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66B6A1ED-411A-BB56-D78E-B593AD40D0BA}"/>
                </a:ext>
              </a:extLst>
            </p:cNvPr>
            <p:cNvSpPr/>
            <p:nvPr/>
          </p:nvSpPr>
          <p:spPr>
            <a:xfrm rot="10800000">
              <a:off x="10491788" y="1681219"/>
              <a:ext cx="1386349" cy="1396181"/>
            </a:xfrm>
            <a:prstGeom prst="triangle">
              <a:avLst/>
            </a:prstGeom>
            <a:solidFill>
              <a:srgbClr val="1A8CAA"/>
            </a:solidFill>
            <a:ln>
              <a:solidFill>
                <a:srgbClr val="1A8C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834E2E-A798-698A-F2A1-BA3016B31106}"/>
                </a:ext>
              </a:extLst>
            </p:cNvPr>
            <p:cNvSpPr txBox="1"/>
            <p:nvPr/>
          </p:nvSpPr>
          <p:spPr>
            <a:xfrm>
              <a:off x="10658937" y="1681219"/>
              <a:ext cx="1061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May 11, 2025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9B7B8A6-20D3-162C-2AFA-8337ACB706D5}"/>
                </a:ext>
              </a:extLst>
            </p:cNvPr>
            <p:cNvSpPr/>
            <p:nvPr/>
          </p:nvSpPr>
          <p:spPr>
            <a:xfrm>
              <a:off x="10177959" y="4526728"/>
              <a:ext cx="1858296" cy="757365"/>
            </a:xfrm>
            <a:prstGeom prst="roundRect">
              <a:avLst/>
            </a:prstGeom>
            <a:solidFill>
              <a:srgbClr val="1A8CAA"/>
            </a:solidFill>
            <a:ln>
              <a:solidFill>
                <a:srgbClr val="1A8C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FMLA Leave Year Ends May 11, 2025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70DCB2-5A3E-E47F-1CFA-573870936A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7409" y="3169399"/>
              <a:ext cx="12295" cy="2385266"/>
            </a:xfrm>
            <a:prstGeom prst="straightConnector1">
              <a:avLst/>
            </a:prstGeom>
            <a:ln>
              <a:solidFill>
                <a:srgbClr val="618B5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51954F0-0722-6314-6839-F1F37D31E1E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962" y="3169399"/>
              <a:ext cx="0" cy="1294277"/>
            </a:xfrm>
            <a:prstGeom prst="straightConnector1">
              <a:avLst/>
            </a:prstGeom>
            <a:ln>
              <a:solidFill>
                <a:srgbClr val="1A8C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0BCD44-4A92-5213-BA69-AF5A8BCB925B}"/>
                </a:ext>
              </a:extLst>
            </p:cNvPr>
            <p:cNvSpPr/>
            <p:nvPr/>
          </p:nvSpPr>
          <p:spPr>
            <a:xfrm rot="16200000" flipV="1">
              <a:off x="2475998" y="1923510"/>
              <a:ext cx="584776" cy="876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4683650-7688-5B2D-3CEE-FA6769355A97}"/>
                </a:ext>
              </a:extLst>
            </p:cNvPr>
            <p:cNvSpPr/>
            <p:nvPr/>
          </p:nvSpPr>
          <p:spPr>
            <a:xfrm rot="10800000">
              <a:off x="6995613" y="1686231"/>
              <a:ext cx="1386349" cy="1396181"/>
            </a:xfrm>
            <a:prstGeom prst="triangle">
              <a:avLst/>
            </a:prstGeom>
            <a:solidFill>
              <a:srgbClr val="F3722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4C5B7F-33DA-1509-4FAD-DED15987C45B}"/>
                </a:ext>
              </a:extLst>
            </p:cNvPr>
            <p:cNvSpPr txBox="1"/>
            <p:nvPr/>
          </p:nvSpPr>
          <p:spPr>
            <a:xfrm>
              <a:off x="7155003" y="1724374"/>
              <a:ext cx="10618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Sept. 1, 2024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8961DDD-E2C5-F6DC-2861-51F512631F50}"/>
                </a:ext>
              </a:extLst>
            </p:cNvPr>
            <p:cNvSpPr/>
            <p:nvPr/>
          </p:nvSpPr>
          <p:spPr>
            <a:xfrm>
              <a:off x="6832260" y="3488072"/>
              <a:ext cx="2084944" cy="757365"/>
            </a:xfrm>
            <a:prstGeom prst="roundRect">
              <a:avLst/>
            </a:prstGeom>
            <a:solidFill>
              <a:srgbClr val="F3722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Paid Leave Benefit Year Ends Sept. 1, 2024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F86A857-120D-D7DB-153C-82E138A5E0F6}"/>
                </a:ext>
              </a:extLst>
            </p:cNvPr>
            <p:cNvCxnSpPr>
              <a:cxnSpLocks/>
            </p:cNvCxnSpPr>
            <p:nvPr/>
          </p:nvCxnSpPr>
          <p:spPr>
            <a:xfrm>
              <a:off x="7685945" y="3112666"/>
              <a:ext cx="0" cy="316334"/>
            </a:xfrm>
            <a:prstGeom prst="straightConnector1">
              <a:avLst/>
            </a:prstGeom>
            <a:ln>
              <a:solidFill>
                <a:srgbClr val="F372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B734D8C-B565-0DBD-8DC4-9ACC6DC1DD13}"/>
              </a:ext>
            </a:extLst>
          </p:cNvPr>
          <p:cNvSpPr txBox="1"/>
          <p:nvPr/>
        </p:nvSpPr>
        <p:spPr>
          <a:xfrm>
            <a:off x="499339" y="5702064"/>
            <a:ext cx="7065243" cy="486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80" b="1" dirty="0">
                <a:latin typeface="+mj-lt"/>
              </a:rPr>
              <a:t>The amount of leave in any combination of Paid Leave and OFLA that can be used in a Paid Leave benefit year is 16 weeks (18 weeks for pregnancy disability). </a:t>
            </a:r>
          </a:p>
        </p:txBody>
      </p:sp>
    </p:spTree>
    <p:extLst>
      <p:ext uri="{BB962C8B-B14F-4D97-AF65-F5344CB8AC3E}">
        <p14:creationId xmlns:p14="http://schemas.microsoft.com/office/powerpoint/2010/main" val="340920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3DE470C-4711-321F-0374-ACCBBE2CB323}"/>
              </a:ext>
            </a:extLst>
          </p:cNvPr>
          <p:cNvSpPr/>
          <p:nvPr/>
        </p:nvSpPr>
        <p:spPr>
          <a:xfrm>
            <a:off x="10661158" y="4054746"/>
            <a:ext cx="45719" cy="13055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442585-87BB-8170-EEBE-EF22A3BAF7D3}"/>
              </a:ext>
            </a:extLst>
          </p:cNvPr>
          <p:cNvSpPr/>
          <p:nvPr/>
        </p:nvSpPr>
        <p:spPr>
          <a:xfrm>
            <a:off x="8210916" y="3636430"/>
            <a:ext cx="45719" cy="13055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070A22-7209-29F4-8AC2-BA54F1F00B47}"/>
              </a:ext>
            </a:extLst>
          </p:cNvPr>
          <p:cNvSpPr/>
          <p:nvPr/>
        </p:nvSpPr>
        <p:spPr>
          <a:xfrm>
            <a:off x="9918441" y="158620"/>
            <a:ext cx="1726163" cy="1399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B55B48-4943-88E7-C2BF-FA0959AE81A9}"/>
              </a:ext>
            </a:extLst>
          </p:cNvPr>
          <p:cNvGraphicFramePr>
            <a:graphicFrameLocks noGrp="1"/>
          </p:cNvGraphicFramePr>
          <p:nvPr/>
        </p:nvGraphicFramePr>
        <p:xfrm>
          <a:off x="329682" y="1288834"/>
          <a:ext cx="1143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449">
                  <a:extLst>
                    <a:ext uri="{9D8B030D-6E8A-4147-A177-3AD203B41FA5}">
                      <a16:colId xmlns:a16="http://schemas.microsoft.com/office/drawing/2014/main" val="1995283884"/>
                    </a:ext>
                  </a:extLst>
                </a:gridCol>
                <a:gridCol w="765110">
                  <a:extLst>
                    <a:ext uri="{9D8B030D-6E8A-4147-A177-3AD203B41FA5}">
                      <a16:colId xmlns:a16="http://schemas.microsoft.com/office/drawing/2014/main" val="521417584"/>
                    </a:ext>
                  </a:extLst>
                </a:gridCol>
                <a:gridCol w="4584441">
                  <a:extLst>
                    <a:ext uri="{9D8B030D-6E8A-4147-A177-3AD203B41FA5}">
                      <a16:colId xmlns:a16="http://schemas.microsoft.com/office/drawing/2014/main" val="882671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pc="100" baseline="0" dirty="0"/>
                        <a:t>Continuous Leave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100" baseline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pc="100" baseline="0" dirty="0"/>
                        <a:t>Intermittent Leave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8843714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8D84FCD-D686-C7D6-A464-066CD6EFFD8C}"/>
              </a:ext>
            </a:extLst>
          </p:cNvPr>
          <p:cNvGraphicFramePr>
            <a:graphicFrameLocks noGrp="1"/>
          </p:cNvGraphicFramePr>
          <p:nvPr/>
        </p:nvGraphicFramePr>
        <p:xfrm>
          <a:off x="329682" y="858416"/>
          <a:ext cx="1143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0">
                  <a:extLst>
                    <a:ext uri="{9D8B030D-6E8A-4147-A177-3AD203B41FA5}">
                      <a16:colId xmlns:a16="http://schemas.microsoft.com/office/drawing/2014/main" val="246855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pc="100" baseline="0" dirty="0"/>
                        <a:t>PAID LEAVE CLAIM PENDING 2024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581057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BEC3B5AB-50D4-BE69-A349-EA2EA91EFE51}"/>
              </a:ext>
            </a:extLst>
          </p:cNvPr>
          <p:cNvGrpSpPr/>
          <p:nvPr/>
        </p:nvGrpSpPr>
        <p:grpSpPr>
          <a:xfrm>
            <a:off x="2005143" y="1862543"/>
            <a:ext cx="4309108" cy="4468823"/>
            <a:chOff x="2005143" y="1862543"/>
            <a:chExt cx="4309108" cy="446882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2ACB127-3E35-34BC-7651-A4DF5DFCF081}"/>
                </a:ext>
              </a:extLst>
            </p:cNvPr>
            <p:cNvGrpSpPr/>
            <p:nvPr/>
          </p:nvGrpSpPr>
          <p:grpSpPr>
            <a:xfrm>
              <a:off x="4116846" y="3225287"/>
              <a:ext cx="490933" cy="1176767"/>
              <a:chOff x="874293" y="5211268"/>
              <a:chExt cx="490933" cy="117676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3EEAB0-DFF5-C022-3CD0-D33FC98AE44E}"/>
                  </a:ext>
                </a:extLst>
              </p:cNvPr>
              <p:cNvSpPr/>
              <p:nvPr/>
            </p:nvSpPr>
            <p:spPr>
              <a:xfrm rot="1375425">
                <a:off x="874293" y="5235657"/>
                <a:ext cx="59017" cy="1152378"/>
              </a:xfrm>
              <a:prstGeom prst="rect">
                <a:avLst/>
              </a:prstGeom>
              <a:solidFill>
                <a:srgbClr val="ACC550"/>
              </a:solidFill>
              <a:ln>
                <a:solidFill>
                  <a:srgbClr val="ACC5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F630A9A-40FE-EBF2-5CF4-16F34E54F73D}"/>
                  </a:ext>
                </a:extLst>
              </p:cNvPr>
              <p:cNvSpPr/>
              <p:nvPr/>
            </p:nvSpPr>
            <p:spPr>
              <a:xfrm rot="20224575" flipH="1">
                <a:off x="1306209" y="5211268"/>
                <a:ext cx="59017" cy="1152378"/>
              </a:xfrm>
              <a:prstGeom prst="rect">
                <a:avLst/>
              </a:prstGeom>
              <a:solidFill>
                <a:srgbClr val="ACC550"/>
              </a:solidFill>
              <a:ln>
                <a:solidFill>
                  <a:srgbClr val="ACC5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788519-4442-15D8-78DE-09A2873590FD}"/>
                </a:ext>
              </a:extLst>
            </p:cNvPr>
            <p:cNvSpPr/>
            <p:nvPr/>
          </p:nvSpPr>
          <p:spPr>
            <a:xfrm>
              <a:off x="4363343" y="2792816"/>
              <a:ext cx="59017" cy="1152378"/>
            </a:xfrm>
            <a:prstGeom prst="rect">
              <a:avLst/>
            </a:prstGeom>
            <a:solidFill>
              <a:srgbClr val="ACC550"/>
            </a:solidFill>
            <a:ln>
              <a:solidFill>
                <a:srgbClr val="ACC5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F24A5C-87EA-FCDD-AEF9-C9D222EE1F3A}"/>
                </a:ext>
              </a:extLst>
            </p:cNvPr>
            <p:cNvSpPr txBox="1"/>
            <p:nvPr/>
          </p:nvSpPr>
          <p:spPr>
            <a:xfrm>
              <a:off x="3343158" y="2992792"/>
              <a:ext cx="2082592" cy="1015663"/>
            </a:xfrm>
            <a:prstGeom prst="rect">
              <a:avLst/>
            </a:prstGeom>
            <a:solidFill>
              <a:srgbClr val="ACC550"/>
            </a:solidFill>
            <a:ln>
              <a:solidFill>
                <a:srgbClr val="ACC5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Agency places employee on a leave of absence in Workday pending notification from employee on the use of accrued leave.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0A77F7-A10E-115F-B144-12E65D1207D5}"/>
                </a:ext>
              </a:extLst>
            </p:cNvPr>
            <p:cNvSpPr txBox="1"/>
            <p:nvPr/>
          </p:nvSpPr>
          <p:spPr>
            <a:xfrm>
              <a:off x="4214864" y="4207708"/>
              <a:ext cx="2099387" cy="2123658"/>
            </a:xfrm>
            <a:prstGeom prst="rect">
              <a:avLst/>
            </a:prstGeom>
            <a:solidFill>
              <a:srgbClr val="ACC550"/>
            </a:solidFill>
            <a:ln>
              <a:solidFill>
                <a:srgbClr val="ACC5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EMPLOYEE INDICATES DESIRE TO USE ACCRUED LEAVE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Agency applies accrued leave and provides any monies owed from previous pay period(s) within three business days.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If during a payroll blackout date, payment will be made within three business days after the blackout dates.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C6DDF3-79AB-5B3A-62FE-F8781550A52C}"/>
                </a:ext>
              </a:extLst>
            </p:cNvPr>
            <p:cNvSpPr txBox="1"/>
            <p:nvPr/>
          </p:nvSpPr>
          <p:spPr>
            <a:xfrm>
              <a:off x="3343159" y="1862543"/>
              <a:ext cx="2099387" cy="1015663"/>
            </a:xfrm>
            <a:prstGeom prst="rect">
              <a:avLst/>
            </a:prstGeom>
            <a:solidFill>
              <a:srgbClr val="ACC550"/>
            </a:solidFill>
            <a:ln>
              <a:solidFill>
                <a:srgbClr val="ACC5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EMPLOYEE DOES NOT INDICATE USE OF LEAVE IN WORKDAY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Agency sends employee a form to indicate leave type.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7C0CB2-D17C-6102-D84C-DEF0D6D76CA2}"/>
                </a:ext>
              </a:extLst>
            </p:cNvPr>
            <p:cNvSpPr txBox="1"/>
            <p:nvPr/>
          </p:nvSpPr>
          <p:spPr>
            <a:xfrm>
              <a:off x="2005143" y="4208431"/>
              <a:ext cx="2099387" cy="646331"/>
            </a:xfrm>
            <a:prstGeom prst="rect">
              <a:avLst/>
            </a:prstGeom>
            <a:solidFill>
              <a:srgbClr val="ACC550"/>
            </a:solidFill>
            <a:ln>
              <a:solidFill>
                <a:srgbClr val="ACC5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RESPONSE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Employee remains on leave of absence in Workday.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BD8758F-29A2-2F1F-30C2-94CBAC29B838}"/>
              </a:ext>
            </a:extLst>
          </p:cNvPr>
          <p:cNvSpPr txBox="1"/>
          <p:nvPr/>
        </p:nvSpPr>
        <p:spPr>
          <a:xfrm>
            <a:off x="7165310" y="1892102"/>
            <a:ext cx="45912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enters their accrued leave/Leave Without Pay into Workday for full day absences.</a:t>
            </a:r>
          </a:p>
        </p:txBody>
      </p: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92FE857-26D7-461A-93E9-8A2E7EEEBD60}"/>
              </a:ext>
            </a:extLst>
          </p:cNvPr>
          <p:cNvGraphicFramePr>
            <a:graphicFrameLocks noGrp="1"/>
          </p:cNvGraphicFramePr>
          <p:nvPr/>
        </p:nvGraphicFramePr>
        <p:xfrm>
          <a:off x="7206942" y="2838352"/>
          <a:ext cx="4591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261">
                  <a:extLst>
                    <a:ext uri="{9D8B030D-6E8A-4147-A177-3AD203B41FA5}">
                      <a16:colId xmlns:a16="http://schemas.microsoft.com/office/drawing/2014/main" val="246855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pc="100" baseline="0" dirty="0"/>
                        <a:t>Retroactive Changing of Leave Type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58105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82BC3A8-E23C-AFC9-EEB3-540740C2C398}"/>
              </a:ext>
            </a:extLst>
          </p:cNvPr>
          <p:cNvSpPr txBox="1"/>
          <p:nvPr/>
        </p:nvSpPr>
        <p:spPr>
          <a:xfrm>
            <a:off x="7206942" y="3405655"/>
            <a:ext cx="209938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LEAVE WITHOUT PAY TO ACCRUED LEAVE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CC56E0-783B-3A9A-3B4E-6BC8640DED97}"/>
              </a:ext>
            </a:extLst>
          </p:cNvPr>
          <p:cNvSpPr txBox="1"/>
          <p:nvPr/>
        </p:nvSpPr>
        <p:spPr>
          <a:xfrm>
            <a:off x="7206942" y="4467426"/>
            <a:ext cx="2099387" cy="1862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employee chose to use Leave Without Pay while claim pending or while receiving benefits and later changes to use accrued leave, agency applies accrued leave and provides payment to employee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three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days.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2C6FF4-1D12-F0B2-72DF-B50933897117}"/>
              </a:ext>
            </a:extLst>
          </p:cNvPr>
          <p:cNvSpPr txBox="1"/>
          <p:nvPr/>
        </p:nvSpPr>
        <p:spPr>
          <a:xfrm>
            <a:off x="9657183" y="3405655"/>
            <a:ext cx="209938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ACCRUED LEAVE TO LEAVE WITHOUT PAY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ALLOWED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D2A583-0BB4-0840-3DD6-83672AE0336D}"/>
              </a:ext>
            </a:extLst>
          </p:cNvPr>
          <p:cNvSpPr txBox="1"/>
          <p:nvPr/>
        </p:nvSpPr>
        <p:spPr>
          <a:xfrm>
            <a:off x="9657182" y="4421375"/>
            <a:ext cx="2099387" cy="14669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employee chose to use Accrued Leave while claim pending or while receiving benefits and later wishes to change to Leave Without Pay, request to change will not be accepted.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49129E-0535-6BF3-30CA-8847CFB75E31}"/>
              </a:ext>
            </a:extLst>
          </p:cNvPr>
          <p:cNvSpPr txBox="1"/>
          <p:nvPr/>
        </p:nvSpPr>
        <p:spPr>
          <a:xfrm>
            <a:off x="329682" y="5209320"/>
            <a:ext cx="3774848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Employees may use any amount of accrued leave/Leave Without Pay on days they receive Paid Leave benefits up to their scheduled work hours.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A40D90D-6EA3-9840-8D57-1B7B77D1A7EC}"/>
              </a:ext>
            </a:extLst>
          </p:cNvPr>
          <p:cNvGrpSpPr/>
          <p:nvPr/>
        </p:nvGrpSpPr>
        <p:grpSpPr>
          <a:xfrm>
            <a:off x="818929" y="1868239"/>
            <a:ext cx="2132046" cy="2162913"/>
            <a:chOff x="938654" y="1865784"/>
            <a:chExt cx="2132046" cy="21629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0F4675-B64E-9F77-1EC7-028A156D28BC}"/>
                </a:ext>
              </a:extLst>
            </p:cNvPr>
            <p:cNvSpPr/>
            <p:nvPr/>
          </p:nvSpPr>
          <p:spPr>
            <a:xfrm>
              <a:off x="1948691" y="2762591"/>
              <a:ext cx="56452" cy="938630"/>
            </a:xfrm>
            <a:prstGeom prst="rect">
              <a:avLst/>
            </a:prstGeom>
            <a:solidFill>
              <a:srgbClr val="ACC550"/>
            </a:solidFill>
            <a:ln>
              <a:solidFill>
                <a:srgbClr val="ACC5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011BE-D43A-F36B-6557-898A30CB3A9A}"/>
                </a:ext>
              </a:extLst>
            </p:cNvPr>
            <p:cNvSpPr txBox="1"/>
            <p:nvPr/>
          </p:nvSpPr>
          <p:spPr>
            <a:xfrm>
              <a:off x="938654" y="3013034"/>
              <a:ext cx="2099387" cy="1015663"/>
            </a:xfrm>
            <a:prstGeom prst="rect">
              <a:avLst/>
            </a:prstGeom>
            <a:solidFill>
              <a:srgbClr val="ACC550"/>
            </a:solidFill>
            <a:ln>
              <a:solidFill>
                <a:srgbClr val="ACC5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IF LEAVE IS USED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Employee receives any payment for accrued leave on their regularly scheduled payday.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FFC74C-AA5F-9F4B-0C74-FFDF3B1A95D0}"/>
                </a:ext>
              </a:extLst>
            </p:cNvPr>
            <p:cNvSpPr txBox="1"/>
            <p:nvPr/>
          </p:nvSpPr>
          <p:spPr>
            <a:xfrm>
              <a:off x="971313" y="1865784"/>
              <a:ext cx="2099387" cy="1015663"/>
            </a:xfrm>
            <a:prstGeom prst="rect">
              <a:avLst/>
            </a:prstGeom>
            <a:solidFill>
              <a:srgbClr val="ACC550"/>
            </a:solidFill>
            <a:ln>
              <a:solidFill>
                <a:srgbClr val="ACC5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EMPLOYEE INDICATES USE OF LEAVE IN WORKDAY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Employee enters accrued leave or Leave Without Pay in Workday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8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C94-5686-24A8-B1A6-089003B7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9B56-A271-B3A1-8E30-60CA9E8D8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 of leave without pay may affect your PERS time of service</a:t>
            </a:r>
          </a:p>
          <a:p>
            <a:r>
              <a:rPr lang="en-US" sz="2400" dirty="0"/>
              <a:t>Paid Leave Oregon benefits are not PERS subject salary</a:t>
            </a:r>
          </a:p>
          <a:p>
            <a:r>
              <a:rPr lang="en-US" sz="2400" dirty="0"/>
              <a:t>Paid Leave Oregon does not affect an employee’s seniority, eligibility for salary increases or the employee’s recognized service date (continuous service date)</a:t>
            </a:r>
          </a:p>
          <a:p>
            <a:r>
              <a:rPr lang="en-US" sz="2400" dirty="0"/>
              <a:t>Paid Leave Oregon does not count as time worked for overtime purposes.</a:t>
            </a:r>
          </a:p>
          <a:p>
            <a:r>
              <a:rPr lang="en-US" sz="2400" dirty="0"/>
              <a:t>Employees still receive pay for the holiday while receiving Paid Leave Oregon.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C94-5686-24A8-B1A6-089003B7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Protected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9B56-A271-B3A1-8E30-60CA9E8D8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9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BE84-FF97-94FC-8469-8568B69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93275" cy="1193988"/>
          </a:xfrm>
        </p:spPr>
        <p:txBody>
          <a:bodyPr>
            <a:normAutofit fontScale="90000"/>
          </a:bodyPr>
          <a:lstStyle/>
          <a:p>
            <a:r>
              <a:rPr lang="en-US" dirty="0"/>
              <a:t>CHRO Paid Leave Oregon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1F56-AC5A-E085-4B47-98C9866E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FAQs</a:t>
            </a:r>
          </a:p>
          <a:p>
            <a:r>
              <a:rPr lang="en-US" sz="2400" dirty="0"/>
              <a:t>Resources</a:t>
            </a:r>
          </a:p>
          <a:p>
            <a:r>
              <a:rPr lang="en-US" sz="2400" dirty="0"/>
              <a:t>Training </a:t>
            </a:r>
          </a:p>
          <a:p>
            <a:r>
              <a:rPr lang="en-US" sz="2400" dirty="0"/>
              <a:t>Knowledge Articles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hlinkClick r:id="rId2"/>
              </a:rPr>
              <a:t>www.oregon.gov/das/HR/Pages/Paid-Leave-CHRO.aspx</a:t>
            </a: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Please explore and visit often!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3C523-1183-DEC5-35DF-0BE1FE97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067" y="2185261"/>
            <a:ext cx="5310874" cy="37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470D-37C4-83AA-851A-318832F4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Frances Online – Application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1C6-C1C3-76D3-6FD7-5F33AA822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BIN in Workday</a:t>
            </a:r>
          </a:p>
          <a:p>
            <a:r>
              <a:rPr lang="en-US" sz="2400" dirty="0"/>
              <a:t>Use the search function to find the name of your agency</a:t>
            </a:r>
          </a:p>
          <a:p>
            <a:r>
              <a:rPr lang="en-US" sz="2400" dirty="0"/>
              <a:t>Do not change the address </a:t>
            </a:r>
          </a:p>
          <a:p>
            <a:r>
              <a:rPr lang="en-US" sz="2400" dirty="0"/>
              <a:t>Find the job category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23FC8-7118-C5E2-0DFD-C4A428A0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939" y="3508514"/>
            <a:ext cx="7364896" cy="32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5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470D-37C4-83AA-851A-318832F4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accrued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1C6-C1C3-76D3-6FD7-5F33AA822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800" i="1" dirty="0"/>
              <a:t>“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Employees may choose to use sick, vacation, personal business, compensatory 	time or straight time leave in any increment, up to their normally scheduled hours, while receiving Paid Leave Oregon.”</a:t>
            </a:r>
          </a:p>
          <a:p>
            <a:pPr marL="457200" lvl="1" indent="0">
              <a:buNone/>
            </a:pPr>
            <a:endParaRPr lang="en-US" sz="2400" i="1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Paid Leave Oregon benefits are not state paid wages</a:t>
            </a:r>
          </a:p>
          <a:p>
            <a:pPr lvl="1"/>
            <a:r>
              <a:rPr lang="en-US" sz="2400" dirty="0"/>
              <a:t>Any amount of paid or unpaid leave may be used, in </a:t>
            </a:r>
            <a:r>
              <a:rPr lang="en-US" sz="2400"/>
              <a:t>any combination on </a:t>
            </a:r>
            <a:r>
              <a:rPr lang="en-US" sz="2400" dirty="0"/>
              <a:t>days you receive Paid Leave Oregon benefits (full-days only)</a:t>
            </a:r>
          </a:p>
          <a:p>
            <a:pPr lvl="1"/>
            <a:r>
              <a:rPr lang="en-US" sz="2400" dirty="0"/>
              <a:t>You must notify your manager if the day will be covered by Paid Leave Oregon</a:t>
            </a:r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2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470D-37C4-83AA-851A-318832F4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Accrued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1C6-C1C3-76D3-6FD7-5F33AA822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 work an 8-hour day. May I use 2 hours of Sick Leave and 6 of leave without Pay? – </a:t>
            </a:r>
            <a:r>
              <a:rPr lang="en-US" sz="2400" dirty="0">
                <a:highlight>
                  <a:srgbClr val="E1B924"/>
                </a:highlight>
              </a:rPr>
              <a:t>YES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 work a 10-hour day. May I use 10 hours of Vacation Leave? – </a:t>
            </a:r>
            <a:r>
              <a:rPr lang="en-US" sz="2400" dirty="0">
                <a:highlight>
                  <a:srgbClr val="E1B924"/>
                </a:highlight>
              </a:rPr>
              <a:t>YES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 work a 4-hour day. May I use 1 hour of Sick Leave, 1 hour of Comp Time, 1 hour Vacation Leave and 1 hour of Leave Without Pay? – </a:t>
            </a:r>
            <a:r>
              <a:rPr lang="en-US" sz="2400" dirty="0">
                <a:highlight>
                  <a:srgbClr val="E1B924"/>
                </a:highlight>
              </a:rPr>
              <a:t>YES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 work an 8-hour day. May I use 10 hours of Vacation Leave? – </a:t>
            </a:r>
            <a:r>
              <a:rPr lang="en-US" sz="2400" dirty="0">
                <a:highlight>
                  <a:srgbClr val="F37221"/>
                </a:highlight>
              </a:rPr>
              <a:t>NO</a:t>
            </a:r>
          </a:p>
          <a:p>
            <a:pPr marL="0" indent="0">
              <a:buNone/>
            </a:pPr>
            <a:endParaRPr lang="en-US" sz="2400" dirty="0">
              <a:highlight>
                <a:srgbClr val="E1B924"/>
              </a:highlight>
            </a:endParaRP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60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B6041A-9F63-0F06-D0F9-19888057102C}"/>
              </a:ext>
            </a:extLst>
          </p:cNvPr>
          <p:cNvSpPr txBox="1">
            <a:spLocks/>
          </p:cNvSpPr>
          <p:nvPr/>
        </p:nvSpPr>
        <p:spPr>
          <a:xfrm>
            <a:off x="461395" y="360446"/>
            <a:ext cx="979294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dirty="0"/>
              <a:t>Recording Paid Leave Oregon in Workday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58A1D7-D287-906B-115C-2D241CD71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461" y="2220685"/>
            <a:ext cx="9792947" cy="32756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Two Absences Requests –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One for the paid/unpaid leave</a:t>
            </a:r>
          </a:p>
          <a:p>
            <a:pPr marL="0" indent="0">
              <a:buNone/>
            </a:pPr>
            <a:r>
              <a:rPr lang="en-US" sz="2400" dirty="0"/>
              <a:t>2. One for the protection </a:t>
            </a:r>
          </a:p>
        </p:txBody>
      </p:sp>
    </p:spTree>
    <p:extLst>
      <p:ext uri="{BB962C8B-B14F-4D97-AF65-F5344CB8AC3E}">
        <p14:creationId xmlns:p14="http://schemas.microsoft.com/office/powerpoint/2010/main" val="299848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C94-5686-24A8-B1A6-089003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8" y="330198"/>
            <a:ext cx="994860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Recording Protected Leave in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9B56-A271-B3A1-8E30-60CA9E8D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269092"/>
            <a:ext cx="10259975" cy="3712258"/>
          </a:xfrm>
        </p:spPr>
        <p:txBody>
          <a:bodyPr>
            <a:normAutofit/>
          </a:bodyPr>
          <a:lstStyle/>
          <a:p>
            <a:endParaRPr lang="en-US" sz="2400" dirty="0">
              <a:latin typeface="Montserrat" panose="00000500000000000000" pitchFamily="2" charset="0"/>
            </a:endParaRPr>
          </a:p>
          <a:p>
            <a:endParaRPr lang="en-US" sz="2400" dirty="0">
              <a:latin typeface="Montserrat" panose="00000500000000000000" pitchFamily="2" charset="0"/>
            </a:endParaRPr>
          </a:p>
          <a:p>
            <a:endParaRPr lang="en-US" sz="2400" dirty="0">
              <a:latin typeface="Montserrat" panose="00000500000000000000" pitchFamily="2" charset="0"/>
            </a:endParaRPr>
          </a:p>
          <a:p>
            <a:endParaRPr lang="en-US" sz="24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Time off Type  -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Protected Leave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60D2F-B75A-C046-4419-ABB193C0E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00" y="1769166"/>
            <a:ext cx="4181475" cy="48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8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C94-5686-24A8-B1A6-089003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8" y="330198"/>
            <a:ext cx="994860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Recording Protected Leave in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9B56-A271-B3A1-8E30-60CA9E8D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269092"/>
            <a:ext cx="10259975" cy="3712258"/>
          </a:xfrm>
        </p:spPr>
        <p:txBody>
          <a:bodyPr>
            <a:normAutofit/>
          </a:bodyPr>
          <a:lstStyle/>
          <a:p>
            <a:endParaRPr lang="en-US" sz="2400" dirty="0">
              <a:latin typeface="Montserrat" panose="00000500000000000000" pitchFamily="2" charset="0"/>
            </a:endParaRPr>
          </a:p>
          <a:p>
            <a:endParaRPr lang="en-US" sz="2400" dirty="0">
              <a:latin typeface="Montserrat" panose="00000500000000000000" pitchFamily="2" charset="0"/>
            </a:endParaRPr>
          </a:p>
          <a:p>
            <a:endParaRPr lang="en-US" sz="2400" dirty="0">
              <a:latin typeface="Montserrat" panose="00000500000000000000" pitchFamily="2" charset="0"/>
            </a:endParaRPr>
          </a:p>
          <a:p>
            <a:endParaRPr lang="en-US" sz="24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Protected Leave – </a:t>
            </a:r>
          </a:p>
          <a:p>
            <a:pPr marL="0" indent="0">
              <a:buNone/>
            </a:pPr>
            <a:r>
              <a:rPr lang="en-US" sz="2400" dirty="0">
                <a:latin typeface="Montserrat" panose="00000500000000000000" pitchFamily="2" charset="0"/>
              </a:rPr>
              <a:t>Reasons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71FBB-7BC0-CC07-03E2-D489404E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70" y="1822908"/>
            <a:ext cx="4712451" cy="50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7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8C94-5686-24A8-B1A6-089003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8" y="330198"/>
            <a:ext cx="994860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Additional Data in Workday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9B56-A271-B3A1-8E30-60CA9E8D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269092"/>
            <a:ext cx="10259975" cy="3712258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27013-549C-FE7E-A808-3D30B760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27" y="2221217"/>
            <a:ext cx="11158423" cy="38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28669"/>
      </p:ext>
    </p:extLst>
  </p:cSld>
  <p:clrMapOvr>
    <a:masterClrMapping/>
  </p:clrMapOvr>
</p:sld>
</file>

<file path=ppt/theme/theme1.xml><?xml version="1.0" encoding="utf-8"?>
<a:theme xmlns:a="http://schemas.openxmlformats.org/drawingml/2006/main" name="1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FDF6CAC-E375-4D9A-9675-21B8AEF9ABBA}"/>
    </a:ext>
  </a:extLst>
</a:theme>
</file>

<file path=ppt/theme/theme2.xml><?xml version="1.0" encoding="utf-8"?>
<a:theme xmlns:a="http://schemas.openxmlformats.org/drawingml/2006/main" name="2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9BF9B39-1A58-4A65-81D6-33B249E1B5DB}"/>
    </a:ext>
  </a:extLst>
</a:theme>
</file>

<file path=ppt/theme/theme3.xml><?xml version="1.0" encoding="utf-8"?>
<a:theme xmlns:a="http://schemas.openxmlformats.org/drawingml/2006/main" name="3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38D65B92-31E8-4B39-9E05-6DA3AF1E2619}"/>
    </a:ext>
  </a:extLst>
</a:theme>
</file>

<file path=ppt/theme/theme4.xml><?xml version="1.0" encoding="utf-8"?>
<a:theme xmlns:a="http://schemas.openxmlformats.org/drawingml/2006/main" name="4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C7445596-8740-40BC-A258-7E1E7E0A487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_x0020_Years xmlns="e93a1355-dcbd-4ee6-87a8-44e09f1824ca" xsi:nil="true"/>
    <related_x0020_document xmlns="e93a1355-dcbd-4ee6-87a8-44e09f1824ca">
      <Url xsi:nil="true"/>
      <Description xsi:nil="true"/>
    </related_x0020_document>
    <Sub_x002d_Category xmlns="e93a1355-dcbd-4ee6-87a8-44e09f1824ca" xsi:nil="true"/>
    <Description0 xmlns="e93a1355-dcbd-4ee6-87a8-44e09f1824ca" xsi:nil="true"/>
    <Draft xmlns="e93a1355-dcbd-4ee6-87a8-44e09f1824ca">
      <Url xsi:nil="true"/>
      <Description xsi:nil="true"/>
    </Draft>
    <PublishingExpirationDate xmlns="http://schemas.microsoft.com/sharepoint/v3" xsi:nil="true"/>
    <Category xmlns="e93a1355-dcbd-4ee6-87a8-44e09f1824ca">Advice</Category>
    <PublishingStartDate xmlns="http://schemas.microsoft.com/sharepoint/v3" xsi:nil="true"/>
    <Tags xmlns="e93a1355-dcbd-4ee6-87a8-44e09f1824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76FC3C857F240A9C2E4F15016144F" ma:contentTypeVersion="10" ma:contentTypeDescription="Create a new document." ma:contentTypeScope="" ma:versionID="e9a1355cea752ef2b730c04fd06d7589">
  <xsd:schema xmlns:xsd="http://www.w3.org/2001/XMLSchema" xmlns:xs="http://www.w3.org/2001/XMLSchema" xmlns:p="http://schemas.microsoft.com/office/2006/metadata/properties" xmlns:ns1="http://schemas.microsoft.com/sharepoint/v3" xmlns:ns2="e93a1355-dcbd-4ee6-87a8-44e09f1824ca" xmlns:ns3="c11a4dd1-9999-41de-ad6b-508521c3559d" targetNamespace="http://schemas.microsoft.com/office/2006/metadata/properties" ma:root="true" ma:fieldsID="47b379964e44526d17c18a756cf23341" ns1:_="" ns2:_="" ns3:_="">
    <xsd:import namespace="http://schemas.microsoft.com/sharepoint/v3"/>
    <xsd:import namespace="e93a1355-dcbd-4ee6-87a8-44e09f1824ca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2:Category"/>
                <xsd:element ref="ns2:Sub_x002d_Category" minOccurs="0"/>
                <xsd:element ref="ns2:Description0" minOccurs="0"/>
                <xsd:element ref="ns2:Contract_x0020_Years" minOccurs="0"/>
                <xsd:element ref="ns1:PublishingStartDate" minOccurs="0"/>
                <xsd:element ref="ns1:PublishingExpirationDate" minOccurs="0"/>
                <xsd:element ref="ns2:Tags" minOccurs="0"/>
                <xsd:element ref="ns2:related_x0020_document" minOccurs="0"/>
                <xsd:element ref="ns2:Draft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1355-dcbd-4ee6-87a8-44e09f1824ca" elementFormDefault="qualified">
    <xsd:import namespace="http://schemas.microsoft.com/office/2006/documentManagement/types"/>
    <xsd:import namespace="http://schemas.microsoft.com/office/infopath/2007/PartnerControls"/>
    <xsd:element name="Category" ma:index="1" ma:displayName="Category" ma:format="Dropdown" ma:internalName="Category">
      <xsd:simpleType>
        <xsd:restriction base="dms:Choice">
          <xsd:enumeration value="Advice"/>
          <xsd:enumeration value="Class/Comp"/>
          <xsd:enumeration value="Development"/>
          <xsd:enumeration value="Forms"/>
          <xsd:enumeration value="LRU"/>
          <xsd:enumeration value="Services"/>
          <xsd:enumeration value="Systems"/>
        </xsd:restriction>
      </xsd:simpleType>
    </xsd:element>
    <xsd:element name="Sub_x002d_Category" ma:index="2" nillable="true" ma:displayName="Sub-Category" ma:format="Dropdown" ma:internalName="Sub_x002d_Category">
      <xsd:simpleType>
        <xsd:union memberTypes="dms:Text">
          <xsd:simpleType>
            <xsd:restriction base="dms:Choice">
              <xsd:enumeration value="Manual"/>
              <xsd:enumeration value="Procedural Rules"/>
              <xsd:enumeration value="General"/>
              <xsd:enumeration value="Class/Comp"/>
              <xsd:enumeration value="Position Management"/>
              <xsd:enumeration value="Filling Positions"/>
              <xsd:enumeration value="Workforce Management"/>
              <xsd:enumeration value="Employee Leave"/>
              <xsd:enumeration value="Discipline &amp; Discharge"/>
              <xsd:enumeration value="Safety &amp; Risk"/>
              <xsd:enumeration value="Labor Relations"/>
              <xsd:enumeration value="Arbitration"/>
              <xsd:enumeration value="CBA"/>
              <xsd:enumeration value="Workday"/>
              <xsd:enumeration value="Policy Review"/>
              <xsd:enumeration value="Payroll"/>
            </xsd:restriction>
          </xsd:simpleType>
        </xsd:union>
      </xsd:simpleType>
    </xsd:element>
    <xsd:element name="Description0" ma:index="3" nillable="true" ma:displayName="Description" ma:internalName="Description0">
      <xsd:simpleType>
        <xsd:restriction base="dms:Text">
          <xsd:maxLength value="255"/>
        </xsd:restriction>
      </xsd:simpleType>
    </xsd:element>
    <xsd:element name="Contract_x0020_Years" ma:index="5" nillable="true" ma:displayName="Contract Years" ma:internalName="Contract_x0020_Years">
      <xsd:simpleType>
        <xsd:restriction base="dms:Text">
          <xsd:maxLength value="255"/>
        </xsd:restriction>
      </xsd:simpleType>
    </xsd:element>
    <xsd:element name="Tags" ma:index="14" nillable="true" ma:displayName="Tags" ma:internalName="Tags">
      <xsd:simpleType>
        <xsd:restriction base="dms:Text">
          <xsd:maxLength value="255"/>
        </xsd:restriction>
      </xsd:simpleType>
    </xsd:element>
    <xsd:element name="related_x0020_document" ma:index="15" nillable="true" ma:displayName="related document" ma:format="Hyperlink" ma:internalName="related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raft" ma:index="16" nillable="true" ma:displayName="Draft" ma:description="This field is only for use with policies out for review" ma:format="Hyperlink" ma:internalName="Draf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45ADF-040B-41DC-AA2C-6B34774E2BC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09137baa-9c37-4b0a-8673-9d5dcda32f7b"/>
    <ds:schemaRef ds:uri="http://purl.org/dc/dcmitype/"/>
    <ds:schemaRef ds:uri="896391a8-8ee5-4cbc-b720-b4f9aec1dc3d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05B2366-684B-4095-A35B-BDDACCB55D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F24F07-950F-4248-BF96-4270A8BB12C8}"/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with Instructions 1</Template>
  <TotalTime>7321</TotalTime>
  <Words>939</Words>
  <Application>Microsoft Office PowerPoint</Application>
  <PresentationFormat>Widescreen</PresentationFormat>
  <Paragraphs>141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Montserrat</vt:lpstr>
      <vt:lpstr>1_DAS_2022</vt:lpstr>
      <vt:lpstr>2_DAS_2022</vt:lpstr>
      <vt:lpstr>3_DAS_2022</vt:lpstr>
      <vt:lpstr>4_DAS_2022</vt:lpstr>
      <vt:lpstr>CHRO Presents -  Protected Leaves</vt:lpstr>
      <vt:lpstr>CHRO Paid Leave Oregon Website</vt:lpstr>
      <vt:lpstr>Frances Online – Application Tips</vt:lpstr>
      <vt:lpstr>Use of accrued leave</vt:lpstr>
      <vt:lpstr>Use of Accrued Leave</vt:lpstr>
      <vt:lpstr>PowerPoint Presentation</vt:lpstr>
      <vt:lpstr>Recording Protected Leave in Workday</vt:lpstr>
      <vt:lpstr>Recording Protected Leave in Workday</vt:lpstr>
      <vt:lpstr>Additional Data in Workday</vt:lpstr>
      <vt:lpstr>Additional Data in Workday</vt:lpstr>
      <vt:lpstr>Additional Data in Workday</vt:lpstr>
      <vt:lpstr>Additional Data in Workday</vt:lpstr>
      <vt:lpstr>FMLA/OFLA Leave Year</vt:lpstr>
      <vt:lpstr>PowerPoint Presentation</vt:lpstr>
      <vt:lpstr>PowerPoint Presentation</vt:lpstr>
      <vt:lpstr>PowerPoint Presentation</vt:lpstr>
      <vt:lpstr>Other information</vt:lpstr>
      <vt:lpstr>Protected Leave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 Hosts: Paid Leave Oregon for State Employees</dc:title>
  <dc:creator>WARNER Summer * DAS</dc:creator>
  <cp:lastModifiedBy>WARNER Summer * DAS</cp:lastModifiedBy>
  <cp:revision>15</cp:revision>
  <dcterms:created xsi:type="dcterms:W3CDTF">2023-09-19T21:20:10Z</dcterms:created>
  <dcterms:modified xsi:type="dcterms:W3CDTF">2024-01-09T21:20:43Z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0x01010006B76FC3C857F240A9C2E4F15016144F</vt:lpwstr>
  </property>
  <property fmtid="{D5CDD505-2E9C-101B-9397-08002B2CF9AE}" pid="3" name="MSIP_Label_09b73270-2993-4076-be47-9c78f42a1e84_Enabled">
    <vt:lpwstr>true</vt:lpwstr>
  </property>
  <property fmtid="{D5CDD505-2E9C-101B-9397-08002B2CF9AE}" pid="4" name="MSIP_Label_09b73270-2993-4076-be47-9c78f42a1e84_SetDate">
    <vt:lpwstr>2023-10-27T22:14:55Z</vt:lpwstr>
  </property>
  <property fmtid="{D5CDD505-2E9C-101B-9397-08002B2CF9AE}" pid="5" name="MSIP_Label_09b73270-2993-4076-be47-9c78f42a1e84_Method">
    <vt:lpwstr>Privileged</vt:lpwstr>
  </property>
  <property fmtid="{D5CDD505-2E9C-101B-9397-08002B2CF9AE}" pid="6" name="MSIP_Label_09b73270-2993-4076-be47-9c78f42a1e84_Name">
    <vt:lpwstr>Level 1 - Published (Items)</vt:lpwstr>
  </property>
  <property fmtid="{D5CDD505-2E9C-101B-9397-08002B2CF9AE}" pid="7" name="MSIP_Label_09b73270-2993-4076-be47-9c78f42a1e84_SiteId">
    <vt:lpwstr>aa3f6932-fa7c-47b4-a0ce-a598cad161cf</vt:lpwstr>
  </property>
  <property fmtid="{D5CDD505-2E9C-101B-9397-08002B2CF9AE}" pid="8" name="MSIP_Label_09b73270-2993-4076-be47-9c78f42a1e84_ActionId">
    <vt:lpwstr>2f940e79-45b3-4072-9e32-8135ada4deaf</vt:lpwstr>
  </property>
  <property fmtid="{D5CDD505-2E9C-101B-9397-08002B2CF9AE}" pid="9" name="MSIP_Label_09b73270-2993-4076-be47-9c78f42a1e84_ContentBits">
    <vt:lpwstr>0</vt:lpwstr>
  </property>
</Properties>
</file>