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92" r:id="rId5"/>
    <p:sldMasterId id="2147483702" r:id="rId6"/>
    <p:sldMasterId id="2147483712" r:id="rId7"/>
  </p:sldMasterIdLst>
  <p:notesMasterIdLst>
    <p:notesMasterId r:id="rId15"/>
  </p:notesMasterIdLst>
  <p:handoutMasterIdLst>
    <p:handoutMasterId r:id="rId16"/>
  </p:handoutMasterIdLst>
  <p:sldIdLst>
    <p:sldId id="262" r:id="rId8"/>
    <p:sldId id="302" r:id="rId9"/>
    <p:sldId id="303" r:id="rId10"/>
    <p:sldId id="260" r:id="rId11"/>
    <p:sldId id="323" r:id="rId12"/>
    <p:sldId id="322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21"/>
    <a:srgbClr val="E1B924"/>
    <a:srgbClr val="ACC550"/>
    <a:srgbClr val="425F3F"/>
    <a:srgbClr val="263B80"/>
    <a:srgbClr val="618B5D"/>
    <a:srgbClr val="1A8CAA"/>
    <a:srgbClr val="00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448" autoAdjust="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outlineViewPr>
    <p:cViewPr>
      <p:scale>
        <a:sx n="33" d="100"/>
        <a:sy n="33" d="100"/>
      </p:scale>
      <p:origin x="0" y="-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31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75AA7-DE65-4C7A-9C39-D75BFE54FC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C4DCB-40CD-4EBA-B3A7-3D7F10C1000F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Open Case Management to DAS HR Staff</a:t>
          </a:r>
          <a:br>
            <a:rPr lang="en-US" dirty="0"/>
          </a:br>
          <a:r>
            <a:rPr lang="en-US" dirty="0"/>
            <a:t>Q4 2023</a:t>
          </a:r>
        </a:p>
      </dgm:t>
    </dgm:pt>
    <dgm:pt modelId="{AAEFF1BB-7251-4CAD-B72D-324AF8D7BA37}" type="parTrans" cxnId="{8E864788-4FFF-4B63-A3E2-E81A46079A70}">
      <dgm:prSet/>
      <dgm:spPr/>
      <dgm:t>
        <a:bodyPr/>
        <a:lstStyle/>
        <a:p>
          <a:endParaRPr lang="en-US"/>
        </a:p>
      </dgm:t>
    </dgm:pt>
    <dgm:pt modelId="{39FEF494-EC55-40D5-BDA4-9048C4194A30}" type="sibTrans" cxnId="{8E864788-4FFF-4B63-A3E2-E81A46079A70}">
      <dgm:prSet/>
      <dgm:spPr/>
      <dgm:t>
        <a:bodyPr/>
        <a:lstStyle/>
        <a:p>
          <a:endParaRPr lang="en-US"/>
        </a:p>
      </dgm:t>
    </dgm:pt>
    <dgm:pt modelId="{AE25740E-06CF-48F8-9BE1-676A6B02B2F7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CHRO Class and Comp Consultants assign and act on cases</a:t>
          </a:r>
        </a:p>
      </dgm:t>
    </dgm:pt>
    <dgm:pt modelId="{91970531-C1AD-4F12-92B6-99259E12DE78}" type="parTrans" cxnId="{FC592B20-FE5A-4F9A-9C02-08DC7958B007}">
      <dgm:prSet/>
      <dgm:spPr/>
      <dgm:t>
        <a:bodyPr/>
        <a:lstStyle/>
        <a:p>
          <a:endParaRPr lang="en-US"/>
        </a:p>
      </dgm:t>
    </dgm:pt>
    <dgm:pt modelId="{E5133CFA-4EDF-4B90-A05E-3AAE23B1CAF9}" type="sibTrans" cxnId="{FC592B20-FE5A-4F9A-9C02-08DC7958B007}">
      <dgm:prSet/>
      <dgm:spPr/>
      <dgm:t>
        <a:bodyPr/>
        <a:lstStyle/>
        <a:p>
          <a:endParaRPr lang="en-US"/>
        </a:p>
      </dgm:t>
    </dgm:pt>
    <dgm:pt modelId="{17C946C6-4C3B-4A3C-8A3E-5F19D3271FF3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dirty="0"/>
            <a:t>Deliver Case Management Training at Class Comp Statewide + Workday Wednesday </a:t>
          </a:r>
          <a:br>
            <a:rPr lang="en-US" dirty="0"/>
          </a:br>
          <a:r>
            <a:rPr lang="en-US" dirty="0"/>
            <a:t>Q1 2024</a:t>
          </a:r>
        </a:p>
      </dgm:t>
    </dgm:pt>
    <dgm:pt modelId="{404170C2-925A-4C84-9A74-BF50BAAEBB8B}" type="parTrans" cxnId="{343B27BC-D2FE-4483-9087-FD4F779F6310}">
      <dgm:prSet/>
      <dgm:spPr/>
      <dgm:t>
        <a:bodyPr/>
        <a:lstStyle/>
        <a:p>
          <a:endParaRPr lang="en-US"/>
        </a:p>
      </dgm:t>
    </dgm:pt>
    <dgm:pt modelId="{1E8400B0-808B-41B5-8543-0D6DD6CB638D}" type="sibTrans" cxnId="{343B27BC-D2FE-4483-9087-FD4F779F6310}">
      <dgm:prSet/>
      <dgm:spPr/>
      <dgm:t>
        <a:bodyPr/>
        <a:lstStyle/>
        <a:p>
          <a:endParaRPr lang="en-US"/>
        </a:p>
      </dgm:t>
    </dgm:pt>
    <dgm:pt modelId="{57AE79AD-BC25-4A88-8B9A-CF23E50204B8}">
      <dgm:prSet/>
      <dgm:spPr/>
      <dgm:t>
        <a:bodyPr/>
        <a:lstStyle/>
        <a:p>
          <a:r>
            <a:rPr lang="en-US" dirty="0"/>
            <a:t>Open Case Management to all Enterprise HR Staff</a:t>
          </a:r>
        </a:p>
      </dgm:t>
    </dgm:pt>
    <dgm:pt modelId="{9745CB94-E71D-4B30-8156-7C5F53E51622}" type="parTrans" cxnId="{10C15ACB-300E-4D1D-B52A-F87C7374F118}">
      <dgm:prSet/>
      <dgm:spPr/>
      <dgm:t>
        <a:bodyPr/>
        <a:lstStyle/>
        <a:p>
          <a:endParaRPr lang="en-US"/>
        </a:p>
      </dgm:t>
    </dgm:pt>
    <dgm:pt modelId="{5C6F6DFB-64BB-4AE5-B370-46A1347F4A0E}" type="sibTrans" cxnId="{10C15ACB-300E-4D1D-B52A-F87C7374F118}">
      <dgm:prSet/>
      <dgm:spPr/>
      <dgm:t>
        <a:bodyPr/>
        <a:lstStyle/>
        <a:p>
          <a:endParaRPr lang="en-US"/>
        </a:p>
      </dgm:t>
    </dgm:pt>
    <dgm:pt modelId="{396E575B-CAE1-433E-A81F-0EFE24483DB0}" type="pres">
      <dgm:prSet presAssocID="{1FE75AA7-DE65-4C7A-9C39-D75BFE54FC6E}" presName="CompostProcess" presStyleCnt="0">
        <dgm:presLayoutVars>
          <dgm:dir/>
          <dgm:resizeHandles val="exact"/>
        </dgm:presLayoutVars>
      </dgm:prSet>
      <dgm:spPr/>
    </dgm:pt>
    <dgm:pt modelId="{805E5FE6-F621-446A-996A-B32AA31CFDB1}" type="pres">
      <dgm:prSet presAssocID="{1FE75AA7-DE65-4C7A-9C39-D75BFE54FC6E}" presName="arrow" presStyleLbl="bgShp" presStyleIdx="0" presStyleCnt="1"/>
      <dgm:spPr/>
    </dgm:pt>
    <dgm:pt modelId="{E4A066AE-DF94-4AE8-9B6B-895C1D252091}" type="pres">
      <dgm:prSet presAssocID="{1FE75AA7-DE65-4C7A-9C39-D75BFE54FC6E}" presName="linearProcess" presStyleCnt="0"/>
      <dgm:spPr/>
    </dgm:pt>
    <dgm:pt modelId="{0C359A1D-5189-4B98-BAE6-6D9B117C3AC5}" type="pres">
      <dgm:prSet presAssocID="{A4EC4DCB-40CD-4EBA-B3A7-3D7F10C1000F}" presName="textNode" presStyleLbl="node1" presStyleIdx="0" presStyleCnt="4">
        <dgm:presLayoutVars>
          <dgm:bulletEnabled val="1"/>
        </dgm:presLayoutVars>
      </dgm:prSet>
      <dgm:spPr/>
    </dgm:pt>
    <dgm:pt modelId="{4509C1B0-3CC4-4E9C-8EFE-6FBC5281C31A}" type="pres">
      <dgm:prSet presAssocID="{39FEF494-EC55-40D5-BDA4-9048C4194A30}" presName="sibTrans" presStyleCnt="0"/>
      <dgm:spPr/>
    </dgm:pt>
    <dgm:pt modelId="{03C1881F-135A-4C06-B8D4-5B6DE39739B8}" type="pres">
      <dgm:prSet presAssocID="{AE25740E-06CF-48F8-9BE1-676A6B02B2F7}" presName="textNode" presStyleLbl="node1" presStyleIdx="1" presStyleCnt="4">
        <dgm:presLayoutVars>
          <dgm:bulletEnabled val="1"/>
        </dgm:presLayoutVars>
      </dgm:prSet>
      <dgm:spPr/>
    </dgm:pt>
    <dgm:pt modelId="{C7D75626-2219-40B7-AC31-A8C403E138DF}" type="pres">
      <dgm:prSet presAssocID="{E5133CFA-4EDF-4B90-A05E-3AAE23B1CAF9}" presName="sibTrans" presStyleCnt="0"/>
      <dgm:spPr/>
    </dgm:pt>
    <dgm:pt modelId="{490373F4-4DC4-4B46-BA88-8998EF3710F4}" type="pres">
      <dgm:prSet presAssocID="{17C946C6-4C3B-4A3C-8A3E-5F19D3271FF3}" presName="textNode" presStyleLbl="node1" presStyleIdx="2" presStyleCnt="4">
        <dgm:presLayoutVars>
          <dgm:bulletEnabled val="1"/>
        </dgm:presLayoutVars>
      </dgm:prSet>
      <dgm:spPr/>
    </dgm:pt>
    <dgm:pt modelId="{9DB52BF3-C3A7-4ACD-A17D-868AF4CE18F3}" type="pres">
      <dgm:prSet presAssocID="{1E8400B0-808B-41B5-8543-0D6DD6CB638D}" presName="sibTrans" presStyleCnt="0"/>
      <dgm:spPr/>
    </dgm:pt>
    <dgm:pt modelId="{588D909E-CB01-48E4-85F0-10AF280D52DC}" type="pres">
      <dgm:prSet presAssocID="{57AE79AD-BC25-4A88-8B9A-CF23E50204B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3EB20B1C-66A7-4AD3-915D-60CC81EA253B}" type="presOf" srcId="{17C946C6-4C3B-4A3C-8A3E-5F19D3271FF3}" destId="{490373F4-4DC4-4B46-BA88-8998EF3710F4}" srcOrd="0" destOrd="0" presId="urn:microsoft.com/office/officeart/2005/8/layout/hProcess9"/>
    <dgm:cxn modelId="{FC592B20-FE5A-4F9A-9C02-08DC7958B007}" srcId="{1FE75AA7-DE65-4C7A-9C39-D75BFE54FC6E}" destId="{AE25740E-06CF-48F8-9BE1-676A6B02B2F7}" srcOrd="1" destOrd="0" parTransId="{91970531-C1AD-4F12-92B6-99259E12DE78}" sibTransId="{E5133CFA-4EDF-4B90-A05E-3AAE23B1CAF9}"/>
    <dgm:cxn modelId="{0295E35B-C70B-4E2F-9261-7A9EA7EC7A5A}" type="presOf" srcId="{1FE75AA7-DE65-4C7A-9C39-D75BFE54FC6E}" destId="{396E575B-CAE1-433E-A81F-0EFE24483DB0}" srcOrd="0" destOrd="0" presId="urn:microsoft.com/office/officeart/2005/8/layout/hProcess9"/>
    <dgm:cxn modelId="{CDF3C259-EA90-49D0-9EEF-2E8610F2476E}" type="presOf" srcId="{A4EC4DCB-40CD-4EBA-B3A7-3D7F10C1000F}" destId="{0C359A1D-5189-4B98-BAE6-6D9B117C3AC5}" srcOrd="0" destOrd="0" presId="urn:microsoft.com/office/officeart/2005/8/layout/hProcess9"/>
    <dgm:cxn modelId="{957DB086-E106-43FF-A96A-6A663A6E4403}" type="presOf" srcId="{AE25740E-06CF-48F8-9BE1-676A6B02B2F7}" destId="{03C1881F-135A-4C06-B8D4-5B6DE39739B8}" srcOrd="0" destOrd="0" presId="urn:microsoft.com/office/officeart/2005/8/layout/hProcess9"/>
    <dgm:cxn modelId="{8E864788-4FFF-4B63-A3E2-E81A46079A70}" srcId="{1FE75AA7-DE65-4C7A-9C39-D75BFE54FC6E}" destId="{A4EC4DCB-40CD-4EBA-B3A7-3D7F10C1000F}" srcOrd="0" destOrd="0" parTransId="{AAEFF1BB-7251-4CAD-B72D-324AF8D7BA37}" sibTransId="{39FEF494-EC55-40D5-BDA4-9048C4194A30}"/>
    <dgm:cxn modelId="{BEE75FBB-EC30-47FE-8FC7-4BA0D69C0909}" type="presOf" srcId="{57AE79AD-BC25-4A88-8B9A-CF23E50204B8}" destId="{588D909E-CB01-48E4-85F0-10AF280D52DC}" srcOrd="0" destOrd="0" presId="urn:microsoft.com/office/officeart/2005/8/layout/hProcess9"/>
    <dgm:cxn modelId="{343B27BC-D2FE-4483-9087-FD4F779F6310}" srcId="{1FE75AA7-DE65-4C7A-9C39-D75BFE54FC6E}" destId="{17C946C6-4C3B-4A3C-8A3E-5F19D3271FF3}" srcOrd="2" destOrd="0" parTransId="{404170C2-925A-4C84-9A74-BF50BAAEBB8B}" sibTransId="{1E8400B0-808B-41B5-8543-0D6DD6CB638D}"/>
    <dgm:cxn modelId="{10C15ACB-300E-4D1D-B52A-F87C7374F118}" srcId="{1FE75AA7-DE65-4C7A-9C39-D75BFE54FC6E}" destId="{57AE79AD-BC25-4A88-8B9A-CF23E50204B8}" srcOrd="3" destOrd="0" parTransId="{9745CB94-E71D-4B30-8156-7C5F53E51622}" sibTransId="{5C6F6DFB-64BB-4AE5-B370-46A1347F4A0E}"/>
    <dgm:cxn modelId="{B78F3D8D-68CA-4488-AD53-DB98E501AD9B}" type="presParOf" srcId="{396E575B-CAE1-433E-A81F-0EFE24483DB0}" destId="{805E5FE6-F621-446A-996A-B32AA31CFDB1}" srcOrd="0" destOrd="0" presId="urn:microsoft.com/office/officeart/2005/8/layout/hProcess9"/>
    <dgm:cxn modelId="{55A584E7-745D-4EB7-B9D0-DB7FF191710A}" type="presParOf" srcId="{396E575B-CAE1-433E-A81F-0EFE24483DB0}" destId="{E4A066AE-DF94-4AE8-9B6B-895C1D252091}" srcOrd="1" destOrd="0" presId="urn:microsoft.com/office/officeart/2005/8/layout/hProcess9"/>
    <dgm:cxn modelId="{DB81B094-5367-4826-AEB5-AC81CE25E3AF}" type="presParOf" srcId="{E4A066AE-DF94-4AE8-9B6B-895C1D252091}" destId="{0C359A1D-5189-4B98-BAE6-6D9B117C3AC5}" srcOrd="0" destOrd="0" presId="urn:microsoft.com/office/officeart/2005/8/layout/hProcess9"/>
    <dgm:cxn modelId="{4A3D522D-B729-48DC-B86B-58BADCE14AAE}" type="presParOf" srcId="{E4A066AE-DF94-4AE8-9B6B-895C1D252091}" destId="{4509C1B0-3CC4-4E9C-8EFE-6FBC5281C31A}" srcOrd="1" destOrd="0" presId="urn:microsoft.com/office/officeart/2005/8/layout/hProcess9"/>
    <dgm:cxn modelId="{64754EF6-9984-4A1B-B3F5-2E55019E1DC9}" type="presParOf" srcId="{E4A066AE-DF94-4AE8-9B6B-895C1D252091}" destId="{03C1881F-135A-4C06-B8D4-5B6DE39739B8}" srcOrd="2" destOrd="0" presId="urn:microsoft.com/office/officeart/2005/8/layout/hProcess9"/>
    <dgm:cxn modelId="{7F370FFC-A7E9-4095-8E99-B3F9F7280A28}" type="presParOf" srcId="{E4A066AE-DF94-4AE8-9B6B-895C1D252091}" destId="{C7D75626-2219-40B7-AC31-A8C403E138DF}" srcOrd="3" destOrd="0" presId="urn:microsoft.com/office/officeart/2005/8/layout/hProcess9"/>
    <dgm:cxn modelId="{7F7E76D0-5A8E-4E69-A1AB-DBC59C795187}" type="presParOf" srcId="{E4A066AE-DF94-4AE8-9B6B-895C1D252091}" destId="{490373F4-4DC4-4B46-BA88-8998EF3710F4}" srcOrd="4" destOrd="0" presId="urn:microsoft.com/office/officeart/2005/8/layout/hProcess9"/>
    <dgm:cxn modelId="{C6127D3B-DA1B-4710-BB3D-BAB1D30542B6}" type="presParOf" srcId="{E4A066AE-DF94-4AE8-9B6B-895C1D252091}" destId="{9DB52BF3-C3A7-4ACD-A17D-868AF4CE18F3}" srcOrd="5" destOrd="0" presId="urn:microsoft.com/office/officeart/2005/8/layout/hProcess9"/>
    <dgm:cxn modelId="{4CBAB009-F094-40D8-9937-B174210B9E08}" type="presParOf" srcId="{E4A066AE-DF94-4AE8-9B6B-895C1D252091}" destId="{588D909E-CB01-48E4-85F0-10AF280D52D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E5FE6-F621-446A-996A-B32AA31CFDB1}">
      <dsp:nvSpPr>
        <dsp:cNvPr id="0" name=""/>
        <dsp:cNvSpPr/>
      </dsp:nvSpPr>
      <dsp:spPr>
        <a:xfrm>
          <a:off x="707345" y="0"/>
          <a:ext cx="8016583" cy="31440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59A1D-5189-4B98-BAE6-6D9B117C3AC5}">
      <dsp:nvSpPr>
        <dsp:cNvPr id="0" name=""/>
        <dsp:cNvSpPr/>
      </dsp:nvSpPr>
      <dsp:spPr>
        <a:xfrm>
          <a:off x="4720" y="943203"/>
          <a:ext cx="2270321" cy="125760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Open Case Management to DAS HR Staff</a:t>
          </a:r>
          <a:br>
            <a:rPr lang="en-US" sz="1400" kern="1200" dirty="0"/>
          </a:br>
          <a:r>
            <a:rPr lang="en-US" sz="1400" kern="1200" dirty="0"/>
            <a:t>Q4 2023</a:t>
          </a:r>
        </a:p>
      </dsp:txBody>
      <dsp:txXfrm>
        <a:off x="66111" y="1004594"/>
        <a:ext cx="2147539" cy="1134822"/>
      </dsp:txXfrm>
    </dsp:sp>
    <dsp:sp modelId="{03C1881F-135A-4C06-B8D4-5B6DE39739B8}">
      <dsp:nvSpPr>
        <dsp:cNvPr id="0" name=""/>
        <dsp:cNvSpPr/>
      </dsp:nvSpPr>
      <dsp:spPr>
        <a:xfrm>
          <a:off x="2388557" y="943203"/>
          <a:ext cx="2270321" cy="125760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CHRO Class and Comp Consultants assign and act on cases</a:t>
          </a:r>
        </a:p>
      </dsp:txBody>
      <dsp:txXfrm>
        <a:off x="2449948" y="1004594"/>
        <a:ext cx="2147539" cy="1134822"/>
      </dsp:txXfrm>
    </dsp:sp>
    <dsp:sp modelId="{490373F4-4DC4-4B46-BA88-8998EF3710F4}">
      <dsp:nvSpPr>
        <dsp:cNvPr id="0" name=""/>
        <dsp:cNvSpPr/>
      </dsp:nvSpPr>
      <dsp:spPr>
        <a:xfrm>
          <a:off x="4772395" y="943203"/>
          <a:ext cx="2270321" cy="125760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Deliver Case Management Training at Class Comp Statewide + Workday Wednesday </a:t>
          </a:r>
          <a:br>
            <a:rPr lang="en-US" sz="1400" kern="1200" dirty="0"/>
          </a:br>
          <a:r>
            <a:rPr lang="en-US" sz="1400" kern="1200" dirty="0"/>
            <a:t>Q1 2024</a:t>
          </a:r>
        </a:p>
      </dsp:txBody>
      <dsp:txXfrm>
        <a:off x="4833786" y="1004594"/>
        <a:ext cx="2147539" cy="1134822"/>
      </dsp:txXfrm>
    </dsp:sp>
    <dsp:sp modelId="{588D909E-CB01-48E4-85F0-10AF280D52DC}">
      <dsp:nvSpPr>
        <dsp:cNvPr id="0" name=""/>
        <dsp:cNvSpPr/>
      </dsp:nvSpPr>
      <dsp:spPr>
        <a:xfrm>
          <a:off x="7156233" y="943203"/>
          <a:ext cx="2270321" cy="12576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Open Case Management to all Enterprise HR Staff</a:t>
          </a:r>
        </a:p>
      </dsp:txBody>
      <dsp:txXfrm>
        <a:off x="7217624" y="1004594"/>
        <a:ext cx="2147539" cy="1134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A1B24-EE15-8218-3544-AF0A9B5A6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82D68-CD58-54F0-A784-437B71723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64D4-AEE2-4A33-B1F4-557841BF8E1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86FAB-4295-CE26-5D61-5BF6C19B91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898C-6A67-D1EB-24EE-D03199B08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52AB-2902-4156-811F-21B969FC0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0CE5D-E1E3-46D7-86F0-4CDB1024C24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896B9-F180-4990-BC38-F945AFD6F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4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3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6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96B9-F180-4990-BC38-F945AFD6F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451E1-4971-8C70-E29A-BF64AAFE2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388EB-350E-CCDF-E111-767A1E5A7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02BEB-3422-9E94-962C-D3E5E341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6883E-1DE0-8729-513E-E5FADCCC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750" y="2257636"/>
            <a:ext cx="6835899" cy="2342728"/>
          </a:xfrm>
        </p:spPr>
        <p:txBody>
          <a:bodyPr anchor="ctr" anchorCtr="0">
            <a:normAutofit/>
          </a:bodyPr>
          <a:lstStyle>
            <a:lvl1pPr algn="l"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3203676B-7580-1514-3A4C-85301B2E3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2257636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267C0-70AF-005E-01CC-6AFBA4DD9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9075"/>
            <a:ext cx="5264150" cy="3655452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3D29285-A485-B869-8F9E-49320269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B191-7D59-5AFE-03CA-9C08E47D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9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13AE2-64EC-DCDD-CD00-07595AF3A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0835C-084A-8A40-BF2D-A51477100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02BEB-3422-9E94-962C-D3E5E341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6883E-1DE0-8729-513E-E5FADCCC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750" y="2257636"/>
            <a:ext cx="6835899" cy="2342728"/>
          </a:xfrm>
        </p:spPr>
        <p:txBody>
          <a:bodyPr anchor="ctr" anchorCtr="0">
            <a:normAutofit/>
          </a:bodyPr>
          <a:lstStyle>
            <a:lvl1pPr algn="l"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3203676B-7580-1514-3A4C-85301B2E3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2257636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00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93772-5CD8-0D96-E16A-3B8BE93C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12B5-49D0-25D4-CA0B-D418BA41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6361"/>
            <a:ext cx="5264150" cy="3547015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1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CC9B3E6-E9AA-901B-9EA9-DC8D7A36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3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0CBB7-403E-80D3-8035-B91B9605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25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3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0686"/>
            <a:ext cx="5264150" cy="3663841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2535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9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7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DA62D9D-7F2C-8BE4-AAAC-E80FEE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123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6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589C0-BBEC-3850-0914-49E7E2F8C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3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6E362-4BB4-86B1-4BDC-E3C9874DA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E547D-9837-4263-7FBA-6518D489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1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C852F-9663-8F0F-A39E-C8C796F3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9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9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93909"/>
            <a:ext cx="5264150" cy="366946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2297"/>
            <a:ext cx="5264150" cy="3638776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4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A1E30B4-BF52-848B-6092-1C7BBC7F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359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6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322B-D108-0B6F-CD74-36CF7534C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8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0A22A-B483-EC22-54C0-09282ADA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1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A08AE-464A-92BF-D70B-F951F3AB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71E022-246E-3D33-45F6-AC6B91BF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4D970-23AF-733D-8FCE-4CE131F1C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A42B2-326E-3C90-D997-BA0250247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4B6F04-E005-981A-E21D-732CE579D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24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57068E-601E-5568-9B53-CD02EA2D4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2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28" r:id="rId11"/>
    <p:sldLayoutId id="2147483675" r:id="rId12"/>
    <p:sldLayoutId id="2147483722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E3B07B-9D76-BA71-338B-30745BB4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26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700F66-526F-6833-205A-CB37735E2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27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d5.myworkday.com/oregon/d/inst/25755$1030/rel-task/2998$40834.html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d5.myworkday.com/oregon/learning/course/754f92defb0a1002031113e68bf70000?type=9882927d138b100019b928e75843018d" TargetMode="External"/><Relationship Id="rId7" Type="http://schemas.openxmlformats.org/officeDocument/2006/relationships/hyperlink" Target="https://wd5.myworkday.com/oregon/email-universal/inst/25755$869/rel-task/2998$40834.html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d5.myworkday.com/oregon/email-universal/inst/25755$1250/rel-task/2998$40834.htmld" TargetMode="External"/><Relationship Id="rId5" Type="http://schemas.openxmlformats.org/officeDocument/2006/relationships/hyperlink" Target="https://wd5.myworkday.com/oregon/email-universal/inst/25755$881/rel-task/2998$40834.htmld" TargetMode="External"/><Relationship Id="rId4" Type="http://schemas.openxmlformats.org/officeDocument/2006/relationships/hyperlink" Target="https://wd5.myworkday.com/oregon/email-universal/inst/25755$1260/rel-task/2998$40834.html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as/HR/Pages/cc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735C-82E7-564A-DAFA-413DB30D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56" y="1513398"/>
            <a:ext cx="5570244" cy="3896803"/>
          </a:xfrm>
        </p:spPr>
        <p:txBody>
          <a:bodyPr>
            <a:noAutofit/>
          </a:bodyPr>
          <a:lstStyle/>
          <a:p>
            <a:r>
              <a:rPr lang="en-US" sz="3600" dirty="0"/>
              <a:t>Case Management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830FE-066D-56F6-08FB-B502EE7384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7109" y="1718123"/>
            <a:ext cx="6631235" cy="369207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8015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4EB50-F4DA-C1D3-FFA3-EDFB2860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Workday Case Management Update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02EB9A-9767-3347-769A-27366F428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262078"/>
              </p:ext>
            </p:extLst>
          </p:nvPr>
        </p:nvGraphicFramePr>
        <p:xfrm>
          <a:off x="208788" y="2644259"/>
          <a:ext cx="9431275" cy="314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E76232E6-5A5B-4AC4-3E6B-DF3B0DD4CBBF}"/>
              </a:ext>
            </a:extLst>
          </p:cNvPr>
          <p:cNvSpPr/>
          <p:nvPr/>
        </p:nvSpPr>
        <p:spPr>
          <a:xfrm rot="16200000">
            <a:off x="9341358" y="1299312"/>
            <a:ext cx="768096" cy="2458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A9E2BD-28E5-7B7E-A680-83F0FD20DAFC}"/>
              </a:ext>
            </a:extLst>
          </p:cNvPr>
          <p:cNvSpPr txBox="1"/>
          <p:nvPr/>
        </p:nvSpPr>
        <p:spPr>
          <a:xfrm>
            <a:off x="8299560" y="1711865"/>
            <a:ext cx="2851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4 months remaining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558BE6-05DB-000C-7573-7E9F6D83873B}"/>
              </a:ext>
            </a:extLst>
          </p:cNvPr>
          <p:cNvGrpSpPr/>
          <p:nvPr/>
        </p:nvGrpSpPr>
        <p:grpSpPr>
          <a:xfrm>
            <a:off x="9757317" y="3113721"/>
            <a:ext cx="2095500" cy="2051042"/>
            <a:chOff x="9919463" y="3305186"/>
            <a:chExt cx="2095500" cy="2051042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AB6B59E-46BF-0D35-6461-9A18B8EFF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9625" y="3773889"/>
              <a:ext cx="1197862" cy="1113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&quot;Not Allowed&quot; Symbol 1">
              <a:extLst>
                <a:ext uri="{FF2B5EF4-FFF2-40B4-BE49-F238E27FC236}">
                  <a16:creationId xmlns:a16="http://schemas.microsoft.com/office/drawing/2014/main" id="{EC666A71-0C5E-FB28-78CC-6F0C9F8F1E6B}"/>
                </a:ext>
              </a:extLst>
            </p:cNvPr>
            <p:cNvSpPr/>
            <p:nvPr/>
          </p:nvSpPr>
          <p:spPr>
            <a:xfrm>
              <a:off x="9919463" y="3305186"/>
              <a:ext cx="2095500" cy="2051042"/>
            </a:xfrm>
            <a:prstGeom prst="noSmoking">
              <a:avLst>
                <a:gd name="adj" fmla="val 7446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984E08-F3DF-1125-69A7-0B0FAF7B64B1}"/>
              </a:ext>
            </a:extLst>
          </p:cNvPr>
          <p:cNvSpPr txBox="1"/>
          <p:nvPr/>
        </p:nvSpPr>
        <p:spPr>
          <a:xfrm>
            <a:off x="9561144" y="5377626"/>
            <a:ext cx="2630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Requests no longer accepted outside of Workday after 12/31/2024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EC551C-DCFB-E874-5CE2-4293C472577E}"/>
              </a:ext>
            </a:extLst>
          </p:cNvPr>
          <p:cNvGrpSpPr/>
          <p:nvPr/>
        </p:nvGrpSpPr>
        <p:grpSpPr>
          <a:xfrm>
            <a:off x="7911719" y="5377626"/>
            <a:ext cx="1340611" cy="1294822"/>
            <a:chOff x="5425693" y="4844427"/>
            <a:chExt cx="1340611" cy="12948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201039-4D9A-97D1-3D08-0154AF14C5FE}"/>
                </a:ext>
              </a:extLst>
            </p:cNvPr>
            <p:cNvSpPr txBox="1"/>
            <p:nvPr/>
          </p:nvSpPr>
          <p:spPr>
            <a:xfrm>
              <a:off x="5425693" y="5831472"/>
              <a:ext cx="134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We are here</a:t>
              </a:r>
            </a:p>
          </p:txBody>
        </p:sp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30F03343-3428-2570-7B23-E96B51408C80}"/>
                </a:ext>
              </a:extLst>
            </p:cNvPr>
            <p:cNvSpPr/>
            <p:nvPr/>
          </p:nvSpPr>
          <p:spPr>
            <a:xfrm>
              <a:off x="5854699" y="4844427"/>
              <a:ext cx="482601" cy="768098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23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4EB50-F4DA-C1D3-FFA3-EDFB2860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3925"/>
            <a:ext cx="5408612" cy="933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dirty="0">
                <a:latin typeface="+mj-lt"/>
                <a:ea typeface="+mj-ea"/>
                <a:cs typeface="+mj-cs"/>
              </a:rPr>
              <a:t>Workday Case Management Update</a:t>
            </a:r>
          </a:p>
        </p:txBody>
      </p:sp>
      <p:pic>
        <p:nvPicPr>
          <p:cNvPr id="1026" name="Picture 2" descr="Workday">
            <a:extLst>
              <a:ext uri="{FF2B5EF4-FFF2-40B4-BE49-F238E27FC236}">
                <a16:creationId xmlns:a16="http://schemas.microsoft.com/office/drawing/2014/main" id="{B6439CA1-20FC-0F84-7CC7-8DE98598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94" y="121337"/>
            <a:ext cx="802588" cy="8025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58D22A-14ED-AFE7-AB2D-9805420D9DAF}"/>
              </a:ext>
            </a:extLst>
          </p:cNvPr>
          <p:cNvSpPr txBox="1"/>
          <p:nvPr/>
        </p:nvSpPr>
        <p:spPr>
          <a:xfrm>
            <a:off x="785019" y="2171700"/>
            <a:ext cx="5780087" cy="423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240+ Cases successfully submitted so far.</a:t>
            </a:r>
            <a:br>
              <a:rPr lang="en-US" sz="1600" kern="1200" dirty="0">
                <a:latin typeface="+mn-lt"/>
                <a:ea typeface="+mn-ea"/>
                <a:cs typeface="+mn-cs"/>
              </a:rPr>
            </a:br>
            <a:endParaRPr lang="en-US" sz="1600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Report available for use: </a:t>
            </a:r>
            <a:r>
              <a:rPr lang="en-US" sz="1600" b="1" kern="1200" dirty="0">
                <a:latin typeface="+mn-lt"/>
                <a:ea typeface="+mn-ea"/>
                <a:cs typeface="+mn-cs"/>
              </a:rPr>
              <a:t>CM | Class Comp Help Cases.</a:t>
            </a:r>
            <a:br>
              <a:rPr lang="en-US" sz="1600" kern="1200" dirty="0">
                <a:latin typeface="+mn-lt"/>
                <a:ea typeface="+mn-ea"/>
                <a:cs typeface="+mn-cs"/>
              </a:rPr>
            </a:br>
            <a:endParaRPr lang="en-US" sz="1600" kern="12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Please continue to send Pay Equity related cases to Pay Equity inbox.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Every agency has a </a:t>
            </a:r>
            <a:r>
              <a:rPr lang="en-US" sz="1600" b="1" dirty="0"/>
              <a:t>H</a:t>
            </a:r>
            <a:r>
              <a:rPr lang="en-US" sz="1600" b="1" kern="1200" dirty="0">
                <a:latin typeface="+mn-lt"/>
                <a:ea typeface="+mn-ea"/>
                <a:cs typeface="+mn-cs"/>
              </a:rPr>
              <a:t>elp Workspace </a:t>
            </a:r>
            <a:r>
              <a:rPr lang="en-US" sz="1600" kern="1200" dirty="0">
                <a:latin typeface="+mn-lt"/>
                <a:ea typeface="+mn-ea"/>
                <a:cs typeface="+mn-cs"/>
              </a:rPr>
              <a:t>already, submit requests to Workday Oregon for </a:t>
            </a:r>
            <a:r>
              <a:rPr lang="en-US" sz="1600" b="1" kern="1200" dirty="0">
                <a:latin typeface="+mn-lt"/>
                <a:ea typeface="+mn-ea"/>
                <a:cs typeface="+mn-cs"/>
              </a:rPr>
              <a:t>Case </a:t>
            </a:r>
            <a:r>
              <a:rPr lang="en-US" sz="1600" b="1" dirty="0"/>
              <a:t>S</a:t>
            </a:r>
            <a:r>
              <a:rPr lang="en-US" sz="1600" b="1" kern="1200" dirty="0">
                <a:latin typeface="+mn-lt"/>
                <a:ea typeface="+mn-ea"/>
                <a:cs typeface="+mn-cs"/>
              </a:rPr>
              <a:t>olver</a:t>
            </a:r>
            <a:r>
              <a:rPr lang="en-US" sz="1600" kern="1200" dirty="0">
                <a:latin typeface="+mn-lt"/>
                <a:ea typeface="+mn-ea"/>
                <a:cs typeface="+mn-cs"/>
              </a:rPr>
              <a:t> role assignment.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List of Agencies with at least (1) General HR Case Solver -&gt;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8196EA-167A-2421-CE47-669902547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867311"/>
              </p:ext>
            </p:extLst>
          </p:nvPr>
        </p:nvGraphicFramePr>
        <p:xfrm>
          <a:off x="7406640" y="121337"/>
          <a:ext cx="4544568" cy="619557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544568">
                  <a:extLst>
                    <a:ext uri="{9D8B030D-6E8A-4147-A177-3AD203B41FA5}">
                      <a16:colId xmlns:a16="http://schemas.microsoft.com/office/drawing/2014/main" val="98697792"/>
                    </a:ext>
                  </a:extLst>
                </a:gridCol>
              </a:tblGrid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Bureau of Labor and Industries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4269676411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Construction Contractors Board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4191957081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Administrative Services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742135106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Agriculture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2851510261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Consumer &amp; Business Services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3650512383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Corrections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409386085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Department of Early Learning and Care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505391291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Energy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60610406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Department of Environmental Quality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459252938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Fish and Wildlife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598723518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Human Services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2837343495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Justice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995525156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Public Safety Standards and Training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672703632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Revenue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4279717602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State Lands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265346983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Transportation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2923904203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Department of Veterans Affairs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3007118683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Employment Department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2884703230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Forestry Department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240252422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Higher Education Coordinating Commission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3400503449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Land Conservation and Development Department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695072614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Occupational Therapy Licensing Board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993351583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Office of Public Defense Services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934489645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Oregon Business Development Department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2450407646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Oregon Department of Education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3333167699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Oregon Health Authority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417613863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Oregon Housing and Community Services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580320661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Oregon Liquor &amp; Cannabis Commission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643728053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Oregon State Department of Police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2994403003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Oregon State Treasury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4177243734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Oregon Youth Authority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3695467428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Parks and Recreation Department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80026666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Public Employees Retirement System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627282780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Public Utility Commission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4194608417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State Board of Examiners for Speech-Language Pathology and Audiology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4015049670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State of Oregon Military Department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1843584035"/>
                  </a:ext>
                </a:extLst>
              </a:tr>
              <a:tr h="11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Water Resources Department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92" marR="5992" marT="5992" marB="0" anchor="b"/>
                </a:tc>
                <a:extLst>
                  <a:ext uri="{0D108BD9-81ED-4DB2-BD59-A6C34878D82A}">
                    <a16:rowId xmlns:a16="http://schemas.microsoft.com/office/drawing/2014/main" val="396358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68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4EB50-F4DA-C1D3-FFA3-EDFB2860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to Become a Case Solver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46836-438D-E5D9-FCFF-BBA52F1D16E4}"/>
              </a:ext>
            </a:extLst>
          </p:cNvPr>
          <p:cNvSpPr txBox="1"/>
          <p:nvPr/>
        </p:nvSpPr>
        <p:spPr>
          <a:xfrm>
            <a:off x="657225" y="2282975"/>
            <a:ext cx="4677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hlinkClick r:id="rId3"/>
              </a:rPr>
              <a:t>Creating a Help Case - Employee Instructions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9D5AC-E1C4-4EDA-B27A-4D17F74170FC}"/>
              </a:ext>
            </a:extLst>
          </p:cNvPr>
          <p:cNvSpPr txBox="1"/>
          <p:nvPr/>
        </p:nvSpPr>
        <p:spPr>
          <a:xfrm>
            <a:off x="657225" y="2781300"/>
            <a:ext cx="5438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 a Help Case as an employee to request Case Solver role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minimum of two Case Solvers is ideal.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72A77-CC95-513E-78AD-F1C02622F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052" y="2282975"/>
            <a:ext cx="4567636" cy="32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5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4EB50-F4DA-C1D3-FFA3-EDFB2860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3925"/>
            <a:ext cx="6258596" cy="933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dirty="0">
                <a:latin typeface="+mj-lt"/>
                <a:ea typeface="+mj-ea"/>
                <a:cs typeface="+mj-cs"/>
              </a:rPr>
              <a:t>Workday Case Management Submission Template</a:t>
            </a:r>
          </a:p>
        </p:txBody>
      </p:sp>
      <p:pic>
        <p:nvPicPr>
          <p:cNvPr id="1026" name="Picture 2" descr="Workday">
            <a:extLst>
              <a:ext uri="{FF2B5EF4-FFF2-40B4-BE49-F238E27FC236}">
                <a16:creationId xmlns:a16="http://schemas.microsoft.com/office/drawing/2014/main" id="{B6439CA1-20FC-0F84-7CC7-8DE98598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1812" y="1752600"/>
            <a:ext cx="4470400" cy="4470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373E38-12F9-6A31-3634-FFF7B9D43FDF}"/>
              </a:ext>
            </a:extLst>
          </p:cNvPr>
          <p:cNvSpPr txBox="1">
            <a:spLocks/>
          </p:cNvSpPr>
          <p:nvPr/>
        </p:nvSpPr>
        <p:spPr>
          <a:xfrm>
            <a:off x="839788" y="2201548"/>
            <a:ext cx="5157787" cy="4478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Title Line Naming Convention:</a:t>
            </a:r>
            <a:endParaRPr lang="en-US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“Action Item Type, (WD/PPDB ID), (Incumbent or Classification if Vacant)”</a:t>
            </a:r>
            <a:b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Detailed Message Text Field Template:</a:t>
            </a:r>
            <a:endParaRPr lang="en-US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Action Item Type: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Agency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Requested by/ Supervisor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Workday Position Number (“TBD” if unavailable)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PPDB Position Number (“TBD” if unavailable)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Current Classification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Proposed Classification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Case to be shared with:</a:t>
            </a:r>
            <a:endParaRPr lang="en-US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68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6EC7F0D-726F-D2C2-19E2-38CD4C9E9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195" y="540716"/>
            <a:ext cx="8726313" cy="1009788"/>
          </a:xfrm>
        </p:spPr>
        <p:txBody>
          <a:bodyPr>
            <a:normAutofit/>
          </a:bodyPr>
          <a:lstStyle/>
          <a:p>
            <a:r>
              <a:rPr lang="en-US" sz="4800" dirty="0"/>
              <a:t>Case Solver Resources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706292F-714E-3891-FDE7-9B9B3687F6B7}"/>
              </a:ext>
            </a:extLst>
          </p:cNvPr>
          <p:cNvSpPr txBox="1">
            <a:spLocks/>
          </p:cNvSpPr>
          <p:nvPr/>
        </p:nvSpPr>
        <p:spPr>
          <a:xfrm>
            <a:off x="796182" y="1550504"/>
            <a:ext cx="7782338" cy="47667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 - WD - Case Management Overview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Solver Perspective: Working with Your Cases</a:t>
            </a:r>
            <a:endParaRPr lang="en-US" sz="2000" b="0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effectLst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should be a Case Solver in Workday?</a:t>
            </a:r>
            <a:endParaRPr lang="en-US" sz="2000" b="0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Solver Perspective: Getting to Know Case Management</a:t>
            </a:r>
            <a:endParaRPr lang="en-US" sz="2000" b="0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chemeClr val="bg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Types for Workday Help/Case Management</a:t>
            </a:r>
            <a:endParaRPr lang="en-US" sz="2000" b="0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5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6EC7F0D-726F-D2C2-19E2-38CD4C9E9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13" y="898525"/>
            <a:ext cx="6835775" cy="234315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tserrat (Headings)"/>
              </a:rPr>
              <a:t>Case Management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706292F-714E-3891-FDE7-9B9B3687F6B7}"/>
              </a:ext>
            </a:extLst>
          </p:cNvPr>
          <p:cNvSpPr txBox="1">
            <a:spLocks/>
          </p:cNvSpPr>
          <p:nvPr/>
        </p:nvSpPr>
        <p:spPr>
          <a:xfrm>
            <a:off x="913606" y="2771775"/>
            <a:ext cx="7782338" cy="2343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800" dirty="0">
                <a:latin typeface="Montserrat (Headings)"/>
              </a:rPr>
              <a:t>Contact information: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900" dirty="0">
                <a:latin typeface="Montserrat (Headings)"/>
              </a:rPr>
              <a:t>DAS CHRO Classification &amp; Compensation Team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900" dirty="0">
                <a:latin typeface="Montserrat (Headings)"/>
              </a:rPr>
              <a:t>chro.cnc@das.oregon.gov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900" dirty="0">
                <a:solidFill>
                  <a:schemeClr val="bg1"/>
                </a:solidFill>
                <a:latin typeface="Montserrat (Headings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https://www.oregon.gov/das/HR/Pages/cc.aspx</a:t>
            </a:r>
            <a:r>
              <a:rPr lang="en-US" sz="4900" dirty="0">
                <a:solidFill>
                  <a:schemeClr val="bg1"/>
                </a:solidFill>
                <a:latin typeface="Montserrat (Headings)"/>
              </a:rPr>
              <a:t> 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900" dirty="0">
              <a:latin typeface="Montserra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476021960"/>
      </p:ext>
    </p:extLst>
  </p:cSld>
  <p:clrMapOvr>
    <a:masterClrMapping/>
  </p:clrMapOvr>
</p:sld>
</file>

<file path=ppt/theme/theme1.xml><?xml version="1.0" encoding="utf-8"?>
<a:theme xmlns:a="http://schemas.openxmlformats.org/drawingml/2006/main" name="1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FDF6CAC-E375-4D9A-9675-21B8AEF9ABBA}"/>
    </a:ext>
  </a:extLst>
</a:theme>
</file>

<file path=ppt/theme/theme2.xml><?xml version="1.0" encoding="utf-8"?>
<a:theme xmlns:a="http://schemas.openxmlformats.org/drawingml/2006/main" name="2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9BF9B39-1A58-4A65-81D6-33B249E1B5DB}"/>
    </a:ext>
  </a:extLst>
</a:theme>
</file>

<file path=ppt/theme/theme3.xml><?xml version="1.0" encoding="utf-8"?>
<a:theme xmlns:a="http://schemas.openxmlformats.org/drawingml/2006/main" name="3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38D65B92-31E8-4B39-9E05-6DA3AF1E2619}"/>
    </a:ext>
  </a:extLst>
</a:theme>
</file>

<file path=ppt/theme/theme4.xml><?xml version="1.0" encoding="utf-8"?>
<a:theme xmlns:a="http://schemas.openxmlformats.org/drawingml/2006/main" name="4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C7445596-8740-40BC-A258-7E1E7E0A487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76FC3C857F240A9C2E4F15016144F" ma:contentTypeVersion="10" ma:contentTypeDescription="Create a new document." ma:contentTypeScope="" ma:versionID="e9a1355cea752ef2b730c04fd06d7589">
  <xsd:schema xmlns:xsd="http://www.w3.org/2001/XMLSchema" xmlns:xs="http://www.w3.org/2001/XMLSchema" xmlns:p="http://schemas.microsoft.com/office/2006/metadata/properties" xmlns:ns1="http://schemas.microsoft.com/sharepoint/v3" xmlns:ns2="e93a1355-dcbd-4ee6-87a8-44e09f1824ca" xmlns:ns3="c11a4dd1-9999-41de-ad6b-508521c3559d" targetNamespace="http://schemas.microsoft.com/office/2006/metadata/properties" ma:root="true" ma:fieldsID="47b379964e44526d17c18a756cf23341" ns1:_="" ns2:_="" ns3:_="">
    <xsd:import namespace="http://schemas.microsoft.com/sharepoint/v3"/>
    <xsd:import namespace="e93a1355-dcbd-4ee6-87a8-44e09f1824ca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2:Category"/>
                <xsd:element ref="ns2:Sub_x002d_Category" minOccurs="0"/>
                <xsd:element ref="ns2:Description0" minOccurs="0"/>
                <xsd:element ref="ns2:Contract_x0020_Years" minOccurs="0"/>
                <xsd:element ref="ns1:PublishingStartDate" minOccurs="0"/>
                <xsd:element ref="ns1:PublishingExpirationDate" minOccurs="0"/>
                <xsd:element ref="ns2:Tags" minOccurs="0"/>
                <xsd:element ref="ns2:related_x0020_document" minOccurs="0"/>
                <xsd:element ref="ns2:Draft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1355-dcbd-4ee6-87a8-44e09f1824ca" elementFormDefault="qualified">
    <xsd:import namespace="http://schemas.microsoft.com/office/2006/documentManagement/types"/>
    <xsd:import namespace="http://schemas.microsoft.com/office/infopath/2007/PartnerControls"/>
    <xsd:element name="Category" ma:index="1" ma:displayName="Category" ma:format="Dropdown" ma:internalName="Category">
      <xsd:simpleType>
        <xsd:restriction base="dms:Choice">
          <xsd:enumeration value="Advice"/>
          <xsd:enumeration value="Class/Comp"/>
          <xsd:enumeration value="Development"/>
          <xsd:enumeration value="Forms"/>
          <xsd:enumeration value="LRU"/>
          <xsd:enumeration value="Services"/>
          <xsd:enumeration value="Systems"/>
        </xsd:restriction>
      </xsd:simpleType>
    </xsd:element>
    <xsd:element name="Sub_x002d_Category" ma:index="2" nillable="true" ma:displayName="Sub-Category" ma:format="Dropdown" ma:internalName="Sub_x002d_Category">
      <xsd:simpleType>
        <xsd:union memberTypes="dms:Text">
          <xsd:simpleType>
            <xsd:restriction base="dms:Choice">
              <xsd:enumeration value="Manual"/>
              <xsd:enumeration value="Procedural Rules"/>
              <xsd:enumeration value="General"/>
              <xsd:enumeration value="Class/Comp"/>
              <xsd:enumeration value="Position Management"/>
              <xsd:enumeration value="Filling Positions"/>
              <xsd:enumeration value="Workforce Management"/>
              <xsd:enumeration value="Employee Leave"/>
              <xsd:enumeration value="Discipline &amp; Discharge"/>
              <xsd:enumeration value="Safety &amp; Risk"/>
              <xsd:enumeration value="Labor Relations"/>
              <xsd:enumeration value="Arbitration"/>
              <xsd:enumeration value="CBA"/>
              <xsd:enumeration value="Workday"/>
              <xsd:enumeration value="Policy Review"/>
              <xsd:enumeration value="Payroll"/>
            </xsd:restriction>
          </xsd:simpleType>
        </xsd:union>
      </xsd:simpleType>
    </xsd:element>
    <xsd:element name="Description0" ma:index="3" nillable="true" ma:displayName="Description" ma:internalName="Description0">
      <xsd:simpleType>
        <xsd:restriction base="dms:Text">
          <xsd:maxLength value="255"/>
        </xsd:restriction>
      </xsd:simpleType>
    </xsd:element>
    <xsd:element name="Contract_x0020_Years" ma:index="5" nillable="true" ma:displayName="Contract Years" ma:internalName="Contract_x0020_Years">
      <xsd:simpleType>
        <xsd:restriction base="dms:Text">
          <xsd:maxLength value="255"/>
        </xsd:restriction>
      </xsd:simpleType>
    </xsd:element>
    <xsd:element name="Tags" ma:index="14" nillable="true" ma:displayName="Tags" ma:internalName="Tags">
      <xsd:simpleType>
        <xsd:restriction base="dms:Text">
          <xsd:maxLength value="255"/>
        </xsd:restriction>
      </xsd:simpleType>
    </xsd:element>
    <xsd:element name="related_x0020_document" ma:index="15" nillable="true" ma:displayName="related document" ma:format="Hyperlink" ma:internalName="related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raft" ma:index="16" nillable="true" ma:displayName="Draft" ma:description="This field is only for use with policies out for review" ma:format="Hyperlink" ma:internalName="Draf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ct_x0020_Years xmlns="e93a1355-dcbd-4ee6-87a8-44e09f1824ca" xsi:nil="true"/>
    <related_x0020_document xmlns="e93a1355-dcbd-4ee6-87a8-44e09f1824ca">
      <Url xsi:nil="true"/>
      <Description xsi:nil="true"/>
    </related_x0020_document>
    <Sub_x002d_Category xmlns="e93a1355-dcbd-4ee6-87a8-44e09f1824ca">Class/Comp</Sub_x002d_Category>
    <Description0 xmlns="e93a1355-dcbd-4ee6-87a8-44e09f1824ca" xsi:nil="true"/>
    <Draft xmlns="e93a1355-dcbd-4ee6-87a8-44e09f1824ca">
      <Url xsi:nil="true"/>
      <Description xsi:nil="true"/>
    </Draft>
    <PublishingExpirationDate xmlns="http://schemas.microsoft.com/sharepoint/v3" xsi:nil="true"/>
    <Category xmlns="e93a1355-dcbd-4ee6-87a8-44e09f1824ca">Class/Comp</Category>
    <PublishingStartDate xmlns="http://schemas.microsoft.com/sharepoint/v3" xsi:nil="true"/>
    <Tags xmlns="e93a1355-dcbd-4ee6-87a8-44e09f1824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BC5330-03B5-4BC6-99DD-33DD706CD27A}"/>
</file>

<file path=customXml/itemProps2.xml><?xml version="1.0" encoding="utf-8"?>
<ds:datastoreItem xmlns:ds="http://schemas.openxmlformats.org/officeDocument/2006/customXml" ds:itemID="{0C745ADF-040B-41DC-AA2C-6B34774E2BC4}">
  <ds:schemaRefs>
    <ds:schemaRef ds:uri="http://schemas.openxmlformats.org/package/2006/metadata/core-properties"/>
    <ds:schemaRef ds:uri="http://schemas.microsoft.com/office/2006/documentManagement/types"/>
    <ds:schemaRef ds:uri="09137baa-9c37-4b0a-8673-9d5dcda32f7b"/>
    <ds:schemaRef ds:uri="http://purl.org/dc/terms/"/>
    <ds:schemaRef ds:uri="http://schemas.microsoft.com/office/infopath/2007/PartnerControls"/>
    <ds:schemaRef ds:uri="http://www.w3.org/XML/1998/namespace"/>
    <ds:schemaRef ds:uri="896391a8-8ee5-4cbc-b720-b4f9aec1dc3d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05B2366-684B-4095-A35B-BDDACCB55D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DAS PowerPoint Presentation with Instructions 1</Template>
  <TotalTime>12645</TotalTime>
  <Words>484</Words>
  <Application>Microsoft Office PowerPoint</Application>
  <PresentationFormat>Widescreen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Montserrat</vt:lpstr>
      <vt:lpstr>Montserrat (Headings)</vt:lpstr>
      <vt:lpstr>Symbol</vt:lpstr>
      <vt:lpstr>1_DAS_2022</vt:lpstr>
      <vt:lpstr>2_DAS_2022</vt:lpstr>
      <vt:lpstr>3_DAS_2022</vt:lpstr>
      <vt:lpstr>4_DAS_2022</vt:lpstr>
      <vt:lpstr>Case Management Update</vt:lpstr>
      <vt:lpstr>Workday Case Management Update</vt:lpstr>
      <vt:lpstr>Workday Case Management Update</vt:lpstr>
      <vt:lpstr>How to Become a Case Solver</vt:lpstr>
      <vt:lpstr>Workday Case Management Submission Template</vt:lpstr>
      <vt:lpstr>Case Solver Resources</vt:lpstr>
      <vt:lpstr>Case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BELLO Christopher A * DAS</dc:creator>
  <cp:lastModifiedBy>BELLO Christopher A * DAS</cp:lastModifiedBy>
  <cp:revision>107</cp:revision>
  <dcterms:created xsi:type="dcterms:W3CDTF">2023-09-11T23:39:17Z</dcterms:created>
  <dcterms:modified xsi:type="dcterms:W3CDTF">2024-07-31T20:22:04Z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0x01010006B76FC3C857F240A9C2E4F15016144F</vt:lpwstr>
  </property>
  <property fmtid="{D5CDD505-2E9C-101B-9397-08002B2CF9AE}" pid="3" name="MSIP_Label_db79d039-fcd0-4045-9c78-4cfb2eba0904_Enabled">
    <vt:lpwstr>true</vt:lpwstr>
  </property>
  <property fmtid="{D5CDD505-2E9C-101B-9397-08002B2CF9AE}" pid="4" name="MSIP_Label_db79d039-fcd0-4045-9c78-4cfb2eba0904_SetDate">
    <vt:lpwstr>2023-10-19T17:31:07Z</vt:lpwstr>
  </property>
  <property fmtid="{D5CDD505-2E9C-101B-9397-08002B2CF9AE}" pid="5" name="MSIP_Label_db79d039-fcd0-4045-9c78-4cfb2eba0904_Method">
    <vt:lpwstr>Privileged</vt:lpwstr>
  </property>
  <property fmtid="{D5CDD505-2E9C-101B-9397-08002B2CF9AE}" pid="6" name="MSIP_Label_db79d039-fcd0-4045-9c78-4cfb2eba0904_Name">
    <vt:lpwstr>Level 2 - Limited (Items)</vt:lpwstr>
  </property>
  <property fmtid="{D5CDD505-2E9C-101B-9397-08002B2CF9AE}" pid="7" name="MSIP_Label_db79d039-fcd0-4045-9c78-4cfb2eba0904_SiteId">
    <vt:lpwstr>aa3f6932-fa7c-47b4-a0ce-a598cad161cf</vt:lpwstr>
  </property>
  <property fmtid="{D5CDD505-2E9C-101B-9397-08002B2CF9AE}" pid="8" name="MSIP_Label_db79d039-fcd0-4045-9c78-4cfb2eba0904_ActionId">
    <vt:lpwstr>90e4667c-e8bb-4665-95bc-284b3aac9530</vt:lpwstr>
  </property>
  <property fmtid="{D5CDD505-2E9C-101B-9397-08002B2CF9AE}" pid="9" name="MSIP_Label_db79d039-fcd0-4045-9c78-4cfb2eba0904_ContentBits">
    <vt:lpwstr>0</vt:lpwstr>
  </property>
</Properties>
</file>