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56" r:id="rId5"/>
    <p:sldMasterId id="2147483667" r:id="rId6"/>
  </p:sldMasterIdLst>
  <p:notesMasterIdLst>
    <p:notesMasterId r:id="rId34"/>
  </p:notesMasterIdLst>
  <p:handoutMasterIdLst>
    <p:handoutMasterId r:id="rId35"/>
  </p:handoutMasterIdLst>
  <p:sldIdLst>
    <p:sldId id="358" r:id="rId7"/>
    <p:sldId id="332" r:id="rId8"/>
    <p:sldId id="297" r:id="rId9"/>
    <p:sldId id="333" r:id="rId10"/>
    <p:sldId id="327" r:id="rId11"/>
    <p:sldId id="329" r:id="rId12"/>
    <p:sldId id="340" r:id="rId13"/>
    <p:sldId id="331" r:id="rId14"/>
    <p:sldId id="343" r:id="rId15"/>
    <p:sldId id="319" r:id="rId16"/>
    <p:sldId id="283" r:id="rId17"/>
    <p:sldId id="334" r:id="rId18"/>
    <p:sldId id="338" r:id="rId19"/>
    <p:sldId id="339" r:id="rId20"/>
    <p:sldId id="301" r:id="rId21"/>
    <p:sldId id="298" r:id="rId22"/>
    <p:sldId id="303" r:id="rId23"/>
    <p:sldId id="304" r:id="rId24"/>
    <p:sldId id="305" r:id="rId25"/>
    <p:sldId id="309" r:id="rId26"/>
    <p:sldId id="276" r:id="rId27"/>
    <p:sldId id="316" r:id="rId28"/>
    <p:sldId id="359" r:id="rId29"/>
    <p:sldId id="360" r:id="rId30"/>
    <p:sldId id="361" r:id="rId31"/>
    <p:sldId id="362" r:id="rId32"/>
    <p:sldId id="30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 userDrawn="1">
          <p15:clr>
            <a:srgbClr val="A4A3A4"/>
          </p15:clr>
        </p15:guide>
        <p15:guide id="2" pos="4272" userDrawn="1">
          <p15:clr>
            <a:srgbClr val="A4A3A4"/>
          </p15:clr>
        </p15:guide>
        <p15:guide id="3" pos="672" userDrawn="1">
          <p15:clr>
            <a:srgbClr val="A4A3A4"/>
          </p15:clr>
        </p15:guide>
        <p15:guide id="4" pos="3840" userDrawn="1">
          <p15:clr>
            <a:srgbClr val="A4A3A4"/>
          </p15:clr>
        </p15:guide>
        <p15:guide id="5" pos="4704" userDrawn="1">
          <p15:clr>
            <a:srgbClr val="A4A3A4"/>
          </p15:clr>
        </p15:guide>
        <p15:guide id="6" pos="7008" userDrawn="1">
          <p15:clr>
            <a:srgbClr val="A4A3A4"/>
          </p15:clr>
        </p15:guide>
        <p15:guide id="7" orient="horz" pos="22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B64"/>
    <a:srgbClr val="00BC8F"/>
    <a:srgbClr val="008766"/>
    <a:srgbClr val="D5E9BD"/>
    <a:srgbClr val="FABE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12BC62-18A5-8A41-8434-DFA32D466D50}" v="27" dt="2023-06-21T18:12:43.369"/>
    <p1510:client id="{C7568B88-9A30-A56D-0F5E-B4F129A16844}" v="5" dt="2023-08-22T17:16:45.401"/>
    <p1510:client id="{E7677712-EE09-475E-9018-813C091F4116}" v="4" dt="2023-11-02T18:23:19.6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8"/>
    <p:restoredTop sz="94694"/>
  </p:normalViewPr>
  <p:slideViewPr>
    <p:cSldViewPr snapToGrid="0">
      <p:cViewPr varScale="1">
        <p:scale>
          <a:sx n="104" d="100"/>
          <a:sy n="104" d="100"/>
        </p:scale>
        <p:origin x="834" y="132"/>
      </p:cViewPr>
      <p:guideLst>
        <p:guide orient="horz" pos="720"/>
        <p:guide pos="4272"/>
        <p:guide pos="672"/>
        <p:guide pos="3840"/>
        <p:guide pos="4704"/>
        <p:guide pos="7008"/>
        <p:guide orient="horz" pos="22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C2B53E-43DC-4A56-B5EF-73DAC712084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0636605-47B6-4C71-96B6-0501AA8EC8EE}">
      <dgm:prSet phldrT="[Text]"/>
      <dgm:spPr>
        <a:solidFill>
          <a:schemeClr val="tx2"/>
        </a:solidFill>
      </dgm:spPr>
      <dgm:t>
        <a:bodyPr/>
        <a:lstStyle/>
        <a:p>
          <a:r>
            <a:rPr lang="en-US"/>
            <a:t>Family Leave</a:t>
          </a:r>
        </a:p>
      </dgm:t>
    </dgm:pt>
    <dgm:pt modelId="{5C340305-74FF-4DBB-B63D-3484F09D78B3}" type="parTrans" cxnId="{FC0B3DAC-429C-4D46-A167-62DF11B2847B}">
      <dgm:prSet/>
      <dgm:spPr/>
      <dgm:t>
        <a:bodyPr/>
        <a:lstStyle/>
        <a:p>
          <a:endParaRPr lang="en-US"/>
        </a:p>
      </dgm:t>
    </dgm:pt>
    <dgm:pt modelId="{91099F07-D8A8-42AC-97B1-F63BE3E69B67}" type="sibTrans" cxnId="{FC0B3DAC-429C-4D46-A167-62DF11B2847B}">
      <dgm:prSet/>
      <dgm:spPr>
        <a:ln>
          <a:solidFill>
            <a:srgbClr val="F15B64"/>
          </a:solidFill>
        </a:ln>
      </dgm:spPr>
      <dgm:t>
        <a:bodyPr/>
        <a:lstStyle/>
        <a:p>
          <a:endParaRPr lang="en-US"/>
        </a:p>
      </dgm:t>
    </dgm:pt>
    <dgm:pt modelId="{709736F0-5FE8-4320-8A7A-F8D22637817D}">
      <dgm:prSet phldrT="[Text]"/>
      <dgm:spPr>
        <a:solidFill>
          <a:schemeClr val="tx2"/>
        </a:solidFill>
      </dgm:spPr>
      <dgm:t>
        <a:bodyPr/>
        <a:lstStyle/>
        <a:p>
          <a:r>
            <a:rPr lang="en-US"/>
            <a:t>Medical Leave</a:t>
          </a:r>
        </a:p>
      </dgm:t>
    </dgm:pt>
    <dgm:pt modelId="{69FB95C6-BFD3-477C-93D9-E1CF7A358F10}" type="parTrans" cxnId="{56B8CC24-04C7-4580-A9F6-2B05D57638E4}">
      <dgm:prSet/>
      <dgm:spPr/>
      <dgm:t>
        <a:bodyPr/>
        <a:lstStyle/>
        <a:p>
          <a:endParaRPr lang="en-US"/>
        </a:p>
      </dgm:t>
    </dgm:pt>
    <dgm:pt modelId="{F3921F9C-029E-45D6-AF0C-B5784EACB303}" type="sibTrans" cxnId="{56B8CC24-04C7-4580-A9F6-2B05D57638E4}">
      <dgm:prSet/>
      <dgm:spPr/>
      <dgm:t>
        <a:bodyPr/>
        <a:lstStyle/>
        <a:p>
          <a:endParaRPr lang="en-US"/>
        </a:p>
      </dgm:t>
    </dgm:pt>
    <dgm:pt modelId="{5C637227-496D-4610-B050-CB67A5020559}">
      <dgm:prSet phldrT="[Text]"/>
      <dgm:spPr>
        <a:solidFill>
          <a:schemeClr val="tx2"/>
        </a:solidFill>
      </dgm:spPr>
      <dgm:t>
        <a:bodyPr/>
        <a:lstStyle/>
        <a:p>
          <a:r>
            <a:rPr lang="en-US"/>
            <a:t>   Safe Leave</a:t>
          </a:r>
        </a:p>
      </dgm:t>
    </dgm:pt>
    <dgm:pt modelId="{B4C196BC-F66B-48F6-B1F1-B010793F6587}" type="parTrans" cxnId="{DBB73A29-498E-4DD0-BC5D-B7FC5BE34856}">
      <dgm:prSet/>
      <dgm:spPr/>
      <dgm:t>
        <a:bodyPr/>
        <a:lstStyle/>
        <a:p>
          <a:endParaRPr lang="en-US"/>
        </a:p>
      </dgm:t>
    </dgm:pt>
    <dgm:pt modelId="{464735ED-B0CF-43CB-A030-23FE0F4FA32D}" type="sibTrans" cxnId="{DBB73A29-498E-4DD0-BC5D-B7FC5BE34856}">
      <dgm:prSet/>
      <dgm:spPr/>
      <dgm:t>
        <a:bodyPr/>
        <a:lstStyle/>
        <a:p>
          <a:endParaRPr lang="en-US"/>
        </a:p>
      </dgm:t>
    </dgm:pt>
    <dgm:pt modelId="{8A38B565-521A-487F-A276-23EEDEA4538C}" type="pres">
      <dgm:prSet presAssocID="{6CC2B53E-43DC-4A56-B5EF-73DAC712084F}" presName="Name0" presStyleCnt="0">
        <dgm:presLayoutVars>
          <dgm:chMax val="7"/>
          <dgm:chPref val="7"/>
          <dgm:dir/>
        </dgm:presLayoutVars>
      </dgm:prSet>
      <dgm:spPr/>
    </dgm:pt>
    <dgm:pt modelId="{D2234FDE-6A99-4120-8C12-1F50FE8AD9D8}" type="pres">
      <dgm:prSet presAssocID="{6CC2B53E-43DC-4A56-B5EF-73DAC712084F}" presName="Name1" presStyleCnt="0"/>
      <dgm:spPr/>
    </dgm:pt>
    <dgm:pt modelId="{BE34283D-B362-4F05-86E0-C88224C56B08}" type="pres">
      <dgm:prSet presAssocID="{6CC2B53E-43DC-4A56-B5EF-73DAC712084F}" presName="cycle" presStyleCnt="0"/>
      <dgm:spPr/>
    </dgm:pt>
    <dgm:pt modelId="{9B1DB272-CBFE-4909-A02B-63B233210A22}" type="pres">
      <dgm:prSet presAssocID="{6CC2B53E-43DC-4A56-B5EF-73DAC712084F}" presName="srcNode" presStyleLbl="node1" presStyleIdx="0" presStyleCnt="3"/>
      <dgm:spPr/>
    </dgm:pt>
    <dgm:pt modelId="{63C230C3-2F36-4084-831F-AC1C4BD4E89F}" type="pres">
      <dgm:prSet presAssocID="{6CC2B53E-43DC-4A56-B5EF-73DAC712084F}" presName="conn" presStyleLbl="parChTrans1D2" presStyleIdx="0" presStyleCnt="1"/>
      <dgm:spPr/>
    </dgm:pt>
    <dgm:pt modelId="{0BB64F43-AFBC-4653-B19C-E1AEB6C6767B}" type="pres">
      <dgm:prSet presAssocID="{6CC2B53E-43DC-4A56-B5EF-73DAC712084F}" presName="extraNode" presStyleLbl="node1" presStyleIdx="0" presStyleCnt="3"/>
      <dgm:spPr/>
    </dgm:pt>
    <dgm:pt modelId="{92A8C23A-3735-478A-9675-43922EA63F9F}" type="pres">
      <dgm:prSet presAssocID="{6CC2B53E-43DC-4A56-B5EF-73DAC712084F}" presName="dstNode" presStyleLbl="node1" presStyleIdx="0" presStyleCnt="3"/>
      <dgm:spPr/>
    </dgm:pt>
    <dgm:pt modelId="{A97DC4F3-4204-4639-9CE0-251AAE0CB49C}" type="pres">
      <dgm:prSet presAssocID="{D0636605-47B6-4C71-96B6-0501AA8EC8EE}" presName="text_1" presStyleLbl="node1" presStyleIdx="0" presStyleCnt="3" custScaleX="86059" custScaleY="63672" custLinFactNeighborX="-1497" custLinFactNeighborY="1702">
        <dgm:presLayoutVars>
          <dgm:bulletEnabled val="1"/>
        </dgm:presLayoutVars>
      </dgm:prSet>
      <dgm:spPr/>
    </dgm:pt>
    <dgm:pt modelId="{B758304F-346C-4172-A169-173D00392243}" type="pres">
      <dgm:prSet presAssocID="{D0636605-47B6-4C71-96B6-0501AA8EC8EE}" presName="accent_1" presStyleCnt="0"/>
      <dgm:spPr/>
    </dgm:pt>
    <dgm:pt modelId="{3BD95F8F-FE77-410F-BD9E-89F03C5B55CA}" type="pres">
      <dgm:prSet presAssocID="{D0636605-47B6-4C71-96B6-0501AA8EC8EE}" presName="accentRepeatNode" presStyleLbl="solidFgAcc1" presStyleIdx="0" presStyleCnt="3"/>
      <dgm:spPr>
        <a:ln>
          <a:solidFill>
            <a:schemeClr val="tx1"/>
          </a:solidFill>
        </a:ln>
      </dgm:spPr>
    </dgm:pt>
    <dgm:pt modelId="{E3EDBBBD-E25E-4308-85D6-7BDD655B9C26}" type="pres">
      <dgm:prSet presAssocID="{709736F0-5FE8-4320-8A7A-F8D22637817D}" presName="text_2" presStyleLbl="node1" presStyleIdx="1" presStyleCnt="3" custScaleX="86134" custScaleY="61245" custLinFactNeighborX="-2290" custLinFactNeighborY="0">
        <dgm:presLayoutVars>
          <dgm:bulletEnabled val="1"/>
        </dgm:presLayoutVars>
      </dgm:prSet>
      <dgm:spPr/>
    </dgm:pt>
    <dgm:pt modelId="{2ABEEB96-0A51-4B4C-934F-DA508CD113EF}" type="pres">
      <dgm:prSet presAssocID="{709736F0-5FE8-4320-8A7A-F8D22637817D}" presName="accent_2" presStyleCnt="0"/>
      <dgm:spPr/>
    </dgm:pt>
    <dgm:pt modelId="{B6191C0A-7F8F-4015-BE71-45B3780E96DD}" type="pres">
      <dgm:prSet presAssocID="{709736F0-5FE8-4320-8A7A-F8D22637817D}" presName="accentRepeatNode" presStyleLbl="solidFgAcc1" presStyleIdx="1" presStyleCnt="3"/>
      <dgm:spPr>
        <a:ln>
          <a:solidFill>
            <a:schemeClr val="tx1"/>
          </a:solidFill>
        </a:ln>
      </dgm:spPr>
    </dgm:pt>
    <dgm:pt modelId="{DFDB6FA5-A4B5-4AAD-909B-23AE872D7D43}" type="pres">
      <dgm:prSet presAssocID="{5C637227-496D-4610-B050-CB67A5020559}" presName="text_3" presStyleLbl="node1" presStyleIdx="2" presStyleCnt="3" custScaleX="92896" custScaleY="56934" custLinFactNeighborX="-5406" custLinFactNeighborY="546">
        <dgm:presLayoutVars>
          <dgm:bulletEnabled val="1"/>
        </dgm:presLayoutVars>
      </dgm:prSet>
      <dgm:spPr/>
    </dgm:pt>
    <dgm:pt modelId="{E7BEECA0-B99F-4DE4-A4E5-52B777F76617}" type="pres">
      <dgm:prSet presAssocID="{5C637227-496D-4610-B050-CB67A5020559}" presName="accent_3" presStyleCnt="0"/>
      <dgm:spPr/>
    </dgm:pt>
    <dgm:pt modelId="{245D9C01-BCCA-4C09-AE09-31EA15A607D7}" type="pres">
      <dgm:prSet presAssocID="{5C637227-496D-4610-B050-CB67A5020559}" presName="accentRepeatNode" presStyleLbl="solidFgAcc1" presStyleIdx="2" presStyleCnt="3"/>
      <dgm:spPr>
        <a:ln>
          <a:solidFill>
            <a:schemeClr val="tx1"/>
          </a:solidFill>
        </a:ln>
      </dgm:spPr>
    </dgm:pt>
  </dgm:ptLst>
  <dgm:cxnLst>
    <dgm:cxn modelId="{73CDAA1E-091B-4659-ABC0-775873F55326}" type="presOf" srcId="{91099F07-D8A8-42AC-97B1-F63BE3E69B67}" destId="{63C230C3-2F36-4084-831F-AC1C4BD4E89F}" srcOrd="0" destOrd="0" presId="urn:microsoft.com/office/officeart/2008/layout/VerticalCurvedList"/>
    <dgm:cxn modelId="{56B8CC24-04C7-4580-A9F6-2B05D57638E4}" srcId="{6CC2B53E-43DC-4A56-B5EF-73DAC712084F}" destId="{709736F0-5FE8-4320-8A7A-F8D22637817D}" srcOrd="1" destOrd="0" parTransId="{69FB95C6-BFD3-477C-93D9-E1CF7A358F10}" sibTransId="{F3921F9C-029E-45D6-AF0C-B5784EACB303}"/>
    <dgm:cxn modelId="{DBB73A29-498E-4DD0-BC5D-B7FC5BE34856}" srcId="{6CC2B53E-43DC-4A56-B5EF-73DAC712084F}" destId="{5C637227-496D-4610-B050-CB67A5020559}" srcOrd="2" destOrd="0" parTransId="{B4C196BC-F66B-48F6-B1F1-B010793F6587}" sibTransId="{464735ED-B0CF-43CB-A030-23FE0F4FA32D}"/>
    <dgm:cxn modelId="{961DA04E-8A2C-470A-B5DF-CF7C094013EF}" type="presOf" srcId="{5C637227-496D-4610-B050-CB67A5020559}" destId="{DFDB6FA5-A4B5-4AAD-909B-23AE872D7D43}" srcOrd="0" destOrd="0" presId="urn:microsoft.com/office/officeart/2008/layout/VerticalCurvedList"/>
    <dgm:cxn modelId="{C982E155-3EB0-411C-BB51-9216AED362C7}" type="presOf" srcId="{D0636605-47B6-4C71-96B6-0501AA8EC8EE}" destId="{A97DC4F3-4204-4639-9CE0-251AAE0CB49C}" srcOrd="0" destOrd="0" presId="urn:microsoft.com/office/officeart/2008/layout/VerticalCurvedList"/>
    <dgm:cxn modelId="{FC0B3DAC-429C-4D46-A167-62DF11B2847B}" srcId="{6CC2B53E-43DC-4A56-B5EF-73DAC712084F}" destId="{D0636605-47B6-4C71-96B6-0501AA8EC8EE}" srcOrd="0" destOrd="0" parTransId="{5C340305-74FF-4DBB-B63D-3484F09D78B3}" sibTransId="{91099F07-D8A8-42AC-97B1-F63BE3E69B67}"/>
    <dgm:cxn modelId="{ED4527C7-D360-4554-90A7-97578655CE81}" type="presOf" srcId="{709736F0-5FE8-4320-8A7A-F8D22637817D}" destId="{E3EDBBBD-E25E-4308-85D6-7BDD655B9C26}" srcOrd="0" destOrd="0" presId="urn:microsoft.com/office/officeart/2008/layout/VerticalCurvedList"/>
    <dgm:cxn modelId="{6895E1E7-9EE1-4687-8FF8-CED5BCF2B758}" type="presOf" srcId="{6CC2B53E-43DC-4A56-B5EF-73DAC712084F}" destId="{8A38B565-521A-487F-A276-23EEDEA4538C}" srcOrd="0" destOrd="0" presId="urn:microsoft.com/office/officeart/2008/layout/VerticalCurvedList"/>
    <dgm:cxn modelId="{85EC30AB-B0D4-42E8-B3FB-C6B59590A398}" type="presParOf" srcId="{8A38B565-521A-487F-A276-23EEDEA4538C}" destId="{D2234FDE-6A99-4120-8C12-1F50FE8AD9D8}" srcOrd="0" destOrd="0" presId="urn:microsoft.com/office/officeart/2008/layout/VerticalCurvedList"/>
    <dgm:cxn modelId="{A45201D9-6957-4AE9-984A-3E6230EC32B0}" type="presParOf" srcId="{D2234FDE-6A99-4120-8C12-1F50FE8AD9D8}" destId="{BE34283D-B362-4F05-86E0-C88224C56B08}" srcOrd="0" destOrd="0" presId="urn:microsoft.com/office/officeart/2008/layout/VerticalCurvedList"/>
    <dgm:cxn modelId="{2EFDCB74-0EB6-444D-8F62-B481E16DA796}" type="presParOf" srcId="{BE34283D-B362-4F05-86E0-C88224C56B08}" destId="{9B1DB272-CBFE-4909-A02B-63B233210A22}" srcOrd="0" destOrd="0" presId="urn:microsoft.com/office/officeart/2008/layout/VerticalCurvedList"/>
    <dgm:cxn modelId="{F9FF1D1C-841B-439E-96C8-D43A14918320}" type="presParOf" srcId="{BE34283D-B362-4F05-86E0-C88224C56B08}" destId="{63C230C3-2F36-4084-831F-AC1C4BD4E89F}" srcOrd="1" destOrd="0" presId="urn:microsoft.com/office/officeart/2008/layout/VerticalCurvedList"/>
    <dgm:cxn modelId="{DE9A25EE-61D1-4255-AFD6-3BA0D26789C9}" type="presParOf" srcId="{BE34283D-B362-4F05-86E0-C88224C56B08}" destId="{0BB64F43-AFBC-4653-B19C-E1AEB6C6767B}" srcOrd="2" destOrd="0" presId="urn:microsoft.com/office/officeart/2008/layout/VerticalCurvedList"/>
    <dgm:cxn modelId="{690A051B-8C78-4E65-8DAA-3DF378F0A00B}" type="presParOf" srcId="{BE34283D-B362-4F05-86E0-C88224C56B08}" destId="{92A8C23A-3735-478A-9675-43922EA63F9F}" srcOrd="3" destOrd="0" presId="urn:microsoft.com/office/officeart/2008/layout/VerticalCurvedList"/>
    <dgm:cxn modelId="{C92CFB9F-2D12-4EB1-A495-C4CE57B66943}" type="presParOf" srcId="{D2234FDE-6A99-4120-8C12-1F50FE8AD9D8}" destId="{A97DC4F3-4204-4639-9CE0-251AAE0CB49C}" srcOrd="1" destOrd="0" presId="urn:microsoft.com/office/officeart/2008/layout/VerticalCurvedList"/>
    <dgm:cxn modelId="{B1B30464-B6FB-4591-A68E-BDC6B5926838}" type="presParOf" srcId="{D2234FDE-6A99-4120-8C12-1F50FE8AD9D8}" destId="{B758304F-346C-4172-A169-173D00392243}" srcOrd="2" destOrd="0" presId="urn:microsoft.com/office/officeart/2008/layout/VerticalCurvedList"/>
    <dgm:cxn modelId="{9C02E7BD-67EE-4A24-82C8-1968F2C1F44B}" type="presParOf" srcId="{B758304F-346C-4172-A169-173D00392243}" destId="{3BD95F8F-FE77-410F-BD9E-89F03C5B55CA}" srcOrd="0" destOrd="0" presId="urn:microsoft.com/office/officeart/2008/layout/VerticalCurvedList"/>
    <dgm:cxn modelId="{6617B55E-EFFC-46B5-A9B6-D8F2ECEF60CD}" type="presParOf" srcId="{D2234FDE-6A99-4120-8C12-1F50FE8AD9D8}" destId="{E3EDBBBD-E25E-4308-85D6-7BDD655B9C26}" srcOrd="3" destOrd="0" presId="urn:microsoft.com/office/officeart/2008/layout/VerticalCurvedList"/>
    <dgm:cxn modelId="{79FDED90-AFDC-457F-8EF2-1B6DF0CFAAA8}" type="presParOf" srcId="{D2234FDE-6A99-4120-8C12-1F50FE8AD9D8}" destId="{2ABEEB96-0A51-4B4C-934F-DA508CD113EF}" srcOrd="4" destOrd="0" presId="urn:microsoft.com/office/officeart/2008/layout/VerticalCurvedList"/>
    <dgm:cxn modelId="{80F3A75F-C3ED-4105-8FF2-18316D46AC4A}" type="presParOf" srcId="{2ABEEB96-0A51-4B4C-934F-DA508CD113EF}" destId="{B6191C0A-7F8F-4015-BE71-45B3780E96DD}" srcOrd="0" destOrd="0" presId="urn:microsoft.com/office/officeart/2008/layout/VerticalCurvedList"/>
    <dgm:cxn modelId="{9DCBF0FC-9BFF-4097-BBDB-A85FF1529F0F}" type="presParOf" srcId="{D2234FDE-6A99-4120-8C12-1F50FE8AD9D8}" destId="{DFDB6FA5-A4B5-4AAD-909B-23AE872D7D43}" srcOrd="5" destOrd="0" presId="urn:microsoft.com/office/officeart/2008/layout/VerticalCurvedList"/>
    <dgm:cxn modelId="{B843FCB7-24B7-4022-AAD5-063642FB869C}" type="presParOf" srcId="{D2234FDE-6A99-4120-8C12-1F50FE8AD9D8}" destId="{E7BEECA0-B99F-4DE4-A4E5-52B777F76617}" srcOrd="6" destOrd="0" presId="urn:microsoft.com/office/officeart/2008/layout/VerticalCurvedList"/>
    <dgm:cxn modelId="{C076AB81-A795-4AB8-9281-4327F1C3BA2F}" type="presParOf" srcId="{E7BEECA0-B99F-4DE4-A4E5-52B777F76617}" destId="{245D9C01-BCCA-4C09-AE09-31EA15A607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CB2535-4B17-479C-B56E-6274B0655F5E}"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US"/>
        </a:p>
      </dgm:t>
    </dgm:pt>
    <dgm:pt modelId="{9B9546AB-660E-4DC6-A313-BAB7F6ED7E56}">
      <dgm:prSet phldrT="[Text]" custT="1"/>
      <dgm:spPr/>
      <dgm:t>
        <a:bodyPr/>
        <a:lstStyle/>
        <a:p>
          <a:r>
            <a:rPr lang="en-US" sz="1800" b="1" dirty="0">
              <a:solidFill>
                <a:schemeClr val="bg1"/>
              </a:solidFill>
            </a:rPr>
            <a:t>Documentation</a:t>
          </a:r>
        </a:p>
      </dgm:t>
    </dgm:pt>
    <dgm:pt modelId="{43BD9F3A-6E29-4794-8122-5E8BD5AAF650}" type="parTrans" cxnId="{D4249C27-D0A5-4055-97BC-BC0DF98350D7}">
      <dgm:prSet/>
      <dgm:spPr/>
      <dgm:t>
        <a:bodyPr/>
        <a:lstStyle/>
        <a:p>
          <a:endParaRPr lang="en-US"/>
        </a:p>
      </dgm:t>
    </dgm:pt>
    <dgm:pt modelId="{56635AC7-8281-4209-A316-EEC090F7F0B7}" type="sibTrans" cxnId="{D4249C27-D0A5-4055-97BC-BC0DF98350D7}">
      <dgm:prSet/>
      <dgm:spPr/>
      <dgm:t>
        <a:bodyPr/>
        <a:lstStyle/>
        <a:p>
          <a:endParaRPr lang="en-US"/>
        </a:p>
      </dgm:t>
    </dgm:pt>
    <dgm:pt modelId="{CC03EE55-9E5F-4CF8-8F22-A4F2D127AD97}">
      <dgm:prSet phldrT="[Text]" custT="1"/>
      <dgm:spPr/>
      <dgm:t>
        <a:bodyPr/>
        <a:lstStyle/>
        <a:p>
          <a:r>
            <a:rPr lang="en-US" sz="1800" dirty="0"/>
            <a:t>Gather your documentation</a:t>
          </a:r>
        </a:p>
      </dgm:t>
    </dgm:pt>
    <dgm:pt modelId="{0DAA644F-BF20-4021-8823-A4318EBE1CB3}" type="parTrans" cxnId="{FAB97DE7-CD90-46AE-A51F-ACBDCFA78A87}">
      <dgm:prSet/>
      <dgm:spPr/>
      <dgm:t>
        <a:bodyPr/>
        <a:lstStyle/>
        <a:p>
          <a:endParaRPr lang="en-US"/>
        </a:p>
      </dgm:t>
    </dgm:pt>
    <dgm:pt modelId="{925F0601-0B9F-4130-B0E5-7960B1081734}" type="sibTrans" cxnId="{FAB97DE7-CD90-46AE-A51F-ACBDCFA78A87}">
      <dgm:prSet/>
      <dgm:spPr/>
      <dgm:t>
        <a:bodyPr/>
        <a:lstStyle/>
        <a:p>
          <a:endParaRPr lang="en-US"/>
        </a:p>
      </dgm:t>
    </dgm:pt>
    <dgm:pt modelId="{741133DF-DA07-44D3-91D9-C4D7E4F1F2CD}">
      <dgm:prSet phldrT="[Text]" custT="1"/>
      <dgm:spPr/>
      <dgm:t>
        <a:bodyPr/>
        <a:lstStyle/>
        <a:p>
          <a:r>
            <a:rPr lang="en-US" sz="1800" dirty="0"/>
            <a:t>Decide the amount and schedule of leave you’re applying for</a:t>
          </a:r>
        </a:p>
      </dgm:t>
    </dgm:pt>
    <dgm:pt modelId="{23C06093-8FB8-4A5A-BC2C-17D0A20D185D}" type="parTrans" cxnId="{60786C24-5E19-4F6B-A94B-0BD0A1955B9D}">
      <dgm:prSet/>
      <dgm:spPr/>
      <dgm:t>
        <a:bodyPr/>
        <a:lstStyle/>
        <a:p>
          <a:endParaRPr lang="en-US"/>
        </a:p>
      </dgm:t>
    </dgm:pt>
    <dgm:pt modelId="{09622BC1-9250-466D-8F20-F49A6D7EDC87}" type="sibTrans" cxnId="{60786C24-5E19-4F6B-A94B-0BD0A1955B9D}">
      <dgm:prSet/>
      <dgm:spPr/>
      <dgm:t>
        <a:bodyPr/>
        <a:lstStyle/>
        <a:p>
          <a:endParaRPr lang="en-US"/>
        </a:p>
      </dgm:t>
    </dgm:pt>
    <dgm:pt modelId="{7AA1A675-31C8-40BD-8DEA-83EC1ABE9976}">
      <dgm:prSet phldrT="[Text]" custT="1"/>
      <dgm:spPr/>
      <dgm:t>
        <a:bodyPr/>
        <a:lstStyle/>
        <a:p>
          <a:r>
            <a:rPr lang="en-US" sz="1800" b="1" dirty="0"/>
            <a:t>Notify your Employer</a:t>
          </a:r>
        </a:p>
      </dgm:t>
    </dgm:pt>
    <dgm:pt modelId="{7D56D6F6-9C6C-4CAD-A2BA-6E37F8B73045}" type="parTrans" cxnId="{D30D123A-961A-4025-87B1-8EA945D0B070}">
      <dgm:prSet/>
      <dgm:spPr/>
      <dgm:t>
        <a:bodyPr/>
        <a:lstStyle/>
        <a:p>
          <a:endParaRPr lang="en-US"/>
        </a:p>
      </dgm:t>
    </dgm:pt>
    <dgm:pt modelId="{897A0D15-8AD4-4D86-93BE-AA5612953469}" type="sibTrans" cxnId="{D30D123A-961A-4025-87B1-8EA945D0B070}">
      <dgm:prSet/>
      <dgm:spPr/>
      <dgm:t>
        <a:bodyPr/>
        <a:lstStyle/>
        <a:p>
          <a:endParaRPr lang="en-US"/>
        </a:p>
      </dgm:t>
    </dgm:pt>
    <dgm:pt modelId="{7652226E-C04B-41ED-8B6B-324C833DD3ED}">
      <dgm:prSet phldrT="[Text]" custT="1"/>
      <dgm:spPr/>
      <dgm:t>
        <a:bodyPr/>
        <a:lstStyle/>
        <a:p>
          <a:r>
            <a:rPr lang="en-US" sz="1800" dirty="0"/>
            <a:t>30 days for foreseeable leave</a:t>
          </a:r>
        </a:p>
      </dgm:t>
    </dgm:pt>
    <dgm:pt modelId="{B159829F-394B-432D-BA29-4BDD3F57A468}" type="parTrans" cxnId="{FB6459A5-7037-4FDE-93B4-8B6732BB9794}">
      <dgm:prSet/>
      <dgm:spPr/>
      <dgm:t>
        <a:bodyPr/>
        <a:lstStyle/>
        <a:p>
          <a:endParaRPr lang="en-US"/>
        </a:p>
      </dgm:t>
    </dgm:pt>
    <dgm:pt modelId="{658D18CD-F167-46EF-A258-F243606F3826}" type="sibTrans" cxnId="{FB6459A5-7037-4FDE-93B4-8B6732BB9794}">
      <dgm:prSet/>
      <dgm:spPr/>
      <dgm:t>
        <a:bodyPr/>
        <a:lstStyle/>
        <a:p>
          <a:endParaRPr lang="en-US"/>
        </a:p>
      </dgm:t>
    </dgm:pt>
    <dgm:pt modelId="{E44FD6A1-1B9B-4DF5-816E-E684BC752E74}">
      <dgm:prSet phldrT="[Text]" custT="1"/>
      <dgm:spPr/>
      <dgm:t>
        <a:bodyPr/>
        <a:lstStyle/>
        <a:p>
          <a:r>
            <a:rPr lang="en-US" sz="1800" dirty="0"/>
            <a:t>24-hour emergency notice + written notice within 3 days</a:t>
          </a:r>
        </a:p>
      </dgm:t>
    </dgm:pt>
    <dgm:pt modelId="{05A9F0D9-3671-438D-83A2-C9DE5BD09238}" type="parTrans" cxnId="{BD908F38-C95C-4F8B-80E5-D2E0B81A2DDC}">
      <dgm:prSet/>
      <dgm:spPr/>
      <dgm:t>
        <a:bodyPr/>
        <a:lstStyle/>
        <a:p>
          <a:endParaRPr lang="en-US"/>
        </a:p>
      </dgm:t>
    </dgm:pt>
    <dgm:pt modelId="{E0B89F0E-4C19-4363-AC4F-6C0B8D7CEAE0}" type="sibTrans" cxnId="{BD908F38-C95C-4F8B-80E5-D2E0B81A2DDC}">
      <dgm:prSet/>
      <dgm:spPr/>
      <dgm:t>
        <a:bodyPr/>
        <a:lstStyle/>
        <a:p>
          <a:endParaRPr lang="en-US"/>
        </a:p>
      </dgm:t>
    </dgm:pt>
    <dgm:pt modelId="{452DD0EE-8D8B-4CF5-BCDE-2B1304AF7283}">
      <dgm:prSet phldrT="[Text]" custT="1"/>
      <dgm:spPr/>
      <dgm:t>
        <a:bodyPr/>
        <a:lstStyle/>
        <a:p>
          <a:r>
            <a:rPr lang="en-US" sz="1800" b="1" dirty="0"/>
            <a:t> Apply for Benefits</a:t>
          </a:r>
        </a:p>
      </dgm:t>
    </dgm:pt>
    <dgm:pt modelId="{3DADBA9A-D0E9-44BD-986F-F2358812DBFD}" type="parTrans" cxnId="{E7AF70D5-1DF5-4FCC-BEC6-01968F45C771}">
      <dgm:prSet/>
      <dgm:spPr/>
      <dgm:t>
        <a:bodyPr/>
        <a:lstStyle/>
        <a:p>
          <a:endParaRPr lang="en-US"/>
        </a:p>
      </dgm:t>
    </dgm:pt>
    <dgm:pt modelId="{20C8635F-3E2C-4CC9-9088-4A7E4481D52E}" type="sibTrans" cxnId="{E7AF70D5-1DF5-4FCC-BEC6-01968F45C771}">
      <dgm:prSet/>
      <dgm:spPr/>
      <dgm:t>
        <a:bodyPr/>
        <a:lstStyle/>
        <a:p>
          <a:endParaRPr lang="en-US"/>
        </a:p>
      </dgm:t>
    </dgm:pt>
    <dgm:pt modelId="{E1C59F89-77FE-46AD-94A5-EB6DBDD106B0}">
      <dgm:prSet phldrT="[Text]" custT="1"/>
      <dgm:spPr/>
      <dgm:t>
        <a:bodyPr/>
        <a:lstStyle/>
        <a:p>
          <a:r>
            <a:rPr lang="en-US" sz="1800" dirty="0"/>
            <a:t>Set up your Frances Online Account </a:t>
          </a:r>
        </a:p>
      </dgm:t>
    </dgm:pt>
    <dgm:pt modelId="{705B374F-7593-4069-9340-3ADED4B9F655}" type="parTrans" cxnId="{5F7D5773-6C45-4BE0-B44A-3964C43A6960}">
      <dgm:prSet/>
      <dgm:spPr/>
      <dgm:t>
        <a:bodyPr/>
        <a:lstStyle/>
        <a:p>
          <a:endParaRPr lang="en-US"/>
        </a:p>
      </dgm:t>
    </dgm:pt>
    <dgm:pt modelId="{07741384-1F62-4F1E-862F-65A11DFBD330}" type="sibTrans" cxnId="{5F7D5773-6C45-4BE0-B44A-3964C43A6960}">
      <dgm:prSet/>
      <dgm:spPr/>
      <dgm:t>
        <a:bodyPr/>
        <a:lstStyle/>
        <a:p>
          <a:endParaRPr lang="en-US"/>
        </a:p>
      </dgm:t>
    </dgm:pt>
    <dgm:pt modelId="{594A9854-F183-4B95-BE84-1BD9E4911832}">
      <dgm:prSet phldrT="[Text]" custT="1"/>
      <dgm:spPr/>
      <dgm:t>
        <a:bodyPr/>
        <a:lstStyle/>
        <a:p>
          <a:r>
            <a:rPr lang="en-US" sz="1800" b="1" dirty="0"/>
            <a:t>Update your Application</a:t>
          </a:r>
        </a:p>
      </dgm:t>
    </dgm:pt>
    <dgm:pt modelId="{C86D0181-3087-4C59-A21B-F25629E16862}" type="parTrans" cxnId="{3EBA205D-6CC0-45BF-A7DF-58886646C3D1}">
      <dgm:prSet/>
      <dgm:spPr/>
      <dgm:t>
        <a:bodyPr/>
        <a:lstStyle/>
        <a:p>
          <a:endParaRPr lang="en-US"/>
        </a:p>
      </dgm:t>
    </dgm:pt>
    <dgm:pt modelId="{8B1F189B-F02D-489B-9DF8-4C21D81F7BE8}" type="sibTrans" cxnId="{3EBA205D-6CC0-45BF-A7DF-58886646C3D1}">
      <dgm:prSet/>
      <dgm:spPr/>
      <dgm:t>
        <a:bodyPr/>
        <a:lstStyle/>
        <a:p>
          <a:endParaRPr lang="en-US"/>
        </a:p>
      </dgm:t>
    </dgm:pt>
    <dgm:pt modelId="{DFA112CC-1192-4DD1-8D29-6D6929ABCDA2}">
      <dgm:prSet phldrT="[Text]" custT="1"/>
      <dgm:spPr/>
      <dgm:t>
        <a:bodyPr/>
        <a:lstStyle/>
        <a:p>
          <a:r>
            <a:rPr lang="en-US" sz="1800" dirty="0"/>
            <a:t>Notify OED of any changes within 10 days</a:t>
          </a:r>
        </a:p>
      </dgm:t>
    </dgm:pt>
    <dgm:pt modelId="{8E270EC1-D5E3-408C-AC18-C26EFDB0D708}" type="parTrans" cxnId="{586EAF1A-3007-4D83-AA6A-8DB3A203EC55}">
      <dgm:prSet/>
      <dgm:spPr/>
      <dgm:t>
        <a:bodyPr/>
        <a:lstStyle/>
        <a:p>
          <a:endParaRPr lang="en-US"/>
        </a:p>
      </dgm:t>
    </dgm:pt>
    <dgm:pt modelId="{CC8DFDBF-A9BC-41E3-99DF-2F3B3790108A}" type="sibTrans" cxnId="{586EAF1A-3007-4D83-AA6A-8DB3A203EC55}">
      <dgm:prSet/>
      <dgm:spPr/>
      <dgm:t>
        <a:bodyPr/>
        <a:lstStyle/>
        <a:p>
          <a:endParaRPr lang="en-US"/>
        </a:p>
      </dgm:t>
    </dgm:pt>
    <dgm:pt modelId="{35F6C590-8FB0-4CB8-9B06-B1E759735EDC}">
      <dgm:prSet phldrT="[Text]" custT="1"/>
      <dgm:spPr/>
      <dgm:t>
        <a:bodyPr/>
        <a:lstStyle/>
        <a:p>
          <a:r>
            <a:rPr lang="en-US" sz="1800" dirty="0"/>
            <a:t>*Paper applications will be available on the website</a:t>
          </a:r>
        </a:p>
      </dgm:t>
    </dgm:pt>
    <dgm:pt modelId="{9AA6CCD8-DE76-4A5C-9E81-61AC6C937025}" type="parTrans" cxnId="{645E2B08-82DA-4648-911B-1D952674CE42}">
      <dgm:prSet/>
      <dgm:spPr/>
      <dgm:t>
        <a:bodyPr/>
        <a:lstStyle/>
        <a:p>
          <a:endParaRPr lang="en-US"/>
        </a:p>
      </dgm:t>
    </dgm:pt>
    <dgm:pt modelId="{0F34439C-BBBA-45B8-869B-7A763A77FE76}" type="sibTrans" cxnId="{645E2B08-82DA-4648-911B-1D952674CE42}">
      <dgm:prSet/>
      <dgm:spPr/>
      <dgm:t>
        <a:bodyPr/>
        <a:lstStyle/>
        <a:p>
          <a:endParaRPr lang="en-US"/>
        </a:p>
      </dgm:t>
    </dgm:pt>
    <dgm:pt modelId="{F7352573-5A23-4E29-99C1-4123F0AFDB18}">
      <dgm:prSet phldrT="[Text]" custT="1"/>
      <dgm:spPr/>
      <dgm:t>
        <a:bodyPr/>
        <a:lstStyle/>
        <a:p>
          <a:r>
            <a:rPr lang="en-US" sz="1800" dirty="0"/>
            <a:t>Apply no earlier than 30 days before leave</a:t>
          </a:r>
        </a:p>
      </dgm:t>
    </dgm:pt>
    <dgm:pt modelId="{C7D996A3-1FE2-4669-9C14-B99A1F1E78CA}" type="parTrans" cxnId="{469888F5-FC90-4756-9A33-B6BDF734D062}">
      <dgm:prSet/>
      <dgm:spPr/>
      <dgm:t>
        <a:bodyPr/>
        <a:lstStyle/>
        <a:p>
          <a:endParaRPr lang="en-US"/>
        </a:p>
      </dgm:t>
    </dgm:pt>
    <dgm:pt modelId="{E0A1771A-4F49-4B02-B6A6-344926B93661}" type="sibTrans" cxnId="{469888F5-FC90-4756-9A33-B6BDF734D062}">
      <dgm:prSet/>
      <dgm:spPr/>
      <dgm:t>
        <a:bodyPr/>
        <a:lstStyle/>
        <a:p>
          <a:endParaRPr lang="en-US"/>
        </a:p>
      </dgm:t>
    </dgm:pt>
    <dgm:pt modelId="{166474D6-C106-8144-B454-C7B8C39F0FCE}" type="pres">
      <dgm:prSet presAssocID="{31CB2535-4B17-479C-B56E-6274B0655F5E}" presName="Name0" presStyleCnt="0">
        <dgm:presLayoutVars>
          <dgm:dir/>
          <dgm:animLvl val="lvl"/>
          <dgm:resizeHandles val="exact"/>
        </dgm:presLayoutVars>
      </dgm:prSet>
      <dgm:spPr/>
    </dgm:pt>
    <dgm:pt modelId="{B6A2F0FA-7D2F-954E-87B1-67CB18FF58BE}" type="pres">
      <dgm:prSet presAssocID="{9B9546AB-660E-4DC6-A313-BAB7F6ED7E56}" presName="composite" presStyleCnt="0"/>
      <dgm:spPr/>
    </dgm:pt>
    <dgm:pt modelId="{3A00A77D-8622-8C43-AAE9-907B281CBAEC}" type="pres">
      <dgm:prSet presAssocID="{9B9546AB-660E-4DC6-A313-BAB7F6ED7E56}" presName="parTx" presStyleLbl="node1" presStyleIdx="0" presStyleCnt="4">
        <dgm:presLayoutVars>
          <dgm:chMax val="0"/>
          <dgm:chPref val="0"/>
          <dgm:bulletEnabled val="1"/>
        </dgm:presLayoutVars>
      </dgm:prSet>
      <dgm:spPr/>
    </dgm:pt>
    <dgm:pt modelId="{27277F68-75AB-D540-A9B5-16A5609AAB5A}" type="pres">
      <dgm:prSet presAssocID="{9B9546AB-660E-4DC6-A313-BAB7F6ED7E56}" presName="desTx" presStyleLbl="revTx" presStyleIdx="0" presStyleCnt="4">
        <dgm:presLayoutVars>
          <dgm:bulletEnabled val="1"/>
        </dgm:presLayoutVars>
      </dgm:prSet>
      <dgm:spPr/>
    </dgm:pt>
    <dgm:pt modelId="{E8B93867-7497-FA47-B685-EFE0FCAF1CD1}" type="pres">
      <dgm:prSet presAssocID="{56635AC7-8281-4209-A316-EEC090F7F0B7}" presName="space" presStyleCnt="0"/>
      <dgm:spPr/>
    </dgm:pt>
    <dgm:pt modelId="{A741970A-E2C5-9F4F-A21E-C21DF2A497DE}" type="pres">
      <dgm:prSet presAssocID="{7AA1A675-31C8-40BD-8DEA-83EC1ABE9976}" presName="composite" presStyleCnt="0"/>
      <dgm:spPr/>
    </dgm:pt>
    <dgm:pt modelId="{A6270C85-FBB5-674A-8146-C68E911112EE}" type="pres">
      <dgm:prSet presAssocID="{7AA1A675-31C8-40BD-8DEA-83EC1ABE9976}" presName="parTx" presStyleLbl="node1" presStyleIdx="1" presStyleCnt="4">
        <dgm:presLayoutVars>
          <dgm:chMax val="0"/>
          <dgm:chPref val="0"/>
          <dgm:bulletEnabled val="1"/>
        </dgm:presLayoutVars>
      </dgm:prSet>
      <dgm:spPr/>
    </dgm:pt>
    <dgm:pt modelId="{21B5FD12-1C2E-974D-A8B7-3BFD735BEE73}" type="pres">
      <dgm:prSet presAssocID="{7AA1A675-31C8-40BD-8DEA-83EC1ABE9976}" presName="desTx" presStyleLbl="revTx" presStyleIdx="1" presStyleCnt="4">
        <dgm:presLayoutVars>
          <dgm:bulletEnabled val="1"/>
        </dgm:presLayoutVars>
      </dgm:prSet>
      <dgm:spPr/>
    </dgm:pt>
    <dgm:pt modelId="{7805CBA2-9081-EA48-9F6B-C349AB2C48EF}" type="pres">
      <dgm:prSet presAssocID="{897A0D15-8AD4-4D86-93BE-AA5612953469}" presName="space" presStyleCnt="0"/>
      <dgm:spPr/>
    </dgm:pt>
    <dgm:pt modelId="{DEAFF160-8A9C-284B-BE91-228D4AAFF60A}" type="pres">
      <dgm:prSet presAssocID="{452DD0EE-8D8B-4CF5-BCDE-2B1304AF7283}" presName="composite" presStyleCnt="0"/>
      <dgm:spPr/>
    </dgm:pt>
    <dgm:pt modelId="{5D3764C6-AFD7-C943-87F9-001D7BCBE2C3}" type="pres">
      <dgm:prSet presAssocID="{452DD0EE-8D8B-4CF5-BCDE-2B1304AF7283}" presName="parTx" presStyleLbl="node1" presStyleIdx="2" presStyleCnt="4">
        <dgm:presLayoutVars>
          <dgm:chMax val="0"/>
          <dgm:chPref val="0"/>
          <dgm:bulletEnabled val="1"/>
        </dgm:presLayoutVars>
      </dgm:prSet>
      <dgm:spPr/>
    </dgm:pt>
    <dgm:pt modelId="{0C048DE3-F3B1-F046-9520-9E104D320530}" type="pres">
      <dgm:prSet presAssocID="{452DD0EE-8D8B-4CF5-BCDE-2B1304AF7283}" presName="desTx" presStyleLbl="revTx" presStyleIdx="2" presStyleCnt="4">
        <dgm:presLayoutVars>
          <dgm:bulletEnabled val="1"/>
        </dgm:presLayoutVars>
      </dgm:prSet>
      <dgm:spPr/>
    </dgm:pt>
    <dgm:pt modelId="{0658FE79-03F1-FF40-8D83-7797E7D77EB8}" type="pres">
      <dgm:prSet presAssocID="{20C8635F-3E2C-4CC9-9088-4A7E4481D52E}" presName="space" presStyleCnt="0"/>
      <dgm:spPr/>
    </dgm:pt>
    <dgm:pt modelId="{4278256A-1BAC-7A4C-B9F5-41F0A909FAC8}" type="pres">
      <dgm:prSet presAssocID="{594A9854-F183-4B95-BE84-1BD9E4911832}" presName="composite" presStyleCnt="0"/>
      <dgm:spPr/>
    </dgm:pt>
    <dgm:pt modelId="{AF3F2C26-0630-0B4F-9D7B-5AF0CA2FB174}" type="pres">
      <dgm:prSet presAssocID="{594A9854-F183-4B95-BE84-1BD9E4911832}" presName="parTx" presStyleLbl="node1" presStyleIdx="3" presStyleCnt="4">
        <dgm:presLayoutVars>
          <dgm:chMax val="0"/>
          <dgm:chPref val="0"/>
          <dgm:bulletEnabled val="1"/>
        </dgm:presLayoutVars>
      </dgm:prSet>
      <dgm:spPr/>
    </dgm:pt>
    <dgm:pt modelId="{D307847F-EAD0-A54C-A20A-D94FEF530E48}" type="pres">
      <dgm:prSet presAssocID="{594A9854-F183-4B95-BE84-1BD9E4911832}" presName="desTx" presStyleLbl="revTx" presStyleIdx="3" presStyleCnt="4">
        <dgm:presLayoutVars>
          <dgm:bulletEnabled val="1"/>
        </dgm:presLayoutVars>
      </dgm:prSet>
      <dgm:spPr/>
    </dgm:pt>
  </dgm:ptLst>
  <dgm:cxnLst>
    <dgm:cxn modelId="{645E2B08-82DA-4648-911B-1D952674CE42}" srcId="{452DD0EE-8D8B-4CF5-BCDE-2B1304AF7283}" destId="{35F6C590-8FB0-4CB8-9B06-B1E759735EDC}" srcOrd="1" destOrd="0" parTransId="{9AA6CCD8-DE76-4A5C-9E81-61AC6C937025}" sibTransId="{0F34439C-BBBA-45B8-869B-7A763A77FE76}"/>
    <dgm:cxn modelId="{99C09D16-F73F-364B-9476-5BB8250C22CB}" type="presOf" srcId="{7652226E-C04B-41ED-8B6B-324C833DD3ED}" destId="{21B5FD12-1C2E-974D-A8B7-3BFD735BEE73}" srcOrd="0" destOrd="0" presId="urn:microsoft.com/office/officeart/2005/8/layout/chevron1"/>
    <dgm:cxn modelId="{364AED19-C2C2-C442-881A-23F9BFF193F4}" type="presOf" srcId="{E44FD6A1-1B9B-4DF5-816E-E684BC752E74}" destId="{21B5FD12-1C2E-974D-A8B7-3BFD735BEE73}" srcOrd="0" destOrd="1" presId="urn:microsoft.com/office/officeart/2005/8/layout/chevron1"/>
    <dgm:cxn modelId="{586EAF1A-3007-4D83-AA6A-8DB3A203EC55}" srcId="{594A9854-F183-4B95-BE84-1BD9E4911832}" destId="{DFA112CC-1192-4DD1-8D29-6D6929ABCDA2}" srcOrd="0" destOrd="0" parTransId="{8E270EC1-D5E3-408C-AC18-C26EFDB0D708}" sibTransId="{CC8DFDBF-A9BC-41E3-99DF-2F3B3790108A}"/>
    <dgm:cxn modelId="{60786C24-5E19-4F6B-A94B-0BD0A1955B9D}" srcId="{9B9546AB-660E-4DC6-A313-BAB7F6ED7E56}" destId="{741133DF-DA07-44D3-91D9-C4D7E4F1F2CD}" srcOrd="1" destOrd="0" parTransId="{23C06093-8FB8-4A5A-BC2C-17D0A20D185D}" sibTransId="{09622BC1-9250-466D-8F20-F49A6D7EDC87}"/>
    <dgm:cxn modelId="{D4249C27-D0A5-4055-97BC-BC0DF98350D7}" srcId="{31CB2535-4B17-479C-B56E-6274B0655F5E}" destId="{9B9546AB-660E-4DC6-A313-BAB7F6ED7E56}" srcOrd="0" destOrd="0" parTransId="{43BD9F3A-6E29-4794-8122-5E8BD5AAF650}" sibTransId="{56635AC7-8281-4209-A316-EEC090F7F0B7}"/>
    <dgm:cxn modelId="{5B14E929-C8D6-A241-B6D5-61A5DA5939B5}" type="presOf" srcId="{7AA1A675-31C8-40BD-8DEA-83EC1ABE9976}" destId="{A6270C85-FBB5-674A-8146-C68E911112EE}" srcOrd="0" destOrd="0" presId="urn:microsoft.com/office/officeart/2005/8/layout/chevron1"/>
    <dgm:cxn modelId="{ACA1A82D-15E1-4012-BE23-012A071C1594}" type="presOf" srcId="{F7352573-5A23-4E29-99C1-4123F0AFDB18}" destId="{0C048DE3-F3B1-F046-9520-9E104D320530}" srcOrd="0" destOrd="2" presId="urn:microsoft.com/office/officeart/2005/8/layout/chevron1"/>
    <dgm:cxn modelId="{BD908F38-C95C-4F8B-80E5-D2E0B81A2DDC}" srcId="{7AA1A675-31C8-40BD-8DEA-83EC1ABE9976}" destId="{E44FD6A1-1B9B-4DF5-816E-E684BC752E74}" srcOrd="1" destOrd="0" parTransId="{05A9F0D9-3671-438D-83A2-C9DE5BD09238}" sibTransId="{E0B89F0E-4C19-4363-AC4F-6C0B8D7CEAE0}"/>
    <dgm:cxn modelId="{D30D123A-961A-4025-87B1-8EA945D0B070}" srcId="{31CB2535-4B17-479C-B56E-6274B0655F5E}" destId="{7AA1A675-31C8-40BD-8DEA-83EC1ABE9976}" srcOrd="1" destOrd="0" parTransId="{7D56D6F6-9C6C-4CAD-A2BA-6E37F8B73045}" sibTransId="{897A0D15-8AD4-4D86-93BE-AA5612953469}"/>
    <dgm:cxn modelId="{3EBA205D-6CC0-45BF-A7DF-58886646C3D1}" srcId="{31CB2535-4B17-479C-B56E-6274B0655F5E}" destId="{594A9854-F183-4B95-BE84-1BD9E4911832}" srcOrd="3" destOrd="0" parTransId="{C86D0181-3087-4C59-A21B-F25629E16862}" sibTransId="{8B1F189B-F02D-489B-9DF8-4C21D81F7BE8}"/>
    <dgm:cxn modelId="{740A3A48-1016-4549-8F21-3F27ACBCEF8B}" type="presOf" srcId="{9B9546AB-660E-4DC6-A313-BAB7F6ED7E56}" destId="{3A00A77D-8622-8C43-AAE9-907B281CBAEC}" srcOrd="0" destOrd="0" presId="urn:microsoft.com/office/officeart/2005/8/layout/chevron1"/>
    <dgm:cxn modelId="{5996B54F-5974-E74A-9343-2751F76BCC22}" type="presOf" srcId="{E1C59F89-77FE-46AD-94A5-EB6DBDD106B0}" destId="{0C048DE3-F3B1-F046-9520-9E104D320530}" srcOrd="0" destOrd="0" presId="urn:microsoft.com/office/officeart/2005/8/layout/chevron1"/>
    <dgm:cxn modelId="{7031EA51-F1D1-F24F-8129-F2F67B6BB2F3}" type="presOf" srcId="{CC03EE55-9E5F-4CF8-8F22-A4F2D127AD97}" destId="{27277F68-75AB-D540-A9B5-16A5609AAB5A}" srcOrd="0" destOrd="0" presId="urn:microsoft.com/office/officeart/2005/8/layout/chevron1"/>
    <dgm:cxn modelId="{5F7D5773-6C45-4BE0-B44A-3964C43A6960}" srcId="{452DD0EE-8D8B-4CF5-BCDE-2B1304AF7283}" destId="{E1C59F89-77FE-46AD-94A5-EB6DBDD106B0}" srcOrd="0" destOrd="0" parTransId="{705B374F-7593-4069-9340-3ADED4B9F655}" sibTransId="{07741384-1F62-4F1E-862F-65A11DFBD330}"/>
    <dgm:cxn modelId="{6010C98D-4175-F845-A1DF-0CC37EF8A3D1}" type="presOf" srcId="{DFA112CC-1192-4DD1-8D29-6D6929ABCDA2}" destId="{D307847F-EAD0-A54C-A20A-D94FEF530E48}" srcOrd="0" destOrd="0" presId="urn:microsoft.com/office/officeart/2005/8/layout/chevron1"/>
    <dgm:cxn modelId="{FB6459A5-7037-4FDE-93B4-8B6732BB9794}" srcId="{7AA1A675-31C8-40BD-8DEA-83EC1ABE9976}" destId="{7652226E-C04B-41ED-8B6B-324C833DD3ED}" srcOrd="0" destOrd="0" parTransId="{B159829F-394B-432D-BA29-4BDD3F57A468}" sibTransId="{658D18CD-F167-46EF-A258-F243606F3826}"/>
    <dgm:cxn modelId="{F9202AB0-74BC-184E-B667-990B825A4E8C}" type="presOf" srcId="{594A9854-F183-4B95-BE84-1BD9E4911832}" destId="{AF3F2C26-0630-0B4F-9D7B-5AF0CA2FB174}" srcOrd="0" destOrd="0" presId="urn:microsoft.com/office/officeart/2005/8/layout/chevron1"/>
    <dgm:cxn modelId="{713950B1-21F2-44F1-B406-080A2474E9BF}" type="presOf" srcId="{35F6C590-8FB0-4CB8-9B06-B1E759735EDC}" destId="{0C048DE3-F3B1-F046-9520-9E104D320530}" srcOrd="0" destOrd="1" presId="urn:microsoft.com/office/officeart/2005/8/layout/chevron1"/>
    <dgm:cxn modelId="{E7AF70D5-1DF5-4FCC-BEC6-01968F45C771}" srcId="{31CB2535-4B17-479C-B56E-6274B0655F5E}" destId="{452DD0EE-8D8B-4CF5-BCDE-2B1304AF7283}" srcOrd="2" destOrd="0" parTransId="{3DADBA9A-D0E9-44BD-986F-F2358812DBFD}" sibTransId="{20C8635F-3E2C-4CC9-9088-4A7E4481D52E}"/>
    <dgm:cxn modelId="{FAB97DE7-CD90-46AE-A51F-ACBDCFA78A87}" srcId="{9B9546AB-660E-4DC6-A313-BAB7F6ED7E56}" destId="{CC03EE55-9E5F-4CF8-8F22-A4F2D127AD97}" srcOrd="0" destOrd="0" parTransId="{0DAA644F-BF20-4021-8823-A4318EBE1CB3}" sibTransId="{925F0601-0B9F-4130-B0E5-7960B1081734}"/>
    <dgm:cxn modelId="{94841CE8-1A69-2245-88DE-674FF56BD34A}" type="presOf" srcId="{31CB2535-4B17-479C-B56E-6274B0655F5E}" destId="{166474D6-C106-8144-B454-C7B8C39F0FCE}" srcOrd="0" destOrd="0" presId="urn:microsoft.com/office/officeart/2005/8/layout/chevron1"/>
    <dgm:cxn modelId="{BD2D9BE9-8736-6548-AD0B-BFB7A155BC4B}" type="presOf" srcId="{741133DF-DA07-44D3-91D9-C4D7E4F1F2CD}" destId="{27277F68-75AB-D540-A9B5-16A5609AAB5A}" srcOrd="0" destOrd="1" presId="urn:microsoft.com/office/officeart/2005/8/layout/chevron1"/>
    <dgm:cxn modelId="{688D1FEC-07AC-2543-9988-F0E8CABB951B}" type="presOf" srcId="{452DD0EE-8D8B-4CF5-BCDE-2B1304AF7283}" destId="{5D3764C6-AFD7-C943-87F9-001D7BCBE2C3}" srcOrd="0" destOrd="0" presId="urn:microsoft.com/office/officeart/2005/8/layout/chevron1"/>
    <dgm:cxn modelId="{469888F5-FC90-4756-9A33-B6BDF734D062}" srcId="{452DD0EE-8D8B-4CF5-BCDE-2B1304AF7283}" destId="{F7352573-5A23-4E29-99C1-4123F0AFDB18}" srcOrd="2" destOrd="0" parTransId="{C7D996A3-1FE2-4669-9C14-B99A1F1E78CA}" sibTransId="{E0A1771A-4F49-4B02-B6A6-344926B93661}"/>
    <dgm:cxn modelId="{B628720F-3FB8-5843-AEB5-D864B1944857}" type="presParOf" srcId="{166474D6-C106-8144-B454-C7B8C39F0FCE}" destId="{B6A2F0FA-7D2F-954E-87B1-67CB18FF58BE}" srcOrd="0" destOrd="0" presId="urn:microsoft.com/office/officeart/2005/8/layout/chevron1"/>
    <dgm:cxn modelId="{3FB9CD68-3FFF-4540-85D5-49E15FDAAE4C}" type="presParOf" srcId="{B6A2F0FA-7D2F-954E-87B1-67CB18FF58BE}" destId="{3A00A77D-8622-8C43-AAE9-907B281CBAEC}" srcOrd="0" destOrd="0" presId="urn:microsoft.com/office/officeart/2005/8/layout/chevron1"/>
    <dgm:cxn modelId="{62B789BF-0BDC-C943-BA8D-8ADAEBFDF80A}" type="presParOf" srcId="{B6A2F0FA-7D2F-954E-87B1-67CB18FF58BE}" destId="{27277F68-75AB-D540-A9B5-16A5609AAB5A}" srcOrd="1" destOrd="0" presId="urn:microsoft.com/office/officeart/2005/8/layout/chevron1"/>
    <dgm:cxn modelId="{C0BFAC90-CEE1-6046-AE59-CFD28C6D5BB7}" type="presParOf" srcId="{166474D6-C106-8144-B454-C7B8C39F0FCE}" destId="{E8B93867-7497-FA47-B685-EFE0FCAF1CD1}" srcOrd="1" destOrd="0" presId="urn:microsoft.com/office/officeart/2005/8/layout/chevron1"/>
    <dgm:cxn modelId="{39F171A5-E543-0E41-ACD7-2105AA874D97}" type="presParOf" srcId="{166474D6-C106-8144-B454-C7B8C39F0FCE}" destId="{A741970A-E2C5-9F4F-A21E-C21DF2A497DE}" srcOrd="2" destOrd="0" presId="urn:microsoft.com/office/officeart/2005/8/layout/chevron1"/>
    <dgm:cxn modelId="{46E1A37B-EAF8-E640-9F5D-B0BE25027EE3}" type="presParOf" srcId="{A741970A-E2C5-9F4F-A21E-C21DF2A497DE}" destId="{A6270C85-FBB5-674A-8146-C68E911112EE}" srcOrd="0" destOrd="0" presId="urn:microsoft.com/office/officeart/2005/8/layout/chevron1"/>
    <dgm:cxn modelId="{CC2D466A-8DA9-404E-BE8D-578BA57B1968}" type="presParOf" srcId="{A741970A-E2C5-9F4F-A21E-C21DF2A497DE}" destId="{21B5FD12-1C2E-974D-A8B7-3BFD735BEE73}" srcOrd="1" destOrd="0" presId="urn:microsoft.com/office/officeart/2005/8/layout/chevron1"/>
    <dgm:cxn modelId="{85FA059B-661D-8C48-BD39-0D51CCFE05B3}" type="presParOf" srcId="{166474D6-C106-8144-B454-C7B8C39F0FCE}" destId="{7805CBA2-9081-EA48-9F6B-C349AB2C48EF}" srcOrd="3" destOrd="0" presId="urn:microsoft.com/office/officeart/2005/8/layout/chevron1"/>
    <dgm:cxn modelId="{F47DBC18-34D2-4C4F-9FA6-5C9DD4AA6742}" type="presParOf" srcId="{166474D6-C106-8144-B454-C7B8C39F0FCE}" destId="{DEAFF160-8A9C-284B-BE91-228D4AAFF60A}" srcOrd="4" destOrd="0" presId="urn:microsoft.com/office/officeart/2005/8/layout/chevron1"/>
    <dgm:cxn modelId="{6C9BFB24-2395-C348-943A-E1A377A36DDD}" type="presParOf" srcId="{DEAFF160-8A9C-284B-BE91-228D4AAFF60A}" destId="{5D3764C6-AFD7-C943-87F9-001D7BCBE2C3}" srcOrd="0" destOrd="0" presId="urn:microsoft.com/office/officeart/2005/8/layout/chevron1"/>
    <dgm:cxn modelId="{C3E46C81-309E-C841-B893-76573A68BDC0}" type="presParOf" srcId="{DEAFF160-8A9C-284B-BE91-228D4AAFF60A}" destId="{0C048DE3-F3B1-F046-9520-9E104D320530}" srcOrd="1" destOrd="0" presId="urn:microsoft.com/office/officeart/2005/8/layout/chevron1"/>
    <dgm:cxn modelId="{EE25D7ED-9159-1D47-886F-FB4CC680663A}" type="presParOf" srcId="{166474D6-C106-8144-B454-C7B8C39F0FCE}" destId="{0658FE79-03F1-FF40-8D83-7797E7D77EB8}" srcOrd="5" destOrd="0" presId="urn:microsoft.com/office/officeart/2005/8/layout/chevron1"/>
    <dgm:cxn modelId="{E6324B49-DB91-F243-9A31-F09A75FD561E}" type="presParOf" srcId="{166474D6-C106-8144-B454-C7B8C39F0FCE}" destId="{4278256A-1BAC-7A4C-B9F5-41F0A909FAC8}" srcOrd="6" destOrd="0" presId="urn:microsoft.com/office/officeart/2005/8/layout/chevron1"/>
    <dgm:cxn modelId="{43DF04FA-31BB-CF44-9F5B-855DE7065743}" type="presParOf" srcId="{4278256A-1BAC-7A4C-B9F5-41F0A909FAC8}" destId="{AF3F2C26-0630-0B4F-9D7B-5AF0CA2FB174}" srcOrd="0" destOrd="0" presId="urn:microsoft.com/office/officeart/2005/8/layout/chevron1"/>
    <dgm:cxn modelId="{2B025213-4DF4-B641-8E19-3531CB0F15D0}" type="presParOf" srcId="{4278256A-1BAC-7A4C-B9F5-41F0A909FAC8}" destId="{D307847F-EAD0-A54C-A20A-D94FEF530E48}"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230C3-2F36-4084-831F-AC1C4BD4E89F}">
      <dsp:nvSpPr>
        <dsp:cNvPr id="0" name=""/>
        <dsp:cNvSpPr/>
      </dsp:nvSpPr>
      <dsp:spPr>
        <a:xfrm>
          <a:off x="-3931684" y="-619430"/>
          <a:ext cx="4808806" cy="4808806"/>
        </a:xfrm>
        <a:prstGeom prst="blockArc">
          <a:avLst>
            <a:gd name="adj1" fmla="val 18900000"/>
            <a:gd name="adj2" fmla="val 2700000"/>
            <a:gd name="adj3" fmla="val 449"/>
          </a:avLst>
        </a:prstGeom>
        <a:noFill/>
        <a:ln w="12700" cap="flat" cmpd="sng" algn="ctr">
          <a:solidFill>
            <a:srgbClr val="F15B64"/>
          </a:solidFill>
          <a:prstDash val="solid"/>
          <a:miter lim="800000"/>
        </a:ln>
        <a:effectLst/>
      </dsp:spPr>
      <dsp:style>
        <a:lnRef idx="2">
          <a:scrgbClr r="0" g="0" b="0"/>
        </a:lnRef>
        <a:fillRef idx="0">
          <a:scrgbClr r="0" g="0" b="0"/>
        </a:fillRef>
        <a:effectRef idx="0">
          <a:scrgbClr r="0" g="0" b="0"/>
        </a:effectRef>
        <a:fontRef idx="minor"/>
      </dsp:style>
    </dsp:sp>
    <dsp:sp modelId="{A97DC4F3-4204-4639-9CE0-251AAE0CB49C}">
      <dsp:nvSpPr>
        <dsp:cNvPr id="0" name=""/>
        <dsp:cNvSpPr/>
      </dsp:nvSpPr>
      <dsp:spPr>
        <a:xfrm>
          <a:off x="920631" y="498835"/>
          <a:ext cx="5024306" cy="454611"/>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6729"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t>Family Leave</a:t>
          </a:r>
        </a:p>
      </dsp:txBody>
      <dsp:txXfrm>
        <a:off x="920631" y="498835"/>
        <a:ext cx="5024306" cy="454611"/>
      </dsp:txXfrm>
    </dsp:sp>
    <dsp:sp modelId="{3BD95F8F-FE77-410F-BD9E-89F03C5B55CA}">
      <dsp:nvSpPr>
        <dsp:cNvPr id="0" name=""/>
        <dsp:cNvSpPr/>
      </dsp:nvSpPr>
      <dsp:spPr>
        <a:xfrm>
          <a:off x="154833" y="267745"/>
          <a:ext cx="892486" cy="892486"/>
        </a:xfrm>
        <a:prstGeom prst="ellipse">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E3EDBBBD-E25E-4308-85D6-7BDD655B9C26}">
      <dsp:nvSpPr>
        <dsp:cNvPr id="0" name=""/>
        <dsp:cNvSpPr/>
      </dsp:nvSpPr>
      <dsp:spPr>
        <a:xfrm>
          <a:off x="1119629" y="1566331"/>
          <a:ext cx="4805137" cy="437282"/>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6729"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t>Medical Leave</a:t>
          </a:r>
        </a:p>
      </dsp:txBody>
      <dsp:txXfrm>
        <a:off x="1119629" y="1566331"/>
        <a:ext cx="4805137" cy="437282"/>
      </dsp:txXfrm>
    </dsp:sp>
    <dsp:sp modelId="{B6191C0A-7F8F-4015-BE71-45B3780E96DD}">
      <dsp:nvSpPr>
        <dsp:cNvPr id="0" name=""/>
        <dsp:cNvSpPr/>
      </dsp:nvSpPr>
      <dsp:spPr>
        <a:xfrm>
          <a:off x="414368" y="1338729"/>
          <a:ext cx="892486" cy="892486"/>
        </a:xfrm>
        <a:prstGeom prst="ellipse">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DFDB6FA5-A4B5-4AAD-909B-23AE872D7D43}">
      <dsp:nvSpPr>
        <dsp:cNvPr id="0" name=""/>
        <dsp:cNvSpPr/>
      </dsp:nvSpPr>
      <dsp:spPr>
        <a:xfrm>
          <a:off x="492836" y="2656603"/>
          <a:ext cx="5423464" cy="406502"/>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6729"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t>   Safe Leave</a:t>
          </a:r>
        </a:p>
      </dsp:txBody>
      <dsp:txXfrm>
        <a:off x="492836" y="2656603"/>
        <a:ext cx="5423464" cy="406502"/>
      </dsp:txXfrm>
    </dsp:sp>
    <dsp:sp modelId="{245D9C01-BCCA-4C09-AE09-31EA15A607D7}">
      <dsp:nvSpPr>
        <dsp:cNvPr id="0" name=""/>
        <dsp:cNvSpPr/>
      </dsp:nvSpPr>
      <dsp:spPr>
        <a:xfrm>
          <a:off x="154833" y="2409712"/>
          <a:ext cx="892486" cy="892486"/>
        </a:xfrm>
        <a:prstGeom prst="ellipse">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0A77D-8622-8C43-AAE9-907B281CBAEC}">
      <dsp:nvSpPr>
        <dsp:cNvPr id="0" name=""/>
        <dsp:cNvSpPr/>
      </dsp:nvSpPr>
      <dsp:spPr>
        <a:xfrm>
          <a:off x="6157" y="251266"/>
          <a:ext cx="3064912" cy="1225964"/>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Documentation</a:t>
          </a:r>
        </a:p>
      </dsp:txBody>
      <dsp:txXfrm>
        <a:off x="619139" y="251266"/>
        <a:ext cx="1838948" cy="1225964"/>
      </dsp:txXfrm>
    </dsp:sp>
    <dsp:sp modelId="{27277F68-75AB-D540-A9B5-16A5609AAB5A}">
      <dsp:nvSpPr>
        <dsp:cNvPr id="0" name=""/>
        <dsp:cNvSpPr/>
      </dsp:nvSpPr>
      <dsp:spPr>
        <a:xfrm>
          <a:off x="6157" y="1630477"/>
          <a:ext cx="2451929" cy="1748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Gather your documentation</a:t>
          </a:r>
        </a:p>
        <a:p>
          <a:pPr marL="171450" lvl="1" indent="-171450" algn="l" defTabSz="800100">
            <a:lnSpc>
              <a:spcPct val="90000"/>
            </a:lnSpc>
            <a:spcBef>
              <a:spcPct val="0"/>
            </a:spcBef>
            <a:spcAft>
              <a:spcPct val="15000"/>
            </a:spcAft>
            <a:buChar char="•"/>
          </a:pPr>
          <a:r>
            <a:rPr lang="en-US" sz="1800" kern="1200" dirty="0"/>
            <a:t>Decide the amount and schedule of leave you’re applying for</a:t>
          </a:r>
        </a:p>
      </dsp:txBody>
      <dsp:txXfrm>
        <a:off x="6157" y="1630477"/>
        <a:ext cx="2451929" cy="1748144"/>
      </dsp:txXfrm>
    </dsp:sp>
    <dsp:sp modelId="{A6270C85-FBB5-674A-8146-C68E911112EE}">
      <dsp:nvSpPr>
        <dsp:cNvPr id="0" name=""/>
        <dsp:cNvSpPr/>
      </dsp:nvSpPr>
      <dsp:spPr>
        <a:xfrm>
          <a:off x="2855069" y="251266"/>
          <a:ext cx="3064912" cy="1225964"/>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t>Notify your Employer</a:t>
          </a:r>
        </a:p>
      </dsp:txBody>
      <dsp:txXfrm>
        <a:off x="3468051" y="251266"/>
        <a:ext cx="1838948" cy="1225964"/>
      </dsp:txXfrm>
    </dsp:sp>
    <dsp:sp modelId="{21B5FD12-1C2E-974D-A8B7-3BFD735BEE73}">
      <dsp:nvSpPr>
        <dsp:cNvPr id="0" name=""/>
        <dsp:cNvSpPr/>
      </dsp:nvSpPr>
      <dsp:spPr>
        <a:xfrm>
          <a:off x="2855069" y="1630477"/>
          <a:ext cx="2451929" cy="1748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30 days for foreseeable leave</a:t>
          </a:r>
        </a:p>
        <a:p>
          <a:pPr marL="171450" lvl="1" indent="-171450" algn="l" defTabSz="800100">
            <a:lnSpc>
              <a:spcPct val="90000"/>
            </a:lnSpc>
            <a:spcBef>
              <a:spcPct val="0"/>
            </a:spcBef>
            <a:spcAft>
              <a:spcPct val="15000"/>
            </a:spcAft>
            <a:buChar char="•"/>
          </a:pPr>
          <a:r>
            <a:rPr lang="en-US" sz="1800" kern="1200" dirty="0"/>
            <a:t>24-hour emergency notice + written notice within 3 days</a:t>
          </a:r>
        </a:p>
      </dsp:txBody>
      <dsp:txXfrm>
        <a:off x="2855069" y="1630477"/>
        <a:ext cx="2451929" cy="1748144"/>
      </dsp:txXfrm>
    </dsp:sp>
    <dsp:sp modelId="{5D3764C6-AFD7-C943-87F9-001D7BCBE2C3}">
      <dsp:nvSpPr>
        <dsp:cNvPr id="0" name=""/>
        <dsp:cNvSpPr/>
      </dsp:nvSpPr>
      <dsp:spPr>
        <a:xfrm>
          <a:off x="5703982" y="251266"/>
          <a:ext cx="3064912" cy="122596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t> Apply for Benefits</a:t>
          </a:r>
        </a:p>
      </dsp:txBody>
      <dsp:txXfrm>
        <a:off x="6316964" y="251266"/>
        <a:ext cx="1838948" cy="1225964"/>
      </dsp:txXfrm>
    </dsp:sp>
    <dsp:sp modelId="{0C048DE3-F3B1-F046-9520-9E104D320530}">
      <dsp:nvSpPr>
        <dsp:cNvPr id="0" name=""/>
        <dsp:cNvSpPr/>
      </dsp:nvSpPr>
      <dsp:spPr>
        <a:xfrm>
          <a:off x="5703982" y="1630477"/>
          <a:ext cx="2451929" cy="1748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Set up your Frances Online Account </a:t>
          </a:r>
        </a:p>
        <a:p>
          <a:pPr marL="171450" lvl="1" indent="-171450" algn="l" defTabSz="800100">
            <a:lnSpc>
              <a:spcPct val="90000"/>
            </a:lnSpc>
            <a:spcBef>
              <a:spcPct val="0"/>
            </a:spcBef>
            <a:spcAft>
              <a:spcPct val="15000"/>
            </a:spcAft>
            <a:buChar char="•"/>
          </a:pPr>
          <a:r>
            <a:rPr lang="en-US" sz="1800" kern="1200" dirty="0"/>
            <a:t>*Paper applications will be available on the website</a:t>
          </a:r>
        </a:p>
        <a:p>
          <a:pPr marL="171450" lvl="1" indent="-171450" algn="l" defTabSz="800100">
            <a:lnSpc>
              <a:spcPct val="90000"/>
            </a:lnSpc>
            <a:spcBef>
              <a:spcPct val="0"/>
            </a:spcBef>
            <a:spcAft>
              <a:spcPct val="15000"/>
            </a:spcAft>
            <a:buChar char="•"/>
          </a:pPr>
          <a:r>
            <a:rPr lang="en-US" sz="1800" kern="1200" dirty="0"/>
            <a:t>Apply no earlier than 30 days before leave</a:t>
          </a:r>
        </a:p>
      </dsp:txBody>
      <dsp:txXfrm>
        <a:off x="5703982" y="1630477"/>
        <a:ext cx="2451929" cy="1748144"/>
      </dsp:txXfrm>
    </dsp:sp>
    <dsp:sp modelId="{AF3F2C26-0630-0B4F-9D7B-5AF0CA2FB174}">
      <dsp:nvSpPr>
        <dsp:cNvPr id="0" name=""/>
        <dsp:cNvSpPr/>
      </dsp:nvSpPr>
      <dsp:spPr>
        <a:xfrm>
          <a:off x="8552894" y="251266"/>
          <a:ext cx="3064912" cy="1225964"/>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t>Update your Application</a:t>
          </a:r>
        </a:p>
      </dsp:txBody>
      <dsp:txXfrm>
        <a:off x="9165876" y="251266"/>
        <a:ext cx="1838948" cy="1225964"/>
      </dsp:txXfrm>
    </dsp:sp>
    <dsp:sp modelId="{D307847F-EAD0-A54C-A20A-D94FEF530E48}">
      <dsp:nvSpPr>
        <dsp:cNvPr id="0" name=""/>
        <dsp:cNvSpPr/>
      </dsp:nvSpPr>
      <dsp:spPr>
        <a:xfrm>
          <a:off x="8552894" y="1630477"/>
          <a:ext cx="2451929" cy="1748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Notify OED of any changes within 10 days</a:t>
          </a:r>
        </a:p>
      </dsp:txBody>
      <dsp:txXfrm>
        <a:off x="8552894" y="1630477"/>
        <a:ext cx="2451929" cy="174814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D62D7F-16B9-4B70-AF45-24A81801A033}" type="datetimeFigureOut">
              <a:rPr lang="en-US" smtClean="0"/>
              <a:t>11/2/2023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21EE1C-2413-4631-8506-06CED2041337}" type="slidenum">
              <a:rPr lang="en-US" smtClean="0"/>
              <a:t>‹#›</a:t>
            </a:fld>
            <a:endParaRPr lang="en-US"/>
          </a:p>
        </p:txBody>
      </p:sp>
    </p:spTree>
    <p:extLst>
      <p:ext uri="{BB962C8B-B14F-4D97-AF65-F5344CB8AC3E}">
        <p14:creationId xmlns:p14="http://schemas.microsoft.com/office/powerpoint/2010/main" val="1949881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01698-E1B7-42D2-BA81-4838994C1889}"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D0974-9B48-4931-9E0F-8836DF282B79}" type="slidenum">
              <a:rPr lang="en-US" smtClean="0"/>
              <a:t>‹#›</a:t>
            </a:fld>
            <a:endParaRPr lang="en-US"/>
          </a:p>
        </p:txBody>
      </p:sp>
    </p:spTree>
    <p:extLst>
      <p:ext uri="{BB962C8B-B14F-4D97-AF65-F5344CB8AC3E}">
        <p14:creationId xmlns:p14="http://schemas.microsoft.com/office/powerpoint/2010/main" val="1727622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DD0974-9B48-4931-9E0F-8836DF282B79}" type="slidenum">
              <a:rPr lang="en-US" smtClean="0"/>
              <a:t>1</a:t>
            </a:fld>
            <a:endParaRPr lang="en-US"/>
          </a:p>
        </p:txBody>
      </p:sp>
    </p:spTree>
    <p:extLst>
      <p:ext uri="{BB962C8B-B14F-4D97-AF65-F5344CB8AC3E}">
        <p14:creationId xmlns:p14="http://schemas.microsoft.com/office/powerpoint/2010/main" val="1749382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C5A50D-7566-406D-8A96-8C007BDDC6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7626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8D528-1604-4256-8334-14385905B9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6325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8D528-1604-4256-8334-14385905B9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5613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BE00C26-8E78-4968-A33D-3891D3203149}"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3895513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E00C26-8E78-4968-A33D-3891D3203149}" type="slidenum">
              <a:rPr lang="en-US" smtClean="0"/>
              <a:pPr/>
              <a:t>24</a:t>
            </a:fld>
            <a:endParaRPr lang="en-US"/>
          </a:p>
        </p:txBody>
      </p:sp>
    </p:spTree>
    <p:extLst>
      <p:ext uri="{BB962C8B-B14F-4D97-AF65-F5344CB8AC3E}">
        <p14:creationId xmlns:p14="http://schemas.microsoft.com/office/powerpoint/2010/main" val="186479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BE00C26-8E78-4968-A33D-3891D3203149}"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927561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E00C26-8E78-4968-A33D-3891D3203149}" type="slidenum">
              <a:rPr lang="en-US" smtClean="0"/>
              <a:pPr/>
              <a:t>26</a:t>
            </a:fld>
            <a:endParaRPr lang="en-US"/>
          </a:p>
        </p:txBody>
      </p:sp>
    </p:spTree>
    <p:extLst>
      <p:ext uri="{BB962C8B-B14F-4D97-AF65-F5344CB8AC3E}">
        <p14:creationId xmlns:p14="http://schemas.microsoft.com/office/powerpoint/2010/main" val="1216052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DD0974-9B48-4931-9E0F-8836DF282B79}" type="slidenum">
              <a:rPr lang="en-US" smtClean="0"/>
              <a:t>27</a:t>
            </a:fld>
            <a:endParaRPr lang="en-US"/>
          </a:p>
        </p:txBody>
      </p:sp>
    </p:spTree>
    <p:extLst>
      <p:ext uri="{BB962C8B-B14F-4D97-AF65-F5344CB8AC3E}">
        <p14:creationId xmlns:p14="http://schemas.microsoft.com/office/powerpoint/2010/main" val="366639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CDD0974-9B48-4931-9E0F-8836DF282B79}" type="slidenum">
              <a:rPr lang="en-US" smtClean="0"/>
              <a:t>2</a:t>
            </a:fld>
            <a:endParaRPr lang="en-US"/>
          </a:p>
        </p:txBody>
      </p:sp>
    </p:spTree>
    <p:extLst>
      <p:ext uri="{BB962C8B-B14F-4D97-AF65-F5344CB8AC3E}">
        <p14:creationId xmlns:p14="http://schemas.microsoft.com/office/powerpoint/2010/main" val="901489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DD0974-9B48-4931-9E0F-8836DF282B79}" type="slidenum">
              <a:rPr lang="en-US" smtClean="0"/>
              <a:t>3</a:t>
            </a:fld>
            <a:endParaRPr lang="en-US"/>
          </a:p>
        </p:txBody>
      </p:sp>
    </p:spTree>
    <p:extLst>
      <p:ext uri="{BB962C8B-B14F-4D97-AF65-F5344CB8AC3E}">
        <p14:creationId xmlns:p14="http://schemas.microsoft.com/office/powerpoint/2010/main" val="3491370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DD0974-9B48-4931-9E0F-8836DF282B79}" type="slidenum">
              <a:rPr lang="en-US" smtClean="0"/>
              <a:t>5</a:t>
            </a:fld>
            <a:endParaRPr lang="en-US"/>
          </a:p>
        </p:txBody>
      </p:sp>
    </p:spTree>
    <p:extLst>
      <p:ext uri="{BB962C8B-B14F-4D97-AF65-F5344CB8AC3E}">
        <p14:creationId xmlns:p14="http://schemas.microsoft.com/office/powerpoint/2010/main" val="2611475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DD0974-9B48-4931-9E0F-8836DF282B79}" type="slidenum">
              <a:rPr lang="en-US" smtClean="0"/>
              <a:t>10</a:t>
            </a:fld>
            <a:endParaRPr lang="en-US"/>
          </a:p>
        </p:txBody>
      </p:sp>
    </p:spTree>
    <p:extLst>
      <p:ext uri="{BB962C8B-B14F-4D97-AF65-F5344CB8AC3E}">
        <p14:creationId xmlns:p14="http://schemas.microsoft.com/office/powerpoint/2010/main" val="3781853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DD0974-9B48-4931-9E0F-8836DF282B79}" type="slidenum">
              <a:rPr lang="en-US" smtClean="0"/>
              <a:t>11</a:t>
            </a:fld>
            <a:endParaRPr lang="en-US"/>
          </a:p>
        </p:txBody>
      </p:sp>
    </p:spTree>
    <p:extLst>
      <p:ext uri="{BB962C8B-B14F-4D97-AF65-F5344CB8AC3E}">
        <p14:creationId xmlns:p14="http://schemas.microsoft.com/office/powerpoint/2010/main" val="2490344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C5A50D-7566-406D-8A96-8C007BDDC6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953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C5A50D-7566-406D-8A96-8C007BDDC6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275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C5A50D-7566-406D-8A96-8C007BDDC6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617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paidleave.oregon.gov/Pages/default.aspx"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964645"/>
            <a:ext cx="9144000" cy="1655762"/>
          </a:xfrm>
          <a:prstGeom prst="rect">
            <a:avLst/>
          </a:prstGeom>
        </p:spPr>
        <p:txBody>
          <a:bodyPr>
            <a:normAutofit/>
          </a:bodyPr>
          <a:lstStyle>
            <a:lvl1pPr marL="0" indent="0" algn="l">
              <a:buNone/>
              <a:defRPr sz="3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9296400" y="2361794"/>
            <a:ext cx="2743200" cy="365125"/>
          </a:xfrm>
          <a:prstGeom prst="rect">
            <a:avLst/>
          </a:prstGeom>
        </p:spPr>
        <p:txBody>
          <a:bodyPr/>
          <a:lstStyle>
            <a:lvl1pPr algn="r">
              <a:defRPr sz="1600">
                <a:solidFill>
                  <a:schemeClr val="tx1"/>
                </a:solidFill>
              </a:defRPr>
            </a:lvl1pPr>
          </a:lstStyle>
          <a:p>
            <a:endParaRPr lang="en-US"/>
          </a:p>
        </p:txBody>
      </p:sp>
      <p:sp>
        <p:nvSpPr>
          <p:cNvPr id="2" name="Slide Number Placeholder 5">
            <a:extLst>
              <a:ext uri="{FF2B5EF4-FFF2-40B4-BE49-F238E27FC236}">
                <a16:creationId xmlns:a16="http://schemas.microsoft.com/office/drawing/2014/main" id="{4240D6F6-2E2D-CD11-4618-788F32941369}"/>
              </a:ext>
            </a:extLst>
          </p:cNvPr>
          <p:cNvSpPr>
            <a:spLocks noGrp="1"/>
          </p:cNvSpPr>
          <p:nvPr>
            <p:ph type="sldNum" sz="quarter" idx="12"/>
          </p:nvPr>
        </p:nvSpPr>
        <p:spPr>
          <a:xfrm>
            <a:off x="9114295" y="6054133"/>
            <a:ext cx="2743200" cy="365125"/>
          </a:xfrm>
          <a:prstGeom prst="rect">
            <a:avLst/>
          </a:prstGeom>
        </p:spPr>
        <p:txBody>
          <a:bodyPr/>
          <a:lstStyle>
            <a:lvl1pPr algn="r">
              <a:defRPr sz="1400">
                <a:solidFill>
                  <a:schemeClr val="tx1"/>
                </a:solidFill>
              </a:defRPr>
            </a:lvl1pPr>
          </a:lstStyle>
          <a:p>
            <a:fld id="{5D61CA13-9160-48CF-886B-94B76DDD6894}" type="slidenum">
              <a:rPr lang="en-US" smtClean="0"/>
              <a:pPr/>
              <a:t>‹#›</a:t>
            </a:fld>
            <a:endParaRPr lang="en-US"/>
          </a:p>
        </p:txBody>
      </p:sp>
    </p:spTree>
    <p:extLst>
      <p:ext uri="{BB962C8B-B14F-4D97-AF65-F5344CB8AC3E}">
        <p14:creationId xmlns:p14="http://schemas.microsoft.com/office/powerpoint/2010/main" val="1356079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B086-6DE7-2DAB-0A7A-52753AA26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E4B6A-43C6-E074-73B2-B6DC4909F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92948-E460-F4AE-8105-A6C74E325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000F97-8DB3-0DA6-6000-5F3E236B191F}"/>
              </a:ext>
            </a:extLst>
          </p:cNvPr>
          <p:cNvSpPr>
            <a:spLocks noGrp="1"/>
          </p:cNvSpPr>
          <p:nvPr>
            <p:ph type="dt" sz="half" idx="10"/>
          </p:nvPr>
        </p:nvSpPr>
        <p:spPr/>
        <p:txBody>
          <a:bodyPr/>
          <a:lstStyle/>
          <a:p>
            <a:fld id="{E42BC415-5846-4D3C-BA84-AC694FFF229E}" type="datetimeFigureOut">
              <a:rPr lang="en-US" smtClean="0"/>
              <a:t>11/2/2023</a:t>
            </a:fld>
            <a:endParaRPr lang="en-US"/>
          </a:p>
        </p:txBody>
      </p:sp>
      <p:sp>
        <p:nvSpPr>
          <p:cNvPr id="6" name="Footer Placeholder 5">
            <a:extLst>
              <a:ext uri="{FF2B5EF4-FFF2-40B4-BE49-F238E27FC236}">
                <a16:creationId xmlns:a16="http://schemas.microsoft.com/office/drawing/2014/main" id="{FEBAB244-6701-ABDC-6F82-53F757845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8A1C6-CFC8-9249-8C44-1281570AA139}"/>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2270538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B4EFF-C7F3-79D5-9E4A-8770613B8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3BDFA-E099-755A-AC37-EA0DAEFB331C}"/>
              </a:ext>
            </a:extLst>
          </p:cNvPr>
          <p:cNvSpPr>
            <a:spLocks noGrp="1"/>
          </p:cNvSpPr>
          <p:nvPr>
            <p:ph sz="half" idx="2"/>
          </p:nvPr>
        </p:nvSpPr>
        <p:spPr>
          <a:xfrm>
            <a:off x="839788" y="2505075"/>
            <a:ext cx="5157787" cy="3684588"/>
          </a:xfrm>
          <a:solidFill>
            <a:schemeClr val="accent5">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A1CEE-01D3-4196-1516-C74B025C9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2D8F4-696E-689B-0EEE-2E63F5F5CF26}"/>
              </a:ext>
            </a:extLst>
          </p:cNvPr>
          <p:cNvSpPr>
            <a:spLocks noGrp="1"/>
          </p:cNvSpPr>
          <p:nvPr>
            <p:ph sz="quarter" idx="4"/>
          </p:nvPr>
        </p:nvSpPr>
        <p:spPr>
          <a:xfrm>
            <a:off x="6172200" y="2505075"/>
            <a:ext cx="5183188" cy="3684588"/>
          </a:xfrm>
          <a:solidFill>
            <a:schemeClr val="accent5">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6AD4A-17A8-D0AE-BC5F-36631FC4FF35}"/>
              </a:ext>
            </a:extLst>
          </p:cNvPr>
          <p:cNvSpPr>
            <a:spLocks noGrp="1"/>
          </p:cNvSpPr>
          <p:nvPr>
            <p:ph type="dt" sz="half" idx="10"/>
          </p:nvPr>
        </p:nvSpPr>
        <p:spPr/>
        <p:txBody>
          <a:bodyPr/>
          <a:lstStyle/>
          <a:p>
            <a:fld id="{E42BC415-5846-4D3C-BA84-AC694FFF229E}" type="datetimeFigureOut">
              <a:rPr lang="en-US" smtClean="0"/>
              <a:t>11/2/2023</a:t>
            </a:fld>
            <a:endParaRPr lang="en-US"/>
          </a:p>
        </p:txBody>
      </p:sp>
      <p:sp>
        <p:nvSpPr>
          <p:cNvPr id="8" name="Footer Placeholder 7">
            <a:extLst>
              <a:ext uri="{FF2B5EF4-FFF2-40B4-BE49-F238E27FC236}">
                <a16:creationId xmlns:a16="http://schemas.microsoft.com/office/drawing/2014/main" id="{145E0B56-DB2F-1D00-5746-A5EA9065FF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09094-F10C-C34E-D1A3-792F6907E066}"/>
              </a:ext>
            </a:extLst>
          </p:cNvPr>
          <p:cNvSpPr>
            <a:spLocks noGrp="1"/>
          </p:cNvSpPr>
          <p:nvPr>
            <p:ph type="sldNum" sz="quarter" idx="12"/>
          </p:nvPr>
        </p:nvSpPr>
        <p:spPr/>
        <p:txBody>
          <a:bodyPr/>
          <a:lstStyle/>
          <a:p>
            <a:fld id="{6DAAD792-40EB-4AE2-8035-18241753E6F5}" type="slidenum">
              <a:rPr lang="en-US" smtClean="0"/>
              <a:t>‹#›</a:t>
            </a:fld>
            <a:endParaRPr lang="en-US"/>
          </a:p>
        </p:txBody>
      </p:sp>
      <p:sp>
        <p:nvSpPr>
          <p:cNvPr id="11" name="Title 10">
            <a:extLst>
              <a:ext uri="{FF2B5EF4-FFF2-40B4-BE49-F238E27FC236}">
                <a16:creationId xmlns:a16="http://schemas.microsoft.com/office/drawing/2014/main" id="{13D29285-A485-B869-8F9E-49320269A07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5676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F76C-4908-7560-6962-1D801C9D9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C11BB-678D-EE4B-412D-3A41C798665D}"/>
              </a:ext>
            </a:extLst>
          </p:cNvPr>
          <p:cNvSpPr>
            <a:spLocks noGrp="1"/>
          </p:cNvSpPr>
          <p:nvPr>
            <p:ph type="dt" sz="half" idx="10"/>
          </p:nvPr>
        </p:nvSpPr>
        <p:spPr/>
        <p:txBody>
          <a:bodyPr/>
          <a:lstStyle/>
          <a:p>
            <a:fld id="{E42BC415-5846-4D3C-BA84-AC694FFF229E}" type="datetimeFigureOut">
              <a:rPr lang="en-US" smtClean="0"/>
              <a:t>11/2/2023</a:t>
            </a:fld>
            <a:endParaRPr lang="en-US"/>
          </a:p>
        </p:txBody>
      </p:sp>
      <p:sp>
        <p:nvSpPr>
          <p:cNvPr id="4" name="Footer Placeholder 3">
            <a:extLst>
              <a:ext uri="{FF2B5EF4-FFF2-40B4-BE49-F238E27FC236}">
                <a16:creationId xmlns:a16="http://schemas.microsoft.com/office/drawing/2014/main" id="{BDBD7932-B6E4-7DD7-33AE-68D9AFF11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7DCEEC-8E59-5C14-8481-D4A79F663436}"/>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241027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E04B7-366E-9341-F0C4-018B63485E37}"/>
              </a:ext>
            </a:extLst>
          </p:cNvPr>
          <p:cNvSpPr>
            <a:spLocks noGrp="1"/>
          </p:cNvSpPr>
          <p:nvPr>
            <p:ph type="dt" sz="half" idx="10"/>
          </p:nvPr>
        </p:nvSpPr>
        <p:spPr/>
        <p:txBody>
          <a:bodyPr/>
          <a:lstStyle/>
          <a:p>
            <a:fld id="{E42BC415-5846-4D3C-BA84-AC694FFF229E}" type="datetimeFigureOut">
              <a:rPr lang="en-US" smtClean="0"/>
              <a:t>11/2/2023</a:t>
            </a:fld>
            <a:endParaRPr lang="en-US"/>
          </a:p>
        </p:txBody>
      </p:sp>
      <p:sp>
        <p:nvSpPr>
          <p:cNvPr id="3" name="Footer Placeholder 2">
            <a:extLst>
              <a:ext uri="{FF2B5EF4-FFF2-40B4-BE49-F238E27FC236}">
                <a16:creationId xmlns:a16="http://schemas.microsoft.com/office/drawing/2014/main" id="{06196D20-8BE3-9D30-83AC-0F8A64250D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C9797C-8725-F4AB-FEC0-16C6C08C2AFE}"/>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5" name="Picture 4">
            <a:extLst>
              <a:ext uri="{FF2B5EF4-FFF2-40B4-BE49-F238E27FC236}">
                <a16:creationId xmlns:a16="http://schemas.microsoft.com/office/drawing/2014/main" id="{3F50B191-7D59-5AFE-03CA-9C08E47D38F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3209348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E48-D897-7EF2-154C-D05F755067D6}"/>
              </a:ext>
            </a:extLst>
          </p:cNvPr>
          <p:cNvSpPr>
            <a:spLocks noGrp="1"/>
          </p:cNvSpPr>
          <p:nvPr>
            <p:ph type="title"/>
          </p:nvPr>
        </p:nvSpPr>
        <p:spPr>
          <a:xfrm>
            <a:off x="839788" y="457200"/>
            <a:ext cx="3932237" cy="1600200"/>
          </a:xfrm>
        </p:spPr>
        <p:txBody>
          <a:bodyPr anchor="b"/>
          <a:lstStyle>
            <a:lvl1pPr>
              <a:defRPr sz="3200">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B045F7-0A30-F0AD-DCBD-BA798BF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4A195-7761-CDFD-56EF-77E56A2C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FFC30-E52B-0650-9AF5-341C23AA0C52}"/>
              </a:ext>
            </a:extLst>
          </p:cNvPr>
          <p:cNvSpPr>
            <a:spLocks noGrp="1"/>
          </p:cNvSpPr>
          <p:nvPr>
            <p:ph type="dt" sz="half" idx="10"/>
          </p:nvPr>
        </p:nvSpPr>
        <p:spPr/>
        <p:txBody>
          <a:bodyPr/>
          <a:lstStyle/>
          <a:p>
            <a:fld id="{E42BC415-5846-4D3C-BA84-AC694FFF229E}" type="datetimeFigureOut">
              <a:rPr lang="en-US" smtClean="0"/>
              <a:t>11/2/2023</a:t>
            </a:fld>
            <a:endParaRPr lang="en-US"/>
          </a:p>
        </p:txBody>
      </p:sp>
      <p:sp>
        <p:nvSpPr>
          <p:cNvPr id="6" name="Footer Placeholder 5">
            <a:extLst>
              <a:ext uri="{FF2B5EF4-FFF2-40B4-BE49-F238E27FC236}">
                <a16:creationId xmlns:a16="http://schemas.microsoft.com/office/drawing/2014/main" id="{864D087A-3AFA-5138-5E30-7B27ACC42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E8005-D1CF-6BC8-D343-EDE5FFFFF328}"/>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A5513AE2-64EC-DCDD-CD00-07595AF3A01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2586228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159C-0518-6644-A5B9-4394ADEF71AF}"/>
              </a:ext>
            </a:extLst>
          </p:cNvPr>
          <p:cNvSpPr>
            <a:spLocks noGrp="1"/>
          </p:cNvSpPr>
          <p:nvPr>
            <p:ph type="title"/>
          </p:nvPr>
        </p:nvSpPr>
        <p:spPr>
          <a:xfrm>
            <a:off x="839788" y="457200"/>
            <a:ext cx="3932237" cy="1600200"/>
          </a:xfrm>
        </p:spPr>
        <p:txBody>
          <a:bodyPr anchor="b"/>
          <a:lstStyle>
            <a:lvl1pPr>
              <a:defRPr sz="3200">
                <a:solidFill>
                  <a:schemeClr val="accent5"/>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ED7F4837-967C-3228-920A-BD6657708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FBD469-58C7-19F2-028D-10C9F8D36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EAF21-26AD-7BD5-8C82-F8463190279D}"/>
              </a:ext>
            </a:extLst>
          </p:cNvPr>
          <p:cNvSpPr>
            <a:spLocks noGrp="1"/>
          </p:cNvSpPr>
          <p:nvPr>
            <p:ph type="dt" sz="half" idx="10"/>
          </p:nvPr>
        </p:nvSpPr>
        <p:spPr/>
        <p:txBody>
          <a:bodyPr/>
          <a:lstStyle/>
          <a:p>
            <a:fld id="{E42BC415-5846-4D3C-BA84-AC694FFF229E}" type="datetimeFigureOut">
              <a:rPr lang="en-US" smtClean="0"/>
              <a:t>11/2/2023</a:t>
            </a:fld>
            <a:endParaRPr lang="en-US"/>
          </a:p>
        </p:txBody>
      </p:sp>
      <p:sp>
        <p:nvSpPr>
          <p:cNvPr id="6" name="Footer Placeholder 5">
            <a:extLst>
              <a:ext uri="{FF2B5EF4-FFF2-40B4-BE49-F238E27FC236}">
                <a16:creationId xmlns:a16="http://schemas.microsoft.com/office/drawing/2014/main" id="{E5E8FE55-E6B7-931B-F35C-233752946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A5C9F-DA70-64CA-BEB2-115FEAEA210D}"/>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9D40835C-084A-8A40-BF2D-A5147710061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2194128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OHAmasterpage_nobackfinal_shared.jpg"/>
          <p:cNvPicPr>
            <a:picLocks noChangeAspect="1"/>
          </p:cNvPicPr>
          <p:nvPr userDrawn="1"/>
        </p:nvPicPr>
        <p:blipFill>
          <a:blip r:embed="rId2" cstate="print"/>
          <a:stretch>
            <a:fillRect/>
          </a:stretch>
        </p:blipFill>
        <p:spPr>
          <a:xfrm>
            <a:off x="3586" y="0"/>
            <a:ext cx="12184828" cy="6858000"/>
          </a:xfrm>
          <a:prstGeom prst="rect">
            <a:avLst/>
          </a:prstGeom>
        </p:spPr>
      </p:pic>
      <p:sp>
        <p:nvSpPr>
          <p:cNvPr id="6146" name="Rectangle 2"/>
          <p:cNvSpPr>
            <a:spLocks noGrp="1" noChangeArrowheads="1"/>
          </p:cNvSpPr>
          <p:nvPr>
            <p:ph type="ctrTitle"/>
          </p:nvPr>
        </p:nvSpPr>
        <p:spPr>
          <a:xfrm>
            <a:off x="914400" y="682626"/>
            <a:ext cx="10363200" cy="1470025"/>
          </a:xfrm>
        </p:spPr>
        <p:txBody>
          <a:bodyPr/>
          <a:lstStyle>
            <a:lvl1pPr algn="ctr">
              <a:defRPr/>
            </a:lvl1pPr>
          </a:lstStyle>
          <a:p>
            <a:r>
              <a:rPr lang="en-US"/>
              <a:t>Title</a:t>
            </a:r>
          </a:p>
        </p:txBody>
      </p:sp>
      <p:sp>
        <p:nvSpPr>
          <p:cNvPr id="6147" name="Rectangle 3"/>
          <p:cNvSpPr>
            <a:spLocks noGrp="1" noChangeArrowheads="1"/>
          </p:cNvSpPr>
          <p:nvPr>
            <p:ph type="subTitle" idx="1"/>
          </p:nvPr>
        </p:nvSpPr>
        <p:spPr>
          <a:xfrm>
            <a:off x="1828800" y="2438400"/>
            <a:ext cx="8534400" cy="1752600"/>
          </a:xfrm>
        </p:spPr>
        <p:txBody>
          <a:bodyPr/>
          <a:lstStyle>
            <a:lvl1pPr marL="0" indent="0" algn="ctr">
              <a:buFontTx/>
              <a:buNone/>
              <a:defRPr sz="1400"/>
            </a:lvl1pPr>
          </a:lstStyle>
          <a:p>
            <a:r>
              <a:rPr lang="en-US"/>
              <a:t>Click to edit Master subtitle style</a:t>
            </a:r>
          </a:p>
        </p:txBody>
      </p:sp>
      <p:sp>
        <p:nvSpPr>
          <p:cNvPr id="6153" name="Rectangle 9"/>
          <p:cNvSpPr>
            <a:spLocks noChangeArrowheads="1"/>
          </p:cNvSpPr>
          <p:nvPr/>
        </p:nvSpPr>
        <p:spPr bwMode="auto">
          <a:xfrm>
            <a:off x="4165600" y="6324600"/>
            <a:ext cx="3860800" cy="323850"/>
          </a:xfrm>
          <a:prstGeom prst="rect">
            <a:avLst/>
          </a:prstGeom>
          <a:noFill/>
          <a:ln w="9525">
            <a:noFill/>
            <a:miter lim="800000"/>
            <a:headEnd/>
            <a:tailEnd/>
          </a:ln>
          <a:effectLst/>
        </p:spPr>
        <p:txBody>
          <a:bodyPr/>
          <a:lstStyle/>
          <a:p>
            <a:pPr algn="ctr" eaLnBrk="1" hangingPunct="1"/>
            <a:endParaRPr lang="en-US" sz="1200">
              <a:solidFill>
                <a:srgbClr val="005595"/>
              </a:solidFill>
              <a:latin typeface="Arial" charset="0"/>
            </a:endParaRPr>
          </a:p>
        </p:txBody>
      </p:sp>
      <p:sp>
        <p:nvSpPr>
          <p:cNvPr id="6155" name="Text Box 11"/>
          <p:cNvSpPr txBox="1">
            <a:spLocks noChangeArrowheads="1"/>
          </p:cNvSpPr>
          <p:nvPr userDrawn="1"/>
        </p:nvSpPr>
        <p:spPr bwMode="auto">
          <a:xfrm>
            <a:off x="812800" y="5486400"/>
            <a:ext cx="4267200" cy="498598"/>
          </a:xfrm>
          <a:prstGeom prst="rect">
            <a:avLst/>
          </a:prstGeom>
          <a:noFill/>
          <a:ln w="9525">
            <a:noFill/>
            <a:miter lim="800000"/>
            <a:headEnd/>
            <a:tailEnd/>
          </a:ln>
          <a:effectLst/>
        </p:spPr>
        <p:txBody>
          <a:bodyPr>
            <a:spAutoFit/>
          </a:bodyPr>
          <a:lstStyle/>
          <a:p>
            <a:pPr algn="ctr" eaLnBrk="1" hangingPunct="1">
              <a:spcBef>
                <a:spcPct val="20000"/>
              </a:spcBef>
            </a:pPr>
            <a:r>
              <a:rPr lang="en-US" sz="1200" dirty="0">
                <a:solidFill>
                  <a:srgbClr val="005595"/>
                </a:solidFill>
                <a:latin typeface="Arial" charset="0"/>
              </a:rPr>
              <a:t>Place Your Logo Here - Align Center</a:t>
            </a:r>
          </a:p>
          <a:p>
            <a:pPr algn="ctr" eaLnBrk="1" hangingPunct="1">
              <a:spcBef>
                <a:spcPct val="20000"/>
              </a:spcBef>
            </a:pPr>
            <a:endParaRPr lang="en-US" sz="1200" dirty="0">
              <a:solidFill>
                <a:srgbClr val="005595"/>
              </a:solidFill>
              <a:latin typeface="Arial" charset="0"/>
            </a:endParaRPr>
          </a:p>
        </p:txBody>
      </p:sp>
      <p:sp>
        <p:nvSpPr>
          <p:cNvPr id="2" name="TextBox 1"/>
          <p:cNvSpPr txBox="1"/>
          <p:nvPr userDrawn="1"/>
        </p:nvSpPr>
        <p:spPr>
          <a:xfrm>
            <a:off x="914400" y="5410200"/>
            <a:ext cx="3759200" cy="369332"/>
          </a:xfrm>
          <a:prstGeom prst="rect">
            <a:avLst/>
          </a:prstGeom>
          <a:solidFill>
            <a:schemeClr val="bg1"/>
          </a:solidFill>
        </p:spPr>
        <p:txBody>
          <a:bodyPr wrap="square" rtlCol="0">
            <a:spAutoFit/>
          </a:bodyPr>
          <a:lstStyle/>
          <a:p>
            <a:endParaRPr lang="en-US" sz="1800" dirty="0"/>
          </a:p>
        </p:txBody>
      </p:sp>
    </p:spTree>
    <p:extLst>
      <p:ext uri="{BB962C8B-B14F-4D97-AF65-F5344CB8AC3E}">
        <p14:creationId xmlns:p14="http://schemas.microsoft.com/office/powerpoint/2010/main" val="2451115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35B1C7C-2FE3-440E-960B-DC336E9D4EC3}"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231453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2693C284-B4DC-451D-807D-F60D65E3CB4B}"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591444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77962D4F-5079-4222-824C-2D2332E0DD5E}"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883290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199" y="934014"/>
            <a:ext cx="9480331" cy="1325563"/>
          </a:xfrm>
          <a:prstGeom prst="rect">
            <a:avLst/>
          </a:prstGeom>
        </p:spPr>
        <p:txBody>
          <a:bodyPr/>
          <a:lstStyle>
            <a:lvl1pPr>
              <a:defRPr sz="4000">
                <a:solidFill>
                  <a:schemeClr val="tx1"/>
                </a:solidFill>
              </a:defRPr>
            </a:lvl1pPr>
          </a:lstStyle>
          <a:p>
            <a:r>
              <a:rPr lang="en-US"/>
              <a:t>Click to edit Master title style</a:t>
            </a:r>
          </a:p>
        </p:txBody>
      </p:sp>
      <p:sp>
        <p:nvSpPr>
          <p:cNvPr id="3" name="Content Placeholder 2"/>
          <p:cNvSpPr>
            <a:spLocks noGrp="1"/>
          </p:cNvSpPr>
          <p:nvPr>
            <p:ph idx="1"/>
          </p:nvPr>
        </p:nvSpPr>
        <p:spPr>
          <a:xfrm>
            <a:off x="838200" y="2259577"/>
            <a:ext cx="9480330" cy="314799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114295" y="6054133"/>
            <a:ext cx="2743200" cy="365125"/>
          </a:xfrm>
          <a:prstGeom prst="rect">
            <a:avLst/>
          </a:prstGeom>
        </p:spPr>
        <p:txBody>
          <a:bodyPr/>
          <a:lstStyle>
            <a:lvl1pPr algn="r">
              <a:defRPr sz="1400">
                <a:solidFill>
                  <a:schemeClr val="tx1"/>
                </a:solidFill>
              </a:defRPr>
            </a:lvl1pPr>
          </a:lstStyle>
          <a:p>
            <a:fld id="{5D61CA13-9160-48CF-886B-94B76DDD6894}" type="slidenum">
              <a:rPr lang="en-US" smtClean="0"/>
              <a:pPr/>
              <a:t>‹#›</a:t>
            </a:fld>
            <a:endParaRPr lang="en-US"/>
          </a:p>
        </p:txBody>
      </p:sp>
      <p:sp>
        <p:nvSpPr>
          <p:cNvPr id="5" name="Rectangle 4"/>
          <p:cNvSpPr/>
          <p:nvPr userDrawn="1"/>
        </p:nvSpPr>
        <p:spPr>
          <a:xfrm>
            <a:off x="0" y="0"/>
            <a:ext cx="12192000" cy="22538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439437"/>
            <a:ext cx="12192000" cy="411973"/>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0894012" y="5171090"/>
            <a:ext cx="805823" cy="986063"/>
          </a:xfrm>
          <a:prstGeom prst="rect">
            <a:avLst/>
          </a:prstGeom>
        </p:spPr>
      </p:pic>
    </p:spTree>
    <p:extLst>
      <p:ext uri="{BB962C8B-B14F-4D97-AF65-F5344CB8AC3E}">
        <p14:creationId xmlns:p14="http://schemas.microsoft.com/office/powerpoint/2010/main" val="27259133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7B73C464-62F4-41AC-86F0-6F0305D6E9D3}" type="slidenum">
              <a:rPr lang="en-US"/>
              <a:pPr/>
              <a:t>‹#›</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202906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01E5BF8-2D8D-486B-87C7-C2DCA0D61843}" type="slidenum">
              <a:rPr lang="en-US"/>
              <a:pPr/>
              <a:t>‹#›</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07435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10F3097-2133-4D9E-BC2B-43985C5D995A}" type="slidenum">
              <a:rPr lang="en-US"/>
              <a:pPr/>
              <a:t>‹#›</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4107064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0129712D-99B4-4A1B-A104-7124243888D5}"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8812552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7620B12F-3AA2-41D6-BCED-9B854066AE1B}"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883859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3A4D164C-97E3-4077-A336-8B3BA028DF35}"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523967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440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83401412-47C9-4FBE-B950-A30F096D7934}"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552445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13140"/>
            <a:ext cx="10515600" cy="1325563"/>
          </a:xfrm>
          <a:prstGeom prst="rect">
            <a:avLst/>
          </a:prstGeom>
        </p:spPr>
        <p:txBody>
          <a:bodyPr/>
          <a:lstStyle>
            <a:lvl1pPr>
              <a:defRPr sz="4000">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2238703"/>
            <a:ext cx="5181600" cy="332652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38703"/>
            <a:ext cx="5181600" cy="332652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a:xfrm>
            <a:off x="9114295" y="6054133"/>
            <a:ext cx="2743200" cy="365125"/>
          </a:xfrm>
          <a:prstGeom prst="rect">
            <a:avLst/>
          </a:prstGeom>
        </p:spPr>
        <p:txBody>
          <a:bodyPr/>
          <a:lstStyle>
            <a:lvl1pPr algn="r">
              <a:defRPr sz="1400">
                <a:solidFill>
                  <a:schemeClr val="tx1"/>
                </a:solidFill>
              </a:defRPr>
            </a:lvl1pPr>
          </a:lstStyle>
          <a:p>
            <a:fld id="{5D61CA13-9160-48CF-886B-94B76DDD6894}" type="slidenum">
              <a:rPr lang="en-US" smtClean="0"/>
              <a:pPr/>
              <a:t>‹#›</a:t>
            </a:fld>
            <a:endParaRPr lang="en-US"/>
          </a:p>
        </p:txBody>
      </p:sp>
      <p:sp>
        <p:nvSpPr>
          <p:cNvPr id="9" name="Rectangle 8"/>
          <p:cNvSpPr/>
          <p:nvPr userDrawn="1"/>
        </p:nvSpPr>
        <p:spPr>
          <a:xfrm>
            <a:off x="0" y="0"/>
            <a:ext cx="12192000" cy="2253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439437"/>
            <a:ext cx="12192000" cy="411973"/>
          </a:xfrm>
          <a:prstGeom prst="rect">
            <a:avLst/>
          </a:prstGeom>
          <a:solidFill>
            <a:srgbClr val="0087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0894012" y="5171090"/>
            <a:ext cx="805823" cy="986063"/>
          </a:xfrm>
          <a:prstGeom prst="rect">
            <a:avLst/>
          </a:prstGeom>
        </p:spPr>
      </p:pic>
    </p:spTree>
    <p:extLst>
      <p:ext uri="{BB962C8B-B14F-4D97-AF65-F5344CB8AC3E}">
        <p14:creationId xmlns:p14="http://schemas.microsoft.com/office/powerpoint/2010/main" val="383647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sz="4000"/>
            </a:lvl1pPr>
          </a:lstStyle>
          <a:p>
            <a:r>
              <a:rPr lang="en-US"/>
              <a:t>Click to edit Master title style</a:t>
            </a:r>
          </a:p>
        </p:txBody>
      </p:sp>
      <p:sp>
        <p:nvSpPr>
          <p:cNvPr id="6" name="Slide Number Placeholder 5"/>
          <p:cNvSpPr>
            <a:spLocks noGrp="1"/>
          </p:cNvSpPr>
          <p:nvPr>
            <p:ph type="sldNum" sz="quarter" idx="12"/>
          </p:nvPr>
        </p:nvSpPr>
        <p:spPr>
          <a:xfrm>
            <a:off x="9114295" y="6054133"/>
            <a:ext cx="2743200" cy="365125"/>
          </a:xfrm>
          <a:prstGeom prst="rect">
            <a:avLst/>
          </a:prstGeom>
        </p:spPr>
        <p:txBody>
          <a:bodyPr/>
          <a:lstStyle>
            <a:lvl1pPr algn="r">
              <a:defRPr sz="1400">
                <a:solidFill>
                  <a:schemeClr val="tx1"/>
                </a:solidFill>
              </a:defRPr>
            </a:lvl1pPr>
          </a:lstStyle>
          <a:p>
            <a:fld id="{5D61CA13-9160-48CF-886B-94B76DDD6894}" type="slidenum">
              <a:rPr lang="en-US" smtClean="0"/>
              <a:pPr/>
              <a:t>‹#›</a:t>
            </a:fld>
            <a:endParaRPr lang="en-US"/>
          </a:p>
        </p:txBody>
      </p:sp>
      <p:sp>
        <p:nvSpPr>
          <p:cNvPr id="7" name="Rectangle 6"/>
          <p:cNvSpPr/>
          <p:nvPr userDrawn="1"/>
        </p:nvSpPr>
        <p:spPr>
          <a:xfrm>
            <a:off x="0" y="0"/>
            <a:ext cx="12192000" cy="2253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439437"/>
            <a:ext cx="12192000" cy="411973"/>
          </a:xfrm>
          <a:prstGeom prst="rect">
            <a:avLst/>
          </a:prstGeom>
          <a:solidFill>
            <a:srgbClr val="0087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0894012" y="5171090"/>
            <a:ext cx="805823" cy="986063"/>
          </a:xfrm>
          <a:prstGeom prst="rect">
            <a:avLst/>
          </a:prstGeom>
        </p:spPr>
      </p:pic>
    </p:spTree>
    <p:extLst>
      <p:ext uri="{BB962C8B-B14F-4D97-AF65-F5344CB8AC3E}">
        <p14:creationId xmlns:p14="http://schemas.microsoft.com/office/powerpoint/2010/main" val="78741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p:cNvSpPr/>
          <p:nvPr userDrawn="1"/>
        </p:nvSpPr>
        <p:spPr>
          <a:xfrm>
            <a:off x="0" y="-3888"/>
            <a:ext cx="12192000" cy="22926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910776"/>
            <a:ext cx="12192000" cy="947224"/>
          </a:xfrm>
          <a:prstGeom prst="rect">
            <a:avLst/>
          </a:prstGeom>
          <a:solidFill>
            <a:srgbClr val="0087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6614" y="6038192"/>
            <a:ext cx="2340594" cy="60270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33896" y="614120"/>
            <a:ext cx="4532586" cy="1377906"/>
          </a:xfrm>
          <a:prstGeom prst="rect">
            <a:avLst/>
          </a:prstGeom>
        </p:spPr>
      </p:pic>
      <p:sp>
        <p:nvSpPr>
          <p:cNvPr id="11" name="Title 1"/>
          <p:cNvSpPr>
            <a:spLocks noGrp="1"/>
          </p:cNvSpPr>
          <p:nvPr>
            <p:ph type="title"/>
          </p:nvPr>
        </p:nvSpPr>
        <p:spPr>
          <a:xfrm>
            <a:off x="496614" y="688318"/>
            <a:ext cx="6532179" cy="1495206"/>
          </a:xfrm>
          <a:prstGeom prst="rect">
            <a:avLst/>
          </a:prstGeom>
        </p:spPr>
        <p:txBody>
          <a:bodyPr/>
          <a:lstStyle>
            <a:lvl1pPr>
              <a:defRPr sz="4000">
                <a:solidFill>
                  <a:schemeClr val="tx1"/>
                </a:solidFill>
              </a:defRPr>
            </a:lvl1pPr>
          </a:lstStyle>
          <a:p>
            <a:r>
              <a:rPr lang="en-US"/>
              <a:t>Click to edit Master title style</a:t>
            </a:r>
          </a:p>
        </p:txBody>
      </p:sp>
      <p:sp>
        <p:nvSpPr>
          <p:cNvPr id="12" name="Content Placeholder 2"/>
          <p:cNvSpPr>
            <a:spLocks noGrp="1"/>
          </p:cNvSpPr>
          <p:nvPr>
            <p:ph idx="1"/>
          </p:nvPr>
        </p:nvSpPr>
        <p:spPr>
          <a:xfrm>
            <a:off x="838200" y="2259577"/>
            <a:ext cx="9480330" cy="314799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p:cNvSpPr txBox="1"/>
          <p:nvPr userDrawn="1"/>
        </p:nvSpPr>
        <p:spPr>
          <a:xfrm>
            <a:off x="4795687" y="6038192"/>
            <a:ext cx="6999889" cy="73866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rPr>
              <a:t>Web: </a:t>
            </a:r>
            <a:r>
              <a:rPr kumimoji="0" lang="en-US" sz="1400" b="0" i="0" u="sng" strike="noStrike" kern="0" cap="none" spc="0" normalizeH="0" baseline="0" noProof="0">
                <a:ln>
                  <a:noFill/>
                </a:ln>
                <a:solidFill>
                  <a:prstClr val="white"/>
                </a:solidFill>
                <a:effectLst/>
                <a:uLnTx/>
                <a:uFillTx/>
                <a:hlinkClick r:id="rId4"/>
              </a:rPr>
              <a:t>paidleave.oregon.gov</a:t>
            </a:r>
            <a:br>
              <a:rPr kumimoji="0" lang="en-US" sz="1400" b="0" i="0" u="none" strike="noStrike" kern="0" cap="none" spc="0" normalizeH="0" baseline="0" noProof="0">
                <a:ln>
                  <a:noFill/>
                </a:ln>
                <a:solidFill>
                  <a:prstClr val="white"/>
                </a:solidFill>
                <a:effectLst/>
                <a:uLnTx/>
                <a:uFillTx/>
              </a:rPr>
            </a:br>
            <a:r>
              <a:rPr kumimoji="0" lang="en-US" sz="1400" b="1" i="0" u="none" strike="noStrike" kern="0" cap="none" spc="0" normalizeH="0" baseline="0" noProof="0">
                <a:ln>
                  <a:noFill/>
                </a:ln>
                <a:solidFill>
                  <a:prstClr val="white"/>
                </a:solidFill>
                <a:effectLst/>
                <a:uLnTx/>
                <a:uFillTx/>
              </a:rPr>
              <a:t>Call: </a:t>
            </a:r>
            <a:r>
              <a:rPr kumimoji="0" lang="en-US" sz="1400" b="0" i="0" u="none" strike="noStrike" kern="0" cap="none" spc="0" normalizeH="0" baseline="0" noProof="0">
                <a:ln>
                  <a:noFill/>
                </a:ln>
                <a:solidFill>
                  <a:prstClr val="white"/>
                </a:solidFill>
                <a:effectLst/>
                <a:uLnTx/>
                <a:uFillTx/>
              </a:rPr>
              <a:t>833-854-0166</a:t>
            </a:r>
            <a:br>
              <a:rPr kumimoji="0" lang="en-US" sz="1400" b="0" i="0" u="none" strike="noStrike" kern="0" cap="none" spc="0" normalizeH="0" baseline="0" noProof="0">
                <a:ln>
                  <a:noFill/>
                </a:ln>
                <a:solidFill>
                  <a:prstClr val="white"/>
                </a:solidFill>
                <a:effectLst/>
                <a:uLnTx/>
                <a:uFillTx/>
              </a:rPr>
            </a:br>
            <a:r>
              <a:rPr kumimoji="0" lang="en-US" sz="1400" b="1" i="0" u="none" strike="noStrike" kern="0" cap="none" spc="0" normalizeH="0" baseline="0" noProof="0">
                <a:ln>
                  <a:noFill/>
                </a:ln>
                <a:solidFill>
                  <a:prstClr val="white"/>
                </a:solidFill>
                <a:effectLst/>
                <a:uLnTx/>
                <a:uFillTx/>
              </a:rPr>
              <a:t>Email: </a:t>
            </a:r>
            <a:r>
              <a:rPr kumimoji="0" lang="en-US" sz="1400" b="0" i="0" u="none" strike="noStrike" kern="0" cap="none" spc="0" normalizeH="0" baseline="0" noProof="0">
                <a:ln>
                  <a:noFill/>
                </a:ln>
                <a:solidFill>
                  <a:prstClr val="white"/>
                </a:solidFill>
                <a:effectLst/>
                <a:uLnTx/>
                <a:uFillTx/>
              </a:rPr>
              <a:t>paidleave@oregon.gov</a:t>
            </a:r>
          </a:p>
        </p:txBody>
      </p:sp>
    </p:spTree>
    <p:extLst>
      <p:ext uri="{BB962C8B-B14F-4D97-AF65-F5344CB8AC3E}">
        <p14:creationId xmlns:p14="http://schemas.microsoft.com/office/powerpoint/2010/main" val="39065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C267C0-70AF-005E-01CC-6AFBA4DD9914}"/>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101483" y="3653"/>
            <a:ext cx="8090517" cy="5036696"/>
          </a:xfrm>
          <a:prstGeom prst="rect">
            <a:avLst/>
          </a:prstGeom>
        </p:spPr>
      </p:pic>
      <p:sp>
        <p:nvSpPr>
          <p:cNvPr id="9" name="Rectangle 8">
            <a:extLst>
              <a:ext uri="{FF2B5EF4-FFF2-40B4-BE49-F238E27FC236}">
                <a16:creationId xmlns:a16="http://schemas.microsoft.com/office/drawing/2014/main" id="{4A1196DA-6557-FF14-352F-F3BCA947A667}"/>
              </a:ext>
            </a:extLst>
          </p:cNvPr>
          <p:cNvSpPr/>
          <p:nvPr userDrawn="1"/>
        </p:nvSpPr>
        <p:spPr>
          <a:xfrm>
            <a:off x="0" y="5040351"/>
            <a:ext cx="12192000" cy="18176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3985F-D014-401D-5AC2-138B961BF4C4}"/>
              </a:ext>
            </a:extLst>
          </p:cNvPr>
          <p:cNvSpPr>
            <a:spLocks noGrp="1"/>
          </p:cNvSpPr>
          <p:nvPr>
            <p:ph type="ctrTitle"/>
          </p:nvPr>
        </p:nvSpPr>
        <p:spPr>
          <a:xfrm>
            <a:off x="838200" y="686018"/>
            <a:ext cx="7837450" cy="3169127"/>
          </a:xfrm>
        </p:spPr>
        <p:txBody>
          <a:bodyPr anchor="b">
            <a:normAutofit/>
          </a:bodyPr>
          <a:lstStyle>
            <a:lvl1pPr algn="l">
              <a:defRPr sz="54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D48A0BCB-646A-CF67-0787-BC051641DC21}"/>
              </a:ext>
            </a:extLst>
          </p:cNvPr>
          <p:cNvSpPr>
            <a:spLocks noGrp="1"/>
          </p:cNvSpPr>
          <p:nvPr>
            <p:ph type="subTitle" idx="1"/>
          </p:nvPr>
        </p:nvSpPr>
        <p:spPr>
          <a:xfrm>
            <a:off x="838200" y="5408341"/>
            <a:ext cx="10515600" cy="936703"/>
          </a:xfrm>
        </p:spPr>
        <p:txBody>
          <a:bodyPr anchor="ctr" anchorCtr="0"/>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Oregon State Seal">
            <a:extLst>
              <a:ext uri="{FF2B5EF4-FFF2-40B4-BE49-F238E27FC236}">
                <a16:creationId xmlns:a16="http://schemas.microsoft.com/office/drawing/2014/main" id="{313A774C-0C74-9D56-1BD2-0A37FB1079A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1512417"/>
            <a:ext cx="2335673" cy="2342728"/>
          </a:xfrm>
          <a:prstGeom prst="rect">
            <a:avLst/>
          </a:prstGeom>
        </p:spPr>
      </p:pic>
    </p:spTree>
    <p:extLst>
      <p:ext uri="{BB962C8B-B14F-4D97-AF65-F5344CB8AC3E}">
        <p14:creationId xmlns:p14="http://schemas.microsoft.com/office/powerpoint/2010/main" val="79180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22FB-6C22-382F-6027-92C839F5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00592-7068-79DE-A8CB-67A848BEE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81DD3-6ED7-B2A1-BA5A-0C7509C0881D}"/>
              </a:ext>
            </a:extLst>
          </p:cNvPr>
          <p:cNvSpPr>
            <a:spLocks noGrp="1"/>
          </p:cNvSpPr>
          <p:nvPr>
            <p:ph type="dt" sz="half" idx="10"/>
          </p:nvPr>
        </p:nvSpPr>
        <p:spPr/>
        <p:txBody>
          <a:bodyPr/>
          <a:lstStyle/>
          <a:p>
            <a:fld id="{E42BC415-5846-4D3C-BA84-AC694FFF229E}" type="datetimeFigureOut">
              <a:rPr lang="en-US" smtClean="0"/>
              <a:t>11/2/2023</a:t>
            </a:fld>
            <a:endParaRPr lang="en-US"/>
          </a:p>
        </p:txBody>
      </p:sp>
      <p:sp>
        <p:nvSpPr>
          <p:cNvPr id="5" name="Footer Placeholder 4">
            <a:extLst>
              <a:ext uri="{FF2B5EF4-FFF2-40B4-BE49-F238E27FC236}">
                <a16:creationId xmlns:a16="http://schemas.microsoft.com/office/drawing/2014/main" id="{498D8CE5-F42D-A695-0281-ED140BEFA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1C6F3-E588-0CDD-D927-8EB5F622FD3C}"/>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2298576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411AC5-A36D-3D4F-4E8B-6FF1F34664B3}"/>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3005989"/>
            <a:ext cx="5264150" cy="2268538"/>
          </a:xfrm>
        </p:spPr>
        <p:txBody>
          <a:bodyPr anchor="ctr" anchorCtr="0">
            <a:normAutofit/>
          </a:bodyPr>
          <a:lstStyle>
            <a:lvl1pPr>
              <a:defRPr sz="5400">
                <a:solidFill>
                  <a:schemeClr val="accent5"/>
                </a:solidFill>
              </a:defRPr>
            </a:lvl1pPr>
          </a:lstStyle>
          <a:p>
            <a:r>
              <a:rPr lang="en-US" dirty="0"/>
              <a:t>Click to edit Master title style</a:t>
            </a:r>
          </a:p>
        </p:txBody>
      </p:sp>
      <p:sp>
        <p:nvSpPr>
          <p:cNvPr id="9" name="Rectangle 8">
            <a:extLst>
              <a:ext uri="{FF2B5EF4-FFF2-40B4-BE49-F238E27FC236}">
                <a16:creationId xmlns:a16="http://schemas.microsoft.com/office/drawing/2014/main" id="{BD97B47F-282B-669D-BA99-12183C7CA378}"/>
              </a:ext>
            </a:extLst>
          </p:cNvPr>
          <p:cNvSpPr/>
          <p:nvPr userDrawn="1"/>
        </p:nvSpPr>
        <p:spPr>
          <a:xfrm>
            <a:off x="0" y="0"/>
            <a:ext cx="12192000" cy="226853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11/2/2023</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798359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411AC5-A36D-3D4F-4E8B-6FF1F34664B3}"/>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1619075"/>
            <a:ext cx="5264150" cy="3655452"/>
          </a:xfrm>
        </p:spPr>
        <p:txBody>
          <a:bodyPr anchor="ctr" anchorCtr="0">
            <a:normAutofit/>
          </a:bodyPr>
          <a:lstStyle>
            <a:lvl1pPr>
              <a:defRPr sz="5400">
                <a:solidFill>
                  <a:schemeClr val="accent5"/>
                </a:solidFill>
              </a:defRPr>
            </a:lvl1pPr>
          </a:lstStyle>
          <a:p>
            <a:r>
              <a:rPr lang="en-US" dirty="0"/>
              <a:t>Click to edit Master title style</a:t>
            </a:r>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11/2/2023</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7983658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0.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A6D613D-5763-4AA2-FFA9-B8E5F647A305}"/>
              </a:ext>
            </a:extLst>
          </p:cNvPr>
          <p:cNvSpPr>
            <a:spLocks noGrp="1"/>
          </p:cNvSpPr>
          <p:nvPr>
            <p:ph type="sldNum" sz="quarter" idx="4"/>
          </p:nvPr>
        </p:nvSpPr>
        <p:spPr>
          <a:xfrm>
            <a:off x="9114295" y="6054133"/>
            <a:ext cx="2743200" cy="365125"/>
          </a:xfrm>
          <a:prstGeom prst="rect">
            <a:avLst/>
          </a:prstGeom>
        </p:spPr>
        <p:txBody>
          <a:bodyPr/>
          <a:lstStyle>
            <a:lvl1pPr algn="r">
              <a:defRPr sz="1400">
                <a:solidFill>
                  <a:schemeClr val="tx1"/>
                </a:solidFill>
              </a:defRPr>
            </a:lvl1pPr>
          </a:lstStyle>
          <a:p>
            <a:fld id="{5D61CA13-9160-48CF-886B-94B76DDD6894}" type="slidenum">
              <a:rPr lang="en-US" smtClean="0"/>
              <a:pPr/>
              <a:t>‹#›</a:t>
            </a:fld>
            <a:endParaRPr lang="en-US"/>
          </a:p>
        </p:txBody>
      </p:sp>
    </p:spTree>
    <p:extLst>
      <p:ext uri="{BB962C8B-B14F-4D97-AF65-F5344CB8AC3E}">
        <p14:creationId xmlns:p14="http://schemas.microsoft.com/office/powerpoint/2010/main" val="4029121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57068E-601E-5568-9B53-CD02EA2D47E2}"/>
              </a:ext>
              <a:ext uri="{C183D7F6-B498-43B3-948B-1728B52AA6E4}">
                <adec:decorative xmlns:adec="http://schemas.microsoft.com/office/drawing/2017/decorative" val="1"/>
              </a:ext>
            </a:extLst>
          </p:cNvPr>
          <p:cNvPicPr>
            <a:picLocks noChangeAspect="1"/>
          </p:cNvPicPr>
          <p:nvPr userDrawn="1"/>
        </p:nvPicPr>
        <p:blipFill>
          <a:blip r:embed="rId12" cstate="screen">
            <a:alphaModFix amt="50000"/>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7" name="Rectangle 6">
            <a:extLst>
              <a:ext uri="{FF2B5EF4-FFF2-40B4-BE49-F238E27FC236}">
                <a16:creationId xmlns:a16="http://schemas.microsoft.com/office/drawing/2014/main" id="{104B4AAD-EC95-A0D9-55D8-4AE82D3B3065}"/>
              </a:ext>
            </a:extLst>
          </p:cNvPr>
          <p:cNvSpPr/>
          <p:nvPr userDrawn="1"/>
        </p:nvSpPr>
        <p:spPr>
          <a:xfrm>
            <a:off x="0" y="-18257"/>
            <a:ext cx="12192000" cy="1708945"/>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7982AFF-795B-9F16-FE3D-3E7E61816A5C}"/>
              </a:ext>
            </a:extLst>
          </p:cNvPr>
          <p:cNvSpPr>
            <a:spLocks noGrp="1"/>
          </p:cNvSpPr>
          <p:nvPr>
            <p:ph type="title"/>
          </p:nvPr>
        </p:nvSpPr>
        <p:spPr>
          <a:xfrm>
            <a:off x="838200" y="365126"/>
            <a:ext cx="8919117" cy="11939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E078EB-9C2A-9DF1-FC12-EAB658854145}"/>
              </a:ext>
            </a:extLst>
          </p:cNvPr>
          <p:cNvSpPr>
            <a:spLocks noGrp="1"/>
          </p:cNvSpPr>
          <p:nvPr>
            <p:ph type="body" idx="1"/>
          </p:nvPr>
        </p:nvSpPr>
        <p:spPr>
          <a:xfrm>
            <a:off x="838200" y="2074071"/>
            <a:ext cx="10515600" cy="41707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E7EB0E-1DB5-0AFE-D66E-66BBCD5247E8}"/>
              </a:ext>
            </a:extLst>
          </p:cNvPr>
          <p:cNvSpPr>
            <a:spLocks noGrp="1"/>
          </p:cNvSpPr>
          <p:nvPr>
            <p:ph type="dt" sz="half" idx="2"/>
          </p:nvPr>
        </p:nvSpPr>
        <p:spPr>
          <a:xfrm>
            <a:off x="838200" y="6244840"/>
            <a:ext cx="10430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BC415-5846-4D3C-BA84-AC694FFF229E}" type="datetimeFigureOut">
              <a:rPr lang="en-US" smtClean="0"/>
              <a:t>11/2/2023</a:t>
            </a:fld>
            <a:endParaRPr lang="en-US"/>
          </a:p>
        </p:txBody>
      </p:sp>
      <p:sp>
        <p:nvSpPr>
          <p:cNvPr id="5" name="Footer Placeholder 4">
            <a:extLst>
              <a:ext uri="{FF2B5EF4-FFF2-40B4-BE49-F238E27FC236}">
                <a16:creationId xmlns:a16="http://schemas.microsoft.com/office/drawing/2014/main" id="{A1422E0C-7FAA-E36D-0569-032D7CF6BBA3}"/>
              </a:ext>
            </a:extLst>
          </p:cNvPr>
          <p:cNvSpPr>
            <a:spLocks noGrp="1"/>
          </p:cNvSpPr>
          <p:nvPr>
            <p:ph type="ftr" sz="quarter" idx="3"/>
          </p:nvPr>
        </p:nvSpPr>
        <p:spPr>
          <a:xfrm>
            <a:off x="4038600" y="624484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9471B-ACC5-2577-B45B-25199F3CD4FC}"/>
              </a:ext>
            </a:extLst>
          </p:cNvPr>
          <p:cNvSpPr>
            <a:spLocks noGrp="1"/>
          </p:cNvSpPr>
          <p:nvPr>
            <p:ph type="sldNum" sz="quarter" idx="4"/>
          </p:nvPr>
        </p:nvSpPr>
        <p:spPr>
          <a:xfrm>
            <a:off x="10110876" y="6244840"/>
            <a:ext cx="12429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AD792-40EB-4AE2-8035-18241753E6F5}" type="slidenum">
              <a:rPr lang="en-US" smtClean="0"/>
              <a:t>‹#›</a:t>
            </a:fld>
            <a:endParaRPr lang="en-US"/>
          </a:p>
        </p:txBody>
      </p:sp>
      <p:pic>
        <p:nvPicPr>
          <p:cNvPr id="8" name="Picture 7" descr="Oregon State Seal">
            <a:extLst>
              <a:ext uri="{FF2B5EF4-FFF2-40B4-BE49-F238E27FC236}">
                <a16:creationId xmlns:a16="http://schemas.microsoft.com/office/drawing/2014/main" id="{9561F7D6-B715-F83C-B0E7-317426E16D8D}"/>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10163408" y="239221"/>
            <a:ext cx="1190392" cy="1193988"/>
          </a:xfrm>
          <a:prstGeom prst="rect">
            <a:avLst/>
          </a:prstGeom>
        </p:spPr>
      </p:pic>
    </p:spTree>
    <p:extLst>
      <p:ext uri="{BB962C8B-B14F-4D97-AF65-F5344CB8AC3E}">
        <p14:creationId xmlns:p14="http://schemas.microsoft.com/office/powerpoint/2010/main" val="1740362079"/>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Lst>
  <p:txStyles>
    <p:titleStyle>
      <a:lvl1pPr algn="l" defTabSz="914400" rtl="0" eaLnBrk="1" latinLnBrk="0" hangingPunct="1">
        <a:lnSpc>
          <a:spcPct val="90000"/>
        </a:lnSpc>
        <a:spcBef>
          <a:spcPct val="0"/>
        </a:spcBef>
        <a:buNone/>
        <a:defRPr sz="44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31" name="Picture 11" descr="Power Point Template PG 2 new sm"/>
          <p:cNvPicPr>
            <a:picLocks noChangeAspect="1" noChangeArrowheads="1"/>
          </p:cNvPicPr>
          <p:nvPr userDrawn="1"/>
        </p:nvPicPr>
        <p:blipFill>
          <a:blip r:embed="rId13" cstate="print"/>
          <a:srcRect/>
          <a:stretch>
            <a:fillRect/>
          </a:stretch>
        </p:blipFill>
        <p:spPr bwMode="auto">
          <a:xfrm>
            <a:off x="0" y="0"/>
            <a:ext cx="12192000" cy="6858000"/>
          </a:xfrm>
          <a:prstGeom prst="rect">
            <a:avLst/>
          </a:prstGeom>
          <a:noFill/>
        </p:spPr>
      </p:pic>
      <p:sp>
        <p:nvSpPr>
          <p:cNvPr id="5122"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09600" y="1600200"/>
            <a:ext cx="10972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8" name="Rectangle 8"/>
          <p:cNvSpPr>
            <a:spLocks noGrp="1" noChangeArrowheads="1"/>
          </p:cNvSpPr>
          <p:nvPr>
            <p:ph type="sldNum" sz="quarter" idx="4"/>
          </p:nvPr>
        </p:nvSpPr>
        <p:spPr bwMode="auto">
          <a:xfrm>
            <a:off x="406400" y="6534150"/>
            <a:ext cx="28448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fld id="{4992160A-B009-4DF0-9663-DC50E3E3959B}" type="slidenum">
              <a:rPr lang="en-US"/>
              <a:pPr/>
              <a:t>‹#›</a:t>
            </a:fld>
            <a:endParaRPr lang="en-US"/>
          </a:p>
        </p:txBody>
      </p:sp>
      <p:sp>
        <p:nvSpPr>
          <p:cNvPr id="5130" name="Rectangle 10"/>
          <p:cNvSpPr>
            <a:spLocks noGrp="1" noChangeArrowheads="1"/>
          </p:cNvSpPr>
          <p:nvPr>
            <p:ph type="ftr" sz="quarter" idx="3"/>
          </p:nvPr>
        </p:nvSpPr>
        <p:spPr bwMode="auto">
          <a:xfrm>
            <a:off x="4165600" y="6534150"/>
            <a:ext cx="38608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endParaRPr lang="en-US"/>
          </a:p>
        </p:txBody>
      </p:sp>
    </p:spTree>
    <p:extLst>
      <p:ext uri="{BB962C8B-B14F-4D97-AF65-F5344CB8AC3E}">
        <p14:creationId xmlns:p14="http://schemas.microsoft.com/office/powerpoint/2010/main" val="162573267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ftr="0" dt="0"/>
  <p:txStyles>
    <p:titleStyle>
      <a:lvl1pPr algn="l" rtl="0" fontAlgn="base">
        <a:spcBef>
          <a:spcPct val="0"/>
        </a:spcBef>
        <a:spcAft>
          <a:spcPct val="0"/>
        </a:spcAft>
        <a:defRPr sz="3200" b="1">
          <a:solidFill>
            <a:srgbClr val="005595"/>
          </a:solidFill>
          <a:latin typeface="+mj-lt"/>
          <a:ea typeface="+mj-ea"/>
          <a:cs typeface="+mj-cs"/>
        </a:defRPr>
      </a:lvl1pPr>
      <a:lvl2pPr algn="l" rtl="0" fontAlgn="base">
        <a:spcBef>
          <a:spcPct val="0"/>
        </a:spcBef>
        <a:spcAft>
          <a:spcPct val="0"/>
        </a:spcAft>
        <a:defRPr sz="3200" b="1">
          <a:solidFill>
            <a:srgbClr val="005595"/>
          </a:solidFill>
          <a:latin typeface="Arial" charset="0"/>
        </a:defRPr>
      </a:lvl2pPr>
      <a:lvl3pPr algn="l" rtl="0" fontAlgn="base">
        <a:spcBef>
          <a:spcPct val="0"/>
        </a:spcBef>
        <a:spcAft>
          <a:spcPct val="0"/>
        </a:spcAft>
        <a:defRPr sz="3200" b="1">
          <a:solidFill>
            <a:srgbClr val="005595"/>
          </a:solidFill>
          <a:latin typeface="Arial" charset="0"/>
        </a:defRPr>
      </a:lvl3pPr>
      <a:lvl4pPr algn="l" rtl="0" fontAlgn="base">
        <a:spcBef>
          <a:spcPct val="0"/>
        </a:spcBef>
        <a:spcAft>
          <a:spcPct val="0"/>
        </a:spcAft>
        <a:defRPr sz="3200" b="1">
          <a:solidFill>
            <a:srgbClr val="005595"/>
          </a:solidFill>
          <a:latin typeface="Arial" charset="0"/>
        </a:defRPr>
      </a:lvl4pPr>
      <a:lvl5pPr algn="l" rtl="0" fontAlgn="base">
        <a:spcBef>
          <a:spcPct val="0"/>
        </a:spcBef>
        <a:spcAft>
          <a:spcPct val="0"/>
        </a:spcAft>
        <a:defRPr sz="3200" b="1">
          <a:solidFill>
            <a:srgbClr val="005595"/>
          </a:solidFill>
          <a:latin typeface="Arial" charset="0"/>
        </a:defRPr>
      </a:lvl5pPr>
      <a:lvl6pPr marL="457200" algn="l" rtl="0" fontAlgn="base">
        <a:spcBef>
          <a:spcPct val="0"/>
        </a:spcBef>
        <a:spcAft>
          <a:spcPct val="0"/>
        </a:spcAft>
        <a:defRPr sz="3200" b="1">
          <a:solidFill>
            <a:srgbClr val="005595"/>
          </a:solidFill>
          <a:latin typeface="Arial" charset="0"/>
        </a:defRPr>
      </a:lvl6pPr>
      <a:lvl7pPr marL="914400" algn="l" rtl="0" fontAlgn="base">
        <a:spcBef>
          <a:spcPct val="0"/>
        </a:spcBef>
        <a:spcAft>
          <a:spcPct val="0"/>
        </a:spcAft>
        <a:defRPr sz="3200" b="1">
          <a:solidFill>
            <a:srgbClr val="005595"/>
          </a:solidFill>
          <a:latin typeface="Arial" charset="0"/>
        </a:defRPr>
      </a:lvl7pPr>
      <a:lvl8pPr marL="1371600" algn="l" rtl="0" fontAlgn="base">
        <a:spcBef>
          <a:spcPct val="0"/>
        </a:spcBef>
        <a:spcAft>
          <a:spcPct val="0"/>
        </a:spcAft>
        <a:defRPr sz="3200" b="1">
          <a:solidFill>
            <a:srgbClr val="005595"/>
          </a:solidFill>
          <a:latin typeface="Arial" charset="0"/>
        </a:defRPr>
      </a:lvl8pPr>
      <a:lvl9pPr marL="1828800" algn="l" rtl="0" fontAlgn="base">
        <a:spcBef>
          <a:spcPct val="0"/>
        </a:spcBef>
        <a:spcAft>
          <a:spcPct val="0"/>
        </a:spcAft>
        <a:defRPr sz="3200" b="1">
          <a:solidFill>
            <a:srgbClr val="005595"/>
          </a:solidFill>
          <a:latin typeface="Arial" charset="0"/>
        </a:defRPr>
      </a:lvl9pPr>
    </p:titleStyle>
    <p:bodyStyle>
      <a:lvl1pPr marL="342900" indent="-342900" algn="l" rtl="0" fontAlgn="base">
        <a:spcBef>
          <a:spcPct val="20000"/>
        </a:spcBef>
        <a:spcAft>
          <a:spcPct val="0"/>
        </a:spcAft>
        <a:buChar char="•"/>
        <a:defRPr sz="2000">
          <a:solidFill>
            <a:srgbClr val="005595"/>
          </a:solidFill>
          <a:latin typeface="+mn-lt"/>
          <a:ea typeface="+mn-ea"/>
          <a:cs typeface="+mn-cs"/>
        </a:defRPr>
      </a:lvl1pPr>
      <a:lvl2pPr marL="742950" indent="-285750" algn="l" rtl="0" fontAlgn="base">
        <a:spcBef>
          <a:spcPct val="20000"/>
        </a:spcBef>
        <a:spcAft>
          <a:spcPct val="0"/>
        </a:spcAft>
        <a:buChar char="–"/>
        <a:defRPr>
          <a:solidFill>
            <a:srgbClr val="005595"/>
          </a:solidFill>
          <a:latin typeface="+mn-lt"/>
        </a:defRPr>
      </a:lvl2pPr>
      <a:lvl3pPr marL="1143000" indent="-228600" algn="l" rtl="0" fontAlgn="base">
        <a:spcBef>
          <a:spcPct val="20000"/>
        </a:spcBef>
        <a:spcAft>
          <a:spcPct val="0"/>
        </a:spcAft>
        <a:buChar char="•"/>
        <a:defRPr sz="1600">
          <a:solidFill>
            <a:srgbClr val="005595"/>
          </a:solidFill>
          <a:latin typeface="+mn-lt"/>
        </a:defRPr>
      </a:lvl3pPr>
      <a:lvl4pPr marL="1600200" indent="-228600" algn="l" rtl="0" fontAlgn="base">
        <a:spcBef>
          <a:spcPct val="20000"/>
        </a:spcBef>
        <a:spcAft>
          <a:spcPct val="0"/>
        </a:spcAft>
        <a:buChar char="–"/>
        <a:defRPr sz="1400">
          <a:solidFill>
            <a:srgbClr val="005595"/>
          </a:solidFill>
          <a:latin typeface="+mn-lt"/>
        </a:defRPr>
      </a:lvl4pPr>
      <a:lvl5pPr marL="2057400" indent="-228600" algn="l" rtl="0" fontAlgn="base">
        <a:spcBef>
          <a:spcPct val="20000"/>
        </a:spcBef>
        <a:spcAft>
          <a:spcPct val="0"/>
        </a:spcAft>
        <a:buChar char="»"/>
        <a:defRPr sz="1400">
          <a:solidFill>
            <a:srgbClr val="005595"/>
          </a:solidFill>
          <a:latin typeface="+mn-lt"/>
        </a:defRPr>
      </a:lvl5pPr>
      <a:lvl6pPr marL="2514600" indent="-228600" algn="l" rtl="0" fontAlgn="base">
        <a:spcBef>
          <a:spcPct val="20000"/>
        </a:spcBef>
        <a:spcAft>
          <a:spcPct val="0"/>
        </a:spcAft>
        <a:buChar char="»"/>
        <a:defRPr sz="1400">
          <a:solidFill>
            <a:srgbClr val="005595"/>
          </a:solidFill>
          <a:latin typeface="+mn-lt"/>
        </a:defRPr>
      </a:lvl6pPr>
      <a:lvl7pPr marL="2971800" indent="-228600" algn="l" rtl="0" fontAlgn="base">
        <a:spcBef>
          <a:spcPct val="20000"/>
        </a:spcBef>
        <a:spcAft>
          <a:spcPct val="0"/>
        </a:spcAft>
        <a:buChar char="»"/>
        <a:defRPr sz="1400">
          <a:solidFill>
            <a:srgbClr val="005595"/>
          </a:solidFill>
          <a:latin typeface="+mn-lt"/>
        </a:defRPr>
      </a:lvl7pPr>
      <a:lvl8pPr marL="3429000" indent="-228600" algn="l" rtl="0" fontAlgn="base">
        <a:spcBef>
          <a:spcPct val="20000"/>
        </a:spcBef>
        <a:spcAft>
          <a:spcPct val="0"/>
        </a:spcAft>
        <a:buChar char="»"/>
        <a:defRPr sz="1400">
          <a:solidFill>
            <a:srgbClr val="005595"/>
          </a:solidFill>
          <a:latin typeface="+mn-lt"/>
        </a:defRPr>
      </a:lvl8pPr>
      <a:lvl9pPr marL="3886200" indent="-228600" algn="l" rtl="0" fontAlgn="base">
        <a:spcBef>
          <a:spcPct val="20000"/>
        </a:spcBef>
        <a:spcAft>
          <a:spcPct val="0"/>
        </a:spcAft>
        <a:buChar char="»"/>
        <a:defRPr sz="1400">
          <a:solidFill>
            <a:srgbClr val="0055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oregon.gov/das/HR/Pages/Paid-Leave-CHRO.aspx"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6.png"/><Relationship Id="rId4" Type="http://schemas.openxmlformats.org/officeDocument/2006/relationships/diagramLayout" Target="../diagrams/layout1.xml"/><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8" Type="http://schemas.openxmlformats.org/officeDocument/2006/relationships/hyperlink" Target="https://calendly.com/standardenrollmentconsultation/the-state-of-oregon-pebb" TargetMode="External"/><Relationship Id="rId3" Type="http://schemas.openxmlformats.org/officeDocument/2006/relationships/image" Target="../media/image29.jpg"/><Relationship Id="rId7"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31.png"/><Relationship Id="rId5" Type="http://schemas.openxmlformats.org/officeDocument/2006/relationships/hyperlink" Target="calendly.com/ryan-anthony-morgan/the-state-of-oregon-by-and-through-its-public-employees-benefit-board" TargetMode="External"/><Relationship Id="rId10" Type="http://schemas.openxmlformats.org/officeDocument/2006/relationships/image" Target="../media/image34.png"/><Relationship Id="rId4" Type="http://schemas.openxmlformats.org/officeDocument/2006/relationships/image" Target="../media/image30.png"/><Relationship Id="rId9"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hyperlink" Target="mailto:paidleave@oregon.gov"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3116" y="4663470"/>
            <a:ext cx="9879106" cy="1728574"/>
          </a:xfrm>
        </p:spPr>
        <p:txBody>
          <a:bodyPr>
            <a:normAutofit/>
          </a:bodyPr>
          <a:lstStyle/>
          <a:p>
            <a:pPr>
              <a:lnSpc>
                <a:spcPts val="4000"/>
              </a:lnSpc>
            </a:pPr>
            <a:r>
              <a:rPr lang="en-US" sz="3200" spc="-30">
                <a:solidFill>
                  <a:schemeClr val="tx1"/>
                </a:solidFill>
              </a:rPr>
              <a:t>A new program that allows employees in Oregon to take paid time off for some of </a:t>
            </a:r>
            <a:r>
              <a:rPr lang="en-US" sz="3200" spc="-30"/>
              <a:t>life’s most important moments</a:t>
            </a:r>
            <a:r>
              <a:rPr lang="en-US" sz="3200" spc="-30">
                <a:solidFill>
                  <a:schemeClr val="tx1"/>
                </a:solidFill>
              </a:rPr>
              <a:t> that impact our families, health and safety.</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86135" cy="275664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116" y="3264338"/>
            <a:ext cx="3576918" cy="1087383"/>
          </a:xfrm>
          <a:prstGeom prst="rect">
            <a:avLst/>
          </a:prstGeom>
        </p:spPr>
      </p:pic>
    </p:spTree>
    <p:extLst>
      <p:ext uri="{BB962C8B-B14F-4D97-AF65-F5344CB8AC3E}">
        <p14:creationId xmlns:p14="http://schemas.microsoft.com/office/powerpoint/2010/main" val="160054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working on a computer&#10;&#10;Description automatically generated with low confidence">
            <a:extLst>
              <a:ext uri="{FF2B5EF4-FFF2-40B4-BE49-F238E27FC236}">
                <a16:creationId xmlns:a16="http://schemas.microsoft.com/office/drawing/2014/main" id="{BB4F386A-828E-9DB8-A55B-0C84769CBC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33916"/>
            <a:ext cx="4560972" cy="6195976"/>
          </a:xfrm>
          <a:prstGeom prst="rect">
            <a:avLst/>
          </a:prstGeom>
        </p:spPr>
      </p:pic>
      <p:sp>
        <p:nvSpPr>
          <p:cNvPr id="2" name="Title 1"/>
          <p:cNvSpPr>
            <a:spLocks noGrp="1"/>
          </p:cNvSpPr>
          <p:nvPr>
            <p:ph type="title"/>
          </p:nvPr>
        </p:nvSpPr>
        <p:spPr>
          <a:xfrm>
            <a:off x="0" y="1048513"/>
            <a:ext cx="12192000" cy="768095"/>
          </a:xfrm>
        </p:spPr>
        <p:txBody>
          <a:bodyPr lIns="91440" tIns="45720" rIns="91440" bIns="45720" anchor="t"/>
          <a:lstStyle/>
          <a:p>
            <a:pPr algn="ctr"/>
            <a:r>
              <a:rPr lang="en-US" kern="800" spc="-40">
                <a:cs typeface="Times New Roman"/>
              </a:rPr>
              <a:t>Taxability</a:t>
            </a:r>
            <a:endParaRPr lang="en-US" kern="800" spc="-40"/>
          </a:p>
        </p:txBody>
      </p:sp>
      <p:sp>
        <p:nvSpPr>
          <p:cNvPr id="3" name="Content Placeholder 2"/>
          <p:cNvSpPr>
            <a:spLocks noGrp="1"/>
          </p:cNvSpPr>
          <p:nvPr>
            <p:ph idx="1"/>
          </p:nvPr>
        </p:nvSpPr>
        <p:spPr>
          <a:xfrm>
            <a:off x="4996889" y="1892315"/>
            <a:ext cx="6848511" cy="3491551"/>
          </a:xfrm>
        </p:spPr>
        <p:txBody>
          <a:bodyPr lIns="91440" tIns="45720" rIns="91440" bIns="45720" anchor="t"/>
          <a:lstStyle/>
          <a:p>
            <a:endParaRPr lang="en-US" sz="1800"/>
          </a:p>
          <a:p>
            <a:r>
              <a:rPr lang="en-US" sz="2200">
                <a:ea typeface="+mn-lt"/>
                <a:cs typeface="+mn-lt"/>
              </a:rPr>
              <a:t>Paid Leave Oregon contributions are taken out after-tax and will not reduce your taxable income.</a:t>
            </a:r>
            <a:endParaRPr lang="en-US" sz="2200">
              <a:cs typeface="Arial"/>
            </a:endParaRPr>
          </a:p>
          <a:p>
            <a:r>
              <a:rPr lang="en-US" sz="2200"/>
              <a:t>Paid Leave Oregon benefits are taxable.</a:t>
            </a:r>
            <a:endParaRPr lang="en-US" sz="2200">
              <a:cs typeface="Arial"/>
            </a:endParaRPr>
          </a:p>
          <a:p>
            <a:r>
              <a:rPr lang="en-US" sz="2200"/>
              <a:t>Taxes will not be automatically withheld from benefits. </a:t>
            </a:r>
            <a:endParaRPr lang="en-US" sz="2200">
              <a:cs typeface="Arial"/>
            </a:endParaRPr>
          </a:p>
          <a:p>
            <a:r>
              <a:rPr lang="en-US" sz="2200"/>
              <a:t>The Oregon Department of Revenue provided detailed information about the tax treatment for contributions and benefits in a memo, posted on the Paid Leave website. </a:t>
            </a:r>
            <a:endParaRPr lang="en-US" sz="2200" kern="800" spc="-30">
              <a:cs typeface="Arial"/>
            </a:endParaRPr>
          </a:p>
        </p:txBody>
      </p:sp>
      <p:sp>
        <p:nvSpPr>
          <p:cNvPr id="4" name="Slide Number Placeholder 3"/>
          <p:cNvSpPr>
            <a:spLocks noGrp="1"/>
          </p:cNvSpPr>
          <p:nvPr>
            <p:ph type="sldNum" sz="quarter" idx="12"/>
          </p:nvPr>
        </p:nvSpPr>
        <p:spPr/>
        <p:txBody>
          <a:bodyPr/>
          <a:lstStyle/>
          <a:p>
            <a:fld id="{5D61CA13-9160-48CF-886B-94B76DDD6894}" type="slidenum">
              <a:rPr lang="en-US" smtClean="0"/>
              <a:pPr/>
              <a:t>10</a:t>
            </a:fld>
            <a:endParaRPr lang="en-US"/>
          </a:p>
        </p:txBody>
      </p:sp>
    </p:spTree>
    <p:extLst>
      <p:ext uri="{BB962C8B-B14F-4D97-AF65-F5344CB8AC3E}">
        <p14:creationId xmlns:p14="http://schemas.microsoft.com/office/powerpoint/2010/main" val="3561582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1893" y="1032633"/>
            <a:ext cx="6528763" cy="626985"/>
          </a:xfrm>
        </p:spPr>
        <p:txBody>
          <a:bodyPr/>
          <a:lstStyle/>
          <a:p>
            <a:r>
              <a:rPr lang="en-US" dirty="0"/>
              <a:t>Job Protections</a:t>
            </a:r>
            <a:endParaRPr lang="en-US" dirty="0">
              <a:solidFill>
                <a:srgbClr val="C00000"/>
              </a:solidFill>
            </a:endParaRPr>
          </a:p>
        </p:txBody>
      </p:sp>
      <p:sp>
        <p:nvSpPr>
          <p:cNvPr id="3" name="Content Placeholder 2"/>
          <p:cNvSpPr>
            <a:spLocks noGrp="1"/>
          </p:cNvSpPr>
          <p:nvPr>
            <p:ph idx="1"/>
          </p:nvPr>
        </p:nvSpPr>
        <p:spPr>
          <a:xfrm>
            <a:off x="4891893" y="1773929"/>
            <a:ext cx="6679618" cy="3810439"/>
          </a:xfrm>
        </p:spPr>
        <p:txBody>
          <a:bodyPr lIns="91440" tIns="45720" rIns="91440" bIns="45720" anchor="t"/>
          <a:lstStyle/>
          <a:p>
            <a:pPr>
              <a:spcBef>
                <a:spcPts val="1200"/>
              </a:spcBef>
            </a:pPr>
            <a:r>
              <a:rPr lang="en-US" sz="2200"/>
              <a:t>The employee’s job is protected if they have worked for the employer more than 90 days</a:t>
            </a:r>
          </a:p>
          <a:p>
            <a:pPr>
              <a:spcBef>
                <a:spcPts val="1200"/>
              </a:spcBef>
            </a:pPr>
            <a:r>
              <a:rPr lang="en-US" sz="2200">
                <a:cs typeface="Times New Roman" panose="02020603050405020304" pitchFamily="18" charset="0"/>
              </a:rPr>
              <a:t>Job protection applies regardless of employer size</a:t>
            </a:r>
          </a:p>
          <a:p>
            <a:pPr>
              <a:spcBef>
                <a:spcPts val="1200"/>
              </a:spcBef>
            </a:pPr>
            <a:r>
              <a:rPr lang="en-US" sz="2200"/>
              <a:t>Return employee to equivalent position (or similar, if small employer and position no longer exists)</a:t>
            </a:r>
          </a:p>
          <a:p>
            <a:pPr>
              <a:spcBef>
                <a:spcPts val="1200"/>
              </a:spcBef>
            </a:pPr>
            <a:r>
              <a:rPr lang="en-US" sz="2200"/>
              <a:t>Continue health benefits while employees are </a:t>
            </a:r>
            <a:br>
              <a:rPr lang="en-US" sz="2200"/>
            </a:br>
            <a:r>
              <a:rPr lang="en-US" sz="2200"/>
              <a:t>on leave</a:t>
            </a:r>
          </a:p>
          <a:p>
            <a:pPr>
              <a:spcBef>
                <a:spcPts val="1200"/>
              </a:spcBef>
            </a:pPr>
            <a:r>
              <a:rPr lang="en-US" sz="2200"/>
              <a:t>No discrimination or retaliation for employees taking or inquiring about Paid Leave</a:t>
            </a:r>
            <a:endParaRPr lang="en-US" sz="2200">
              <a:cs typeface="Times New Roman" panose="02020603050405020304" pitchFamily="18" charset="0"/>
            </a:endParaRPr>
          </a:p>
          <a:p>
            <a:endParaRPr lang="en-US" sz="2000">
              <a:cs typeface="Times New Roman" panose="02020603050405020304" pitchFamily="18" charset="0"/>
            </a:endParaRPr>
          </a:p>
          <a:p>
            <a:pPr marL="0" indent="0">
              <a:buNone/>
            </a:pPr>
            <a:endParaRPr lang="en-US" sz="200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D61CA13-9160-48CF-886B-94B76DDD6894}" type="slidenum">
              <a:rPr lang="en-US" smtClean="0"/>
              <a:pPr/>
              <a:t>11</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26142"/>
            <a:ext cx="4149213" cy="6217136"/>
          </a:xfrm>
          <a:prstGeom prst="rect">
            <a:avLst/>
          </a:prstGeom>
        </p:spPr>
      </p:pic>
    </p:spTree>
    <p:extLst>
      <p:ext uri="{BB962C8B-B14F-4D97-AF65-F5344CB8AC3E}">
        <p14:creationId xmlns:p14="http://schemas.microsoft.com/office/powerpoint/2010/main" val="1850442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34015"/>
            <a:ext cx="9480331" cy="605130"/>
          </a:xfrm>
        </p:spPr>
        <p:txBody>
          <a:bodyPr/>
          <a:lstStyle/>
          <a:p>
            <a:r>
              <a:rPr lang="en-US" sz="3600" dirty="0"/>
              <a:t>Updating, Amending, Or Cancelling a Claim</a:t>
            </a:r>
          </a:p>
        </p:txBody>
      </p:sp>
      <p:sp>
        <p:nvSpPr>
          <p:cNvPr id="3" name="Content Placeholder 2"/>
          <p:cNvSpPr>
            <a:spLocks noGrp="1"/>
          </p:cNvSpPr>
          <p:nvPr>
            <p:ph idx="1"/>
          </p:nvPr>
        </p:nvSpPr>
        <p:spPr>
          <a:xfrm>
            <a:off x="838199" y="1776819"/>
            <a:ext cx="9480330" cy="3749337"/>
          </a:xfrm>
        </p:spPr>
        <p:txBody>
          <a:bodyPr/>
          <a:lstStyle/>
          <a:p>
            <a:r>
              <a:rPr lang="en-US" sz="2400" dirty="0"/>
              <a:t>Claimants must notify the department within 10 days of changes to a claim.​</a:t>
            </a:r>
          </a:p>
          <a:p>
            <a:r>
              <a:rPr lang="en-US" sz="2400" dirty="0"/>
              <a:t>A claim may be amended for reasons that do not require additional verification, such as adding an employer or reducing the amount of leave.​</a:t>
            </a:r>
          </a:p>
          <a:p>
            <a:r>
              <a:rPr lang="en-US" sz="2400" dirty="0"/>
              <a:t>A new application must be submitted if an update to the claim requires additional verification, such as a change in the date of a medical procedure.​</a:t>
            </a:r>
          </a:p>
          <a:p>
            <a:r>
              <a:rPr lang="en-US" sz="2400" dirty="0"/>
              <a:t>A claim may be cancelled if an applicant requests, benefits have not been paid, and there have been no disqualifications. </a:t>
            </a:r>
          </a:p>
        </p:txBody>
      </p:sp>
      <p:sp>
        <p:nvSpPr>
          <p:cNvPr id="4" name="Slide Number Placeholder 3"/>
          <p:cNvSpPr>
            <a:spLocks noGrp="1"/>
          </p:cNvSpPr>
          <p:nvPr>
            <p:ph type="sldNum" sz="quarter" idx="12"/>
          </p:nvPr>
        </p:nvSpPr>
        <p:spPr/>
        <p:txBody>
          <a:bodyPr/>
          <a:lstStyle/>
          <a:p>
            <a:fld id="{5D61CA13-9160-48CF-886B-94B76DDD6894}" type="slidenum">
              <a:rPr lang="en-US" smtClean="0"/>
              <a:pPr/>
              <a:t>12</a:t>
            </a:fld>
            <a:endParaRPr lang="en-US"/>
          </a:p>
        </p:txBody>
      </p:sp>
    </p:spTree>
    <p:extLst>
      <p:ext uri="{BB962C8B-B14F-4D97-AF65-F5344CB8AC3E}">
        <p14:creationId xmlns:p14="http://schemas.microsoft.com/office/powerpoint/2010/main" val="1031414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24796" y="387674"/>
            <a:ext cx="9480331" cy="848779"/>
          </a:xfrm>
        </p:spPr>
        <p:txBody>
          <a:bodyPr/>
          <a:lstStyle/>
          <a:p>
            <a:r>
              <a:rPr lang="en-US" dirty="0"/>
              <a:t>Appeals, Complaints and Waivers​</a:t>
            </a:r>
            <a:br>
              <a:rPr lang="en-US" dirty="0"/>
            </a:br>
            <a:endParaRPr lang="en-US" dirty="0"/>
          </a:p>
        </p:txBody>
      </p:sp>
      <p:sp>
        <p:nvSpPr>
          <p:cNvPr id="7" name="Content Placeholder 6"/>
          <p:cNvSpPr>
            <a:spLocks noGrp="1"/>
          </p:cNvSpPr>
          <p:nvPr>
            <p:ph idx="1"/>
          </p:nvPr>
        </p:nvSpPr>
        <p:spPr>
          <a:xfrm>
            <a:off x="918712" y="1385977"/>
            <a:ext cx="9480330" cy="4232694"/>
          </a:xfrm>
        </p:spPr>
        <p:txBody>
          <a:bodyPr/>
          <a:lstStyle/>
          <a:p>
            <a:pPr marL="0" indent="0">
              <a:buNone/>
            </a:pPr>
            <a:r>
              <a:rPr lang="en-US" sz="2000" dirty="0"/>
              <a:t>Appeals – Request a hearing for a decision the applicant does not agree with​</a:t>
            </a:r>
          </a:p>
          <a:p>
            <a:pPr lvl="1"/>
            <a:r>
              <a:rPr lang="en-US" sz="2000" dirty="0"/>
              <a:t>Appeal Weekly Benefit Amount​</a:t>
            </a:r>
          </a:p>
          <a:p>
            <a:pPr lvl="1"/>
            <a:r>
              <a:rPr lang="en-US" sz="2000" dirty="0"/>
              <a:t>Length of Leave Approved​</a:t>
            </a:r>
          </a:p>
          <a:p>
            <a:pPr lvl="1"/>
            <a:r>
              <a:rPr lang="en-US" sz="2000" dirty="0"/>
              <a:t>Dates of Leave Approved​</a:t>
            </a:r>
          </a:p>
          <a:p>
            <a:pPr lvl="1"/>
            <a:r>
              <a:rPr lang="en-US" sz="2000" dirty="0"/>
              <a:t>Denial of a Claim​</a:t>
            </a:r>
          </a:p>
          <a:p>
            <a:pPr marL="0" indent="0">
              <a:buNone/>
            </a:pPr>
            <a:r>
              <a:rPr lang="en-US" sz="2000" dirty="0"/>
              <a:t>Complaints – Complaints against an employer​</a:t>
            </a:r>
          </a:p>
          <a:p>
            <a:pPr lvl="1"/>
            <a:r>
              <a:rPr lang="en-US" sz="2000" dirty="0"/>
              <a:t>Punish Employee for taking Paid Leave​</a:t>
            </a:r>
          </a:p>
          <a:p>
            <a:pPr lvl="1"/>
            <a:r>
              <a:rPr lang="en-US" sz="2000" dirty="0"/>
              <a:t>Discrimination against Employee for Asking About or Taking Paid Leave​</a:t>
            </a:r>
          </a:p>
          <a:p>
            <a:pPr marL="0" indent="0">
              <a:buNone/>
            </a:pPr>
            <a:r>
              <a:rPr lang="en-US" sz="2000" dirty="0"/>
              <a:t>Waivers ​</a:t>
            </a:r>
          </a:p>
          <a:p>
            <a:pPr lvl="1"/>
            <a:r>
              <a:rPr lang="en-US" sz="2000" dirty="0"/>
              <a:t>For waiving the 25% Benefit Reduction for not providing your employer timely notification of Paid Leave.</a:t>
            </a:r>
          </a:p>
        </p:txBody>
      </p:sp>
      <p:sp>
        <p:nvSpPr>
          <p:cNvPr id="5" name="Slide Number Placeholder 4"/>
          <p:cNvSpPr>
            <a:spLocks noGrp="1"/>
          </p:cNvSpPr>
          <p:nvPr>
            <p:ph type="sldNum" sz="quarter" idx="12"/>
          </p:nvPr>
        </p:nvSpPr>
        <p:spPr/>
        <p:txBody>
          <a:bodyPr/>
          <a:lstStyle/>
          <a:p>
            <a:fld id="{5D61CA13-9160-48CF-886B-94B76DDD6894}" type="slidenum">
              <a:rPr lang="en-US" smtClean="0"/>
              <a:pPr/>
              <a:t>13</a:t>
            </a:fld>
            <a:endParaRPr lang="en-US"/>
          </a:p>
        </p:txBody>
      </p:sp>
    </p:spTree>
    <p:extLst>
      <p:ext uri="{BB962C8B-B14F-4D97-AF65-F5344CB8AC3E}">
        <p14:creationId xmlns:p14="http://schemas.microsoft.com/office/powerpoint/2010/main" val="2682139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34015"/>
            <a:ext cx="9480331" cy="639208"/>
          </a:xfrm>
        </p:spPr>
        <p:txBody>
          <a:bodyPr/>
          <a:lstStyle/>
          <a:p>
            <a:pPr algn="ctr"/>
            <a:r>
              <a:rPr lang="en-US" dirty="0"/>
              <a:t>Summary</a:t>
            </a:r>
          </a:p>
        </p:txBody>
      </p:sp>
      <p:sp>
        <p:nvSpPr>
          <p:cNvPr id="3" name="Content Placeholder 2"/>
          <p:cNvSpPr>
            <a:spLocks noGrp="1"/>
          </p:cNvSpPr>
          <p:nvPr>
            <p:ph idx="1"/>
          </p:nvPr>
        </p:nvSpPr>
        <p:spPr>
          <a:xfrm>
            <a:off x="838200" y="1759781"/>
            <a:ext cx="9480330" cy="4209377"/>
          </a:xfrm>
        </p:spPr>
        <p:txBody>
          <a:bodyPr/>
          <a:lstStyle/>
          <a:p>
            <a:r>
              <a:rPr lang="en-US" sz="2400" dirty="0"/>
              <a:t>The employee guidebook has everything you need to know!</a:t>
            </a:r>
          </a:p>
          <a:p>
            <a:r>
              <a:rPr lang="en-US" sz="2400" dirty="0"/>
              <a:t>Benefits began September 3 ​</a:t>
            </a:r>
          </a:p>
          <a:p>
            <a:r>
              <a:rPr lang="en-US" sz="2400" dirty="0"/>
              <a:t>You can apply online or by mail​</a:t>
            </a:r>
          </a:p>
          <a:p>
            <a:r>
              <a:rPr lang="en-US" sz="2400" dirty="0"/>
              <a:t>Benefit years are a rolling 52-week period from initial application​</a:t>
            </a:r>
          </a:p>
          <a:p>
            <a:r>
              <a:rPr lang="en-US" sz="2400" dirty="0"/>
              <a:t>Leave can be taken in daily or weekly increments and may be intermittent or consecutive</a:t>
            </a:r>
          </a:p>
          <a:p>
            <a:r>
              <a:rPr lang="en-US" sz="2400" dirty="0"/>
              <a:t>Your job and your healthcare benefits are protected if you have worked for your employer for 90 consecutive days</a:t>
            </a:r>
          </a:p>
        </p:txBody>
      </p:sp>
      <p:sp>
        <p:nvSpPr>
          <p:cNvPr id="4" name="Slide Number Placeholder 3"/>
          <p:cNvSpPr>
            <a:spLocks noGrp="1"/>
          </p:cNvSpPr>
          <p:nvPr>
            <p:ph type="sldNum" sz="quarter" idx="12"/>
          </p:nvPr>
        </p:nvSpPr>
        <p:spPr/>
        <p:txBody>
          <a:bodyPr/>
          <a:lstStyle/>
          <a:p>
            <a:fld id="{5D61CA13-9160-48CF-886B-94B76DDD6894}" type="slidenum">
              <a:rPr lang="en-US" smtClean="0"/>
              <a:pPr/>
              <a:t>14</a:t>
            </a:fld>
            <a:endParaRPr lang="en-US"/>
          </a:p>
        </p:txBody>
      </p:sp>
    </p:spTree>
    <p:extLst>
      <p:ext uri="{BB962C8B-B14F-4D97-AF65-F5344CB8AC3E}">
        <p14:creationId xmlns:p14="http://schemas.microsoft.com/office/powerpoint/2010/main" val="25559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EBE84-FF97-94FC-8469-8568B6902EF0}"/>
              </a:ext>
            </a:extLst>
          </p:cNvPr>
          <p:cNvSpPr>
            <a:spLocks noGrp="1"/>
          </p:cNvSpPr>
          <p:nvPr>
            <p:ph type="title"/>
          </p:nvPr>
        </p:nvSpPr>
        <p:spPr>
          <a:xfrm>
            <a:off x="838200" y="365126"/>
            <a:ext cx="9593275" cy="1193988"/>
          </a:xfrm>
        </p:spPr>
        <p:txBody>
          <a:bodyPr>
            <a:normAutofit fontScale="90000"/>
          </a:bodyPr>
          <a:lstStyle/>
          <a:p>
            <a:r>
              <a:rPr lang="en-US" dirty="0"/>
              <a:t>CHRO Paid Leave Oregon Website</a:t>
            </a:r>
          </a:p>
        </p:txBody>
      </p:sp>
      <p:sp>
        <p:nvSpPr>
          <p:cNvPr id="3" name="Content Placeholder 2">
            <a:extLst>
              <a:ext uri="{FF2B5EF4-FFF2-40B4-BE49-F238E27FC236}">
                <a16:creationId xmlns:a16="http://schemas.microsoft.com/office/drawing/2014/main" id="{4BAC1F56-AC5A-E085-4B47-98C9866EFCE3}"/>
              </a:ext>
            </a:extLst>
          </p:cNvPr>
          <p:cNvSpPr>
            <a:spLocks noGrp="1"/>
          </p:cNvSpPr>
          <p:nvPr>
            <p:ph idx="1"/>
          </p:nvPr>
        </p:nvSpPr>
        <p:spPr/>
        <p:txBody>
          <a:bodyPr/>
          <a:lstStyle/>
          <a:p>
            <a:r>
              <a:rPr lang="en-US" sz="2400" dirty="0"/>
              <a:t>FAQs</a:t>
            </a:r>
          </a:p>
          <a:p>
            <a:r>
              <a:rPr lang="en-US" sz="2400" dirty="0"/>
              <a:t>Resources</a:t>
            </a:r>
          </a:p>
          <a:p>
            <a:r>
              <a:rPr lang="en-US" sz="2400" dirty="0"/>
              <a:t>Training </a:t>
            </a:r>
          </a:p>
          <a:p>
            <a:r>
              <a:rPr lang="en-US" sz="2400" dirty="0"/>
              <a:t>Knowledge Articles</a:t>
            </a:r>
          </a:p>
          <a:p>
            <a:endParaRPr lang="en-US" sz="2400" dirty="0"/>
          </a:p>
          <a:p>
            <a:pPr marL="0" indent="0">
              <a:buNone/>
            </a:pPr>
            <a:r>
              <a:rPr lang="en-US" dirty="0">
                <a:solidFill>
                  <a:schemeClr val="accent5"/>
                </a:solidFill>
                <a:hlinkClick r:id="rId2"/>
              </a:rPr>
              <a:t>www.oregon.gov/das/HR/Pages/Paid-Leave-CHRO.aspx</a:t>
            </a:r>
            <a:endParaRPr lang="en-US" dirty="0">
              <a:solidFill>
                <a:schemeClr val="accent5"/>
              </a:solidFill>
            </a:endParaRPr>
          </a:p>
          <a:p>
            <a:pPr marL="0" indent="0">
              <a:buNone/>
            </a:pPr>
            <a:endParaRPr lang="en-US" sz="2400" dirty="0"/>
          </a:p>
          <a:p>
            <a:pPr marL="0" indent="0">
              <a:buNone/>
            </a:pPr>
            <a:r>
              <a:rPr lang="en-US" sz="2400" dirty="0"/>
              <a:t>Please explore and visit often!</a:t>
            </a:r>
          </a:p>
          <a:p>
            <a:endParaRPr lang="en-US" dirty="0"/>
          </a:p>
        </p:txBody>
      </p:sp>
      <p:pic>
        <p:nvPicPr>
          <p:cNvPr id="4" name="Picture 3">
            <a:extLst>
              <a:ext uri="{FF2B5EF4-FFF2-40B4-BE49-F238E27FC236}">
                <a16:creationId xmlns:a16="http://schemas.microsoft.com/office/drawing/2014/main" id="{86B2C3DF-ED18-5575-73B4-8AB7DE52F5B6}"/>
              </a:ext>
            </a:extLst>
          </p:cNvPr>
          <p:cNvPicPr>
            <a:picLocks noChangeAspect="1"/>
          </p:cNvPicPr>
          <p:nvPr/>
        </p:nvPicPr>
        <p:blipFill rotWithShape="1">
          <a:blip r:embed="rId3"/>
          <a:srcRect l="2181" t="102" r="2" b="-121"/>
          <a:stretch/>
        </p:blipFill>
        <p:spPr>
          <a:xfrm>
            <a:off x="6904652" y="1863040"/>
            <a:ext cx="4882330" cy="4592829"/>
          </a:xfrm>
          <a:prstGeom prst="rect">
            <a:avLst/>
          </a:prstGeom>
          <a:ln w="12700" cmpd="thickThin">
            <a:solidFill>
              <a:schemeClr val="tx1"/>
            </a:solidFill>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84574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470D-37C4-83AA-851A-318832F4A259}"/>
              </a:ext>
            </a:extLst>
          </p:cNvPr>
          <p:cNvSpPr>
            <a:spLocks noGrp="1"/>
          </p:cNvSpPr>
          <p:nvPr>
            <p:ph type="title"/>
          </p:nvPr>
        </p:nvSpPr>
        <p:spPr/>
        <p:txBody>
          <a:bodyPr>
            <a:normAutofit/>
          </a:bodyPr>
          <a:lstStyle/>
          <a:p>
            <a:r>
              <a:rPr lang="en-US" dirty="0"/>
              <a:t>Use of accrued leave</a:t>
            </a:r>
          </a:p>
        </p:txBody>
      </p:sp>
      <p:sp>
        <p:nvSpPr>
          <p:cNvPr id="3" name="Content Placeholder 2">
            <a:extLst>
              <a:ext uri="{FF2B5EF4-FFF2-40B4-BE49-F238E27FC236}">
                <a16:creationId xmlns:a16="http://schemas.microsoft.com/office/drawing/2014/main" id="{5708B1C6-C1C3-76D3-6FD7-5F33AA822F9E}"/>
              </a:ext>
            </a:extLst>
          </p:cNvPr>
          <p:cNvSpPr>
            <a:spLocks noGrp="1"/>
          </p:cNvSpPr>
          <p:nvPr>
            <p:ph idx="1"/>
          </p:nvPr>
        </p:nvSpPr>
        <p:spPr/>
        <p:txBody>
          <a:bodyPr/>
          <a:lstStyle/>
          <a:p>
            <a:pPr marL="0" indent="0">
              <a:buNone/>
            </a:pPr>
            <a:r>
              <a:rPr lang="en-US" sz="2400" dirty="0"/>
              <a:t>Through December 31, 2023:</a:t>
            </a:r>
          </a:p>
          <a:p>
            <a:pPr lvl="1"/>
            <a:r>
              <a:rPr lang="en-US" sz="2400" dirty="0"/>
              <a:t>Any amount of paid or unpaid leave may be used, in any combination</a:t>
            </a:r>
          </a:p>
          <a:p>
            <a:pPr lvl="1"/>
            <a:r>
              <a:rPr lang="en-US" sz="2400" dirty="0"/>
              <a:t>Only on the days you receive Paid Leave Oregon benefits (full-days only)</a:t>
            </a:r>
          </a:p>
          <a:p>
            <a:pPr lvl="1"/>
            <a:r>
              <a:rPr lang="en-US" sz="2400" dirty="0"/>
              <a:t>Accrued leave may not be used to exceed 100% of your state paid wages</a:t>
            </a:r>
          </a:p>
          <a:p>
            <a:pPr lvl="1"/>
            <a:r>
              <a:rPr lang="en-US" sz="2400" dirty="0"/>
              <a:t>You must notify your manager if the day will be covered by Paid Leave Oregon</a:t>
            </a:r>
          </a:p>
          <a:p>
            <a:pPr marL="0" lvl="1" indent="0">
              <a:buNone/>
            </a:pPr>
            <a:endParaRPr lang="en-US" sz="2400" dirty="0"/>
          </a:p>
          <a:p>
            <a:pPr marL="0" lvl="1" indent="0">
              <a:buNone/>
            </a:pPr>
            <a:r>
              <a:rPr lang="en-US" sz="2400" dirty="0"/>
              <a:t>Use of accrued leave while receiving Paid Leave Oregon in 2024 is being discussed.</a:t>
            </a:r>
          </a:p>
        </p:txBody>
      </p:sp>
    </p:spTree>
    <p:extLst>
      <p:ext uri="{BB962C8B-B14F-4D97-AF65-F5344CB8AC3E}">
        <p14:creationId xmlns:p14="http://schemas.microsoft.com/office/powerpoint/2010/main" val="164125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470D-37C4-83AA-851A-318832F4A259}"/>
              </a:ext>
            </a:extLst>
          </p:cNvPr>
          <p:cNvSpPr>
            <a:spLocks noGrp="1"/>
          </p:cNvSpPr>
          <p:nvPr>
            <p:ph type="title"/>
          </p:nvPr>
        </p:nvSpPr>
        <p:spPr/>
        <p:txBody>
          <a:bodyPr>
            <a:normAutofit/>
          </a:bodyPr>
          <a:lstStyle/>
          <a:p>
            <a:r>
              <a:rPr lang="en-US" dirty="0"/>
              <a:t>Use of Accrued Leave</a:t>
            </a:r>
          </a:p>
        </p:txBody>
      </p:sp>
      <p:sp>
        <p:nvSpPr>
          <p:cNvPr id="3" name="Content Placeholder 2">
            <a:extLst>
              <a:ext uri="{FF2B5EF4-FFF2-40B4-BE49-F238E27FC236}">
                <a16:creationId xmlns:a16="http://schemas.microsoft.com/office/drawing/2014/main" id="{5708B1C6-C1C3-76D3-6FD7-5F33AA822F9E}"/>
              </a:ext>
            </a:extLst>
          </p:cNvPr>
          <p:cNvSpPr>
            <a:spLocks noGrp="1"/>
          </p:cNvSpPr>
          <p:nvPr>
            <p:ph idx="1"/>
          </p:nvPr>
        </p:nvSpPr>
        <p:spPr/>
        <p:txBody>
          <a:bodyPr>
            <a:normAutofit/>
          </a:bodyPr>
          <a:lstStyle/>
          <a:p>
            <a:pPr marL="457200" indent="-457200">
              <a:buFont typeface="+mj-lt"/>
              <a:buAutoNum type="arabicPeriod"/>
            </a:pPr>
            <a:r>
              <a:rPr lang="en-US" sz="2400" dirty="0"/>
              <a:t>I work an 8-hour day. May I use 2 hours of Sick Leave and 6 of leave without Pay? – </a:t>
            </a:r>
            <a:r>
              <a:rPr lang="en-US" sz="2400" dirty="0">
                <a:highlight>
                  <a:srgbClr val="E1B924"/>
                </a:highlight>
              </a:rPr>
              <a:t>YES</a:t>
            </a:r>
          </a:p>
          <a:p>
            <a:pPr marL="457200" indent="-457200">
              <a:buFont typeface="+mj-lt"/>
              <a:buAutoNum type="arabicPeriod"/>
            </a:pPr>
            <a:r>
              <a:rPr lang="en-US" sz="2400" dirty="0"/>
              <a:t>I work a 10-hour day. May I use 10 hours of Vacation Leave? – </a:t>
            </a:r>
            <a:r>
              <a:rPr lang="en-US" sz="2400" dirty="0">
                <a:highlight>
                  <a:srgbClr val="E1B924"/>
                </a:highlight>
              </a:rPr>
              <a:t>YES</a:t>
            </a:r>
          </a:p>
          <a:p>
            <a:pPr marL="457200" indent="-457200">
              <a:buFont typeface="+mj-lt"/>
              <a:buAutoNum type="arabicPeriod"/>
            </a:pPr>
            <a:r>
              <a:rPr lang="en-US" sz="2400" dirty="0"/>
              <a:t>I work a 4-hour day. May I use 1 hour of Sick Leave, 1 hour of Comp Time, 1 hour Vacation Leave and 1 hour of Leave Without Pay? – </a:t>
            </a:r>
            <a:r>
              <a:rPr lang="en-US" sz="2400" dirty="0">
                <a:highlight>
                  <a:srgbClr val="E1B924"/>
                </a:highlight>
              </a:rPr>
              <a:t>YES</a:t>
            </a:r>
          </a:p>
          <a:p>
            <a:pPr marL="457200" indent="-457200">
              <a:buFont typeface="+mj-lt"/>
              <a:buAutoNum type="arabicPeriod"/>
            </a:pPr>
            <a:r>
              <a:rPr lang="en-US" sz="2400" dirty="0"/>
              <a:t>I work an 8-hour day. May I use 10 hours of Vacation Leave? – </a:t>
            </a:r>
            <a:r>
              <a:rPr lang="en-US" sz="2400" dirty="0">
                <a:highlight>
                  <a:srgbClr val="F37221"/>
                </a:highlight>
              </a:rPr>
              <a:t>NO</a:t>
            </a:r>
          </a:p>
          <a:p>
            <a:pPr marL="0" indent="0">
              <a:buNone/>
            </a:pPr>
            <a:endParaRPr lang="en-US" sz="2400" dirty="0">
              <a:highlight>
                <a:srgbClr val="E1B924"/>
              </a:highlight>
            </a:endParaRPr>
          </a:p>
          <a:p>
            <a:pPr marL="0" indent="0">
              <a:buNone/>
            </a:pPr>
            <a:endParaRPr lang="en-US" sz="2400" dirty="0">
              <a:highlight>
                <a:srgbClr val="FFFF00"/>
              </a:highlight>
            </a:endParaRPr>
          </a:p>
        </p:txBody>
      </p:sp>
    </p:spTree>
    <p:extLst>
      <p:ext uri="{BB962C8B-B14F-4D97-AF65-F5344CB8AC3E}">
        <p14:creationId xmlns:p14="http://schemas.microsoft.com/office/powerpoint/2010/main" val="128602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8C94-5686-24A8-B1A6-089003B718B5}"/>
              </a:ext>
            </a:extLst>
          </p:cNvPr>
          <p:cNvSpPr>
            <a:spLocks noGrp="1"/>
          </p:cNvSpPr>
          <p:nvPr>
            <p:ph type="title"/>
          </p:nvPr>
        </p:nvSpPr>
        <p:spPr>
          <a:xfrm>
            <a:off x="495688" y="330198"/>
            <a:ext cx="9948606" cy="1303867"/>
          </a:xfrm>
        </p:spPr>
        <p:txBody>
          <a:bodyPr>
            <a:normAutofit/>
          </a:bodyPr>
          <a:lstStyle/>
          <a:p>
            <a:pPr>
              <a:lnSpc>
                <a:spcPct val="90000"/>
              </a:lnSpc>
            </a:pPr>
            <a:r>
              <a:rPr lang="en-US" sz="3400" dirty="0"/>
              <a:t>Recording Paid Leave Oregon in Workday</a:t>
            </a:r>
          </a:p>
        </p:txBody>
      </p:sp>
      <p:pic>
        <p:nvPicPr>
          <p:cNvPr id="7" name="Picture 6">
            <a:extLst>
              <a:ext uri="{FF2B5EF4-FFF2-40B4-BE49-F238E27FC236}">
                <a16:creationId xmlns:a16="http://schemas.microsoft.com/office/drawing/2014/main" id="{A616CD86-E078-9C2B-0344-272BA1EBA2BF}"/>
              </a:ext>
            </a:extLst>
          </p:cNvPr>
          <p:cNvPicPr>
            <a:picLocks noChangeAspect="1"/>
          </p:cNvPicPr>
          <p:nvPr/>
        </p:nvPicPr>
        <p:blipFill rotWithShape="1">
          <a:blip r:embed="rId3"/>
          <a:srcRect r="26907" b="6079"/>
          <a:stretch/>
        </p:blipFill>
        <p:spPr>
          <a:xfrm>
            <a:off x="861236" y="2269092"/>
            <a:ext cx="4161900" cy="2806761"/>
          </a:xfrm>
          <a:prstGeom prst="rect">
            <a:avLst/>
          </a:prstGeom>
          <a:ln w="12700">
            <a:solidFill>
              <a:schemeClr val="tx1"/>
            </a:solidFill>
          </a:ln>
          <a:effectLst>
            <a:outerShdw blurRad="50800" dist="38100" dir="2700000" algn="tl" rotWithShape="0">
              <a:prstClr val="black">
                <a:alpha val="40000"/>
              </a:prstClr>
            </a:outerShdw>
          </a:effectLst>
        </p:spPr>
      </p:pic>
      <p:sp>
        <p:nvSpPr>
          <p:cNvPr id="3" name="Content Placeholder 2">
            <a:extLst>
              <a:ext uri="{FF2B5EF4-FFF2-40B4-BE49-F238E27FC236}">
                <a16:creationId xmlns:a16="http://schemas.microsoft.com/office/drawing/2014/main" id="{5DB79B56-A271-B3A1-8E30-60CA9E8D8CCC}"/>
              </a:ext>
            </a:extLst>
          </p:cNvPr>
          <p:cNvSpPr>
            <a:spLocks noGrp="1"/>
          </p:cNvSpPr>
          <p:nvPr>
            <p:ph idx="1"/>
          </p:nvPr>
        </p:nvSpPr>
        <p:spPr>
          <a:xfrm>
            <a:off x="5663682" y="2269092"/>
            <a:ext cx="5242245" cy="3318936"/>
          </a:xfrm>
        </p:spPr>
        <p:txBody>
          <a:bodyPr>
            <a:normAutofit/>
          </a:bodyPr>
          <a:lstStyle/>
          <a:p>
            <a:r>
              <a:rPr lang="en-US" sz="2400" dirty="0"/>
              <a:t>All scheduled hours must be accounted for</a:t>
            </a:r>
          </a:p>
          <a:p>
            <a:r>
              <a:rPr lang="en-US" sz="2400" dirty="0"/>
              <a:t>There is not a Paid Leave Oregon leave option</a:t>
            </a:r>
          </a:p>
          <a:p>
            <a:r>
              <a:rPr lang="en-US" sz="2400" dirty="0"/>
              <a:t>Add “Paid Leave Oregon” in the Comments section of the leave request</a:t>
            </a:r>
          </a:p>
        </p:txBody>
      </p:sp>
    </p:spTree>
    <p:extLst>
      <p:ext uri="{BB962C8B-B14F-4D97-AF65-F5344CB8AC3E}">
        <p14:creationId xmlns:p14="http://schemas.microsoft.com/office/powerpoint/2010/main" val="3524085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CB6041A-9F63-0F06-D0F9-19888057102C}"/>
              </a:ext>
            </a:extLst>
          </p:cNvPr>
          <p:cNvSpPr txBox="1">
            <a:spLocks/>
          </p:cNvSpPr>
          <p:nvPr/>
        </p:nvSpPr>
        <p:spPr>
          <a:xfrm>
            <a:off x="461395" y="360446"/>
            <a:ext cx="9792947" cy="119398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0" i="0" u="none" strike="noStrike" kern="1200" cap="none" spc="0" normalizeH="0" baseline="0" noProof="0" dirty="0">
                <a:ln>
                  <a:noFill/>
                </a:ln>
                <a:solidFill>
                  <a:srgbClr val="F2F2F2"/>
                </a:solidFill>
                <a:effectLst/>
                <a:uLnTx/>
                <a:uFillTx/>
                <a:latin typeface="Montserrat"/>
                <a:ea typeface="+mj-ea"/>
                <a:cs typeface="+mj-cs"/>
              </a:rPr>
              <a:t>Recording Paid Leave Oregon in Workday</a:t>
            </a:r>
          </a:p>
        </p:txBody>
      </p:sp>
      <p:pic>
        <p:nvPicPr>
          <p:cNvPr id="7" name="Picture 6">
            <a:extLst>
              <a:ext uri="{FF2B5EF4-FFF2-40B4-BE49-F238E27FC236}">
                <a16:creationId xmlns:a16="http://schemas.microsoft.com/office/drawing/2014/main" id="{760CAB66-734A-A795-031D-3E2BA72516CA}"/>
              </a:ext>
            </a:extLst>
          </p:cNvPr>
          <p:cNvPicPr>
            <a:picLocks noChangeAspect="1"/>
          </p:cNvPicPr>
          <p:nvPr/>
        </p:nvPicPr>
        <p:blipFill>
          <a:blip r:embed="rId3"/>
          <a:stretch>
            <a:fillRect/>
          </a:stretch>
        </p:blipFill>
        <p:spPr>
          <a:xfrm>
            <a:off x="4707293" y="1937865"/>
            <a:ext cx="4673220" cy="4555009"/>
          </a:xfrm>
          <a:prstGeom prst="rect">
            <a:avLst/>
          </a:prstGeom>
          <a:ln w="12700">
            <a:solidFill>
              <a:schemeClr val="tx1"/>
            </a:solidFill>
          </a:ln>
          <a:effectLst>
            <a:outerShdw blurRad="50800" dist="38100" dir="2700000" algn="tl" rotWithShape="0">
              <a:prstClr val="black">
                <a:alpha val="40000"/>
              </a:prstClr>
            </a:outerShdw>
          </a:effectLst>
        </p:spPr>
      </p:pic>
      <p:sp>
        <p:nvSpPr>
          <p:cNvPr id="8" name="Content Placeholder 2">
            <a:extLst>
              <a:ext uri="{FF2B5EF4-FFF2-40B4-BE49-F238E27FC236}">
                <a16:creationId xmlns:a16="http://schemas.microsoft.com/office/drawing/2014/main" id="{2158A1D7-D287-906B-115C-2D241CD71937}"/>
              </a:ext>
            </a:extLst>
          </p:cNvPr>
          <p:cNvSpPr>
            <a:spLocks noGrp="1"/>
          </p:cNvSpPr>
          <p:nvPr>
            <p:ph idx="1"/>
          </p:nvPr>
        </p:nvSpPr>
        <p:spPr>
          <a:xfrm>
            <a:off x="1856790" y="3764902"/>
            <a:ext cx="5868954" cy="710344"/>
          </a:xfrm>
        </p:spPr>
        <p:txBody>
          <a:bodyPr/>
          <a:lstStyle/>
          <a:p>
            <a:pPr marL="0" indent="0">
              <a:buNone/>
            </a:pPr>
            <a:r>
              <a:rPr lang="en-US" sz="4400" dirty="0"/>
              <a:t>Example</a:t>
            </a:r>
          </a:p>
        </p:txBody>
      </p:sp>
      <p:cxnSp>
        <p:nvCxnSpPr>
          <p:cNvPr id="9" name="Straight Connector 8">
            <a:extLst>
              <a:ext uri="{FF2B5EF4-FFF2-40B4-BE49-F238E27FC236}">
                <a16:creationId xmlns:a16="http://schemas.microsoft.com/office/drawing/2014/main" id="{94A5CE4F-F490-5D19-10FA-FB6992ED2E2E}"/>
              </a:ext>
            </a:extLst>
          </p:cNvPr>
          <p:cNvCxnSpPr/>
          <p:nvPr/>
        </p:nvCxnSpPr>
        <p:spPr>
          <a:xfrm>
            <a:off x="4170784" y="2220685"/>
            <a:ext cx="0" cy="4114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486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06743"/>
            <a:ext cx="12191999" cy="774787"/>
          </a:xfrm>
        </p:spPr>
        <p:txBody>
          <a:bodyPr/>
          <a:lstStyle/>
          <a:p>
            <a:pPr algn="ctr"/>
            <a:r>
              <a:rPr lang="en-US" sz="4000"/>
              <a:t>What is Paid Leave Oregon?</a:t>
            </a:r>
          </a:p>
        </p:txBody>
      </p:sp>
      <p:grpSp>
        <p:nvGrpSpPr>
          <p:cNvPr id="10" name="Group 9"/>
          <p:cNvGrpSpPr/>
          <p:nvPr/>
        </p:nvGrpSpPr>
        <p:grpSpPr>
          <a:xfrm>
            <a:off x="2832106" y="2117976"/>
            <a:ext cx="6382985" cy="3569945"/>
            <a:chOff x="2522818" y="1896029"/>
            <a:chExt cx="6382985" cy="3569945"/>
          </a:xfrm>
        </p:grpSpPr>
        <p:graphicFrame>
          <p:nvGraphicFramePr>
            <p:cNvPr id="4" name="Diagram 3"/>
            <p:cNvGraphicFramePr/>
            <p:nvPr/>
          </p:nvGraphicFramePr>
          <p:xfrm>
            <a:off x="2522818" y="1896029"/>
            <a:ext cx="6382985" cy="3569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81247" y="2343679"/>
              <a:ext cx="716064" cy="578222"/>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63684" y="3368356"/>
              <a:ext cx="638735" cy="638735"/>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62632" y="4439692"/>
              <a:ext cx="523485" cy="616404"/>
            </a:xfrm>
            <a:prstGeom prst="rect">
              <a:avLst/>
            </a:prstGeom>
          </p:spPr>
        </p:pic>
      </p:grpSp>
      <p:sp>
        <p:nvSpPr>
          <p:cNvPr id="11" name="Slide Number Placeholder 10"/>
          <p:cNvSpPr>
            <a:spLocks noGrp="1"/>
          </p:cNvSpPr>
          <p:nvPr>
            <p:ph type="sldNum" sz="quarter" idx="12"/>
          </p:nvPr>
        </p:nvSpPr>
        <p:spPr/>
        <p:txBody>
          <a:bodyPr/>
          <a:lstStyle/>
          <a:p>
            <a:fld id="{5D61CA13-9160-48CF-886B-94B76DDD6894}" type="slidenum">
              <a:rPr lang="en-US" smtClean="0"/>
              <a:pPr/>
              <a:t>2</a:t>
            </a:fld>
            <a:endParaRPr lang="en-US"/>
          </a:p>
        </p:txBody>
      </p:sp>
    </p:spTree>
    <p:extLst>
      <p:ext uri="{BB962C8B-B14F-4D97-AF65-F5344CB8AC3E}">
        <p14:creationId xmlns:p14="http://schemas.microsoft.com/office/powerpoint/2010/main" val="1170844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EBE84-FF97-94FC-8469-8568B6902EF0}"/>
              </a:ext>
            </a:extLst>
          </p:cNvPr>
          <p:cNvSpPr>
            <a:spLocks noGrp="1"/>
          </p:cNvSpPr>
          <p:nvPr>
            <p:ph type="title"/>
          </p:nvPr>
        </p:nvSpPr>
        <p:spPr/>
        <p:txBody>
          <a:bodyPr>
            <a:normAutofit fontScale="90000"/>
          </a:bodyPr>
          <a:lstStyle/>
          <a:p>
            <a:r>
              <a:rPr lang="en-US" dirty="0"/>
              <a:t>Recording OFLA in Workday</a:t>
            </a:r>
            <a:br>
              <a:rPr lang="en-US" dirty="0"/>
            </a:br>
            <a:r>
              <a:rPr lang="en-US" sz="3600" dirty="0"/>
              <a:t>Expanded Definition of Family Member</a:t>
            </a:r>
            <a:endParaRPr lang="en-US" dirty="0"/>
          </a:p>
        </p:txBody>
      </p:sp>
      <p:sp>
        <p:nvSpPr>
          <p:cNvPr id="8" name="Content Placeholder 2">
            <a:extLst>
              <a:ext uri="{FF2B5EF4-FFF2-40B4-BE49-F238E27FC236}">
                <a16:creationId xmlns:a16="http://schemas.microsoft.com/office/drawing/2014/main" id="{79650200-9C0E-C044-FF4C-DC59D0C07C00}"/>
              </a:ext>
            </a:extLst>
          </p:cNvPr>
          <p:cNvSpPr>
            <a:spLocks noGrp="1"/>
          </p:cNvSpPr>
          <p:nvPr>
            <p:ph idx="1"/>
          </p:nvPr>
        </p:nvSpPr>
        <p:spPr>
          <a:xfrm>
            <a:off x="699796" y="2780522"/>
            <a:ext cx="3237721" cy="2254561"/>
          </a:xfrm>
        </p:spPr>
        <p:txBody>
          <a:bodyPr/>
          <a:lstStyle/>
          <a:p>
            <a:pPr marL="0" indent="0">
              <a:buNone/>
            </a:pPr>
            <a:r>
              <a:rPr lang="en-US" sz="4000" dirty="0"/>
              <a:t>Employees </a:t>
            </a:r>
            <a:r>
              <a:rPr lang="en-US" sz="4000" u="sng" dirty="0"/>
              <a:t>must</a:t>
            </a:r>
            <a:r>
              <a:rPr lang="en-US" sz="4000" dirty="0"/>
              <a:t> use OFLA when receiving Paid Leave Oregon</a:t>
            </a:r>
          </a:p>
        </p:txBody>
      </p:sp>
      <p:cxnSp>
        <p:nvCxnSpPr>
          <p:cNvPr id="9" name="Straight Connector 8">
            <a:extLst>
              <a:ext uri="{FF2B5EF4-FFF2-40B4-BE49-F238E27FC236}">
                <a16:creationId xmlns:a16="http://schemas.microsoft.com/office/drawing/2014/main" id="{69F724B2-6027-0B6D-9A61-88222AD99488}"/>
              </a:ext>
            </a:extLst>
          </p:cNvPr>
          <p:cNvCxnSpPr/>
          <p:nvPr/>
        </p:nvCxnSpPr>
        <p:spPr>
          <a:xfrm>
            <a:off x="4170784" y="2220685"/>
            <a:ext cx="0" cy="411480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9FEDD5D-43D4-CDAB-4B53-EAFF95A5AE46}"/>
              </a:ext>
            </a:extLst>
          </p:cNvPr>
          <p:cNvPicPr>
            <a:picLocks noChangeAspect="1"/>
          </p:cNvPicPr>
          <p:nvPr/>
        </p:nvPicPr>
        <p:blipFill>
          <a:blip r:embed="rId3"/>
          <a:stretch>
            <a:fillRect/>
          </a:stretch>
        </p:blipFill>
        <p:spPr>
          <a:xfrm>
            <a:off x="5297758" y="2119471"/>
            <a:ext cx="5508765" cy="4140073"/>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81175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8C94-5686-24A8-B1A6-089003B718B5}"/>
              </a:ext>
            </a:extLst>
          </p:cNvPr>
          <p:cNvSpPr>
            <a:spLocks noGrp="1"/>
          </p:cNvSpPr>
          <p:nvPr>
            <p:ph type="title"/>
          </p:nvPr>
        </p:nvSpPr>
        <p:spPr/>
        <p:txBody>
          <a:bodyPr>
            <a:normAutofit/>
          </a:bodyPr>
          <a:lstStyle/>
          <a:p>
            <a:r>
              <a:rPr lang="en-US" dirty="0"/>
              <a:t>Other information</a:t>
            </a:r>
          </a:p>
        </p:txBody>
      </p:sp>
      <p:sp>
        <p:nvSpPr>
          <p:cNvPr id="3" name="Content Placeholder 2">
            <a:extLst>
              <a:ext uri="{FF2B5EF4-FFF2-40B4-BE49-F238E27FC236}">
                <a16:creationId xmlns:a16="http://schemas.microsoft.com/office/drawing/2014/main" id="{5DB79B56-A271-B3A1-8E30-60CA9E8D8CCC}"/>
              </a:ext>
            </a:extLst>
          </p:cNvPr>
          <p:cNvSpPr>
            <a:spLocks noGrp="1"/>
          </p:cNvSpPr>
          <p:nvPr>
            <p:ph idx="1"/>
          </p:nvPr>
        </p:nvSpPr>
        <p:spPr/>
        <p:txBody>
          <a:bodyPr>
            <a:normAutofit/>
          </a:bodyPr>
          <a:lstStyle/>
          <a:p>
            <a:r>
              <a:rPr lang="en-US" sz="2400" dirty="0"/>
              <a:t>Use of leave without pay may affect your PERS time of service</a:t>
            </a:r>
          </a:p>
          <a:p>
            <a:r>
              <a:rPr lang="en-US" sz="2400" dirty="0"/>
              <a:t>Paid Leave Oregon benefits are not PERS subject salary</a:t>
            </a:r>
          </a:p>
          <a:p>
            <a:r>
              <a:rPr lang="en-US" sz="2400" dirty="0"/>
              <a:t>Paid Leave Oregon does not affect an employee’s seniority, eligibility for salary increases or the employee’s recognized service date (continuous service date)</a:t>
            </a:r>
          </a:p>
          <a:p>
            <a:pPr marL="457200" lvl="1" indent="0">
              <a:buNone/>
            </a:pPr>
            <a:endParaRPr lang="en-US" dirty="0"/>
          </a:p>
        </p:txBody>
      </p:sp>
    </p:spTree>
    <p:extLst>
      <p:ext uri="{BB962C8B-B14F-4D97-AF65-F5344CB8AC3E}">
        <p14:creationId xmlns:p14="http://schemas.microsoft.com/office/powerpoint/2010/main" val="614933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8C94-5686-24A8-B1A6-089003B718B5}"/>
              </a:ext>
            </a:extLst>
          </p:cNvPr>
          <p:cNvSpPr>
            <a:spLocks noGrp="1"/>
          </p:cNvSpPr>
          <p:nvPr>
            <p:ph type="title"/>
          </p:nvPr>
        </p:nvSpPr>
        <p:spPr/>
        <p:txBody>
          <a:bodyPr>
            <a:normAutofit/>
          </a:bodyPr>
          <a:lstStyle/>
          <a:p>
            <a:r>
              <a:rPr lang="en-US" sz="4400" dirty="0"/>
              <a:t>CHRO Paid Leave Oregon</a:t>
            </a:r>
            <a:endParaRPr lang="en-US" dirty="0"/>
          </a:p>
        </p:txBody>
      </p:sp>
      <p:sp>
        <p:nvSpPr>
          <p:cNvPr id="3" name="Content Placeholder 2">
            <a:extLst>
              <a:ext uri="{FF2B5EF4-FFF2-40B4-BE49-F238E27FC236}">
                <a16:creationId xmlns:a16="http://schemas.microsoft.com/office/drawing/2014/main" id="{5DB79B56-A271-B3A1-8E30-60CA9E8D8CCC}"/>
              </a:ext>
            </a:extLst>
          </p:cNvPr>
          <p:cNvSpPr>
            <a:spLocks noGrp="1"/>
          </p:cNvSpPr>
          <p:nvPr>
            <p:ph idx="1"/>
          </p:nvPr>
        </p:nvSpPr>
        <p:spPr/>
        <p:txBody>
          <a:bodyPr anchor="ctr">
            <a:normAutofit/>
          </a:bodyPr>
          <a:lstStyle/>
          <a:p>
            <a:pPr marL="0" indent="0" algn="ctr">
              <a:buNone/>
            </a:pPr>
            <a:r>
              <a:rPr lang="en-US" sz="3600" dirty="0"/>
              <a:t>Questions and Answers</a:t>
            </a:r>
          </a:p>
          <a:p>
            <a:pPr marL="457200" lvl="1" indent="0">
              <a:buNone/>
            </a:pPr>
            <a:endParaRPr lang="en-US" dirty="0"/>
          </a:p>
        </p:txBody>
      </p:sp>
    </p:spTree>
    <p:extLst>
      <p:ext uri="{BB962C8B-B14F-4D97-AF65-F5344CB8AC3E}">
        <p14:creationId xmlns:p14="http://schemas.microsoft.com/office/powerpoint/2010/main" val="581097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en-US" sz="4400" kern="1200" dirty="0">
                <a:latin typeface="Calibri"/>
              </a:rPr>
              <a:t>PEBB</a:t>
            </a:r>
            <a:endParaRPr lang="en-US" dirty="0"/>
          </a:p>
        </p:txBody>
      </p:sp>
      <p:sp>
        <p:nvSpPr>
          <p:cNvPr id="9219" name="Rectangle 3"/>
          <p:cNvSpPr>
            <a:spLocks noGrp="1" noChangeArrowheads="1"/>
          </p:cNvSpPr>
          <p:nvPr>
            <p:ph type="body" idx="1"/>
          </p:nvPr>
        </p:nvSpPr>
        <p:spPr>
          <a:xfrm>
            <a:off x="1981200" y="1143000"/>
            <a:ext cx="8229600" cy="4648200"/>
          </a:xfrm>
        </p:spPr>
        <p:txBody>
          <a:bodyPr/>
          <a:lstStyle/>
          <a:p>
            <a:pPr marL="0" indent="0" eaLnBrk="0" hangingPunct="0">
              <a:buNone/>
            </a:pPr>
            <a:r>
              <a:rPr lang="en-US" sz="2200" dirty="0"/>
              <a:t>Why would I want to keep The Standard Short-term Disability (STD)</a:t>
            </a:r>
          </a:p>
          <a:p>
            <a:pPr eaLnBrk="0" hangingPunct="0"/>
            <a:r>
              <a:rPr lang="en-US" sz="2200" dirty="0"/>
              <a:t>I live and work outside of Oregon</a:t>
            </a:r>
          </a:p>
          <a:p>
            <a:pPr lvl="1" eaLnBrk="0" hangingPunct="0"/>
            <a:r>
              <a:rPr lang="en-US" sz="2000" dirty="0"/>
              <a:t>For example, I live and work in Texas and payroll doesn’t withhold Paid Leave Oregon from my paycheck</a:t>
            </a:r>
          </a:p>
          <a:p>
            <a:pPr eaLnBrk="0" hangingPunct="0"/>
            <a:r>
              <a:rPr lang="en-US" sz="2200" dirty="0"/>
              <a:t>I earn more than $10,000 per month</a:t>
            </a:r>
          </a:p>
          <a:p>
            <a:pPr lvl="1" eaLnBrk="0" hangingPunct="0"/>
            <a:r>
              <a:rPr lang="en-US" sz="2000" dirty="0"/>
              <a:t>Paid Leave Oregon will cover earnings up to $10,000 per month but if you earn more you might want the additional coverage</a:t>
            </a:r>
          </a:p>
          <a:p>
            <a:pPr eaLnBrk="0" hangingPunct="0"/>
            <a:r>
              <a:rPr lang="en-US" sz="2200" dirty="0"/>
              <a:t>I might use more than 12 weeks of leave in a year with two separate occurrences</a:t>
            </a:r>
          </a:p>
          <a:p>
            <a:pPr lvl="1" eaLnBrk="0" hangingPunct="0"/>
            <a:r>
              <a:rPr lang="en-US" sz="2000" dirty="0"/>
              <a:t>For example, you go out on leave in January and use your full 12 weeks of Paid Leave Oregon and then have to go out again in July for another occurrence which affects you with injury/illness</a:t>
            </a:r>
          </a:p>
        </p:txBody>
      </p:sp>
      <p:pic>
        <p:nvPicPr>
          <p:cNvPr id="5" name="Picture 4">
            <a:extLst>
              <a:ext uri="{FF2B5EF4-FFF2-40B4-BE49-F238E27FC236}">
                <a16:creationId xmlns:a16="http://schemas.microsoft.com/office/drawing/2014/main" id="{B5519691-9A8F-4AD1-A427-69D7B6AEC8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5836920"/>
            <a:ext cx="1789738" cy="640080"/>
          </a:xfrm>
          <a:prstGeom prst="rect">
            <a:avLst/>
          </a:prstGeom>
        </p:spPr>
      </p:pic>
    </p:spTree>
    <p:extLst>
      <p:ext uri="{BB962C8B-B14F-4D97-AF65-F5344CB8AC3E}">
        <p14:creationId xmlns:p14="http://schemas.microsoft.com/office/powerpoint/2010/main" val="498426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en-US" sz="4400" kern="1200" dirty="0">
                <a:latin typeface="Calibri"/>
              </a:rPr>
              <a:t>PEBB</a:t>
            </a:r>
            <a:endParaRPr lang="en-US" dirty="0"/>
          </a:p>
        </p:txBody>
      </p:sp>
      <p:sp>
        <p:nvSpPr>
          <p:cNvPr id="9219" name="Rectangle 3"/>
          <p:cNvSpPr>
            <a:spLocks noGrp="1" noChangeArrowheads="1"/>
          </p:cNvSpPr>
          <p:nvPr>
            <p:ph type="body" idx="1"/>
          </p:nvPr>
        </p:nvSpPr>
        <p:spPr>
          <a:xfrm>
            <a:off x="1981200" y="1143000"/>
            <a:ext cx="8229600" cy="4800600"/>
          </a:xfrm>
        </p:spPr>
        <p:txBody>
          <a:bodyPr/>
          <a:lstStyle/>
          <a:p>
            <a:pPr marL="0" indent="0" eaLnBrk="0" hangingPunct="0">
              <a:buNone/>
            </a:pPr>
            <a:r>
              <a:rPr lang="en-US" sz="2200" dirty="0"/>
              <a:t>Which is primary?</a:t>
            </a:r>
          </a:p>
          <a:p>
            <a:pPr eaLnBrk="0" hangingPunct="0"/>
            <a:r>
              <a:rPr lang="en-US" dirty="0"/>
              <a:t>The Standard will be secondary to Paid Leave Oregon</a:t>
            </a:r>
          </a:p>
          <a:p>
            <a:pPr lvl="1" eaLnBrk="0" hangingPunct="0"/>
            <a:r>
              <a:rPr lang="en-US" dirty="0"/>
              <a:t>This means The Standard will assume you have Paid Leave Oregon as primary and pay out accordingly as secondary coverage (unless you can show you already used your full benefit with Paid Leave Oregon)</a:t>
            </a:r>
          </a:p>
          <a:p>
            <a:pPr lvl="1" eaLnBrk="0" hangingPunct="0"/>
            <a:r>
              <a:rPr lang="en-US" dirty="0"/>
              <a:t>The benefit with The Standard might equate to $25 per week while you are using your Paid Leave Oregon benefit as primary</a:t>
            </a:r>
          </a:p>
          <a:p>
            <a:pPr lvl="1" eaLnBrk="0" hangingPunct="0"/>
            <a:r>
              <a:rPr lang="en-US" dirty="0"/>
              <a:t>The Standard will pay out as primary if you have already fully used your Paid Leave Oregon benefit and qualify and are approved for the additional second occurrence which affects you with injury/illness</a:t>
            </a:r>
          </a:p>
          <a:p>
            <a:pPr lvl="1" eaLnBrk="0" hangingPunct="0"/>
            <a:r>
              <a:rPr lang="en-US" dirty="0"/>
              <a:t>These must be 2 separate occurrences and not combined</a:t>
            </a:r>
          </a:p>
          <a:p>
            <a:pPr lvl="2" eaLnBrk="0" hangingPunct="0"/>
            <a:r>
              <a:rPr lang="en-US" dirty="0"/>
              <a:t>For example, you are out due to a long-term illness and fully use your Paid Leave Oregon benefit but still need time off.  In this scenario, you would then need to use Long-term Disability (LTD) with The Standard for the additional time since this is one occurrence.  You would not file an additional STD claim with The Standard.</a:t>
            </a:r>
          </a:p>
        </p:txBody>
      </p:sp>
      <p:pic>
        <p:nvPicPr>
          <p:cNvPr id="5" name="Picture 4">
            <a:extLst>
              <a:ext uri="{FF2B5EF4-FFF2-40B4-BE49-F238E27FC236}">
                <a16:creationId xmlns:a16="http://schemas.microsoft.com/office/drawing/2014/main" id="{B5519691-9A8F-4AD1-A427-69D7B6AEC8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5836920"/>
            <a:ext cx="1789738" cy="640080"/>
          </a:xfrm>
          <a:prstGeom prst="rect">
            <a:avLst/>
          </a:prstGeom>
        </p:spPr>
      </p:pic>
    </p:spTree>
    <p:extLst>
      <p:ext uri="{BB962C8B-B14F-4D97-AF65-F5344CB8AC3E}">
        <p14:creationId xmlns:p14="http://schemas.microsoft.com/office/powerpoint/2010/main" val="474415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en-US" sz="4400" kern="1200" dirty="0">
                <a:latin typeface="Calibri"/>
              </a:rPr>
              <a:t>PEBB</a:t>
            </a:r>
            <a:endParaRPr lang="en-US" dirty="0"/>
          </a:p>
        </p:txBody>
      </p:sp>
      <p:sp>
        <p:nvSpPr>
          <p:cNvPr id="9219" name="Rectangle 3"/>
          <p:cNvSpPr>
            <a:spLocks noGrp="1" noChangeArrowheads="1"/>
          </p:cNvSpPr>
          <p:nvPr>
            <p:ph type="body" idx="1"/>
          </p:nvPr>
        </p:nvSpPr>
        <p:spPr>
          <a:xfrm>
            <a:off x="1981200" y="1143000"/>
            <a:ext cx="8229600" cy="4800600"/>
          </a:xfrm>
        </p:spPr>
        <p:txBody>
          <a:bodyPr/>
          <a:lstStyle/>
          <a:p>
            <a:pPr marL="0" indent="0" eaLnBrk="0" hangingPunct="0">
              <a:buNone/>
            </a:pPr>
            <a:r>
              <a:rPr lang="en-US" sz="2200" dirty="0"/>
              <a:t>So, why should I keep STD with Then Standard and PEBB?</a:t>
            </a:r>
          </a:p>
          <a:p>
            <a:pPr eaLnBrk="0" hangingPunct="0"/>
            <a:r>
              <a:rPr lang="en-US" dirty="0"/>
              <a:t>The Standard STD premiums were decreased by almost 80% effective September 1</a:t>
            </a:r>
            <a:r>
              <a:rPr lang="en-US" baseline="30000" dirty="0"/>
              <a:t>st</a:t>
            </a:r>
            <a:endParaRPr lang="en-US" dirty="0"/>
          </a:p>
          <a:p>
            <a:pPr eaLnBrk="0" hangingPunct="0"/>
            <a:r>
              <a:rPr lang="en-US" dirty="0"/>
              <a:t>The Standard STD will cover you as primary if you have more than one occurrence due to injury/illness for yourself in the plan year and it is approved with The Standard</a:t>
            </a:r>
          </a:p>
          <a:p>
            <a:pPr eaLnBrk="0" hangingPunct="0"/>
            <a:r>
              <a:rPr lang="en-US" dirty="0"/>
              <a:t>If you earn more than $10,000 per month then The Standard will supplement over the Paid Leave Oregon amount to give you a full benefit if you are out due to injury/illness for yourself</a:t>
            </a:r>
          </a:p>
          <a:p>
            <a:pPr eaLnBrk="0" hangingPunct="0"/>
            <a:r>
              <a:rPr lang="en-US" dirty="0"/>
              <a:t>If you live and work outside of Oregon and payroll doesn’t deduct Paid Leave Oregon from your check</a:t>
            </a:r>
          </a:p>
          <a:p>
            <a:pPr eaLnBrk="0" hangingPunct="0"/>
            <a:endParaRPr lang="en-US" baseline="30000" dirty="0"/>
          </a:p>
          <a:p>
            <a:pPr eaLnBrk="0" hangingPunct="0"/>
            <a:endParaRPr lang="en-US" baseline="30000" dirty="0"/>
          </a:p>
        </p:txBody>
      </p:sp>
      <p:pic>
        <p:nvPicPr>
          <p:cNvPr id="5" name="Picture 4">
            <a:extLst>
              <a:ext uri="{FF2B5EF4-FFF2-40B4-BE49-F238E27FC236}">
                <a16:creationId xmlns:a16="http://schemas.microsoft.com/office/drawing/2014/main" id="{B5519691-9A8F-4AD1-A427-69D7B6AEC8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5836920"/>
            <a:ext cx="1789738" cy="640080"/>
          </a:xfrm>
          <a:prstGeom prst="rect">
            <a:avLst/>
          </a:prstGeom>
        </p:spPr>
      </p:pic>
    </p:spTree>
    <p:extLst>
      <p:ext uri="{BB962C8B-B14F-4D97-AF65-F5344CB8AC3E}">
        <p14:creationId xmlns:p14="http://schemas.microsoft.com/office/powerpoint/2010/main" val="2451275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057400" y="306175"/>
            <a:ext cx="8915400" cy="1143000"/>
          </a:xfrm>
        </p:spPr>
        <p:txBody>
          <a:bodyPr/>
          <a:lstStyle/>
          <a:p>
            <a:pPr algn="ctr" eaLnBrk="0" hangingPunct="0"/>
            <a:r>
              <a:rPr lang="en-US" sz="5400" baseline="30000" dirty="0"/>
              <a:t>One-on-One with The Standard</a:t>
            </a:r>
          </a:p>
        </p:txBody>
      </p:sp>
      <p:sp>
        <p:nvSpPr>
          <p:cNvPr id="9219" name="Rectangle 3"/>
          <p:cNvSpPr>
            <a:spLocks noGrp="1" noChangeArrowheads="1"/>
          </p:cNvSpPr>
          <p:nvPr>
            <p:ph type="body" idx="1"/>
          </p:nvPr>
        </p:nvSpPr>
        <p:spPr>
          <a:xfrm>
            <a:off x="1545772" y="1229814"/>
            <a:ext cx="9122229" cy="1650146"/>
          </a:xfrm>
        </p:spPr>
        <p:txBody>
          <a:bodyPr/>
          <a:lstStyle/>
          <a:p>
            <a:pPr marL="0" indent="0" algn="ctr" eaLnBrk="0" hangingPunct="0">
              <a:buNone/>
            </a:pPr>
            <a:r>
              <a:rPr lang="en-US" sz="4000" baseline="30000" dirty="0"/>
              <a:t>Questions about Short- or Long-Term Disability?</a:t>
            </a:r>
          </a:p>
          <a:p>
            <a:pPr marL="0" indent="0" algn="ctr" eaLnBrk="0" hangingPunct="0">
              <a:buNone/>
            </a:pPr>
            <a:endParaRPr lang="en-US" sz="1050" baseline="30000" dirty="0"/>
          </a:p>
          <a:p>
            <a:pPr marL="0" indent="0" algn="ctr" eaLnBrk="0" hangingPunct="0">
              <a:buNone/>
            </a:pPr>
            <a:r>
              <a:rPr lang="en-US" sz="4000" baseline="30000" dirty="0"/>
              <a:t>Ask The Standard in a </a:t>
            </a:r>
            <a:r>
              <a:rPr lang="en-US" sz="4000" b="1" baseline="30000" dirty="0"/>
              <a:t>15-minute</a:t>
            </a:r>
            <a:r>
              <a:rPr lang="en-US" sz="4000" baseline="30000" dirty="0"/>
              <a:t> Live Phone Call</a:t>
            </a:r>
          </a:p>
        </p:txBody>
      </p:sp>
      <p:pic>
        <p:nvPicPr>
          <p:cNvPr id="5" name="Picture 4">
            <a:extLst>
              <a:ext uri="{FF2B5EF4-FFF2-40B4-BE49-F238E27FC236}">
                <a16:creationId xmlns:a16="http://schemas.microsoft.com/office/drawing/2014/main" id="{B5519691-9A8F-4AD1-A427-69D7B6AEC8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5836920"/>
            <a:ext cx="1789738" cy="640080"/>
          </a:xfrm>
          <a:prstGeom prst="rect">
            <a:avLst/>
          </a:prstGeom>
        </p:spPr>
      </p:pic>
      <p:pic>
        <p:nvPicPr>
          <p:cNvPr id="8" name="Picture 7">
            <a:extLst>
              <a:ext uri="{FF2B5EF4-FFF2-40B4-BE49-F238E27FC236}">
                <a16:creationId xmlns:a16="http://schemas.microsoft.com/office/drawing/2014/main" id="{1E658760-9398-2887-26F1-219D1849A690}"/>
              </a:ext>
            </a:extLst>
          </p:cNvPr>
          <p:cNvPicPr>
            <a:picLocks noChangeAspect="1"/>
          </p:cNvPicPr>
          <p:nvPr/>
        </p:nvPicPr>
        <p:blipFill>
          <a:blip r:embed="rId4"/>
          <a:stretch>
            <a:fillRect/>
          </a:stretch>
        </p:blipFill>
        <p:spPr>
          <a:xfrm>
            <a:off x="1712641" y="183290"/>
            <a:ext cx="1351475" cy="907475"/>
          </a:xfrm>
          <a:prstGeom prst="rect">
            <a:avLst/>
          </a:prstGeom>
        </p:spPr>
      </p:pic>
      <p:grpSp>
        <p:nvGrpSpPr>
          <p:cNvPr id="12" name="Group 11">
            <a:extLst>
              <a:ext uri="{FF2B5EF4-FFF2-40B4-BE49-F238E27FC236}">
                <a16:creationId xmlns:a16="http://schemas.microsoft.com/office/drawing/2014/main" id="{36AD9EA1-08ED-4AB6-251A-406A3013300F}"/>
              </a:ext>
            </a:extLst>
          </p:cNvPr>
          <p:cNvGrpSpPr/>
          <p:nvPr/>
        </p:nvGrpSpPr>
        <p:grpSpPr>
          <a:xfrm>
            <a:off x="1802001" y="2385187"/>
            <a:ext cx="8609768" cy="1833662"/>
            <a:chOff x="229432" y="2786423"/>
            <a:chExt cx="8609768" cy="1833662"/>
          </a:xfrm>
        </p:grpSpPr>
        <p:sp>
          <p:nvSpPr>
            <p:cNvPr id="16" name="TextBox 15">
              <a:extLst>
                <a:ext uri="{FF2B5EF4-FFF2-40B4-BE49-F238E27FC236}">
                  <a16:creationId xmlns:a16="http://schemas.microsoft.com/office/drawing/2014/main" id="{A39E7DA9-BC5E-61FF-9DAA-D71701BC0D74}"/>
                </a:ext>
              </a:extLst>
            </p:cNvPr>
            <p:cNvSpPr txBox="1"/>
            <p:nvPr/>
          </p:nvSpPr>
          <p:spPr>
            <a:xfrm>
              <a:off x="1816928" y="2947524"/>
              <a:ext cx="7022272" cy="1159292"/>
            </a:xfrm>
            <a:prstGeom prst="rect">
              <a:avLst/>
            </a:prstGeom>
            <a:noFill/>
          </p:spPr>
          <p:txBody>
            <a:bodyPr wrap="square">
              <a:spAutoFit/>
            </a:bodyPr>
            <a:lstStyle/>
            <a:p>
              <a:r>
                <a:rPr lang="en-US" sz="4000" b="1" baseline="30000" dirty="0">
                  <a:solidFill>
                    <a:srgbClr val="005595"/>
                  </a:solidFill>
                </a:rPr>
                <a:t>October 17 &amp; 23 @ 2:00-5:30pm PT</a:t>
              </a:r>
            </a:p>
            <a:p>
              <a:pPr eaLnBrk="0" hangingPunct="0"/>
              <a:r>
                <a:rPr lang="en-US" sz="3200" baseline="30000" dirty="0">
                  <a:solidFill>
                    <a:srgbClr val="005595"/>
                  </a:solidFill>
                  <a:hlinkClick r:id="rId5" action="ppaction://hlinkfile">
                    <a:extLst>
                      <a:ext uri="{A12FA001-AC4F-418D-AE19-62706E023703}">
                        <ahyp:hlinkClr xmlns:ahyp="http://schemas.microsoft.com/office/drawing/2018/hyperlinkcolor" val="tx"/>
                      </a:ext>
                    </a:extLst>
                  </a:hlinkClick>
                </a:rPr>
                <a:t>calendly.com/ryan-anthony-morgan/the-state-of-oregon-by-and-through-its-public-employees-benefit-board</a:t>
              </a:r>
              <a:endParaRPr lang="en-US" sz="3200" baseline="30000" dirty="0">
                <a:solidFill>
                  <a:srgbClr val="005595"/>
                </a:solidFill>
              </a:endParaRPr>
            </a:p>
          </p:txBody>
        </p:sp>
        <p:pic>
          <p:nvPicPr>
            <p:cNvPr id="4" name="Graphic 3" descr="Arrow Right with solid fill">
              <a:extLst>
                <a:ext uri="{FF2B5EF4-FFF2-40B4-BE49-F238E27FC236}">
                  <a16:creationId xmlns:a16="http://schemas.microsoft.com/office/drawing/2014/main" id="{9F7A8DB8-E252-6F7E-A4CA-16B19EC6DC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1942138" y="3705685"/>
              <a:ext cx="914400" cy="914400"/>
            </a:xfrm>
            <a:prstGeom prst="rect">
              <a:avLst/>
            </a:prstGeom>
          </p:spPr>
        </p:pic>
        <p:pic>
          <p:nvPicPr>
            <p:cNvPr id="10" name="Picture 9" descr="Qr code&#10;&#10;Description automatically generated">
              <a:extLst>
                <a:ext uri="{FF2B5EF4-FFF2-40B4-BE49-F238E27FC236}">
                  <a16:creationId xmlns:a16="http://schemas.microsoft.com/office/drawing/2014/main" id="{F5662AA6-A137-F662-E2FE-B09354131F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9432" y="2786423"/>
              <a:ext cx="1635673" cy="1635673"/>
            </a:xfrm>
            <a:prstGeom prst="rect">
              <a:avLst/>
            </a:prstGeom>
          </p:spPr>
        </p:pic>
      </p:grpSp>
      <p:grpSp>
        <p:nvGrpSpPr>
          <p:cNvPr id="13" name="Group 12">
            <a:extLst>
              <a:ext uri="{FF2B5EF4-FFF2-40B4-BE49-F238E27FC236}">
                <a16:creationId xmlns:a16="http://schemas.microsoft.com/office/drawing/2014/main" id="{8999828E-7B7D-8968-DF5C-AF0A48CEC81F}"/>
              </a:ext>
            </a:extLst>
          </p:cNvPr>
          <p:cNvGrpSpPr/>
          <p:nvPr/>
        </p:nvGrpSpPr>
        <p:grpSpPr>
          <a:xfrm>
            <a:off x="1676400" y="4110889"/>
            <a:ext cx="8347636" cy="1881063"/>
            <a:chOff x="152400" y="4106816"/>
            <a:chExt cx="8347636" cy="1881063"/>
          </a:xfrm>
        </p:grpSpPr>
        <p:sp>
          <p:nvSpPr>
            <p:cNvPr id="2" name="TextBox 1">
              <a:extLst>
                <a:ext uri="{FF2B5EF4-FFF2-40B4-BE49-F238E27FC236}">
                  <a16:creationId xmlns:a16="http://schemas.microsoft.com/office/drawing/2014/main" id="{C8EDB3A0-9E97-8D9C-1DC3-A56DF7F13C1F}"/>
                </a:ext>
              </a:extLst>
            </p:cNvPr>
            <p:cNvSpPr txBox="1"/>
            <p:nvPr/>
          </p:nvSpPr>
          <p:spPr>
            <a:xfrm>
              <a:off x="152400" y="4392142"/>
              <a:ext cx="6488649" cy="1159292"/>
            </a:xfrm>
            <a:prstGeom prst="rect">
              <a:avLst/>
            </a:prstGeom>
            <a:noFill/>
          </p:spPr>
          <p:txBody>
            <a:bodyPr wrap="square">
              <a:spAutoFit/>
            </a:bodyPr>
            <a:lstStyle/>
            <a:p>
              <a:r>
                <a:rPr lang="en-US" sz="4000" b="1" baseline="30000" dirty="0">
                  <a:solidFill>
                    <a:srgbClr val="285F2F"/>
                  </a:solidFill>
                </a:rPr>
                <a:t>October 27 @ 11:00-2:30pm PT</a:t>
              </a:r>
            </a:p>
            <a:p>
              <a:pPr eaLnBrk="0" hangingPunct="0"/>
              <a:r>
                <a:rPr lang="en-US" sz="3200" baseline="30000" dirty="0">
                  <a:solidFill>
                    <a:srgbClr val="285F2F"/>
                  </a:solidFill>
                  <a:hlinkClick r:id="rId8" tooltip="Original URL: https://calendly.com/standardenrollmentconsultation/the-state-of-oregon-pebb. Click or tap if you trust this link.">
                    <a:extLst>
                      <a:ext uri="{A12FA001-AC4F-418D-AE19-62706E023703}">
                        <ahyp:hlinkClr xmlns:ahyp="http://schemas.microsoft.com/office/drawing/2018/hyperlinkcolor" val="tx"/>
                      </a:ext>
                    </a:extLst>
                  </a:hlinkClick>
                </a:rPr>
                <a:t>https://calendly.com/standardenrollmentconsultation/the-state-of-oregon-pebb</a:t>
              </a:r>
              <a:endParaRPr lang="en-US" sz="3200" baseline="30000" dirty="0">
                <a:solidFill>
                  <a:srgbClr val="285F2F"/>
                </a:solidFill>
              </a:endParaRPr>
            </a:p>
          </p:txBody>
        </p:sp>
        <p:pic>
          <p:nvPicPr>
            <p:cNvPr id="7" name="Picture 6" descr="Qr code&#10;&#10;Description automatically generated">
              <a:extLst>
                <a:ext uri="{FF2B5EF4-FFF2-40B4-BE49-F238E27FC236}">
                  <a16:creationId xmlns:a16="http://schemas.microsoft.com/office/drawing/2014/main" id="{8BA8F07D-159F-94F3-72E9-8C519D4D9C0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45467" y="4106816"/>
              <a:ext cx="1754569" cy="1754569"/>
            </a:xfrm>
            <a:prstGeom prst="rect">
              <a:avLst/>
            </a:prstGeom>
          </p:spPr>
        </p:pic>
        <p:pic>
          <p:nvPicPr>
            <p:cNvPr id="11" name="Graphic 10" descr="Arrow Right with solid fill">
              <a:extLst>
                <a:ext uri="{FF2B5EF4-FFF2-40B4-BE49-F238E27FC236}">
                  <a16:creationId xmlns:a16="http://schemas.microsoft.com/office/drawing/2014/main" id="{789F2100-A77D-78B6-4630-DEA72F3137B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38800" y="5073479"/>
              <a:ext cx="914400" cy="914400"/>
            </a:xfrm>
            <a:prstGeom prst="rect">
              <a:avLst/>
            </a:prstGeom>
          </p:spPr>
        </p:pic>
      </p:grpSp>
      <p:cxnSp>
        <p:nvCxnSpPr>
          <p:cNvPr id="15" name="Straight Connector 14">
            <a:extLst>
              <a:ext uri="{FF2B5EF4-FFF2-40B4-BE49-F238E27FC236}">
                <a16:creationId xmlns:a16="http://schemas.microsoft.com/office/drawing/2014/main" id="{D35BA253-1677-0E94-044E-20F55021FDC8}"/>
              </a:ext>
            </a:extLst>
          </p:cNvPr>
          <p:cNvCxnSpPr>
            <a:cxnSpLocks/>
          </p:cNvCxnSpPr>
          <p:nvPr/>
        </p:nvCxnSpPr>
        <p:spPr bwMode="auto">
          <a:xfrm flipV="1">
            <a:off x="1676401" y="4063396"/>
            <a:ext cx="8713599" cy="5140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4867BE65-3B3B-0B17-F7A8-5857C2AD8770}"/>
              </a:ext>
            </a:extLst>
          </p:cNvPr>
          <p:cNvCxnSpPr>
            <a:cxnSpLocks/>
          </p:cNvCxnSpPr>
          <p:nvPr/>
        </p:nvCxnSpPr>
        <p:spPr bwMode="auto">
          <a:xfrm flipV="1">
            <a:off x="1679984" y="2210441"/>
            <a:ext cx="8713599" cy="51405"/>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783961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6176"/>
            <a:ext cx="6352032" cy="1377696"/>
          </a:xfrm>
          <a:prstGeom prst="rect">
            <a:avLst/>
          </a:prstGeom>
          <a:solidFill>
            <a:srgbClr val="0087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96614" y="735386"/>
            <a:ext cx="6532179" cy="1495206"/>
          </a:xfrm>
        </p:spPr>
        <p:txBody>
          <a:bodyPr/>
          <a:lstStyle/>
          <a:p>
            <a:r>
              <a:rPr lang="en-US" dirty="0">
                <a:solidFill>
                  <a:schemeClr val="bg1"/>
                </a:solidFill>
              </a:rPr>
              <a:t>Have Suggestions, Questions, or Concerns?</a:t>
            </a:r>
          </a:p>
        </p:txBody>
      </p:sp>
      <p:sp>
        <p:nvSpPr>
          <p:cNvPr id="4" name="Content Placeholder 3"/>
          <p:cNvSpPr>
            <a:spLocks noGrp="1"/>
          </p:cNvSpPr>
          <p:nvPr>
            <p:ph idx="1"/>
          </p:nvPr>
        </p:nvSpPr>
        <p:spPr>
          <a:xfrm>
            <a:off x="683227" y="2499360"/>
            <a:ext cx="5848202" cy="3128554"/>
          </a:xfrm>
        </p:spPr>
        <p:txBody>
          <a:bodyPr lIns="91440" tIns="45720" rIns="91440" bIns="45720" anchor="t"/>
          <a:lstStyle/>
          <a:p>
            <a:pPr>
              <a:lnSpc>
                <a:spcPct val="100000"/>
              </a:lnSpc>
              <a:spcAft>
                <a:spcPts val="600"/>
              </a:spcAft>
            </a:pPr>
            <a:r>
              <a:rPr lang="en-US" sz="2400" b="1"/>
              <a:t>Website: </a:t>
            </a:r>
            <a:r>
              <a:rPr lang="en-US" sz="2400"/>
              <a:t>PaidLeave.Oregon.gov</a:t>
            </a:r>
          </a:p>
          <a:p>
            <a:pPr>
              <a:lnSpc>
                <a:spcPct val="100000"/>
              </a:lnSpc>
              <a:spcAft>
                <a:spcPts val="600"/>
              </a:spcAft>
            </a:pPr>
            <a:r>
              <a:rPr lang="en-US" sz="2400" b="1"/>
              <a:t>Email: </a:t>
            </a:r>
            <a:r>
              <a:rPr lang="en-US" sz="2400">
                <a:hlinkClick r:id="rId3"/>
              </a:rPr>
              <a:t>paidleave@oregon.gov</a:t>
            </a:r>
            <a:endParaRPr lang="en-US" sz="2400"/>
          </a:p>
          <a:p>
            <a:pPr>
              <a:lnSpc>
                <a:spcPct val="100000"/>
              </a:lnSpc>
              <a:spcAft>
                <a:spcPts val="600"/>
              </a:spcAft>
            </a:pPr>
            <a:r>
              <a:rPr lang="en-US" sz="2400" b="1"/>
              <a:t>Phone: </a:t>
            </a:r>
            <a:r>
              <a:rPr lang="en-US" sz="2400">
                <a:ea typeface="+mn-lt"/>
                <a:cs typeface="+mn-lt"/>
              </a:rPr>
              <a:t>833-854-0166</a:t>
            </a:r>
          </a:p>
          <a:p>
            <a:pPr>
              <a:lnSpc>
                <a:spcPct val="100000"/>
              </a:lnSpc>
              <a:spcAft>
                <a:spcPts val="600"/>
              </a:spcAft>
            </a:pPr>
            <a:r>
              <a:rPr lang="en-US" sz="2400"/>
              <a:t>Subscribe to our mailing list</a:t>
            </a:r>
            <a:endParaRPr lang="en-US" sz="2400">
              <a:cs typeface="Arial"/>
            </a:endParaRPr>
          </a:p>
          <a:p>
            <a:pPr>
              <a:lnSpc>
                <a:spcPct val="100000"/>
              </a:lnSpc>
              <a:spcAft>
                <a:spcPts val="600"/>
              </a:spcAft>
            </a:pPr>
            <a:r>
              <a:rPr lang="en-US" sz="2400">
                <a:cs typeface="Arial"/>
              </a:rPr>
              <a:t>Accommodations, including interpreters, are available</a:t>
            </a:r>
          </a:p>
        </p:txBody>
      </p:sp>
      <p:sp>
        <p:nvSpPr>
          <p:cNvPr id="2" name="TextBox 1"/>
          <p:cNvSpPr txBox="1"/>
          <p:nvPr/>
        </p:nvSpPr>
        <p:spPr>
          <a:xfrm>
            <a:off x="7530283" y="2787695"/>
            <a:ext cx="3964026" cy="369332"/>
          </a:xfrm>
          <a:prstGeom prst="rect">
            <a:avLst/>
          </a:prstGeom>
          <a:noFill/>
        </p:spPr>
        <p:txBody>
          <a:bodyPr wrap="square" rtlCol="0">
            <a:spAutoFit/>
          </a:bodyPr>
          <a:lstStyle/>
          <a:p>
            <a:r>
              <a:rPr lang="en-US" b="1">
                <a:solidFill>
                  <a:srgbClr val="008766"/>
                </a:solidFill>
              </a:rPr>
              <a:t>Follow us on social media:</a:t>
            </a:r>
          </a:p>
        </p:txBody>
      </p:sp>
      <p:pic>
        <p:nvPicPr>
          <p:cNvPr id="7" name="Picture 6"/>
          <p:cNvPicPr>
            <a:picLocks noChangeAspect="1"/>
          </p:cNvPicPr>
          <p:nvPr/>
        </p:nvPicPr>
        <p:blipFill>
          <a:blip r:embed="rId4"/>
          <a:stretch>
            <a:fillRect/>
          </a:stretch>
        </p:blipFill>
        <p:spPr>
          <a:xfrm>
            <a:off x="7530283" y="3290388"/>
            <a:ext cx="580678" cy="580678"/>
          </a:xfrm>
          <a:prstGeom prst="rect">
            <a:avLst/>
          </a:prstGeom>
        </p:spPr>
      </p:pic>
      <p:pic>
        <p:nvPicPr>
          <p:cNvPr id="8" name="Picture 7"/>
          <p:cNvPicPr>
            <a:picLocks noChangeAspect="1"/>
          </p:cNvPicPr>
          <p:nvPr/>
        </p:nvPicPr>
        <p:blipFill>
          <a:blip r:embed="rId5"/>
          <a:stretch>
            <a:fillRect/>
          </a:stretch>
        </p:blipFill>
        <p:spPr>
          <a:xfrm>
            <a:off x="7530283" y="3909467"/>
            <a:ext cx="580677" cy="548811"/>
          </a:xfrm>
          <a:prstGeom prst="rect">
            <a:avLst/>
          </a:prstGeom>
        </p:spPr>
      </p:pic>
      <p:pic>
        <p:nvPicPr>
          <p:cNvPr id="9" name="Picture 8"/>
          <p:cNvPicPr>
            <a:picLocks noChangeAspect="1"/>
          </p:cNvPicPr>
          <p:nvPr/>
        </p:nvPicPr>
        <p:blipFill>
          <a:blip r:embed="rId6"/>
          <a:stretch>
            <a:fillRect/>
          </a:stretch>
        </p:blipFill>
        <p:spPr>
          <a:xfrm>
            <a:off x="7530283" y="4504003"/>
            <a:ext cx="573354" cy="559020"/>
          </a:xfrm>
          <a:prstGeom prst="rect">
            <a:avLst/>
          </a:prstGeom>
        </p:spPr>
      </p:pic>
      <p:sp>
        <p:nvSpPr>
          <p:cNvPr id="11" name="TextBox 10"/>
          <p:cNvSpPr txBox="1"/>
          <p:nvPr/>
        </p:nvSpPr>
        <p:spPr>
          <a:xfrm>
            <a:off x="8103637" y="3376635"/>
            <a:ext cx="3390672" cy="369332"/>
          </a:xfrm>
          <a:prstGeom prst="rect">
            <a:avLst/>
          </a:prstGeom>
          <a:noFill/>
        </p:spPr>
        <p:txBody>
          <a:bodyPr wrap="none" rtlCol="0">
            <a:spAutoFit/>
          </a:bodyPr>
          <a:lstStyle/>
          <a:p>
            <a:r>
              <a:rPr lang="en-US"/>
              <a:t>facebook.com/</a:t>
            </a:r>
            <a:r>
              <a:rPr lang="en-US" err="1"/>
              <a:t>paidleaveoregon</a:t>
            </a:r>
            <a:endParaRPr lang="en-US"/>
          </a:p>
        </p:txBody>
      </p:sp>
      <p:sp>
        <p:nvSpPr>
          <p:cNvPr id="13" name="TextBox 12"/>
          <p:cNvSpPr txBox="1"/>
          <p:nvPr/>
        </p:nvSpPr>
        <p:spPr>
          <a:xfrm>
            <a:off x="8110960" y="3979352"/>
            <a:ext cx="3057312" cy="369332"/>
          </a:xfrm>
          <a:prstGeom prst="rect">
            <a:avLst/>
          </a:prstGeom>
          <a:noFill/>
        </p:spPr>
        <p:txBody>
          <a:bodyPr wrap="none" rtlCol="0">
            <a:spAutoFit/>
          </a:bodyPr>
          <a:lstStyle/>
          <a:p>
            <a:r>
              <a:rPr lang="en-US"/>
              <a:t>twitter.com/</a:t>
            </a:r>
            <a:r>
              <a:rPr lang="en-US" err="1"/>
              <a:t>paidleaveoregon</a:t>
            </a:r>
            <a:endParaRPr lang="en-US"/>
          </a:p>
        </p:txBody>
      </p:sp>
      <p:sp>
        <p:nvSpPr>
          <p:cNvPr id="14" name="TextBox 13"/>
          <p:cNvSpPr txBox="1"/>
          <p:nvPr/>
        </p:nvSpPr>
        <p:spPr>
          <a:xfrm>
            <a:off x="8103637" y="4582069"/>
            <a:ext cx="3480440" cy="369332"/>
          </a:xfrm>
          <a:prstGeom prst="rect">
            <a:avLst/>
          </a:prstGeom>
          <a:noFill/>
        </p:spPr>
        <p:txBody>
          <a:bodyPr wrap="none" rtlCol="0">
            <a:spAutoFit/>
          </a:bodyPr>
          <a:lstStyle/>
          <a:p>
            <a:r>
              <a:rPr lang="en-US"/>
              <a:t>instagram.com/</a:t>
            </a:r>
            <a:r>
              <a:rPr lang="en-US" err="1"/>
              <a:t>paidleaveoregon</a:t>
            </a:r>
            <a:endParaRPr lang="en-US"/>
          </a:p>
        </p:txBody>
      </p:sp>
    </p:spTree>
    <p:extLst>
      <p:ext uri="{BB962C8B-B14F-4D97-AF65-F5344CB8AC3E}">
        <p14:creationId xmlns:p14="http://schemas.microsoft.com/office/powerpoint/2010/main" val="1765125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751114"/>
            <a:ext cx="12192000" cy="676183"/>
          </a:xfrm>
        </p:spPr>
        <p:txBody>
          <a:bodyPr/>
          <a:lstStyle/>
          <a:p>
            <a:pPr algn="ctr"/>
            <a:r>
              <a:rPr lang="en-US" dirty="0"/>
              <a:t>Paid Leave Eligibility</a:t>
            </a:r>
          </a:p>
        </p:txBody>
      </p:sp>
      <p:sp>
        <p:nvSpPr>
          <p:cNvPr id="8" name="Content Placeholder 7"/>
          <p:cNvSpPr>
            <a:spLocks noGrp="1"/>
          </p:cNvSpPr>
          <p:nvPr>
            <p:ph sz="half" idx="2"/>
          </p:nvPr>
        </p:nvSpPr>
        <p:spPr>
          <a:xfrm>
            <a:off x="5295248" y="1609344"/>
            <a:ext cx="6708552" cy="4007686"/>
          </a:xfrm>
        </p:spPr>
        <p:txBody>
          <a:bodyPr/>
          <a:lstStyle/>
          <a:p>
            <a:r>
              <a:rPr lang="en-US" sz="2400" dirty="0"/>
              <a:t>You are employed and your work is located in Oregon.​</a:t>
            </a:r>
          </a:p>
          <a:p>
            <a:r>
              <a:rPr lang="en-US" sz="2400" dirty="0"/>
              <a:t>You earned at least $1,000 in wages in the year prior to your qualifying event.​</a:t>
            </a:r>
          </a:p>
          <a:p>
            <a:r>
              <a:rPr lang="en-US" sz="2400" dirty="0"/>
              <a:t>You contributed to Paid Leave through payroll deductions. ​</a:t>
            </a:r>
          </a:p>
          <a:p>
            <a:r>
              <a:rPr lang="en-US" sz="2400" dirty="0"/>
              <a:t>You experience a qualifying event.​</a:t>
            </a:r>
          </a:p>
        </p:txBody>
      </p:sp>
      <p:sp>
        <p:nvSpPr>
          <p:cNvPr id="5" name="Slide Number Placeholder 4"/>
          <p:cNvSpPr>
            <a:spLocks noGrp="1"/>
          </p:cNvSpPr>
          <p:nvPr>
            <p:ph type="sldNum" sz="quarter" idx="12"/>
          </p:nvPr>
        </p:nvSpPr>
        <p:spPr>
          <a:xfrm>
            <a:off x="10838687" y="6054133"/>
            <a:ext cx="1018807" cy="365125"/>
          </a:xfrm>
        </p:spPr>
        <p:txBody>
          <a:bodyPr/>
          <a:lstStyle/>
          <a:p>
            <a:fld id="{5D61CA13-9160-48CF-886B-94B76DDD6894}" type="slidenum">
              <a:rPr lang="en-US" smtClean="0"/>
              <a:pPr/>
              <a:t>3</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895" y="1427297"/>
            <a:ext cx="3425900" cy="3425900"/>
          </a:xfrm>
          <a:prstGeom prst="rect">
            <a:avLst/>
          </a:prstGeom>
        </p:spPr>
      </p:pic>
    </p:spTree>
    <p:extLst>
      <p:ext uri="{BB962C8B-B14F-4D97-AF65-F5344CB8AC3E}">
        <p14:creationId xmlns:p14="http://schemas.microsoft.com/office/powerpoint/2010/main" val="1832370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913141"/>
            <a:ext cx="10515600" cy="836658"/>
          </a:xfrm>
        </p:spPr>
        <p:txBody>
          <a:bodyPr/>
          <a:lstStyle/>
          <a:p>
            <a:r>
              <a:rPr lang="en-US" sz="3600" dirty="0"/>
              <a:t>Examples of Qualifying &amp; Non-Qualifying Events</a:t>
            </a:r>
          </a:p>
        </p:txBody>
      </p:sp>
      <p:sp>
        <p:nvSpPr>
          <p:cNvPr id="6" name="Content Placeholder 5"/>
          <p:cNvSpPr>
            <a:spLocks noGrp="1"/>
          </p:cNvSpPr>
          <p:nvPr>
            <p:ph sz="half" idx="1"/>
          </p:nvPr>
        </p:nvSpPr>
        <p:spPr>
          <a:xfrm>
            <a:off x="914400" y="2851178"/>
            <a:ext cx="5181600" cy="3241946"/>
          </a:xfrm>
        </p:spPr>
        <p:txBody>
          <a:bodyPr/>
          <a:lstStyle/>
          <a:p>
            <a:pPr marL="0" indent="0">
              <a:buNone/>
            </a:pPr>
            <a:r>
              <a:rPr lang="en-US" b="1" dirty="0"/>
              <a:t>Qualifying</a:t>
            </a:r>
          </a:p>
          <a:p>
            <a:r>
              <a:rPr lang="en-US" sz="2400" dirty="0"/>
              <a:t>Disability due to miscarriage or stillbirth.​</a:t>
            </a:r>
          </a:p>
          <a:p>
            <a:r>
              <a:rPr lang="en-US" sz="2400" dirty="0"/>
              <a:t>Caring for and bonding with a child after birth, adoption, or foster care placement. ​</a:t>
            </a:r>
          </a:p>
          <a:p>
            <a:r>
              <a:rPr lang="en-US" sz="2400" dirty="0"/>
              <a:t>To care for a family member with a serious health condition.</a:t>
            </a:r>
          </a:p>
        </p:txBody>
      </p:sp>
      <p:sp>
        <p:nvSpPr>
          <p:cNvPr id="7" name="Content Placeholder 6"/>
          <p:cNvSpPr>
            <a:spLocks noGrp="1"/>
          </p:cNvSpPr>
          <p:nvPr>
            <p:ph sz="half" idx="2"/>
          </p:nvPr>
        </p:nvSpPr>
        <p:spPr>
          <a:xfrm>
            <a:off x="6747295" y="2851178"/>
            <a:ext cx="5181600" cy="2016995"/>
          </a:xfrm>
        </p:spPr>
        <p:txBody>
          <a:bodyPr/>
          <a:lstStyle/>
          <a:p>
            <a:pPr marL="0" indent="0">
              <a:buNone/>
            </a:pPr>
            <a:r>
              <a:rPr lang="en-US" b="1" dirty="0"/>
              <a:t>Non-Qualifying</a:t>
            </a:r>
          </a:p>
          <a:p>
            <a:r>
              <a:rPr lang="en-US" sz="2400" dirty="0"/>
              <a:t>Non-serious illness </a:t>
            </a:r>
          </a:p>
          <a:p>
            <a:r>
              <a:rPr lang="en-US" sz="2400" dirty="0"/>
              <a:t>Bereavement ​</a:t>
            </a:r>
          </a:p>
          <a:p>
            <a:r>
              <a:rPr lang="en-US" sz="2400" dirty="0"/>
              <a:t>Military Leave</a:t>
            </a:r>
          </a:p>
        </p:txBody>
      </p:sp>
      <p:sp>
        <p:nvSpPr>
          <p:cNvPr id="4" name="Slide Number Placeholder 3"/>
          <p:cNvSpPr>
            <a:spLocks noGrp="1"/>
          </p:cNvSpPr>
          <p:nvPr>
            <p:ph type="sldNum" sz="quarter" idx="12"/>
          </p:nvPr>
        </p:nvSpPr>
        <p:spPr/>
        <p:txBody>
          <a:bodyPr/>
          <a:lstStyle/>
          <a:p>
            <a:fld id="{5D61CA13-9160-48CF-886B-94B76DDD6894}" type="slidenum">
              <a:rPr lang="en-US" smtClean="0"/>
              <a:pPr/>
              <a:t>4</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9665" y="1673669"/>
            <a:ext cx="1173014" cy="117301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2431" y="1641403"/>
            <a:ext cx="1074077" cy="1196829"/>
          </a:xfrm>
          <a:prstGeom prst="rect">
            <a:avLst/>
          </a:prstGeom>
        </p:spPr>
      </p:pic>
    </p:spTree>
    <p:extLst>
      <p:ext uri="{BB962C8B-B14F-4D97-AF65-F5344CB8AC3E}">
        <p14:creationId xmlns:p14="http://schemas.microsoft.com/office/powerpoint/2010/main" val="1766508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564" y="500290"/>
            <a:ext cx="10985153" cy="1288253"/>
          </a:xfrm>
        </p:spPr>
        <p:txBody>
          <a:bodyPr/>
          <a:lstStyle/>
          <a:p>
            <a:r>
              <a:rPr lang="en-US" dirty="0"/>
              <a:t> Verification of Qualifying Events </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899553967"/>
              </p:ext>
            </p:extLst>
          </p:nvPr>
        </p:nvGraphicFramePr>
        <p:xfrm>
          <a:off x="707571" y="1712027"/>
          <a:ext cx="6629400" cy="3884912"/>
        </p:xfrm>
        <a:graphic>
          <a:graphicData uri="http://schemas.openxmlformats.org/drawingml/2006/table">
            <a:tbl>
              <a:tblPr firstRow="1" bandRow="1">
                <a:tableStyleId>{7DF18680-E054-41AD-8BC1-D1AEF772440D}</a:tableStyleId>
              </a:tblPr>
              <a:tblGrid>
                <a:gridCol w="3412798">
                  <a:extLst>
                    <a:ext uri="{9D8B030D-6E8A-4147-A177-3AD203B41FA5}">
                      <a16:colId xmlns:a16="http://schemas.microsoft.com/office/drawing/2014/main" val="149574881"/>
                    </a:ext>
                  </a:extLst>
                </a:gridCol>
                <a:gridCol w="3216602">
                  <a:extLst>
                    <a:ext uri="{9D8B030D-6E8A-4147-A177-3AD203B41FA5}">
                      <a16:colId xmlns:a16="http://schemas.microsoft.com/office/drawing/2014/main" val="3410951415"/>
                    </a:ext>
                  </a:extLst>
                </a:gridCol>
              </a:tblGrid>
              <a:tr h="540096">
                <a:tc>
                  <a:txBody>
                    <a:bodyPr/>
                    <a:lstStyle/>
                    <a:p>
                      <a:pPr marL="0" marR="0" algn="ctr">
                        <a:lnSpc>
                          <a:spcPct val="107000"/>
                        </a:lnSpc>
                        <a:spcBef>
                          <a:spcPts val="0"/>
                        </a:spcBef>
                        <a:spcAft>
                          <a:spcPts val="0"/>
                        </a:spcAft>
                      </a:pPr>
                      <a:r>
                        <a:rPr lang="en-US" sz="2000" dirty="0">
                          <a:effectLst/>
                          <a:latin typeface="+mn-lt"/>
                          <a:ea typeface="+mn-ea"/>
                          <a:cs typeface="+mn-cs"/>
                        </a:rPr>
                        <a:t>Leave</a:t>
                      </a:r>
                      <a:r>
                        <a:rPr lang="en-US" sz="2000" baseline="0" dirty="0">
                          <a:effectLst/>
                          <a:latin typeface="+mn-lt"/>
                          <a:ea typeface="+mn-ea"/>
                          <a:cs typeface="+mn-cs"/>
                        </a:rPr>
                        <a:t> type verification</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274320" marR="274320" marT="0" marB="0" anchor="ctr"/>
                </a:tc>
                <a:tc>
                  <a:txBody>
                    <a:bodyPr/>
                    <a:lstStyle/>
                    <a:p>
                      <a:pPr marL="0" marR="0" algn="ctr">
                        <a:lnSpc>
                          <a:spcPct val="107000"/>
                        </a:lnSpc>
                        <a:spcBef>
                          <a:spcPts val="0"/>
                        </a:spcBef>
                        <a:spcAft>
                          <a:spcPts val="0"/>
                        </a:spcAft>
                      </a:pPr>
                      <a:r>
                        <a:rPr lang="en-US" sz="2000" dirty="0">
                          <a:effectLst/>
                        </a:rPr>
                        <a:t>OAR/ORS</a:t>
                      </a:r>
                      <a:r>
                        <a:rPr lang="en-US" sz="2000" baseline="0" dirty="0">
                          <a:effectLst/>
                        </a:rPr>
                        <a:t> reference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274320" marR="274320" marT="0" marB="0" anchor="ctr"/>
                </a:tc>
                <a:extLst>
                  <a:ext uri="{0D108BD9-81ED-4DB2-BD59-A6C34878D82A}">
                    <a16:rowId xmlns:a16="http://schemas.microsoft.com/office/drawing/2014/main" val="1351481230"/>
                  </a:ext>
                </a:extLst>
              </a:tr>
              <a:tr h="837272">
                <a:tc>
                  <a:txBody>
                    <a:bodyPr/>
                    <a:lstStyle/>
                    <a:p>
                      <a:pPr marL="0" marR="0">
                        <a:lnSpc>
                          <a:spcPct val="107000"/>
                        </a:lnSpc>
                        <a:spcBef>
                          <a:spcPts val="0"/>
                        </a:spcBef>
                        <a:spcAft>
                          <a:spcPts val="0"/>
                        </a:spcAft>
                      </a:pPr>
                      <a:r>
                        <a:rPr lang="en-US" sz="1800" dirty="0">
                          <a:effectLst/>
                          <a:latin typeface="+mn-lt"/>
                          <a:ea typeface="+mn-ea"/>
                          <a:cs typeface="+mn-cs"/>
                        </a:rPr>
                        <a:t>Family Leave (to care for or bond with a child)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82880" marR="182880" marT="182880" marB="182880"/>
                </a:tc>
                <a:tc>
                  <a:txBody>
                    <a:bodyPr/>
                    <a:lstStyle/>
                    <a:p>
                      <a:pPr marL="0" marR="0" algn="ctr">
                        <a:lnSpc>
                          <a:spcPct val="107000"/>
                        </a:lnSpc>
                        <a:spcBef>
                          <a:spcPts val="0"/>
                        </a:spcBef>
                        <a:spcAft>
                          <a:spcPts val="0"/>
                        </a:spcAft>
                      </a:pPr>
                      <a:r>
                        <a:rPr lang="en-US" sz="1800" b="1" i="0" kern="1200" dirty="0">
                          <a:solidFill>
                            <a:schemeClr val="dk1"/>
                          </a:solidFill>
                          <a:effectLst/>
                          <a:latin typeface="+mn-lt"/>
                          <a:ea typeface="+mn-ea"/>
                          <a:cs typeface="+mn-cs"/>
                        </a:rPr>
                        <a:t>471-070-1110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82880" marR="182880" marT="182880" marB="182880" anchor="ctr"/>
                </a:tc>
                <a:extLst>
                  <a:ext uri="{0D108BD9-81ED-4DB2-BD59-A6C34878D82A}">
                    <a16:rowId xmlns:a16="http://schemas.microsoft.com/office/drawing/2014/main" val="940314081"/>
                  </a:ext>
                </a:extLst>
              </a:tr>
              <a:tr h="1000465">
                <a:tc>
                  <a:txBody>
                    <a:bodyPr/>
                    <a:lstStyle/>
                    <a:p>
                      <a:pPr marL="0" marR="0" algn="l">
                        <a:lnSpc>
                          <a:spcPct val="107000"/>
                        </a:lnSpc>
                        <a:spcBef>
                          <a:spcPts val="0"/>
                        </a:spcBef>
                        <a:spcAft>
                          <a:spcPts val="0"/>
                        </a:spcAft>
                      </a:pPr>
                      <a:r>
                        <a:rPr lang="en-US" sz="1800" dirty="0">
                          <a:effectLst/>
                        </a:rPr>
                        <a:t>Medical</a:t>
                      </a:r>
                      <a:r>
                        <a:rPr lang="en-US" sz="1800" baseline="0" dirty="0">
                          <a:effectLst/>
                        </a:rPr>
                        <a:t> Leave, (serious health condition)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82880" marR="182880" marT="182880" marB="182880"/>
                </a:tc>
                <a:tc>
                  <a:txBody>
                    <a:bodyPr/>
                    <a:lstStyle/>
                    <a:p>
                      <a:pPr marL="0" marR="0" algn="ctr">
                        <a:lnSpc>
                          <a:spcPct val="107000"/>
                        </a:lnSpc>
                        <a:spcBef>
                          <a:spcPts val="0"/>
                        </a:spcBef>
                        <a:spcAft>
                          <a:spcPts val="0"/>
                        </a:spcAft>
                      </a:pPr>
                      <a:r>
                        <a:rPr lang="en-US" sz="1800" b="1" i="0" kern="1200" dirty="0">
                          <a:solidFill>
                            <a:schemeClr val="dk1"/>
                          </a:solidFill>
                          <a:effectLst/>
                          <a:latin typeface="+mn-lt"/>
                          <a:ea typeface="+mn-ea"/>
                          <a:cs typeface="+mn-cs"/>
                        </a:rPr>
                        <a:t>471-070-1120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82880" marR="182880" marT="182880" marB="182880" anchor="ctr"/>
                </a:tc>
                <a:extLst>
                  <a:ext uri="{0D108BD9-81ED-4DB2-BD59-A6C34878D82A}">
                    <a16:rowId xmlns:a16="http://schemas.microsoft.com/office/drawing/2014/main" val="475151377"/>
                  </a:ext>
                </a:extLst>
              </a:tr>
              <a:tr h="1412869">
                <a:tc>
                  <a:txBody>
                    <a:bodyPr/>
                    <a:lstStyle/>
                    <a:p>
                      <a:pPr marL="0" marR="0" algn="l">
                        <a:lnSpc>
                          <a:spcPct val="107000"/>
                        </a:lnSpc>
                        <a:spcBef>
                          <a:spcPts val="0"/>
                        </a:spcBef>
                        <a:spcAft>
                          <a:spcPts val="0"/>
                        </a:spcAft>
                      </a:pPr>
                      <a:r>
                        <a:rPr lang="en-US" sz="1800" dirty="0">
                          <a:effectLst/>
                        </a:rPr>
                        <a:t>Safe Leave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82880" marR="182880" marT="182880" marB="182880"/>
                </a:tc>
                <a:tc>
                  <a:txBody>
                    <a:bodyPr/>
                    <a:lstStyle/>
                    <a:p>
                      <a:pPr marL="0" marR="0" algn="ctr">
                        <a:lnSpc>
                          <a:spcPct val="107000"/>
                        </a:lnSpc>
                        <a:spcBef>
                          <a:spcPts val="0"/>
                        </a:spcBef>
                        <a:spcAft>
                          <a:spcPts val="0"/>
                        </a:spcAft>
                      </a:pPr>
                      <a:r>
                        <a:rPr lang="en-US" sz="1800" b="1" i="0" kern="1200" dirty="0">
                          <a:solidFill>
                            <a:schemeClr val="dk1"/>
                          </a:solidFill>
                          <a:effectLst/>
                          <a:latin typeface="+mn-lt"/>
                          <a:ea typeface="+mn-ea"/>
                          <a:cs typeface="+mn-cs"/>
                        </a:rPr>
                        <a:t>471-070-1130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82880" marR="182880" marT="182880" marB="182880" anchor="ctr"/>
                </a:tc>
                <a:extLst>
                  <a:ext uri="{0D108BD9-81ED-4DB2-BD59-A6C34878D82A}">
                    <a16:rowId xmlns:a16="http://schemas.microsoft.com/office/drawing/2014/main" val="3079236523"/>
                  </a:ext>
                </a:extLst>
              </a:tr>
            </a:tbl>
          </a:graphicData>
        </a:graphic>
      </p:graphicFrame>
      <p:sp>
        <p:nvSpPr>
          <p:cNvPr id="5" name="Slide Number Placeholder 4"/>
          <p:cNvSpPr>
            <a:spLocks noGrp="1"/>
          </p:cNvSpPr>
          <p:nvPr>
            <p:ph type="sldNum" sz="quarter" idx="12"/>
          </p:nvPr>
        </p:nvSpPr>
        <p:spPr/>
        <p:txBody>
          <a:bodyPr/>
          <a:lstStyle/>
          <a:p>
            <a:fld id="{5D61CA13-9160-48CF-886B-94B76DDD6894}" type="slidenum">
              <a:rPr lang="en-US" smtClean="0"/>
              <a:pPr/>
              <a:t>5</a:t>
            </a:fld>
            <a:endParaRPr lang="en-US"/>
          </a:p>
        </p:txBody>
      </p:sp>
      <p:sp>
        <p:nvSpPr>
          <p:cNvPr id="6" name="Content Placeholder 2"/>
          <p:cNvSpPr txBox="1">
            <a:spLocks/>
          </p:cNvSpPr>
          <p:nvPr/>
        </p:nvSpPr>
        <p:spPr>
          <a:xfrm>
            <a:off x="7572505" y="1663907"/>
            <a:ext cx="4540525" cy="34428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To be eligible for leave, a patient must have a qualifying event that can be verified. </a:t>
            </a:r>
          </a:p>
          <a:p>
            <a:r>
              <a:rPr lang="en-US" sz="2400" dirty="0"/>
              <a:t>Our Employee guidebook lists how each type of leave must be verified starting on page 22</a:t>
            </a:r>
          </a:p>
        </p:txBody>
      </p:sp>
    </p:spTree>
    <p:extLst>
      <p:ext uri="{BB962C8B-B14F-4D97-AF65-F5344CB8AC3E}">
        <p14:creationId xmlns:p14="http://schemas.microsoft.com/office/powerpoint/2010/main" val="2622574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1674"/>
            <a:ext cx="12192000" cy="1731817"/>
          </a:xfrm>
        </p:spPr>
        <p:txBody>
          <a:bodyPr anchor="ctr"/>
          <a:lstStyle/>
          <a:p>
            <a:pPr algn="ctr"/>
            <a:r>
              <a:rPr lang="en-US" dirty="0"/>
              <a:t>Leave Increments, Duration, and Benefit Period </a:t>
            </a:r>
          </a:p>
        </p:txBody>
      </p:sp>
      <p:sp>
        <p:nvSpPr>
          <p:cNvPr id="6" name="Content Placeholder 5"/>
          <p:cNvSpPr>
            <a:spLocks noGrp="1"/>
          </p:cNvSpPr>
          <p:nvPr>
            <p:ph sz="half" idx="2"/>
          </p:nvPr>
        </p:nvSpPr>
        <p:spPr>
          <a:xfrm>
            <a:off x="4689619" y="1246910"/>
            <a:ext cx="6948487" cy="4488872"/>
          </a:xfrm>
        </p:spPr>
        <p:txBody>
          <a:bodyPr anchor="ctr"/>
          <a:lstStyle/>
          <a:p>
            <a:r>
              <a:rPr lang="en-US" sz="2400"/>
              <a:t>Leave may be taken in days or weeks and may be taken intermittently</a:t>
            </a:r>
          </a:p>
          <a:p>
            <a:r>
              <a:rPr lang="en-US" sz="2400"/>
              <a:t>Benefit years are a 52-week period commencing the Sunday prior to your leave </a:t>
            </a:r>
          </a:p>
          <a:p>
            <a:r>
              <a:rPr lang="en-US" sz="2400"/>
              <a:t>Separate claims must be filed for separate qualifying events in a single year</a:t>
            </a:r>
          </a:p>
          <a:p>
            <a:r>
              <a:rPr lang="en-US" sz="2400"/>
              <a:t>For chronic conditions, a new application must be filed at the start of a new benefit year </a:t>
            </a:r>
          </a:p>
          <a:p>
            <a:endParaRPr lang="en-US"/>
          </a:p>
        </p:txBody>
      </p:sp>
      <p:sp>
        <p:nvSpPr>
          <p:cNvPr id="2" name="Slide Number Placeholder 4">
            <a:extLst>
              <a:ext uri="{FF2B5EF4-FFF2-40B4-BE49-F238E27FC236}">
                <a16:creationId xmlns:a16="http://schemas.microsoft.com/office/drawing/2014/main" id="{88334BAE-2755-8BCE-5239-5CAB5CDB428C}"/>
              </a:ext>
            </a:extLst>
          </p:cNvPr>
          <p:cNvSpPr>
            <a:spLocks noGrp="1"/>
          </p:cNvSpPr>
          <p:nvPr>
            <p:ph type="sldNum" sz="quarter" idx="12"/>
          </p:nvPr>
        </p:nvSpPr>
        <p:spPr>
          <a:xfrm>
            <a:off x="9114295" y="6054133"/>
            <a:ext cx="2743200" cy="365125"/>
          </a:xfrm>
        </p:spPr>
        <p:txBody>
          <a:bodyPr/>
          <a:lstStyle/>
          <a:p>
            <a:fld id="{5D61CA13-9160-48CF-886B-94B76DDD6894}" type="slidenum">
              <a:rPr lang="en-US" smtClean="0"/>
              <a:pPr/>
              <a:t>6</a:t>
            </a:fld>
            <a:endParaRPr lang="en-US"/>
          </a:p>
        </p:txBody>
      </p:sp>
      <p:pic>
        <p:nvPicPr>
          <p:cNvPr id="9" name="Picture 8" descr="A picture containing human icon and calendar icon">
            <a:extLst>
              <a:ext uri="{FF2B5EF4-FFF2-40B4-BE49-F238E27FC236}">
                <a16:creationId xmlns:a16="http://schemas.microsoft.com/office/drawing/2014/main" id="{F0E3FA72-E93B-3420-BA73-C7F618611755}"/>
              </a:ext>
              <a:ext uri="{C183D7F6-B498-43B3-948B-1728B52AA6E4}">
                <adec:decorative xmlns:adec="http://schemas.microsoft.com/office/drawing/2017/decorative" val="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03564" y="1898071"/>
            <a:ext cx="2881746" cy="2507673"/>
          </a:xfrm>
          <a:prstGeom prst="rect">
            <a:avLst/>
          </a:prstGeom>
          <a:effectLst>
            <a:reflection blurRad="127000" stA="50000" endPos="40000" dir="5400000" sy="-100000" algn="bl" rotWithShape="0"/>
          </a:effectLst>
        </p:spPr>
      </p:pic>
    </p:spTree>
    <p:extLst>
      <p:ext uri="{BB962C8B-B14F-4D97-AF65-F5344CB8AC3E}">
        <p14:creationId xmlns:p14="http://schemas.microsoft.com/office/powerpoint/2010/main" val="775594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1"/>
            <a:ext cx="12192000" cy="914400"/>
          </a:xfrm>
        </p:spPr>
        <p:txBody>
          <a:bodyPr anchor="ctr"/>
          <a:lstStyle/>
          <a:p>
            <a:pPr algn="ctr"/>
            <a:r>
              <a:rPr lang="en-US" dirty="0"/>
              <a:t>Leave Durations Compared</a:t>
            </a:r>
          </a:p>
        </p:txBody>
      </p:sp>
      <p:sp>
        <p:nvSpPr>
          <p:cNvPr id="5" name="Slide Number Placeholder 4"/>
          <p:cNvSpPr>
            <a:spLocks noGrp="1"/>
          </p:cNvSpPr>
          <p:nvPr>
            <p:ph type="sldNum" sz="quarter" idx="12"/>
          </p:nvPr>
        </p:nvSpPr>
        <p:spPr/>
        <p:txBody>
          <a:bodyPr/>
          <a:lstStyle/>
          <a:p>
            <a:fld id="{5D61CA13-9160-48CF-886B-94B76DDD6894}" type="slidenum">
              <a:rPr lang="en-US" smtClean="0"/>
              <a:pPr/>
              <a:t>7</a:t>
            </a:fld>
            <a:endParaRPr lang="en-US"/>
          </a:p>
        </p:txBody>
      </p:sp>
      <p:graphicFrame>
        <p:nvGraphicFramePr>
          <p:cNvPr id="3" name="Table 3">
            <a:extLst>
              <a:ext uri="{FF2B5EF4-FFF2-40B4-BE49-F238E27FC236}">
                <a16:creationId xmlns:a16="http://schemas.microsoft.com/office/drawing/2014/main" id="{71A2610F-9D7A-724E-A07E-1946CC0AC285}"/>
              </a:ext>
            </a:extLst>
          </p:cNvPr>
          <p:cNvGraphicFramePr>
            <a:graphicFrameLocks noGrp="1"/>
          </p:cNvGraphicFramePr>
          <p:nvPr/>
        </p:nvGraphicFramePr>
        <p:xfrm>
          <a:off x="1066800" y="1211643"/>
          <a:ext cx="10058401" cy="3905899"/>
        </p:xfrm>
        <a:graphic>
          <a:graphicData uri="http://schemas.openxmlformats.org/drawingml/2006/table">
            <a:tbl>
              <a:tblPr firstRow="1" bandRow="1">
                <a:tableStyleId>{5C22544A-7EE6-4342-B048-85BDC9FD1C3A}</a:tableStyleId>
              </a:tblPr>
              <a:tblGrid>
                <a:gridCol w="2230854">
                  <a:extLst>
                    <a:ext uri="{9D8B030D-6E8A-4147-A177-3AD203B41FA5}">
                      <a16:colId xmlns:a16="http://schemas.microsoft.com/office/drawing/2014/main" val="3133002305"/>
                    </a:ext>
                  </a:extLst>
                </a:gridCol>
                <a:gridCol w="2260204">
                  <a:extLst>
                    <a:ext uri="{9D8B030D-6E8A-4147-A177-3AD203B41FA5}">
                      <a16:colId xmlns:a16="http://schemas.microsoft.com/office/drawing/2014/main" val="753537889"/>
                    </a:ext>
                  </a:extLst>
                </a:gridCol>
                <a:gridCol w="1526373">
                  <a:extLst>
                    <a:ext uri="{9D8B030D-6E8A-4147-A177-3AD203B41FA5}">
                      <a16:colId xmlns:a16="http://schemas.microsoft.com/office/drawing/2014/main" val="3384784203"/>
                    </a:ext>
                  </a:extLst>
                </a:gridCol>
                <a:gridCol w="1673140">
                  <a:extLst>
                    <a:ext uri="{9D8B030D-6E8A-4147-A177-3AD203B41FA5}">
                      <a16:colId xmlns:a16="http://schemas.microsoft.com/office/drawing/2014/main" val="2522984855"/>
                    </a:ext>
                  </a:extLst>
                </a:gridCol>
                <a:gridCol w="2367830">
                  <a:extLst>
                    <a:ext uri="{9D8B030D-6E8A-4147-A177-3AD203B41FA5}">
                      <a16:colId xmlns:a16="http://schemas.microsoft.com/office/drawing/2014/main" val="104679170"/>
                    </a:ext>
                  </a:extLst>
                </a:gridCol>
              </a:tblGrid>
              <a:tr h="891122">
                <a:tc>
                  <a:txBody>
                    <a:bodyPr/>
                    <a:lstStyle/>
                    <a:p>
                      <a:pPr algn="l"/>
                      <a:r>
                        <a:rPr lang="en-US" sz="1600" dirty="0">
                          <a:solidFill>
                            <a:schemeClr val="bg1"/>
                          </a:solidFill>
                        </a:rPr>
                        <a:t>LEAVE DURATION AND BENEFIT PAYMENTS</a:t>
                      </a:r>
                    </a:p>
                  </a:txBody>
                  <a:tcPr anchor="ctr">
                    <a:solidFill>
                      <a:srgbClr val="000000"/>
                    </a:solidFill>
                  </a:tcPr>
                </a:tc>
                <a:tc>
                  <a:txBody>
                    <a:bodyPr/>
                    <a:lstStyle/>
                    <a:p>
                      <a:pPr algn="ctr"/>
                      <a:r>
                        <a:rPr lang="en-US" sz="1600" dirty="0">
                          <a:solidFill>
                            <a:schemeClr val="bg1"/>
                          </a:solidFill>
                        </a:rPr>
                        <a:t>Paid Leave Oregon</a:t>
                      </a:r>
                    </a:p>
                  </a:txBody>
                  <a:tcPr anchor="ctr">
                    <a:solidFill>
                      <a:schemeClr val="tx1"/>
                    </a:solidFill>
                  </a:tcPr>
                </a:tc>
                <a:tc>
                  <a:txBody>
                    <a:bodyPr/>
                    <a:lstStyle/>
                    <a:p>
                      <a:pPr algn="ctr"/>
                      <a:r>
                        <a:rPr lang="en-US" sz="1600" dirty="0">
                          <a:solidFill>
                            <a:schemeClr val="bg1"/>
                          </a:solidFill>
                        </a:rPr>
                        <a:t>OFLA</a:t>
                      </a:r>
                    </a:p>
                  </a:txBody>
                  <a:tcPr anchor="ctr">
                    <a:solidFill>
                      <a:schemeClr val="tx1"/>
                    </a:solidFill>
                  </a:tcPr>
                </a:tc>
                <a:tc>
                  <a:txBody>
                    <a:bodyPr/>
                    <a:lstStyle/>
                    <a:p>
                      <a:pPr algn="ctr"/>
                      <a:r>
                        <a:rPr lang="en-US" sz="1600" dirty="0">
                          <a:solidFill>
                            <a:schemeClr val="bg1"/>
                          </a:solidFill>
                        </a:rPr>
                        <a:t>FMLA</a:t>
                      </a:r>
                    </a:p>
                  </a:txBody>
                  <a:tcPr anchor="ctr">
                    <a:solidFill>
                      <a:schemeClr val="tx1"/>
                    </a:solidFill>
                  </a:tcPr>
                </a:tc>
                <a:tc>
                  <a:txBody>
                    <a:bodyPr/>
                    <a:lstStyle/>
                    <a:p>
                      <a:pPr algn="ctr"/>
                      <a:r>
                        <a:rPr lang="en-US" sz="1600" dirty="0">
                          <a:solidFill>
                            <a:schemeClr val="bg1"/>
                          </a:solidFill>
                        </a:rPr>
                        <a:t>Oregon Sick Leave</a:t>
                      </a:r>
                    </a:p>
                  </a:txBody>
                  <a:tcPr anchor="ctr">
                    <a:solidFill>
                      <a:schemeClr val="tx1"/>
                    </a:solidFill>
                  </a:tcPr>
                </a:tc>
                <a:extLst>
                  <a:ext uri="{0D108BD9-81ED-4DB2-BD59-A6C34878D82A}">
                    <a16:rowId xmlns:a16="http://schemas.microsoft.com/office/drawing/2014/main" val="3130315302"/>
                  </a:ext>
                </a:extLst>
              </a:tr>
              <a:tr h="606857">
                <a:tc>
                  <a:txBody>
                    <a:bodyPr/>
                    <a:lstStyle/>
                    <a:p>
                      <a:r>
                        <a:rPr lang="en-US" sz="1400" dirty="0">
                          <a:solidFill>
                            <a:schemeClr val="bg1"/>
                          </a:solidFill>
                        </a:rPr>
                        <a:t>Leave duration</a:t>
                      </a:r>
                    </a:p>
                    <a:p>
                      <a:r>
                        <a:rPr lang="en-US" sz="1400" dirty="0">
                          <a:solidFill>
                            <a:schemeClr val="bg1"/>
                          </a:solidFill>
                        </a:rPr>
                        <a:t>(most cases)</a:t>
                      </a:r>
                    </a:p>
                  </a:txBody>
                  <a:tcPr>
                    <a:solidFill>
                      <a:srgbClr val="008766"/>
                    </a:solidFill>
                  </a:tcPr>
                </a:tc>
                <a:tc>
                  <a:txBody>
                    <a:bodyPr/>
                    <a:lstStyle/>
                    <a:p>
                      <a:pPr algn="l"/>
                      <a:r>
                        <a:rPr lang="en-US" sz="1400" dirty="0">
                          <a:solidFill>
                            <a:schemeClr val="tx1"/>
                          </a:solidFill>
                        </a:rPr>
                        <a:t>12 weeks in a one-year period</a:t>
                      </a:r>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12 weeks in a one-year period</a:t>
                      </a:r>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12 weeks in a one-year period</a:t>
                      </a:r>
                    </a:p>
                  </a:txBody>
                  <a:tcPr anchor="ctr">
                    <a:solidFill>
                      <a:schemeClr val="accent1"/>
                    </a:solidFill>
                  </a:tcPr>
                </a:tc>
                <a:tc>
                  <a:txBody>
                    <a:bodyPr/>
                    <a:lstStyle/>
                    <a:p>
                      <a:pPr algn="l"/>
                      <a:r>
                        <a:rPr lang="en-US" sz="1400" dirty="0">
                          <a:solidFill>
                            <a:schemeClr val="tx1"/>
                          </a:solidFill>
                        </a:rPr>
                        <a:t>40 hours in a one-year period</a:t>
                      </a:r>
                    </a:p>
                  </a:txBody>
                  <a:tcPr anchor="ctr">
                    <a:solidFill>
                      <a:schemeClr val="accent1"/>
                    </a:solidFill>
                  </a:tcPr>
                </a:tc>
                <a:extLst>
                  <a:ext uri="{0D108BD9-81ED-4DB2-BD59-A6C34878D82A}">
                    <a16:rowId xmlns:a16="http://schemas.microsoft.com/office/drawing/2014/main" val="3912625903"/>
                  </a:ext>
                </a:extLst>
              </a:tr>
              <a:tr h="606857">
                <a:tc>
                  <a:txBody>
                    <a:bodyPr/>
                    <a:lstStyle/>
                    <a:p>
                      <a:r>
                        <a:rPr lang="en-US" sz="1400" dirty="0">
                          <a:solidFill>
                            <a:schemeClr val="bg1"/>
                          </a:solidFill>
                        </a:rPr>
                        <a:t>Maximum leave duration </a:t>
                      </a:r>
                      <a:br>
                        <a:rPr lang="en-US" sz="1400" dirty="0">
                          <a:solidFill>
                            <a:schemeClr val="bg1"/>
                          </a:solidFill>
                        </a:rPr>
                      </a:br>
                      <a:r>
                        <a:rPr lang="en-US" sz="1400" dirty="0">
                          <a:solidFill>
                            <a:schemeClr val="bg1"/>
                          </a:solidFill>
                        </a:rPr>
                        <a:t>(for certain combinations of leave types)</a:t>
                      </a:r>
                    </a:p>
                  </a:txBody>
                  <a:tcPr>
                    <a:solidFill>
                      <a:srgbClr val="008766"/>
                    </a:solidFill>
                  </a:tcPr>
                </a:tc>
                <a:tc>
                  <a:txBody>
                    <a:bodyPr/>
                    <a:lstStyle/>
                    <a:p>
                      <a:pPr algn="l"/>
                      <a:r>
                        <a:rPr lang="en-US" sz="1400" dirty="0">
                          <a:solidFill>
                            <a:schemeClr val="tx1"/>
                          </a:solidFill>
                        </a:rPr>
                        <a:t>14 weeks in a one-year period</a:t>
                      </a:r>
                    </a:p>
                  </a:txBody>
                  <a:tcPr anchor="ctr">
                    <a:solidFill>
                      <a:schemeClr val="accent1"/>
                    </a:solidFill>
                  </a:tcPr>
                </a:tc>
                <a:tc>
                  <a:txBody>
                    <a:bodyPr/>
                    <a:lstStyle/>
                    <a:p>
                      <a:pPr algn="l"/>
                      <a:r>
                        <a:rPr lang="en-US" sz="1400" dirty="0">
                          <a:solidFill>
                            <a:schemeClr val="tx1"/>
                          </a:solidFill>
                        </a:rPr>
                        <a:t>36 weeks in a one-year period</a:t>
                      </a:r>
                    </a:p>
                  </a:txBody>
                  <a:tcPr anchor="ctr">
                    <a:solidFill>
                      <a:schemeClr val="accent1"/>
                    </a:solidFill>
                  </a:tcPr>
                </a:tc>
                <a:tc>
                  <a:txBody>
                    <a:bodyPr/>
                    <a:lstStyle/>
                    <a:p>
                      <a:pPr algn="l"/>
                      <a:r>
                        <a:rPr lang="en-US" sz="1400" dirty="0">
                          <a:solidFill>
                            <a:schemeClr val="tx1"/>
                          </a:solidFill>
                        </a:rPr>
                        <a:t>26 weeks in a one-year period</a:t>
                      </a:r>
                    </a:p>
                  </a:txBody>
                  <a:tcPr anchor="ctr">
                    <a:solidFill>
                      <a:schemeClr val="accent1"/>
                    </a:solidFill>
                  </a:tcPr>
                </a:tc>
                <a:tc>
                  <a:txBody>
                    <a:bodyPr/>
                    <a:lstStyle/>
                    <a:p>
                      <a:pPr algn="l"/>
                      <a:r>
                        <a:rPr lang="en-US" sz="1400" dirty="0">
                          <a:solidFill>
                            <a:schemeClr val="tx1"/>
                          </a:solidFill>
                        </a:rPr>
                        <a:t>Employers may cap use at 40 hours per year</a:t>
                      </a:r>
                    </a:p>
                  </a:txBody>
                  <a:tcPr anchor="ctr">
                    <a:solidFill>
                      <a:schemeClr val="accent1"/>
                    </a:solidFill>
                  </a:tcPr>
                </a:tc>
                <a:extLst>
                  <a:ext uri="{0D108BD9-81ED-4DB2-BD59-A6C34878D82A}">
                    <a16:rowId xmlns:a16="http://schemas.microsoft.com/office/drawing/2014/main" val="2327896937"/>
                  </a:ext>
                </a:extLst>
              </a:tr>
              <a:tr h="606857">
                <a:tc>
                  <a:txBody>
                    <a:bodyPr/>
                    <a:lstStyle/>
                    <a:p>
                      <a:r>
                        <a:rPr lang="en-US" sz="1400" dirty="0">
                          <a:solidFill>
                            <a:schemeClr val="bg1"/>
                          </a:solidFill>
                        </a:rPr>
                        <a:t>Payment</a:t>
                      </a:r>
                    </a:p>
                  </a:txBody>
                  <a:tcPr>
                    <a:solidFill>
                      <a:srgbClr val="008766"/>
                    </a:solidFill>
                  </a:tcPr>
                </a:tc>
                <a:tc>
                  <a:txBody>
                    <a:bodyPr/>
                    <a:lstStyle/>
                    <a:p>
                      <a:pPr algn="l"/>
                      <a:r>
                        <a:rPr lang="en-US" sz="1400" dirty="0">
                          <a:solidFill>
                            <a:schemeClr val="tx1"/>
                          </a:solidFill>
                        </a:rPr>
                        <a:t>Paid Leave</a:t>
                      </a:r>
                    </a:p>
                  </a:txBody>
                  <a:tcPr anchor="ctr">
                    <a:solidFill>
                      <a:schemeClr val="accent1"/>
                    </a:solidFill>
                  </a:tcPr>
                </a:tc>
                <a:tc>
                  <a:txBody>
                    <a:bodyPr/>
                    <a:lstStyle/>
                    <a:p>
                      <a:pPr algn="l"/>
                      <a:r>
                        <a:rPr lang="en-US" sz="1400" dirty="0">
                          <a:solidFill>
                            <a:schemeClr val="tx1"/>
                          </a:solidFill>
                        </a:rPr>
                        <a:t>Unpaid Leave</a:t>
                      </a:r>
                    </a:p>
                  </a:txBody>
                  <a:tcPr anchor="ctr">
                    <a:solidFill>
                      <a:schemeClr val="accent1"/>
                    </a:solidFill>
                  </a:tcPr>
                </a:tc>
                <a:tc>
                  <a:txBody>
                    <a:bodyPr/>
                    <a:lstStyle/>
                    <a:p>
                      <a:pPr algn="l"/>
                      <a:r>
                        <a:rPr lang="en-US" sz="1400" dirty="0">
                          <a:solidFill>
                            <a:schemeClr val="tx1"/>
                          </a:solidFill>
                        </a:rPr>
                        <a:t>Unpaid Leave</a:t>
                      </a:r>
                    </a:p>
                  </a:txBody>
                  <a:tcPr anchor="ctr">
                    <a:solidFill>
                      <a:schemeClr val="accent1"/>
                    </a:solidFill>
                  </a:tcPr>
                </a:tc>
                <a:tc>
                  <a:txBody>
                    <a:bodyPr/>
                    <a:lstStyle/>
                    <a:p>
                      <a:pPr algn="l"/>
                      <a:r>
                        <a:rPr lang="en-US" sz="1400" dirty="0">
                          <a:solidFill>
                            <a:schemeClr val="tx1"/>
                          </a:solidFill>
                        </a:rPr>
                        <a:t>Paid Leave for employers with 10 or more employees (6 or more in Portland)</a:t>
                      </a:r>
                    </a:p>
                  </a:txBody>
                  <a:tcPr anchor="ctr">
                    <a:solidFill>
                      <a:schemeClr val="accent1"/>
                    </a:solidFill>
                  </a:tcPr>
                </a:tc>
                <a:extLst>
                  <a:ext uri="{0D108BD9-81ED-4DB2-BD59-A6C34878D82A}">
                    <a16:rowId xmlns:a16="http://schemas.microsoft.com/office/drawing/2014/main" val="2692239585"/>
                  </a:ext>
                </a:extLst>
              </a:tr>
              <a:tr h="606857">
                <a:tc>
                  <a:txBody>
                    <a:bodyPr/>
                    <a:lstStyle/>
                    <a:p>
                      <a:r>
                        <a:rPr lang="en-US" sz="1400" dirty="0">
                          <a:solidFill>
                            <a:schemeClr val="bg1"/>
                          </a:solidFill>
                        </a:rPr>
                        <a:t>Benefit amount</a:t>
                      </a:r>
                    </a:p>
                  </a:txBody>
                  <a:tcPr>
                    <a:solidFill>
                      <a:srgbClr val="008766"/>
                    </a:solidFill>
                  </a:tcPr>
                </a:tc>
                <a:tc>
                  <a:txBody>
                    <a:bodyPr/>
                    <a:lstStyle/>
                    <a:p>
                      <a:pPr algn="l"/>
                      <a:r>
                        <a:rPr lang="en-US" sz="1400" dirty="0">
                          <a:solidFill>
                            <a:schemeClr val="tx1"/>
                          </a:solidFill>
                        </a:rPr>
                        <a:t>Varies based on employee’s average weekly wage. Up to 100% for lower-income workers.</a:t>
                      </a:r>
                    </a:p>
                  </a:txBody>
                  <a:tcPr anchor="ctr">
                    <a:solidFill>
                      <a:schemeClr val="accent1"/>
                    </a:solidFill>
                  </a:tcPr>
                </a:tc>
                <a:tc>
                  <a:txBody>
                    <a:bodyPr/>
                    <a:lstStyle/>
                    <a:p>
                      <a:pPr algn="l"/>
                      <a:r>
                        <a:rPr lang="en-US" sz="1400" dirty="0">
                          <a:solidFill>
                            <a:schemeClr val="tx1"/>
                          </a:solidFill>
                        </a:rPr>
                        <a:t>n/a</a:t>
                      </a:r>
                    </a:p>
                  </a:txBody>
                  <a:tcPr anchor="ctr">
                    <a:solidFill>
                      <a:schemeClr val="bg1">
                        <a:lumMod val="85000"/>
                      </a:schemeClr>
                    </a:solidFill>
                  </a:tcPr>
                </a:tc>
                <a:tc>
                  <a:txBody>
                    <a:bodyPr/>
                    <a:lstStyle/>
                    <a:p>
                      <a:pPr algn="l"/>
                      <a:r>
                        <a:rPr lang="en-US" sz="1400" dirty="0">
                          <a:solidFill>
                            <a:schemeClr val="tx1"/>
                          </a:solidFill>
                        </a:rPr>
                        <a:t>n/a</a:t>
                      </a:r>
                    </a:p>
                  </a:txBody>
                  <a:tcPr anchor="ctr">
                    <a:solidFill>
                      <a:schemeClr val="bg1">
                        <a:lumMod val="85000"/>
                      </a:schemeClr>
                    </a:solidFill>
                  </a:tcPr>
                </a:tc>
                <a:tc>
                  <a:txBody>
                    <a:bodyPr/>
                    <a:lstStyle/>
                    <a:p>
                      <a:pPr algn="l"/>
                      <a:r>
                        <a:rPr lang="en-US" sz="1400" dirty="0">
                          <a:solidFill>
                            <a:schemeClr val="tx1"/>
                          </a:solidFill>
                        </a:rPr>
                        <a:t>100% of regular wages</a:t>
                      </a:r>
                    </a:p>
                  </a:txBody>
                  <a:tcPr anchor="ctr">
                    <a:solidFill>
                      <a:schemeClr val="accent1"/>
                    </a:solidFill>
                  </a:tcPr>
                </a:tc>
                <a:extLst>
                  <a:ext uri="{0D108BD9-81ED-4DB2-BD59-A6C34878D82A}">
                    <a16:rowId xmlns:a16="http://schemas.microsoft.com/office/drawing/2014/main" val="3154602279"/>
                  </a:ext>
                </a:extLst>
              </a:tr>
            </a:tbl>
          </a:graphicData>
        </a:graphic>
      </p:graphicFrame>
    </p:spTree>
    <p:extLst>
      <p:ext uri="{BB962C8B-B14F-4D97-AF65-F5344CB8AC3E}">
        <p14:creationId xmlns:p14="http://schemas.microsoft.com/office/powerpoint/2010/main" val="1473392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0654"/>
            <a:ext cx="12192000" cy="789710"/>
          </a:xfrm>
          <a:solidFill>
            <a:schemeClr val="tx1"/>
          </a:solidFill>
        </p:spPr>
        <p:txBody>
          <a:bodyPr anchor="ctr"/>
          <a:lstStyle/>
          <a:p>
            <a:pPr algn="ctr"/>
            <a:r>
              <a:rPr lang="en-US" dirty="0">
                <a:solidFill>
                  <a:schemeClr val="bg1"/>
                </a:solidFill>
              </a:rPr>
              <a:t>How to Apply for Benefits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1960416"/>
              </p:ext>
            </p:extLst>
          </p:nvPr>
        </p:nvGraphicFramePr>
        <p:xfrm>
          <a:off x="263237" y="2022765"/>
          <a:ext cx="11623964" cy="3629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C63A4799-AA01-FD52-CB32-C99A99D6AC4E}"/>
              </a:ext>
            </a:extLst>
          </p:cNvPr>
          <p:cNvSpPr>
            <a:spLocks noGrp="1"/>
          </p:cNvSpPr>
          <p:nvPr>
            <p:ph type="sldNum" sz="quarter" idx="12"/>
          </p:nvPr>
        </p:nvSpPr>
        <p:spPr>
          <a:xfrm>
            <a:off x="9114295" y="6054133"/>
            <a:ext cx="2743200" cy="365125"/>
          </a:xfrm>
        </p:spPr>
        <p:txBody>
          <a:bodyPr/>
          <a:lstStyle/>
          <a:p>
            <a:fld id="{5D61CA13-9160-48CF-886B-94B76DDD6894}" type="slidenum">
              <a:rPr lang="en-US" smtClean="0"/>
              <a:pPr/>
              <a:t>8</a:t>
            </a:fld>
            <a:endParaRPr lang="en-US"/>
          </a:p>
        </p:txBody>
      </p:sp>
      <p:pic>
        <p:nvPicPr>
          <p:cNvPr id="7" name="Picture 6" descr="Icon&#10;&#10;Description automatically generated">
            <a:extLst>
              <a:ext uri="{FF2B5EF4-FFF2-40B4-BE49-F238E27FC236}">
                <a16:creationId xmlns:a16="http://schemas.microsoft.com/office/drawing/2014/main" id="{71DCB32D-99C6-2AC8-C2B1-785EC95AC5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9844" y="0"/>
            <a:ext cx="2008682" cy="2008682"/>
          </a:xfrm>
          <a:prstGeom prst="rect">
            <a:avLst/>
          </a:prstGeom>
        </p:spPr>
      </p:pic>
    </p:spTree>
    <p:extLst>
      <p:ext uri="{BB962C8B-B14F-4D97-AF65-F5344CB8AC3E}">
        <p14:creationId xmlns:p14="http://schemas.microsoft.com/office/powerpoint/2010/main" val="1080479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Benefits Calculator</a:t>
            </a:r>
          </a:p>
        </p:txBody>
      </p:sp>
      <p:sp>
        <p:nvSpPr>
          <p:cNvPr id="3" name="Slide Number Placeholder 2"/>
          <p:cNvSpPr>
            <a:spLocks noGrp="1"/>
          </p:cNvSpPr>
          <p:nvPr>
            <p:ph type="sldNum" sz="quarter" idx="12"/>
          </p:nvPr>
        </p:nvSpPr>
        <p:spPr/>
        <p:txBody>
          <a:bodyPr/>
          <a:lstStyle/>
          <a:p>
            <a:fld id="{5D61CA13-9160-48CF-886B-94B76DDD6894}" type="slidenum">
              <a:rPr lang="en-US" smtClean="0"/>
              <a:pPr/>
              <a:t>9</a:t>
            </a:fld>
            <a:endParaRPr lang="en-US"/>
          </a:p>
        </p:txBody>
      </p:sp>
      <p:pic>
        <p:nvPicPr>
          <p:cNvPr id="8" name="Picture 7"/>
          <p:cNvPicPr/>
          <p:nvPr/>
        </p:nvPicPr>
        <p:blipFill rotWithShape="1">
          <a:blip r:embed="rId2"/>
          <a:srcRect l="70414" t="38725" r="9220" b="13320"/>
          <a:stretch/>
        </p:blipFill>
        <p:spPr bwMode="auto">
          <a:xfrm>
            <a:off x="3085362" y="1583096"/>
            <a:ext cx="6544269" cy="38679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88060836"/>
      </p:ext>
    </p:extLst>
  </p:cSld>
  <p:clrMapOvr>
    <a:masterClrMapping/>
  </p:clrMapOvr>
</p:sld>
</file>

<file path=ppt/theme/theme1.xml><?xml version="1.0" encoding="utf-8"?>
<a:theme xmlns:a="http://schemas.openxmlformats.org/drawingml/2006/main" name="Office Theme">
  <a:themeElements>
    <a:clrScheme name="Custom 1">
      <a:dk1>
        <a:srgbClr val="003431"/>
      </a:dk1>
      <a:lt1>
        <a:sysClr val="window" lastClr="FFFFFF"/>
      </a:lt1>
      <a:dk2>
        <a:srgbClr val="008766"/>
      </a:dk2>
      <a:lt2>
        <a:srgbClr val="A1CE6B"/>
      </a:lt2>
      <a:accent1>
        <a:srgbClr val="A1CE6B"/>
      </a:accent1>
      <a:accent2>
        <a:srgbClr val="A1CE6B"/>
      </a:accent2>
      <a:accent3>
        <a:srgbClr val="F15B64"/>
      </a:accent3>
      <a:accent4>
        <a:srgbClr val="003431"/>
      </a:accent4>
      <a:accent5>
        <a:srgbClr val="008766"/>
      </a:accent5>
      <a:accent6>
        <a:srgbClr val="65D6A0"/>
      </a:accent6>
      <a:hlink>
        <a:srgbClr val="F15B64"/>
      </a:hlink>
      <a:folHlink>
        <a:srgbClr val="008766"/>
      </a:folHlink>
    </a:clrScheme>
    <a:fontScheme name="Paid Leave Oreg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idLeaveOregonPwrPnt_tmplt_v03" id="{D5812661-8947-48E2-B8DE-D9E3D050AE22}" vid="{4206B9EE-6D84-4BDA-B4E2-3B6668EBC8DA}"/>
    </a:ext>
  </a:extLst>
</a:theme>
</file>

<file path=ppt/theme/theme2.xml><?xml version="1.0" encoding="utf-8"?>
<a:theme xmlns:a="http://schemas.openxmlformats.org/drawingml/2006/main" name="2_DAS_2022">
  <a:themeElements>
    <a:clrScheme name="DAS 2022">
      <a:dk1>
        <a:sysClr val="windowText" lastClr="000000"/>
      </a:dk1>
      <a:lt1>
        <a:sysClr val="window" lastClr="FFFFFF"/>
      </a:lt1>
      <a:dk2>
        <a:srgbClr val="1F3D7B"/>
      </a:dk2>
      <a:lt2>
        <a:srgbClr val="F2F2F2"/>
      </a:lt2>
      <a:accent1>
        <a:srgbClr val="00579B"/>
      </a:accent1>
      <a:accent2>
        <a:srgbClr val="618B5D"/>
      </a:accent2>
      <a:accent3>
        <a:srgbClr val="E1B924"/>
      </a:accent3>
      <a:accent4>
        <a:srgbClr val="F37221"/>
      </a:accent4>
      <a:accent5>
        <a:srgbClr val="1A8CAA"/>
      </a:accent5>
      <a:accent6>
        <a:srgbClr val="425F3F"/>
      </a:accent6>
      <a:hlink>
        <a:srgbClr val="0000FF"/>
      </a:hlink>
      <a:folHlink>
        <a:srgbClr val="800080"/>
      </a:folHlink>
    </a:clrScheme>
    <a:fontScheme name="DAS">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2E3308E-65E5-43E3-8875-E96B8B20C19B}" vid="{69BF9B39-1A58-4A65-81D6-33B249E1B5DB}"/>
    </a:ext>
  </a:ext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ntract_x0020_Years xmlns="e93a1355-dcbd-4ee6-87a8-44e09f1824ca" xsi:nil="true"/>
    <related_x0020_document xmlns="e93a1355-dcbd-4ee6-87a8-44e09f1824ca">
      <Url xsi:nil="true"/>
      <Description xsi:nil="true"/>
    </related_x0020_document>
    <Sub_x002d_Category xmlns="e93a1355-dcbd-4ee6-87a8-44e09f1824ca" xsi:nil="true"/>
    <Description0 xmlns="e93a1355-dcbd-4ee6-87a8-44e09f1824ca">DAS-Paid-Leave-Explained</Description0>
    <Draft xmlns="e93a1355-dcbd-4ee6-87a8-44e09f1824ca">
      <Url xsi:nil="true"/>
      <Description xsi:nil="true"/>
    </Draft>
    <PublishingExpirationDate xmlns="http://schemas.microsoft.com/sharepoint/v3" xsi:nil="true"/>
    <Category xmlns="e93a1355-dcbd-4ee6-87a8-44e09f1824ca">Advice</Category>
    <PublishingStartDate xmlns="http://schemas.microsoft.com/sharepoint/v3" xsi:nil="true"/>
    <Tags xmlns="e93a1355-dcbd-4ee6-87a8-44e09f1824c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B76FC3C857F240A9C2E4F15016144F" ma:contentTypeVersion="10" ma:contentTypeDescription="Create a new document." ma:contentTypeScope="" ma:versionID="e9a1355cea752ef2b730c04fd06d7589">
  <xsd:schema xmlns:xsd="http://www.w3.org/2001/XMLSchema" xmlns:xs="http://www.w3.org/2001/XMLSchema" xmlns:p="http://schemas.microsoft.com/office/2006/metadata/properties" xmlns:ns1="http://schemas.microsoft.com/sharepoint/v3" xmlns:ns2="e93a1355-dcbd-4ee6-87a8-44e09f1824ca" xmlns:ns3="c11a4dd1-9999-41de-ad6b-508521c3559d" targetNamespace="http://schemas.microsoft.com/office/2006/metadata/properties" ma:root="true" ma:fieldsID="47b379964e44526d17c18a756cf23341" ns1:_="" ns2:_="" ns3:_="">
    <xsd:import namespace="http://schemas.microsoft.com/sharepoint/v3"/>
    <xsd:import namespace="e93a1355-dcbd-4ee6-87a8-44e09f1824ca"/>
    <xsd:import namespace="c11a4dd1-9999-41de-ad6b-508521c3559d"/>
    <xsd:element name="properties">
      <xsd:complexType>
        <xsd:sequence>
          <xsd:element name="documentManagement">
            <xsd:complexType>
              <xsd:all>
                <xsd:element ref="ns2:Category"/>
                <xsd:element ref="ns2:Sub_x002d_Category" minOccurs="0"/>
                <xsd:element ref="ns2:Description0" minOccurs="0"/>
                <xsd:element ref="ns2:Contract_x0020_Years" minOccurs="0"/>
                <xsd:element ref="ns1:PublishingStartDate" minOccurs="0"/>
                <xsd:element ref="ns1:PublishingExpirationDate" minOccurs="0"/>
                <xsd:element ref="ns2:Tags" minOccurs="0"/>
                <xsd:element ref="ns2:related_x0020_document" minOccurs="0"/>
                <xsd:element ref="ns2:Draft"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3a1355-dcbd-4ee6-87a8-44e09f1824ca" elementFormDefault="qualified">
    <xsd:import namespace="http://schemas.microsoft.com/office/2006/documentManagement/types"/>
    <xsd:import namespace="http://schemas.microsoft.com/office/infopath/2007/PartnerControls"/>
    <xsd:element name="Category" ma:index="1" ma:displayName="Category" ma:format="Dropdown" ma:internalName="Category">
      <xsd:simpleType>
        <xsd:restriction base="dms:Choice">
          <xsd:enumeration value="Advice"/>
          <xsd:enumeration value="Class/Comp"/>
          <xsd:enumeration value="Development"/>
          <xsd:enumeration value="Forms"/>
          <xsd:enumeration value="LRU"/>
          <xsd:enumeration value="Services"/>
          <xsd:enumeration value="Systems"/>
        </xsd:restriction>
      </xsd:simpleType>
    </xsd:element>
    <xsd:element name="Sub_x002d_Category" ma:index="2" nillable="true" ma:displayName="Sub-Category" ma:format="Dropdown" ma:internalName="Sub_x002d_Category">
      <xsd:simpleType>
        <xsd:union memberTypes="dms:Text">
          <xsd:simpleType>
            <xsd:restriction base="dms:Choice">
              <xsd:enumeration value="Manual"/>
              <xsd:enumeration value="Procedural Rules"/>
              <xsd:enumeration value="General"/>
              <xsd:enumeration value="Class/Comp"/>
              <xsd:enumeration value="Position Management"/>
              <xsd:enumeration value="Filling Positions"/>
              <xsd:enumeration value="Workforce Management"/>
              <xsd:enumeration value="Employee Leave"/>
              <xsd:enumeration value="Discipline &amp; Discharge"/>
              <xsd:enumeration value="Safety &amp; Risk"/>
              <xsd:enumeration value="Labor Relations"/>
              <xsd:enumeration value="Arbitration"/>
              <xsd:enumeration value="CBA"/>
              <xsd:enumeration value="Workday"/>
              <xsd:enumeration value="Policy Review"/>
              <xsd:enumeration value="Payroll"/>
            </xsd:restriction>
          </xsd:simpleType>
        </xsd:union>
      </xsd:simpleType>
    </xsd:element>
    <xsd:element name="Description0" ma:index="3" nillable="true" ma:displayName="Description" ma:internalName="Description0">
      <xsd:simpleType>
        <xsd:restriction base="dms:Text">
          <xsd:maxLength value="255"/>
        </xsd:restriction>
      </xsd:simpleType>
    </xsd:element>
    <xsd:element name="Contract_x0020_Years" ma:index="5" nillable="true" ma:displayName="Contract Years" ma:internalName="Contract_x0020_Years">
      <xsd:simpleType>
        <xsd:restriction base="dms:Text">
          <xsd:maxLength value="255"/>
        </xsd:restriction>
      </xsd:simpleType>
    </xsd:element>
    <xsd:element name="Tags" ma:index="14" nillable="true" ma:displayName="Tags" ma:internalName="Tags">
      <xsd:simpleType>
        <xsd:restriction base="dms:Text">
          <xsd:maxLength value="255"/>
        </xsd:restriction>
      </xsd:simpleType>
    </xsd:element>
    <xsd:element name="related_x0020_document" ma:index="15" nillable="true" ma:displayName="related document" ma:format="Hyperlink" ma:internalName="related_x0020_document">
      <xsd:complexType>
        <xsd:complexContent>
          <xsd:extension base="dms:URL">
            <xsd:sequence>
              <xsd:element name="Url" type="dms:ValidUrl" minOccurs="0" nillable="true"/>
              <xsd:element name="Description" type="xsd:string" nillable="true"/>
            </xsd:sequence>
          </xsd:extension>
        </xsd:complexContent>
      </xsd:complexType>
    </xsd:element>
    <xsd:element name="Draft" ma:index="16" nillable="true" ma:displayName="Draft" ma:description="This field is only for use with policies out for review" ma:format="Hyperlink" ma:internalName="Draft">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1a4dd1-9999-41de-ad6b-508521c3559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9EBC8A-6823-40CF-A994-6FAD197D12F8}">
  <ds:schemaRefs>
    <ds:schemaRef ds:uri="http://schemas.microsoft.com/office/2006/metadata/properties"/>
    <ds:schemaRef ds:uri="http://schemas.microsoft.com/office/2006/documentManagement/types"/>
    <ds:schemaRef ds:uri="http://purl.org/dc/elements/1.1/"/>
    <ds:schemaRef ds:uri="http://www.w3.org/XML/1998/namespace"/>
    <ds:schemaRef ds:uri="http://purl.org/dc/terms/"/>
    <ds:schemaRef ds:uri="http://schemas.openxmlformats.org/package/2006/metadata/core-properties"/>
    <ds:schemaRef ds:uri="b008de92-d7a9-404c-9536-8d2e7f578c44"/>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C3800F98-70BF-4B86-A2C6-AAF3D6D52C4B}">
  <ds:schemaRefs>
    <ds:schemaRef ds:uri="http://schemas.microsoft.com/sharepoint/v3/contenttype/forms"/>
  </ds:schemaRefs>
</ds:datastoreItem>
</file>

<file path=customXml/itemProps3.xml><?xml version="1.0" encoding="utf-8"?>
<ds:datastoreItem xmlns:ds="http://schemas.openxmlformats.org/officeDocument/2006/customXml" ds:itemID="{A922228E-11DD-4E9F-8CE4-5A07B908D75D}"/>
</file>

<file path=docProps/app.xml><?xml version="1.0" encoding="utf-8"?>
<Properties xmlns="http://schemas.openxmlformats.org/officeDocument/2006/extended-properties" xmlns:vt="http://schemas.openxmlformats.org/officeDocument/2006/docPropsVTypes">
  <Template>PaidLeaveOregonPwrPnt_tmplt_v03</Template>
  <TotalTime>0</TotalTime>
  <Words>1761</Words>
  <Application>Microsoft Office PowerPoint</Application>
  <PresentationFormat>Widescreen</PresentationFormat>
  <Paragraphs>217</Paragraphs>
  <Slides>27</Slides>
  <Notes>17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27</vt:i4>
      </vt:variant>
    </vt:vector>
  </HeadingPairs>
  <TitlesOfParts>
    <vt:vector size="34" baseType="lpstr">
      <vt:lpstr>Arial</vt:lpstr>
      <vt:lpstr>Calibri</vt:lpstr>
      <vt:lpstr>Montserrat</vt:lpstr>
      <vt:lpstr>Times</vt:lpstr>
      <vt:lpstr>Office Theme</vt:lpstr>
      <vt:lpstr>2_DAS_2022</vt:lpstr>
      <vt:lpstr>Custom Design</vt:lpstr>
      <vt:lpstr>PowerPoint Presentation</vt:lpstr>
      <vt:lpstr>What is Paid Leave Oregon?</vt:lpstr>
      <vt:lpstr>Paid Leave Eligibility</vt:lpstr>
      <vt:lpstr>Examples of Qualifying &amp; Non-Qualifying Events</vt:lpstr>
      <vt:lpstr> Verification of Qualifying Events </vt:lpstr>
      <vt:lpstr>Leave Increments, Duration, and Benefit Period </vt:lpstr>
      <vt:lpstr>Leave Durations Compared</vt:lpstr>
      <vt:lpstr>How to Apply for Benefits</vt:lpstr>
      <vt:lpstr>Benefits Calculator</vt:lpstr>
      <vt:lpstr>Taxability</vt:lpstr>
      <vt:lpstr>Job Protections</vt:lpstr>
      <vt:lpstr>Updating, Amending, Or Cancelling a Claim</vt:lpstr>
      <vt:lpstr>Appeals, Complaints and Waivers​ </vt:lpstr>
      <vt:lpstr>Summary</vt:lpstr>
      <vt:lpstr>CHRO Paid Leave Oregon Website</vt:lpstr>
      <vt:lpstr>Use of accrued leave</vt:lpstr>
      <vt:lpstr>Use of Accrued Leave</vt:lpstr>
      <vt:lpstr>Recording Paid Leave Oregon in Workday</vt:lpstr>
      <vt:lpstr>PowerPoint Presentation</vt:lpstr>
      <vt:lpstr>Recording OFLA in Workday Expanded Definition of Family Member</vt:lpstr>
      <vt:lpstr>Other information</vt:lpstr>
      <vt:lpstr>CHRO Paid Leave Oregon</vt:lpstr>
      <vt:lpstr>PEBB</vt:lpstr>
      <vt:lpstr>PEBB</vt:lpstr>
      <vt:lpstr>PEBB</vt:lpstr>
      <vt:lpstr>One-on-One with The Standard</vt:lpstr>
      <vt:lpstr>Have Suggestions, Questions, or Concerns?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Paid Leave Webinar for State Employees</dc:title>
  <dc:creator/>
  <cp:lastModifiedBy/>
  <cp:revision>5</cp:revision>
  <dcterms:created xsi:type="dcterms:W3CDTF">2023-06-21T17:38:08Z</dcterms:created>
  <dcterms:modified xsi:type="dcterms:W3CDTF">2023-11-02T18:23:19Z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9b73270-2993-4076-be47-9c78f42a1e84_Enabled">
    <vt:lpwstr>true</vt:lpwstr>
  </property>
  <property fmtid="{D5CDD505-2E9C-101B-9397-08002B2CF9AE}" pid="3" name="MSIP_Label_09b73270-2993-4076-be47-9c78f42a1e84_SetDate">
    <vt:lpwstr>2023-11-01T15:18:37Z</vt:lpwstr>
  </property>
  <property fmtid="{D5CDD505-2E9C-101B-9397-08002B2CF9AE}" pid="4" name="MSIP_Label_09b73270-2993-4076-be47-9c78f42a1e84_Method">
    <vt:lpwstr>Privileged</vt:lpwstr>
  </property>
  <property fmtid="{D5CDD505-2E9C-101B-9397-08002B2CF9AE}" pid="5" name="MSIP_Label_09b73270-2993-4076-be47-9c78f42a1e84_Name">
    <vt:lpwstr>Level 1 - Published (Items)</vt:lpwstr>
  </property>
  <property fmtid="{D5CDD505-2E9C-101B-9397-08002B2CF9AE}" pid="6" name="MSIP_Label_09b73270-2993-4076-be47-9c78f42a1e84_SiteId">
    <vt:lpwstr>aa3f6932-fa7c-47b4-a0ce-a598cad161cf</vt:lpwstr>
  </property>
  <property fmtid="{D5CDD505-2E9C-101B-9397-08002B2CF9AE}" pid="7" name="MSIP_Label_09b73270-2993-4076-be47-9c78f42a1e84_ActionId">
    <vt:lpwstr>8b86a943-4f0a-4d3e-a091-b9e999a90d75</vt:lpwstr>
  </property>
  <property fmtid="{D5CDD505-2E9C-101B-9397-08002B2CF9AE}" pid="8" name="MSIP_Label_09b73270-2993-4076-be47-9c78f42a1e84_ContentBits">
    <vt:lpwstr>0</vt:lpwstr>
  </property>
  <property fmtid="{D5CDD505-2E9C-101B-9397-08002B2CF9AE}" pid="9" name="ContentTypeId">
    <vt:lpwstr>0x01010006B76FC3C857F240A9C2E4F15016144F</vt:lpwstr>
  </property>
</Properties>
</file>