
<file path=[Content_Types].xml><?xml version="1.0" encoding="utf-8"?>
<Types xmlns="http://schemas.openxmlformats.org/package/2006/content-types">
  <Default Extension="fntdata" ContentType="application/x-fontdata"/>
  <Default Extension="jpg" ContentType="image/jpeg"/>
  <Default Extension="org&amp;utm_campaign=index&amp;utm_content=thumbnail"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13.xml" ContentType="application/vnd.openxmlformats-officedocument.presentationml.slide+xml"/>
  <Override PartName="/ppt/slides/slide8.xml" ContentType="application/vnd.openxmlformats-officedocument.presentationml.slide+xml"/>
  <Override PartName="/ppt/slideLayouts/slideLayout3.xml" ContentType="application/vnd.openxmlformats-officedocument.presentationml.slideLayout+xml"/>
  <Override PartName="/ppt/notesSlides/notesSlide9.xml" ContentType="application/vnd.openxmlformats-officedocument.presentationml.notesSlide+xml"/>
  <Override PartName="/docProps/app.xml" ContentType="application/vnd.openxmlformats-officedocument.extended-properties+xml"/>
  <Override PartName="/ppt/slides/slide18.xml" ContentType="application/vnd.openxmlformats-officedocument.presentationml.slide+xml"/>
  <Override PartName="/ppt/slides/slide3.xml" ContentType="application/vnd.openxmlformats-officedocument.presentationml.slide+xml"/>
  <Override PartName="/docProps/core.xml" ContentType="application/vnd.openxmlformats-package.core-properties+xml"/>
  <Override PartName="/ppt/notesSlides/notesSlide4.xml" ContentType="application/vnd.openxmlformats-officedocument.presentationml.notesSlide+xml"/>
  <Override PartName="/ppt/commentAuthors.xml" ContentType="application/vnd.openxmlformats-officedocument.presentationml.commentAuthors+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theme/theme1.xml" ContentType="application/vnd.openxmlformats-officedocument.theme+xml"/>
  <Override PartName="/ppt/metadata" ContentType="application/binary"/>
  <Override PartName="/ppt/notesMasters/notesMaster1.xml" ContentType="application/vnd.openxmlformats-officedocument.presentationml.notesMaster+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presentation.xml" ContentType="application/vnd.openxmlformats-officedocument.presentationml.presentation.main+xml"/>
  <Override PartName="/ppt/viewProps.xml" ContentType="application/vnd.openxmlformats-officedocument.presentationml.viewProps+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presProps.xml" ContentType="application/vnd.openxmlformats-officedocument.presentationml.presProps+xml"/>
  <Override PartName="/ppt/theme/theme3.xml" ContentType="application/vnd.openxmlformats-officedocument.theme+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19" r:id="rId1"/>
  </p:sldMasterIdLst>
  <p:notesMasterIdLst>
    <p:notesMasterId r:id="rId23"/>
  </p:notesMasterIdLst>
  <p:handoutMasterIdLst>
    <p:handoutMasterId r:id="rId24"/>
  </p:handoutMasterIdLst>
  <p:sldIdLst>
    <p:sldId id="256" r:id="rId2"/>
    <p:sldId id="257" r:id="rId3"/>
    <p:sldId id="258" r:id="rId4"/>
    <p:sldId id="259" r:id="rId5"/>
    <p:sldId id="260" r:id="rId6"/>
    <p:sldId id="261" r:id="rId7"/>
    <p:sldId id="2691" r:id="rId8"/>
    <p:sldId id="2692" r:id="rId9"/>
    <p:sldId id="2637" r:id="rId10"/>
    <p:sldId id="2693" r:id="rId11"/>
    <p:sldId id="2655" r:id="rId12"/>
    <p:sldId id="2690" r:id="rId13"/>
    <p:sldId id="2694" r:id="rId14"/>
    <p:sldId id="2673" r:id="rId15"/>
    <p:sldId id="2674" r:id="rId16"/>
    <p:sldId id="2695" r:id="rId17"/>
    <p:sldId id="2696" r:id="rId18"/>
    <p:sldId id="2824" r:id="rId19"/>
    <p:sldId id="2825" r:id="rId20"/>
    <p:sldId id="2826" r:id="rId21"/>
    <p:sldId id="2827" r:id="rId22"/>
  </p:sldIdLst>
  <p:sldSz cx="12192000" cy="6858000"/>
  <p:notesSz cx="6858000" cy="9144000"/>
  <p:embeddedFontLst>
    <p:embeddedFont>
      <p:font typeface="Avenir Next Condensed" panose="020B0506020202020204"/>
      <p:regular r:id="rId25"/>
      <p:bold r:id="rId26"/>
      <p:italic r:id="rId27"/>
      <p:boldItalic r:id="rId28"/>
    </p:embeddedFont>
    <p:embeddedFont>
      <p:font typeface="Century Gothic" panose="020B0502020202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0" roundtripDataSignature="AMtx7mhMpN/ybDaUDVPOyBv/iLg3QXw1/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non.donivan-johns@hecc.oregon.gov" initials="" lastIdx="34" clrIdx="0"/>
  <p:cmAuthor id="1" name="Ben Tate" initials="" lastIdx="1" clrIdx="1"/>
  <p:cmAuthor id="2" name="Christopher 'Delaris' Dennis" initials="CD" lastIdx="133" clrIdx="2">
    <p:extLst>
      <p:ext uri="{19B8F6BF-5375-455C-9EA6-DF929625EA0E}">
        <p15:presenceInfo xmlns:p15="http://schemas.microsoft.com/office/powerpoint/2012/main" userId="0bc19e0fdc3a6f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0112"/>
    <a:srgbClr val="002B68"/>
    <a:srgbClr val="6E9E76"/>
    <a:srgbClr val="DEEBF8"/>
    <a:srgbClr val="E2F1D9"/>
    <a:srgbClr val="F9CBAD"/>
    <a:srgbClr val="ECB9FF"/>
    <a:srgbClr val="CEDAE5"/>
    <a:srgbClr val="3F9D9D"/>
    <a:srgbClr val="649B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E76F1B-85B2-4EA5-B366-D211AE75A8E9}">
  <a:tblStyle styleId="{8CE76F1B-85B2-4EA5-B366-D211AE75A8E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0DBF09E-2E96-4829-9762-C7FEDEA20146}"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p:restoredTop sz="94521"/>
  </p:normalViewPr>
  <p:slideViewPr>
    <p:cSldViewPr snapToGrid="0">
      <p:cViewPr varScale="1">
        <p:scale>
          <a:sx n="79" d="100"/>
          <a:sy n="79" d="100"/>
        </p:scale>
        <p:origin x="96" y="317"/>
      </p:cViewPr>
      <p:guideLst/>
    </p:cSldViewPr>
  </p:slideViewPr>
  <p:outlineViewPr>
    <p:cViewPr>
      <p:scale>
        <a:sx n="33" d="100"/>
        <a:sy n="33" d="100"/>
      </p:scale>
      <p:origin x="0" y="-6769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154"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15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152"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151" Type="http://schemas.openxmlformats.org/officeDocument/2006/relationships/commentAuthors" Target="commentAuthors.xml"/><Relationship Id="rId156"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7.xml"/><Relationship Id="rId150" Type="http://customschemas.google.com/relationships/presentationmetadata" Target="metadata"/><Relationship Id="rId15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158"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C1F214-6D42-ACBA-D93D-07726498C0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HECC All-Staff Spring 2026</a:t>
            </a:r>
          </a:p>
        </p:txBody>
      </p:sp>
      <p:sp>
        <p:nvSpPr>
          <p:cNvPr id="3" name="Date Placeholder 2">
            <a:extLst>
              <a:ext uri="{FF2B5EF4-FFF2-40B4-BE49-F238E27FC236}">
                <a16:creationId xmlns:a16="http://schemas.microsoft.com/office/drawing/2014/main" id="{3AB02478-B2F4-8200-8916-C3D04E9DA1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668D5A-0360-0245-9762-7C98E7A71989}" type="datetime1">
              <a:rPr lang="en-US" smtClean="0"/>
              <a:t>10/15/2026</a:t>
            </a:fld>
            <a:endParaRPr lang="en-US"/>
          </a:p>
        </p:txBody>
      </p:sp>
      <p:sp>
        <p:nvSpPr>
          <p:cNvPr id="4" name="Footer Placeholder 3">
            <a:extLst>
              <a:ext uri="{FF2B5EF4-FFF2-40B4-BE49-F238E27FC236}">
                <a16:creationId xmlns:a16="http://schemas.microsoft.com/office/drawing/2014/main" id="{7195E4F9-000C-3C66-5237-DA67E5DF01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4E9CA5-0692-5DDE-44A0-755F752CB43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CDE7D9-FAAF-4C4F-A87A-CA6A25D4889F}" type="slidenum">
              <a:rPr lang="en-US" smtClean="0"/>
              <a:t>‹#›</a:t>
            </a:fld>
            <a:endParaRPr lang="en-US"/>
          </a:p>
        </p:txBody>
      </p:sp>
    </p:spTree>
    <p:extLst>
      <p:ext uri="{BB962C8B-B14F-4D97-AF65-F5344CB8AC3E}">
        <p14:creationId xmlns:p14="http://schemas.microsoft.com/office/powerpoint/2010/main" val="2376119713"/>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en-US"/>
              <a:t>HECC All-Staff Spring 2026</a:t>
            </a:r>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65915716-4841-394B-A002-8E04F665E0F4}" type="datetime1">
              <a:rPr lang="en-US" smtClean="0"/>
              <a:t>10/15/2026</a:t>
            </a:fld>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hf ftr="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charlesdeluvio?utm_source=unsplash&amp;utm_medium=referral&amp;utm_content=creditCopyText"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unsplash.com/photos/a-couple-of-people-standing-in-front-of-a-wall-OWkXt1ikC5g?utm_source=unsplash&amp;utm_medium=referral&amp;utm_content=creditCopyText"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nsplash.com/@letyi?utm_source=unsplash&amp;utm_medium=referral&amp;utm_content=creditCopyTex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unsplash.com/photos/woman-with-jacket-on-front-of-concrete-building-IZGNcO_8CDg?utm_source=unsplash&amp;utm_medium=referral&amp;utm_content=creditCopyTex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charlesdeluvio?utm_source=unsplash&amp;utm_medium=referral&amp;utm_content=creditCopyText"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unsplash.com/photos/a-couple-of-people-standing-in-front-of-a-wall-OWkXt1ikC5g?utm_source=unsplash&amp;utm_medium=referral&amp;utm_content=creditCopyTex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unsplash.com/@charlesdeluvio?utm_source=unsplash&amp;utm_medium=referral&amp;utm_content=creditCopyTex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unsplash.com/photos/a-couple-of-people-standing-in-front-of-a-wall-OWkXt1ikC5g?utm_source=unsplash&amp;utm_medium=referral&amp;utm_content=creditCopyText"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unsplash.com/@charlesdeluvio?utm_source=unsplash&amp;utm_medium=referral&amp;utm_content=creditCopyText"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unsplash.com/photos/a-couple-of-people-standing-in-front-of-a-wall-OWkXt1ikC5g?utm_source=unsplash&amp;utm_medium=referral&amp;utm_content=creditCopyText"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nsplash.com/@charlesdeluvio?utm_source=unsplash&amp;utm_medium=referral&amp;utm_content=creditCopyText"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unsplash.com/photos/a-couple-of-people-standing-in-front-of-a-wall-OWkXt1ikC5g?utm_source=unsplash&amp;utm_medium=referral&amp;utm_content=creditCopyTex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Adaptive action: </a:t>
            </a:r>
            <a:r>
              <a:rPr lang="en-US" sz="1200" b="0" i="0" u="none" strike="noStrike" cap="none" dirty="0">
                <a:solidFill>
                  <a:schemeClr val="dk1"/>
                </a:solidFill>
                <a:effectLst/>
                <a:latin typeface="Arial"/>
                <a:ea typeface="Arial"/>
                <a:cs typeface="Arial"/>
                <a:sym typeface="Arial"/>
              </a:rPr>
              <a:t>Photo by </a:t>
            </a:r>
            <a:r>
              <a:rPr lang="en-US" b="0" i="0" dirty="0">
                <a:effectLst/>
                <a:hlinkClick r:id="rId3"/>
              </a:rPr>
              <a:t>charlesdeluvio</a:t>
            </a:r>
            <a:r>
              <a:rPr lang="en-US" sz="1200" b="0" i="0" u="none" strike="noStrike" cap="none" dirty="0">
                <a:solidFill>
                  <a:schemeClr val="dk1"/>
                </a:solidFill>
                <a:effectLst/>
                <a:latin typeface="Arial"/>
                <a:ea typeface="Arial"/>
                <a:cs typeface="Arial"/>
                <a:sym typeface="Arial"/>
              </a:rPr>
              <a:t> on </a:t>
            </a:r>
            <a:r>
              <a:rPr lang="en-US" b="0" i="0" dirty="0">
                <a:effectLst/>
                <a:hlinkClick r:id="rId4"/>
              </a:rPr>
              <a:t>Unsplash</a:t>
            </a:r>
            <a:r>
              <a:rPr lang="en-US" b="0" i="0" dirty="0">
                <a:effectLst/>
              </a:rPr>
              <a:t>--</a:t>
            </a:r>
            <a:r>
              <a:rPr lang="en-US" dirty="0"/>
              <a:t>https://</a:t>
            </a:r>
            <a:r>
              <a:rPr lang="en-US" dirty="0" err="1"/>
              <a:t>unsplash.com</a:t>
            </a:r>
            <a:r>
              <a:rPr lang="en-US" dirty="0"/>
              <a:t>/photos/a-couple-of-people-standing-in-front-of-a-wall-OWkXt1ikC5g</a:t>
            </a:r>
          </a:p>
        </p:txBody>
      </p:sp>
      <p:sp>
        <p:nvSpPr>
          <p:cNvPr id="4" name="Header Placeholder 3"/>
          <p:cNvSpPr>
            <a:spLocks noGrp="1"/>
          </p:cNvSpPr>
          <p:nvPr>
            <p:ph type="hdr" idx="2"/>
          </p:nvPr>
        </p:nvSpPr>
        <p:spPr/>
        <p:txBody>
          <a:bodyPr/>
          <a:lstStyle/>
          <a:p>
            <a:r>
              <a:rPr lang="en-US"/>
              <a:t>HECC All-Staff Spring 2026</a:t>
            </a:r>
          </a:p>
        </p:txBody>
      </p:sp>
      <p:sp>
        <p:nvSpPr>
          <p:cNvPr id="5" name="Date Placeholder 4"/>
          <p:cNvSpPr>
            <a:spLocks noGrp="1"/>
          </p:cNvSpPr>
          <p:nvPr>
            <p:ph type="dt" idx="10"/>
          </p:nvPr>
        </p:nvSpPr>
        <p:spPr/>
        <p:txBody>
          <a:bodyPr/>
          <a:lstStyle/>
          <a:p>
            <a:fld id="{65915716-4841-394B-A002-8E04F665E0F4}" type="datetime1">
              <a:rPr lang="en-US" smtClean="0"/>
              <a:t>10/15/2026</a:t>
            </a:fld>
            <a:endParaRPr lang="en-US"/>
          </a:p>
        </p:txBody>
      </p:sp>
      <p:sp>
        <p:nvSpPr>
          <p:cNvPr id="6" name="Slide Number Placeholder 5"/>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657090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doors: </a:t>
            </a:r>
            <a:r>
              <a:rPr lang="en-US" sz="1200" b="0" i="0" u="none" strike="noStrike" cap="none" dirty="0">
                <a:solidFill>
                  <a:schemeClr val="dk1"/>
                </a:solidFill>
                <a:effectLst/>
                <a:latin typeface="Arial"/>
                <a:ea typeface="Arial"/>
                <a:cs typeface="Arial"/>
                <a:sym typeface="Arial"/>
              </a:rPr>
              <a:t>Photo by </a:t>
            </a:r>
            <a:r>
              <a:rPr lang="en-US" b="0" i="0" dirty="0">
                <a:effectLst/>
                <a:hlinkClick r:id="rId3"/>
              </a:rPr>
              <a:t>Letizia Bordoni</a:t>
            </a:r>
            <a:r>
              <a:rPr lang="en-US" sz="1200" b="0" i="0" u="none" strike="noStrike" cap="none" dirty="0">
                <a:solidFill>
                  <a:schemeClr val="dk1"/>
                </a:solidFill>
                <a:effectLst/>
                <a:latin typeface="Arial"/>
                <a:ea typeface="Arial"/>
                <a:cs typeface="Arial"/>
                <a:sym typeface="Arial"/>
              </a:rPr>
              <a:t> on </a:t>
            </a:r>
            <a:r>
              <a:rPr lang="en-US" b="0" i="0" dirty="0">
                <a:effectLst/>
                <a:hlinkClick r:id="rId4"/>
              </a:rPr>
              <a:t>Unsplash</a:t>
            </a:r>
            <a:r>
              <a:rPr lang="en-US" b="0" i="0" dirty="0">
                <a:effectLst/>
              </a:rPr>
              <a:t>--https://</a:t>
            </a:r>
            <a:r>
              <a:rPr lang="en-US" b="0" i="0" dirty="0" err="1">
                <a:effectLst/>
              </a:rPr>
              <a:t>unsplash.com</a:t>
            </a:r>
            <a:r>
              <a:rPr lang="en-US" b="0" i="0" dirty="0">
                <a:effectLst/>
              </a:rPr>
              <a:t>/photos/woman-with-jacket-on-front-of-concrete-building-IZGNcO_8CDg</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E34B7-F8EC-9147-BD7A-17162C6B4D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Date Placeholder 4">
            <a:extLst>
              <a:ext uri="{FF2B5EF4-FFF2-40B4-BE49-F238E27FC236}">
                <a16:creationId xmlns:a16="http://schemas.microsoft.com/office/drawing/2014/main" id="{7A709DBE-699D-06EB-FDE6-00773118AC1F}"/>
              </a:ext>
            </a:extLst>
          </p:cNvPr>
          <p:cNvSpPr>
            <a:spLocks noGrp="1"/>
          </p:cNvSpPr>
          <p:nvPr>
            <p:ph type="dt" idx="10"/>
          </p:nvPr>
        </p:nvSpPr>
        <p:spPr/>
        <p:txBody>
          <a:bodyPr/>
          <a:lstStyle/>
          <a:p>
            <a:fld id="{35838A3F-68F4-B142-B2B8-29045625E7D8}" type="datetime1">
              <a:rPr lang="en-US" smtClean="0"/>
              <a:t>10/15/2026</a:t>
            </a:fld>
            <a:endParaRPr lang="en-US"/>
          </a:p>
        </p:txBody>
      </p:sp>
      <p:sp>
        <p:nvSpPr>
          <p:cNvPr id="6" name="Header Placeholder 5">
            <a:extLst>
              <a:ext uri="{FF2B5EF4-FFF2-40B4-BE49-F238E27FC236}">
                <a16:creationId xmlns:a16="http://schemas.microsoft.com/office/drawing/2014/main" id="{820C95C9-C4F4-2816-A248-B78EEDEB8487}"/>
              </a:ext>
            </a:extLst>
          </p:cNvPr>
          <p:cNvSpPr>
            <a:spLocks noGrp="1"/>
          </p:cNvSpPr>
          <p:nvPr>
            <p:ph type="hdr" idx="2"/>
          </p:nvPr>
        </p:nvSpPr>
        <p:spPr/>
        <p:txBody>
          <a:bodyPr/>
          <a:lstStyle/>
          <a:p>
            <a:r>
              <a:rPr lang="en-US"/>
              <a:t>HECC All-Staff Spring 2026</a:t>
            </a:r>
          </a:p>
        </p:txBody>
      </p:sp>
    </p:spTree>
    <p:extLst>
      <p:ext uri="{BB962C8B-B14F-4D97-AF65-F5344CB8AC3E}">
        <p14:creationId xmlns:p14="http://schemas.microsoft.com/office/powerpoint/2010/main" val="3543745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AFCF-1C74-946A-6598-079F529BC3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67DAB-3A96-0B9E-7308-7DE6EA104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A4541-A17D-7BAA-0247-2AE0540A14E5}"/>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Adaptive action: </a:t>
            </a:r>
            <a:r>
              <a:rPr lang="en-US" sz="1200" b="0" i="0" u="none" strike="noStrike" cap="none" dirty="0">
                <a:solidFill>
                  <a:schemeClr val="dk1"/>
                </a:solidFill>
                <a:effectLst/>
                <a:latin typeface="Arial"/>
                <a:ea typeface="Arial"/>
                <a:cs typeface="Arial"/>
                <a:sym typeface="Arial"/>
              </a:rPr>
              <a:t>Photo by </a:t>
            </a:r>
            <a:r>
              <a:rPr lang="en-US" b="0" i="0" dirty="0">
                <a:effectLst/>
                <a:hlinkClick r:id="rId3"/>
              </a:rPr>
              <a:t>charlesdeluvio</a:t>
            </a:r>
            <a:r>
              <a:rPr lang="en-US" sz="1200" b="0" i="0" u="none" strike="noStrike" cap="none" dirty="0">
                <a:solidFill>
                  <a:schemeClr val="dk1"/>
                </a:solidFill>
                <a:effectLst/>
                <a:latin typeface="Arial"/>
                <a:ea typeface="Arial"/>
                <a:cs typeface="Arial"/>
                <a:sym typeface="Arial"/>
              </a:rPr>
              <a:t> on </a:t>
            </a:r>
            <a:r>
              <a:rPr lang="en-US" b="0" i="0" dirty="0">
                <a:effectLst/>
                <a:hlinkClick r:id="rId4"/>
              </a:rPr>
              <a:t>Unsplash</a:t>
            </a:r>
            <a:r>
              <a:rPr lang="en-US" b="0" i="0" dirty="0">
                <a:effectLst/>
              </a:rPr>
              <a:t>--</a:t>
            </a:r>
            <a:r>
              <a:rPr lang="en-US" dirty="0"/>
              <a:t>https://</a:t>
            </a:r>
            <a:r>
              <a:rPr lang="en-US" dirty="0" err="1"/>
              <a:t>unsplash.com</a:t>
            </a:r>
            <a:r>
              <a:rPr lang="en-US" dirty="0"/>
              <a:t>/photos/a-couple-of-people-standing-in-front-of-a-wall-OWkXt1ikC5g</a:t>
            </a:r>
          </a:p>
          <a:p>
            <a:endParaRPr lang="en-US" dirty="0"/>
          </a:p>
        </p:txBody>
      </p:sp>
      <p:sp>
        <p:nvSpPr>
          <p:cNvPr id="4" name="Header Placeholder 3">
            <a:extLst>
              <a:ext uri="{FF2B5EF4-FFF2-40B4-BE49-F238E27FC236}">
                <a16:creationId xmlns:a16="http://schemas.microsoft.com/office/drawing/2014/main" id="{941D7FD5-5F56-DA81-5B23-6DA878D3FB50}"/>
              </a:ext>
            </a:extLst>
          </p:cNvPr>
          <p:cNvSpPr>
            <a:spLocks noGrp="1"/>
          </p:cNvSpPr>
          <p:nvPr>
            <p:ph type="hdr" idx="2"/>
          </p:nvPr>
        </p:nvSpPr>
        <p:spPr/>
        <p:txBody>
          <a:bodyPr/>
          <a:lstStyle/>
          <a:p>
            <a:r>
              <a:rPr lang="en-US"/>
              <a:t>HECC All-Staff Spring 2026</a:t>
            </a:r>
          </a:p>
        </p:txBody>
      </p:sp>
      <p:sp>
        <p:nvSpPr>
          <p:cNvPr id="5" name="Date Placeholder 4">
            <a:extLst>
              <a:ext uri="{FF2B5EF4-FFF2-40B4-BE49-F238E27FC236}">
                <a16:creationId xmlns:a16="http://schemas.microsoft.com/office/drawing/2014/main" id="{F567FD32-9FD4-EBE4-5E42-7EE3130F1A68}"/>
              </a:ext>
            </a:extLst>
          </p:cNvPr>
          <p:cNvSpPr>
            <a:spLocks noGrp="1"/>
          </p:cNvSpPr>
          <p:nvPr>
            <p:ph type="dt" idx="10"/>
          </p:nvPr>
        </p:nvSpPr>
        <p:spPr/>
        <p:txBody>
          <a:bodyPr/>
          <a:lstStyle/>
          <a:p>
            <a:fld id="{65915716-4841-394B-A002-8E04F665E0F4}" type="datetime1">
              <a:rPr lang="en-US" smtClean="0"/>
              <a:t>10/15/2026</a:t>
            </a:fld>
            <a:endParaRPr lang="en-US"/>
          </a:p>
        </p:txBody>
      </p:sp>
      <p:sp>
        <p:nvSpPr>
          <p:cNvPr id="6" name="Slide Number Placeholder 5">
            <a:extLst>
              <a:ext uri="{FF2B5EF4-FFF2-40B4-BE49-F238E27FC236}">
                <a16:creationId xmlns:a16="http://schemas.microsoft.com/office/drawing/2014/main" id="{494DD6B7-FEBE-EF9B-E76C-28E73E2F2744}"/>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2928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guy: https://</a:t>
            </a:r>
            <a:r>
              <a:rPr lang="en-US" dirty="0" err="1"/>
              <a:t>pixabay.com</a:t>
            </a:r>
            <a:r>
              <a:rPr lang="en-US" dirty="0"/>
              <a:t>/</a:t>
            </a:r>
            <a:r>
              <a:rPr lang="en-US" dirty="0" err="1"/>
              <a:t>en</a:t>
            </a:r>
            <a:r>
              <a:rPr lang="en-US" dirty="0"/>
              <a:t>/people-silhouette-avatar-2388584/</a:t>
            </a:r>
          </a:p>
          <a:p>
            <a:r>
              <a:rPr lang="en-US" dirty="0" err="1"/>
              <a:t>Beardo</a:t>
            </a:r>
            <a:r>
              <a:rPr lang="en-US" dirty="0"/>
              <a:t> and Curly: https://</a:t>
            </a:r>
            <a:r>
              <a:rPr lang="en-US" dirty="0" err="1"/>
              <a:t>pixabay.com</a:t>
            </a:r>
            <a:r>
              <a:rPr lang="en-US" dirty="0"/>
              <a:t>/</a:t>
            </a:r>
            <a:r>
              <a:rPr lang="en-US" dirty="0" err="1"/>
              <a:t>en</a:t>
            </a:r>
            <a:r>
              <a:rPr lang="en-US" dirty="0"/>
              <a:t>/avatar-clients-customers-icons-2155431/</a:t>
            </a:r>
          </a:p>
        </p:txBody>
      </p:sp>
      <p:sp>
        <p:nvSpPr>
          <p:cNvPr id="4" name="Date Placeholder 3">
            <a:extLst>
              <a:ext uri="{FF2B5EF4-FFF2-40B4-BE49-F238E27FC236}">
                <a16:creationId xmlns:a16="http://schemas.microsoft.com/office/drawing/2014/main" id="{F2755894-EDF4-F9BB-48B8-960511A75F3D}"/>
              </a:ext>
            </a:extLst>
          </p:cNvPr>
          <p:cNvSpPr>
            <a:spLocks noGrp="1"/>
          </p:cNvSpPr>
          <p:nvPr>
            <p:ph type="dt" idx="10"/>
          </p:nvPr>
        </p:nvSpPr>
        <p:spPr/>
        <p:txBody>
          <a:bodyPr/>
          <a:lstStyle/>
          <a:p>
            <a:fld id="{737DB777-9AA8-0D43-96D9-E87E8756DD69}" type="datetime1">
              <a:rPr lang="en-US" smtClean="0"/>
              <a:t>10/15/2026</a:t>
            </a:fld>
            <a:endParaRPr lang="en-US"/>
          </a:p>
        </p:txBody>
      </p:sp>
      <p:sp>
        <p:nvSpPr>
          <p:cNvPr id="5" name="Header Placeholder 4">
            <a:extLst>
              <a:ext uri="{FF2B5EF4-FFF2-40B4-BE49-F238E27FC236}">
                <a16:creationId xmlns:a16="http://schemas.microsoft.com/office/drawing/2014/main" id="{E33CDB02-03E7-C30C-F9C3-743195520169}"/>
              </a:ext>
            </a:extLst>
          </p:cNvPr>
          <p:cNvSpPr>
            <a:spLocks noGrp="1"/>
          </p:cNvSpPr>
          <p:nvPr>
            <p:ph type="hdr" idx="2"/>
          </p:nvPr>
        </p:nvSpPr>
        <p:spPr/>
        <p:txBody>
          <a:bodyPr/>
          <a:lstStyle/>
          <a:p>
            <a:r>
              <a:rPr lang="en-US"/>
              <a:t>HECC All-Staff Spring 2026</a:t>
            </a:r>
          </a:p>
        </p:txBody>
      </p:sp>
    </p:spTree>
    <p:extLst>
      <p:ext uri="{BB962C8B-B14F-4D97-AF65-F5344CB8AC3E}">
        <p14:creationId xmlns:p14="http://schemas.microsoft.com/office/powerpoint/2010/main" val="484909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D6F51-492D-DBD5-5B14-4E769E874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D4A43-9988-3B55-3B44-914C0285CB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47D2CF-8900-D8E0-9821-E71A9154D447}"/>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Adaptive action: </a:t>
            </a:r>
            <a:r>
              <a:rPr lang="en-US" sz="1200" b="0" i="0" u="none" strike="noStrike" cap="none" dirty="0">
                <a:solidFill>
                  <a:schemeClr val="dk1"/>
                </a:solidFill>
                <a:effectLst/>
                <a:latin typeface="Arial"/>
                <a:ea typeface="Arial"/>
                <a:cs typeface="Arial"/>
                <a:sym typeface="Arial"/>
              </a:rPr>
              <a:t>Photo by </a:t>
            </a:r>
            <a:r>
              <a:rPr lang="en-US" b="0" i="0" dirty="0">
                <a:effectLst/>
                <a:hlinkClick r:id="rId3"/>
              </a:rPr>
              <a:t>charlesdeluvio</a:t>
            </a:r>
            <a:r>
              <a:rPr lang="en-US" sz="1200" b="0" i="0" u="none" strike="noStrike" cap="none" dirty="0">
                <a:solidFill>
                  <a:schemeClr val="dk1"/>
                </a:solidFill>
                <a:effectLst/>
                <a:latin typeface="Arial"/>
                <a:ea typeface="Arial"/>
                <a:cs typeface="Arial"/>
                <a:sym typeface="Arial"/>
              </a:rPr>
              <a:t> on </a:t>
            </a:r>
            <a:r>
              <a:rPr lang="en-US" b="0" i="0" dirty="0">
                <a:effectLst/>
                <a:hlinkClick r:id="rId4"/>
              </a:rPr>
              <a:t>Unsplash</a:t>
            </a:r>
            <a:r>
              <a:rPr lang="en-US" b="0" i="0" dirty="0">
                <a:effectLst/>
              </a:rPr>
              <a:t>--</a:t>
            </a:r>
            <a:r>
              <a:rPr lang="en-US" dirty="0"/>
              <a:t>https://</a:t>
            </a:r>
            <a:r>
              <a:rPr lang="en-US" dirty="0" err="1"/>
              <a:t>unsplash.com</a:t>
            </a:r>
            <a:r>
              <a:rPr lang="en-US" dirty="0"/>
              <a:t>/photos/a-couple-of-people-standing-in-front-of-a-wall-OWkXt1ikC5g</a:t>
            </a:r>
          </a:p>
          <a:p>
            <a:endParaRPr lang="en-US" dirty="0"/>
          </a:p>
        </p:txBody>
      </p:sp>
      <p:sp>
        <p:nvSpPr>
          <p:cNvPr id="4" name="Header Placeholder 3">
            <a:extLst>
              <a:ext uri="{FF2B5EF4-FFF2-40B4-BE49-F238E27FC236}">
                <a16:creationId xmlns:a16="http://schemas.microsoft.com/office/drawing/2014/main" id="{D63C90F5-FE07-3022-C52C-731AAD0BA0C9}"/>
              </a:ext>
            </a:extLst>
          </p:cNvPr>
          <p:cNvSpPr>
            <a:spLocks noGrp="1"/>
          </p:cNvSpPr>
          <p:nvPr>
            <p:ph type="hdr" idx="2"/>
          </p:nvPr>
        </p:nvSpPr>
        <p:spPr/>
        <p:txBody>
          <a:bodyPr/>
          <a:lstStyle/>
          <a:p>
            <a:r>
              <a:rPr lang="en-US"/>
              <a:t>HECC All-Staff Spring 2026</a:t>
            </a:r>
          </a:p>
        </p:txBody>
      </p:sp>
      <p:sp>
        <p:nvSpPr>
          <p:cNvPr id="5" name="Date Placeholder 4">
            <a:extLst>
              <a:ext uri="{FF2B5EF4-FFF2-40B4-BE49-F238E27FC236}">
                <a16:creationId xmlns:a16="http://schemas.microsoft.com/office/drawing/2014/main" id="{B94EDA61-3260-F2DC-05CF-36F243F12249}"/>
              </a:ext>
            </a:extLst>
          </p:cNvPr>
          <p:cNvSpPr>
            <a:spLocks noGrp="1"/>
          </p:cNvSpPr>
          <p:nvPr>
            <p:ph type="dt" idx="10"/>
          </p:nvPr>
        </p:nvSpPr>
        <p:spPr/>
        <p:txBody>
          <a:bodyPr/>
          <a:lstStyle/>
          <a:p>
            <a:fld id="{65915716-4841-394B-A002-8E04F665E0F4}" type="datetime1">
              <a:rPr lang="en-US" smtClean="0"/>
              <a:t>10/15/2026</a:t>
            </a:fld>
            <a:endParaRPr lang="en-US"/>
          </a:p>
        </p:txBody>
      </p:sp>
      <p:sp>
        <p:nvSpPr>
          <p:cNvPr id="6" name="Slide Number Placeholder 5">
            <a:extLst>
              <a:ext uri="{FF2B5EF4-FFF2-40B4-BE49-F238E27FC236}">
                <a16:creationId xmlns:a16="http://schemas.microsoft.com/office/drawing/2014/main" id="{96DE6044-C4BF-9940-B3BC-7D985253EAB6}"/>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04464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8F7AD-4DCA-A78F-1310-421980935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9104A-8921-4CDE-0CB0-80F5081FBF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BD1C1D-73CB-47C2-C291-035DA4E09CF5}"/>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Adaptive action: </a:t>
            </a:r>
            <a:r>
              <a:rPr lang="en-US" sz="1200" b="0" i="0" u="none" strike="noStrike" cap="none" dirty="0">
                <a:solidFill>
                  <a:schemeClr val="dk1"/>
                </a:solidFill>
                <a:effectLst/>
                <a:latin typeface="Arial"/>
                <a:ea typeface="Arial"/>
                <a:cs typeface="Arial"/>
                <a:sym typeface="Arial"/>
              </a:rPr>
              <a:t>Photo by </a:t>
            </a:r>
            <a:r>
              <a:rPr lang="en-US" b="0" i="0" dirty="0">
                <a:effectLst/>
                <a:hlinkClick r:id="rId3"/>
              </a:rPr>
              <a:t>charlesdeluvio</a:t>
            </a:r>
            <a:r>
              <a:rPr lang="en-US" sz="1200" b="0" i="0" u="none" strike="noStrike" cap="none" dirty="0">
                <a:solidFill>
                  <a:schemeClr val="dk1"/>
                </a:solidFill>
                <a:effectLst/>
                <a:latin typeface="Arial"/>
                <a:ea typeface="Arial"/>
                <a:cs typeface="Arial"/>
                <a:sym typeface="Arial"/>
              </a:rPr>
              <a:t> on </a:t>
            </a:r>
            <a:r>
              <a:rPr lang="en-US" b="0" i="0" dirty="0">
                <a:effectLst/>
                <a:hlinkClick r:id="rId4"/>
              </a:rPr>
              <a:t>Unsplash</a:t>
            </a:r>
            <a:r>
              <a:rPr lang="en-US" b="0" i="0" dirty="0">
                <a:effectLst/>
              </a:rPr>
              <a:t>--</a:t>
            </a:r>
            <a:r>
              <a:rPr lang="en-US" dirty="0"/>
              <a:t>https://</a:t>
            </a:r>
            <a:r>
              <a:rPr lang="en-US" dirty="0" err="1"/>
              <a:t>unsplash.com</a:t>
            </a:r>
            <a:r>
              <a:rPr lang="en-US" dirty="0"/>
              <a:t>/photos/a-couple-of-people-standing-in-front-of-a-wall-OWkXt1ikC5g</a:t>
            </a:r>
          </a:p>
          <a:p>
            <a:endParaRPr lang="en-US" dirty="0"/>
          </a:p>
        </p:txBody>
      </p:sp>
      <p:sp>
        <p:nvSpPr>
          <p:cNvPr id="4" name="Header Placeholder 3">
            <a:extLst>
              <a:ext uri="{FF2B5EF4-FFF2-40B4-BE49-F238E27FC236}">
                <a16:creationId xmlns:a16="http://schemas.microsoft.com/office/drawing/2014/main" id="{F6B43BA1-102F-7BFC-9FDF-3D57A558B6A1}"/>
              </a:ext>
            </a:extLst>
          </p:cNvPr>
          <p:cNvSpPr>
            <a:spLocks noGrp="1"/>
          </p:cNvSpPr>
          <p:nvPr>
            <p:ph type="hdr" idx="2"/>
          </p:nvPr>
        </p:nvSpPr>
        <p:spPr/>
        <p:txBody>
          <a:bodyPr/>
          <a:lstStyle/>
          <a:p>
            <a:r>
              <a:rPr lang="en-US"/>
              <a:t>HECC All-Staff Spring 2026</a:t>
            </a:r>
          </a:p>
        </p:txBody>
      </p:sp>
      <p:sp>
        <p:nvSpPr>
          <p:cNvPr id="5" name="Date Placeholder 4">
            <a:extLst>
              <a:ext uri="{FF2B5EF4-FFF2-40B4-BE49-F238E27FC236}">
                <a16:creationId xmlns:a16="http://schemas.microsoft.com/office/drawing/2014/main" id="{F9113906-CEDC-ED67-28F8-C46DE480793B}"/>
              </a:ext>
            </a:extLst>
          </p:cNvPr>
          <p:cNvSpPr>
            <a:spLocks noGrp="1"/>
          </p:cNvSpPr>
          <p:nvPr>
            <p:ph type="dt" idx="10"/>
          </p:nvPr>
        </p:nvSpPr>
        <p:spPr/>
        <p:txBody>
          <a:bodyPr/>
          <a:lstStyle/>
          <a:p>
            <a:fld id="{65915716-4841-394B-A002-8E04F665E0F4}" type="datetime1">
              <a:rPr lang="en-US" smtClean="0"/>
              <a:t>10/15/2026</a:t>
            </a:fld>
            <a:endParaRPr lang="en-US"/>
          </a:p>
        </p:txBody>
      </p:sp>
      <p:sp>
        <p:nvSpPr>
          <p:cNvPr id="6" name="Slide Number Placeholder 5">
            <a:extLst>
              <a:ext uri="{FF2B5EF4-FFF2-40B4-BE49-F238E27FC236}">
                <a16:creationId xmlns:a16="http://schemas.microsoft.com/office/drawing/2014/main" id="{6188ED0E-E6D2-B49C-E685-BCC4E9B29216}"/>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60838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typical pattern for a 4-week iteration.</a:t>
            </a:r>
          </a:p>
          <a:p>
            <a:endParaRPr lang="en-US" dirty="0"/>
          </a:p>
          <a:p>
            <a:r>
              <a:rPr lang="en-US" dirty="0"/>
              <a:t>In the background is a standard calendar and the iteration is highlighted in green with dashes.</a:t>
            </a:r>
          </a:p>
          <a:p>
            <a:endParaRPr lang="en-US" dirty="0"/>
          </a:p>
          <a:p>
            <a:r>
              <a:rPr lang="en-US" dirty="0"/>
              <a:t>Let’s focus on the beginning of the iteration on the 18</a:t>
            </a:r>
            <a:r>
              <a:rPr lang="en-US" baseline="30000" dirty="0"/>
              <a:t>th</a:t>
            </a:r>
            <a:r>
              <a:rPr lang="en-US" dirty="0"/>
              <a:t>. The team dedicates a day to sprint planning. The product owner suggests a sprint backlog and the team works together to detail it and decide which elements fit their capacity. Planning finishes the same day it starts.</a:t>
            </a:r>
          </a:p>
          <a:p>
            <a:endParaRPr lang="en-US" dirty="0"/>
          </a:p>
          <a:p>
            <a:r>
              <a:rPr lang="en-US" dirty="0"/>
              <a:t>Much of the rest of the sprint—the 19</a:t>
            </a:r>
            <a:r>
              <a:rPr lang="en-US" baseline="30000" dirty="0"/>
              <a:t>th</a:t>
            </a:r>
            <a:r>
              <a:rPr lang="en-US" dirty="0"/>
              <a:t> through the 4</a:t>
            </a:r>
            <a:r>
              <a:rPr lang="en-US" baseline="30000" dirty="0"/>
              <a:t>th</a:t>
            </a:r>
            <a:r>
              <a:rPr lang="en-US" dirty="0"/>
              <a:t> of the next month--is primarily working time, with the team laboring to fulfill the sprint backlog they committed to on the 18</a:t>
            </a:r>
            <a:r>
              <a:rPr lang="en-US" baseline="30000" dirty="0"/>
              <a:t>th</a:t>
            </a:r>
            <a:r>
              <a:rPr lang="en-US" dirty="0"/>
              <a:t>. Each day has a daily planning and adjustment period referred to here as ”Daily standup.” Historically, this meeting was done in person, standing, to promote focus, close connection, and speed.</a:t>
            </a:r>
          </a:p>
          <a:p>
            <a:endParaRPr lang="en-US" dirty="0"/>
          </a:p>
          <a:p>
            <a:r>
              <a:rPr lang="en-US" dirty="0"/>
              <a:t>On the 5</a:t>
            </a:r>
            <a:r>
              <a:rPr lang="en-US" baseline="30000" dirty="0"/>
              <a:t>th</a:t>
            </a:r>
            <a:r>
              <a:rPr lang="en-US" dirty="0"/>
              <a:t>, the day is split into two parts. First comes the sprint review, where the team’s work from the sprint that’s ending is reviewed by the Product Owner and perhaps other customer experts. If the work is acceptable, then the sprint has a useable increment and the increment (from the previous slide) grows. Regardless of whether there is a usable increment, in the second part of the day, the team performs a retrospective, reflecting on the lessons learned from the most recent sprint. </a:t>
            </a:r>
          </a:p>
          <a:p>
            <a:endParaRPr lang="en-US" dirty="0"/>
          </a:p>
          <a:p>
            <a:r>
              <a:rPr lang="en-US" dirty="0"/>
              <a:t>[Build 1] You’ve surely noted the purple text on the 25</a:t>
            </a:r>
            <a:r>
              <a:rPr lang="en-US" baseline="30000" dirty="0"/>
              <a:t>th</a:t>
            </a:r>
            <a:r>
              <a:rPr lang="en-US" dirty="0"/>
              <a:t> and 1</a:t>
            </a:r>
            <a:r>
              <a:rPr lang="en-US" baseline="30000" dirty="0"/>
              <a:t>st</a:t>
            </a:r>
            <a:r>
              <a:rPr lang="en-US" dirty="0"/>
              <a:t>. Those represent focused time for the Product Owner to groom the product backlog. Sometimes members of the project team are called in to assist with that work, reducing the capacity of the team on those days.</a:t>
            </a:r>
          </a:p>
          <a:p>
            <a:endParaRPr lang="en-US" dirty="0"/>
          </a:p>
          <a:p>
            <a:r>
              <a:rPr lang="en-US" dirty="0"/>
              <a:t>[Build 2] This plan shows the 2</a:t>
            </a:r>
            <a:r>
              <a:rPr lang="en-US" baseline="30000" dirty="0"/>
              <a:t>nd</a:t>
            </a:r>
            <a:r>
              <a:rPr lang="en-US" dirty="0"/>
              <a:t> sprint starting the day after 1</a:t>
            </a:r>
            <a:r>
              <a:rPr lang="en-US" baseline="30000" dirty="0"/>
              <a:t>st</a:t>
            </a:r>
            <a:r>
              <a:rPr lang="en-US" dirty="0"/>
              <a:t> sprint ends. That’s a common practice, and sometimes a day or two is put between sprints, especially if significant work needs to be done on the product backlog.</a:t>
            </a:r>
          </a:p>
          <a:p>
            <a:endParaRPr lang="en-US" dirty="0"/>
          </a:p>
        </p:txBody>
      </p:sp>
      <p:sp>
        <p:nvSpPr>
          <p:cNvPr id="4" name="Slide Number Placeholder 3"/>
          <p:cNvSpPr>
            <a:spLocks noGrp="1"/>
          </p:cNvSpPr>
          <p:nvPr>
            <p:ph type="sldNum" sz="quarter" idx="5"/>
          </p:nvPr>
        </p:nvSpPr>
        <p:spPr/>
        <p:txBody>
          <a:bodyPr/>
          <a:lstStyle/>
          <a:p>
            <a:fld id="{527FB06A-F9C3-EC4E-A555-8FC2A0B974E3}" type="slidenum">
              <a:rPr lang="en-US" smtClean="0"/>
              <a:t>18</a:t>
            </a:fld>
            <a:endParaRPr lang="en-US"/>
          </a:p>
        </p:txBody>
      </p:sp>
    </p:spTree>
    <p:extLst>
      <p:ext uri="{BB962C8B-B14F-4D97-AF65-F5344CB8AC3E}">
        <p14:creationId xmlns:p14="http://schemas.microsoft.com/office/powerpoint/2010/main" val="1457477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DA1A9-7D24-C756-B200-51669D31B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F4AB67-8FD3-3616-8335-8D1334D80F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1C009-035B-BCBA-C539-AA2287EF8DD0}"/>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Adaptive action: </a:t>
            </a:r>
            <a:r>
              <a:rPr lang="en-US" sz="1200" b="0" i="0" u="none" strike="noStrike" cap="none" dirty="0">
                <a:solidFill>
                  <a:schemeClr val="dk1"/>
                </a:solidFill>
                <a:effectLst/>
                <a:latin typeface="Arial"/>
                <a:ea typeface="Arial"/>
                <a:cs typeface="Arial"/>
                <a:sym typeface="Arial"/>
              </a:rPr>
              <a:t>Photo by </a:t>
            </a:r>
            <a:r>
              <a:rPr lang="en-US" b="0" i="0" dirty="0">
                <a:effectLst/>
                <a:hlinkClick r:id="rId3"/>
              </a:rPr>
              <a:t>charlesdeluvio</a:t>
            </a:r>
            <a:r>
              <a:rPr lang="en-US" sz="1200" b="0" i="0" u="none" strike="noStrike" cap="none" dirty="0">
                <a:solidFill>
                  <a:schemeClr val="dk1"/>
                </a:solidFill>
                <a:effectLst/>
                <a:latin typeface="Arial"/>
                <a:ea typeface="Arial"/>
                <a:cs typeface="Arial"/>
                <a:sym typeface="Arial"/>
              </a:rPr>
              <a:t> on </a:t>
            </a:r>
            <a:r>
              <a:rPr lang="en-US" b="0" i="0" dirty="0">
                <a:effectLst/>
                <a:hlinkClick r:id="rId4"/>
              </a:rPr>
              <a:t>Unsplash</a:t>
            </a:r>
            <a:r>
              <a:rPr lang="en-US" b="0" i="0" dirty="0">
                <a:effectLst/>
              </a:rPr>
              <a:t>--</a:t>
            </a:r>
            <a:r>
              <a:rPr lang="en-US" dirty="0"/>
              <a:t>https://</a:t>
            </a:r>
            <a:r>
              <a:rPr lang="en-US" dirty="0" err="1"/>
              <a:t>unsplash.com</a:t>
            </a:r>
            <a:r>
              <a:rPr lang="en-US" dirty="0"/>
              <a:t>/photos/a-couple-of-people-standing-in-front-of-a-wall-OWkXt1ikC5g</a:t>
            </a:r>
          </a:p>
          <a:p>
            <a:endParaRPr lang="en-US" dirty="0"/>
          </a:p>
        </p:txBody>
      </p:sp>
      <p:sp>
        <p:nvSpPr>
          <p:cNvPr id="4" name="Header Placeholder 3">
            <a:extLst>
              <a:ext uri="{FF2B5EF4-FFF2-40B4-BE49-F238E27FC236}">
                <a16:creationId xmlns:a16="http://schemas.microsoft.com/office/drawing/2014/main" id="{428071DA-3F00-A39F-356C-B1982115DDC1}"/>
              </a:ext>
            </a:extLst>
          </p:cNvPr>
          <p:cNvSpPr>
            <a:spLocks noGrp="1"/>
          </p:cNvSpPr>
          <p:nvPr>
            <p:ph type="hdr" idx="2"/>
          </p:nvPr>
        </p:nvSpPr>
        <p:spPr/>
        <p:txBody>
          <a:bodyPr/>
          <a:lstStyle/>
          <a:p>
            <a:r>
              <a:rPr lang="en-US"/>
              <a:t>HECC All-Staff Spring 2026</a:t>
            </a:r>
          </a:p>
        </p:txBody>
      </p:sp>
      <p:sp>
        <p:nvSpPr>
          <p:cNvPr id="5" name="Date Placeholder 4">
            <a:extLst>
              <a:ext uri="{FF2B5EF4-FFF2-40B4-BE49-F238E27FC236}">
                <a16:creationId xmlns:a16="http://schemas.microsoft.com/office/drawing/2014/main" id="{7F088D9A-0472-D0C4-C6F9-B52FE479A8B7}"/>
              </a:ext>
            </a:extLst>
          </p:cNvPr>
          <p:cNvSpPr>
            <a:spLocks noGrp="1"/>
          </p:cNvSpPr>
          <p:nvPr>
            <p:ph type="dt" idx="10"/>
          </p:nvPr>
        </p:nvSpPr>
        <p:spPr/>
        <p:txBody>
          <a:bodyPr/>
          <a:lstStyle/>
          <a:p>
            <a:fld id="{65915716-4841-394B-A002-8E04F665E0F4}" type="datetime1">
              <a:rPr lang="en-US" smtClean="0"/>
              <a:t>10/15/2026</a:t>
            </a:fld>
            <a:endParaRPr lang="en-US"/>
          </a:p>
        </p:txBody>
      </p:sp>
      <p:sp>
        <p:nvSpPr>
          <p:cNvPr id="6" name="Slide Number Placeholder 5">
            <a:extLst>
              <a:ext uri="{FF2B5EF4-FFF2-40B4-BE49-F238E27FC236}">
                <a16:creationId xmlns:a16="http://schemas.microsoft.com/office/drawing/2014/main" id="{52AA5A86-F62C-5BF9-10D3-94DE8BBF5E6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63923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90AE-D46C-E185-2CEC-C297792F57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C6EF08-1C0C-2CB9-071D-B7C8AC6E5D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E49CD4-4B54-E4A1-0CE4-3B959BD25A76}"/>
              </a:ext>
            </a:extLst>
          </p:cNvPr>
          <p:cNvSpPr>
            <a:spLocks noGrp="1"/>
          </p:cNvSpPr>
          <p:nvPr>
            <p:ph type="dt" sz="half" idx="10"/>
          </p:nvPr>
        </p:nvSpPr>
        <p:spPr/>
        <p:txBody>
          <a:bodyPr/>
          <a:lstStyle/>
          <a:p>
            <a:fld id="{5810A2A2-C253-D242-9D07-3103702D3B4F}" type="datetime1">
              <a:rPr lang="en-US" smtClean="0"/>
              <a:t>10/15/2026</a:t>
            </a:fld>
            <a:endParaRPr lang="en-US"/>
          </a:p>
        </p:txBody>
      </p:sp>
      <p:sp>
        <p:nvSpPr>
          <p:cNvPr id="5" name="Footer Placeholder 4">
            <a:extLst>
              <a:ext uri="{FF2B5EF4-FFF2-40B4-BE49-F238E27FC236}">
                <a16:creationId xmlns:a16="http://schemas.microsoft.com/office/drawing/2014/main" id="{EB1D5CF7-D072-E8CD-D5F7-6D57F9C627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848F60-843E-EFEA-8AD6-E1BAE75686BF}"/>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1327769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1DC2F-0CE2-DDC0-D9C1-5692D534E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793021-EA31-1957-350B-CEB46D04C1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7727E8-3666-B3C8-9EEA-3128F34000FF}"/>
              </a:ext>
            </a:extLst>
          </p:cNvPr>
          <p:cNvSpPr>
            <a:spLocks noGrp="1"/>
          </p:cNvSpPr>
          <p:nvPr>
            <p:ph type="dt" sz="half" idx="10"/>
          </p:nvPr>
        </p:nvSpPr>
        <p:spPr/>
        <p:txBody>
          <a:bodyPr/>
          <a:lstStyle/>
          <a:p>
            <a:fld id="{1A78B13C-4A51-4244-8A45-8E88086CD9B1}" type="datetime1">
              <a:rPr lang="en-US" smtClean="0"/>
              <a:t>10/15/2026</a:t>
            </a:fld>
            <a:endParaRPr lang="en-US"/>
          </a:p>
        </p:txBody>
      </p:sp>
      <p:sp>
        <p:nvSpPr>
          <p:cNvPr id="5" name="Footer Placeholder 4">
            <a:extLst>
              <a:ext uri="{FF2B5EF4-FFF2-40B4-BE49-F238E27FC236}">
                <a16:creationId xmlns:a16="http://schemas.microsoft.com/office/drawing/2014/main" id="{E1CBDAB6-BB97-33FE-8695-78CC68D7A2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7E06FC-B532-2976-4EA1-8E563CFE8557}"/>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402505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358E5-BFF6-F316-971E-BBD94E096F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38ED1D-D04A-48A1-C4FE-681F25C01B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E96154-5D4E-0C27-E0DF-B59E259643C3}"/>
              </a:ext>
            </a:extLst>
          </p:cNvPr>
          <p:cNvSpPr>
            <a:spLocks noGrp="1"/>
          </p:cNvSpPr>
          <p:nvPr>
            <p:ph type="dt" sz="half" idx="10"/>
          </p:nvPr>
        </p:nvSpPr>
        <p:spPr/>
        <p:txBody>
          <a:bodyPr/>
          <a:lstStyle/>
          <a:p>
            <a:fld id="{7FBCF9B9-BC44-7C4F-9A70-1C3E066AD1EE}" type="datetime1">
              <a:rPr lang="en-US" smtClean="0"/>
              <a:t>10/15/2026</a:t>
            </a:fld>
            <a:endParaRPr lang="en-US"/>
          </a:p>
        </p:txBody>
      </p:sp>
      <p:sp>
        <p:nvSpPr>
          <p:cNvPr id="5" name="Footer Placeholder 4">
            <a:extLst>
              <a:ext uri="{FF2B5EF4-FFF2-40B4-BE49-F238E27FC236}">
                <a16:creationId xmlns:a16="http://schemas.microsoft.com/office/drawing/2014/main" id="{E9945A4A-A877-CFA5-4DA3-AF366989E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042E07-6977-58E9-32BD-793ECAE23FB3}"/>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3902839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62DAB-25AF-238F-8F67-EAAC677D07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C1EF9B-053A-032E-E73D-277C67C87F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D10032-20B4-7FEE-3797-A287E6F4B4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D2FA57-3EA7-431C-673B-E6720EFD98FB}"/>
              </a:ext>
            </a:extLst>
          </p:cNvPr>
          <p:cNvSpPr>
            <a:spLocks noGrp="1"/>
          </p:cNvSpPr>
          <p:nvPr>
            <p:ph type="dt" sz="half" idx="10"/>
          </p:nvPr>
        </p:nvSpPr>
        <p:spPr/>
        <p:txBody>
          <a:bodyPr/>
          <a:lstStyle/>
          <a:p>
            <a:fld id="{298D3A87-2859-DF45-ABFC-380DD4BC3D0F}" type="datetime1">
              <a:rPr lang="en-US" smtClean="0"/>
              <a:t>10/15/2026</a:t>
            </a:fld>
            <a:endParaRPr lang="en-US"/>
          </a:p>
        </p:txBody>
      </p:sp>
      <p:sp>
        <p:nvSpPr>
          <p:cNvPr id="6" name="Footer Placeholder 5">
            <a:extLst>
              <a:ext uri="{FF2B5EF4-FFF2-40B4-BE49-F238E27FC236}">
                <a16:creationId xmlns:a16="http://schemas.microsoft.com/office/drawing/2014/main" id="{CAACA76B-CAA7-8400-76F4-DD686E8ECB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C8C97E-017F-C281-948F-5478E893DDC7}"/>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218820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E14F2-577F-1B19-EB1C-01EC19082C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E53398-39EF-3FFD-391A-1C8753AD7C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0881AF-396D-CE36-4DDC-1B585A78AE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8A7F60-1251-2242-9379-ABAB37762F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EAC79A-313D-65D2-00B4-A3DFF3120F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DDFA28-D94F-34DA-18E0-4082054E08B9}"/>
              </a:ext>
            </a:extLst>
          </p:cNvPr>
          <p:cNvSpPr>
            <a:spLocks noGrp="1"/>
          </p:cNvSpPr>
          <p:nvPr>
            <p:ph type="dt" sz="half" idx="10"/>
          </p:nvPr>
        </p:nvSpPr>
        <p:spPr/>
        <p:txBody>
          <a:bodyPr/>
          <a:lstStyle/>
          <a:p>
            <a:fld id="{470CEF6F-721C-4740-A470-FCF7627A7A37}" type="datetime1">
              <a:rPr lang="en-US" smtClean="0"/>
              <a:t>10/15/2026</a:t>
            </a:fld>
            <a:endParaRPr lang="en-US"/>
          </a:p>
        </p:txBody>
      </p:sp>
      <p:sp>
        <p:nvSpPr>
          <p:cNvPr id="8" name="Footer Placeholder 7">
            <a:extLst>
              <a:ext uri="{FF2B5EF4-FFF2-40B4-BE49-F238E27FC236}">
                <a16:creationId xmlns:a16="http://schemas.microsoft.com/office/drawing/2014/main" id="{A1F795B6-0E79-7AFA-8CCF-9901E9560D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EC365E-9BA9-860A-F7BC-5D8C48AF2E9A}"/>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1454598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0D7D7-5BD7-EEC0-D215-B1734CCE50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7643E1-F9A6-9AE7-433A-7F89603A84C9}"/>
              </a:ext>
            </a:extLst>
          </p:cNvPr>
          <p:cNvSpPr>
            <a:spLocks noGrp="1"/>
          </p:cNvSpPr>
          <p:nvPr>
            <p:ph type="dt" sz="half" idx="10"/>
          </p:nvPr>
        </p:nvSpPr>
        <p:spPr/>
        <p:txBody>
          <a:bodyPr/>
          <a:lstStyle/>
          <a:p>
            <a:fld id="{1C7CB085-5E99-F842-9397-CC4D288AC716}" type="datetime1">
              <a:rPr lang="en-US" smtClean="0"/>
              <a:t>10/15/2026</a:t>
            </a:fld>
            <a:endParaRPr lang="en-US"/>
          </a:p>
        </p:txBody>
      </p:sp>
      <p:sp>
        <p:nvSpPr>
          <p:cNvPr id="4" name="Footer Placeholder 3">
            <a:extLst>
              <a:ext uri="{FF2B5EF4-FFF2-40B4-BE49-F238E27FC236}">
                <a16:creationId xmlns:a16="http://schemas.microsoft.com/office/drawing/2014/main" id="{9823EB3A-0DC2-097F-3863-24B1E23D75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E5F9C0-AD5B-10B9-8B91-90C303499D5F}"/>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261273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720C10-4853-2F7C-2F48-F65734B7200E}"/>
              </a:ext>
            </a:extLst>
          </p:cNvPr>
          <p:cNvSpPr>
            <a:spLocks noGrp="1"/>
          </p:cNvSpPr>
          <p:nvPr>
            <p:ph type="dt" sz="half" idx="10"/>
          </p:nvPr>
        </p:nvSpPr>
        <p:spPr/>
        <p:txBody>
          <a:bodyPr/>
          <a:lstStyle/>
          <a:p>
            <a:fld id="{E2639B76-8966-4F44-9D85-C5CCB134F3E7}" type="datetime1">
              <a:rPr lang="en-US" smtClean="0"/>
              <a:t>10/15/2026</a:t>
            </a:fld>
            <a:endParaRPr lang="en-US"/>
          </a:p>
        </p:txBody>
      </p:sp>
      <p:sp>
        <p:nvSpPr>
          <p:cNvPr id="3" name="Footer Placeholder 2">
            <a:extLst>
              <a:ext uri="{FF2B5EF4-FFF2-40B4-BE49-F238E27FC236}">
                <a16:creationId xmlns:a16="http://schemas.microsoft.com/office/drawing/2014/main" id="{75A996D0-3D45-9B73-54EF-E60C884456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26D29D-D47C-D225-CED1-5D2811863D29}"/>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402137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C6B4-D822-44A8-2767-9BD4639F9E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3FDEB7-CB9A-A1D3-DF13-B1372ECBC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0A5061-2CEE-C61F-A420-BF7E3B7FCA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9EF449-CB16-C45D-7F5F-8AC21ED46BD8}"/>
              </a:ext>
            </a:extLst>
          </p:cNvPr>
          <p:cNvSpPr>
            <a:spLocks noGrp="1"/>
          </p:cNvSpPr>
          <p:nvPr>
            <p:ph type="dt" sz="half" idx="10"/>
          </p:nvPr>
        </p:nvSpPr>
        <p:spPr/>
        <p:txBody>
          <a:bodyPr/>
          <a:lstStyle/>
          <a:p>
            <a:fld id="{76B77D11-BAD0-B745-85F6-97C52A2C4309}" type="datetime1">
              <a:rPr lang="en-US" smtClean="0"/>
              <a:t>10/15/2026</a:t>
            </a:fld>
            <a:endParaRPr lang="en-US"/>
          </a:p>
        </p:txBody>
      </p:sp>
      <p:sp>
        <p:nvSpPr>
          <p:cNvPr id="6" name="Footer Placeholder 5">
            <a:extLst>
              <a:ext uri="{FF2B5EF4-FFF2-40B4-BE49-F238E27FC236}">
                <a16:creationId xmlns:a16="http://schemas.microsoft.com/office/drawing/2014/main" id="{342AEBA0-0EF7-9BF6-671E-599E5958B2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86EABA-0350-92C5-418F-1A43AF6EE90A}"/>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4076784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4D0F-76A0-FBFB-C20B-EFB6415244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ABED79-F445-0F3D-341F-46070FA204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4E7C8E-80A9-C455-E87F-FDCF2A62F8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37C862-9E05-5A9D-5CBC-EC108B03589A}"/>
              </a:ext>
            </a:extLst>
          </p:cNvPr>
          <p:cNvSpPr>
            <a:spLocks noGrp="1"/>
          </p:cNvSpPr>
          <p:nvPr>
            <p:ph type="dt" sz="half" idx="10"/>
          </p:nvPr>
        </p:nvSpPr>
        <p:spPr/>
        <p:txBody>
          <a:bodyPr/>
          <a:lstStyle/>
          <a:p>
            <a:fld id="{ED295DF3-45E4-1940-9AC7-B5D08A4E09E3}" type="datetime1">
              <a:rPr lang="en-US" smtClean="0"/>
              <a:t>10/15/2026</a:t>
            </a:fld>
            <a:endParaRPr lang="en-US"/>
          </a:p>
        </p:txBody>
      </p:sp>
      <p:sp>
        <p:nvSpPr>
          <p:cNvPr id="6" name="Footer Placeholder 5">
            <a:extLst>
              <a:ext uri="{FF2B5EF4-FFF2-40B4-BE49-F238E27FC236}">
                <a16:creationId xmlns:a16="http://schemas.microsoft.com/office/drawing/2014/main" id="{40F5CBDD-CCAD-E09F-775F-06B9A1C156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84F110-3B14-484A-F237-AC5796846758}"/>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1180479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CA7CB-D155-323A-14DA-79493DCF09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A25340-D7AE-F001-583A-81FC8DF437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919A03-0D0E-780D-B1A0-F254D83A5E0A}"/>
              </a:ext>
            </a:extLst>
          </p:cNvPr>
          <p:cNvSpPr>
            <a:spLocks noGrp="1"/>
          </p:cNvSpPr>
          <p:nvPr>
            <p:ph type="dt" sz="half" idx="10"/>
          </p:nvPr>
        </p:nvSpPr>
        <p:spPr/>
        <p:txBody>
          <a:bodyPr/>
          <a:lstStyle/>
          <a:p>
            <a:fld id="{3E477645-F043-AD47-B1AF-0F298F299D48}" type="datetime1">
              <a:rPr lang="en-US" smtClean="0"/>
              <a:t>10/15/2026</a:t>
            </a:fld>
            <a:endParaRPr lang="en-US"/>
          </a:p>
        </p:txBody>
      </p:sp>
      <p:sp>
        <p:nvSpPr>
          <p:cNvPr id="5" name="Footer Placeholder 4">
            <a:extLst>
              <a:ext uri="{FF2B5EF4-FFF2-40B4-BE49-F238E27FC236}">
                <a16:creationId xmlns:a16="http://schemas.microsoft.com/office/drawing/2014/main" id="{0E1F4488-357F-05AF-FA8A-DC10327A7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8D7EE4-7B80-224B-2DDF-2BBEEF4FA883}"/>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4114637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13CBBE-A302-CF2F-D2B7-F27D91E2AD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58A735-2C46-95EB-9E47-DA16ACDD35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2C2685-DD7F-D834-2B9C-43A59102D939}"/>
              </a:ext>
            </a:extLst>
          </p:cNvPr>
          <p:cNvSpPr>
            <a:spLocks noGrp="1"/>
          </p:cNvSpPr>
          <p:nvPr>
            <p:ph type="dt" sz="half" idx="10"/>
          </p:nvPr>
        </p:nvSpPr>
        <p:spPr/>
        <p:txBody>
          <a:bodyPr/>
          <a:lstStyle/>
          <a:p>
            <a:fld id="{EE1E111D-314C-ED4E-80EE-AA9205E3F820}" type="datetime1">
              <a:rPr lang="en-US" smtClean="0"/>
              <a:t>10/15/2026</a:t>
            </a:fld>
            <a:endParaRPr lang="en-US"/>
          </a:p>
        </p:txBody>
      </p:sp>
      <p:sp>
        <p:nvSpPr>
          <p:cNvPr id="5" name="Footer Placeholder 4">
            <a:extLst>
              <a:ext uri="{FF2B5EF4-FFF2-40B4-BE49-F238E27FC236}">
                <a16:creationId xmlns:a16="http://schemas.microsoft.com/office/drawing/2014/main" id="{435C751D-8453-C3AD-4E8A-08033240BE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D6EDC6-E4FA-B2BC-C842-7BCC76EC0214}"/>
              </a:ext>
            </a:extLst>
          </p:cNvPr>
          <p:cNvSpPr>
            <a:spLocks noGrp="1"/>
          </p:cNvSpPr>
          <p:nvPr>
            <p:ph type="sldNum" sz="quarter" idx="12"/>
          </p:nvPr>
        </p:nvSpPr>
        <p:spPr/>
        <p:txBody>
          <a:bodyPr/>
          <a:lstStyle/>
          <a:p>
            <a:fld id="{D3AFE064-28AC-3741-877D-044EFDA5FD73}" type="slidenum">
              <a:rPr lang="en-US" smtClean="0"/>
              <a:t>‹#›</a:t>
            </a:fld>
            <a:endParaRPr lang="en-US"/>
          </a:p>
        </p:txBody>
      </p:sp>
    </p:spTree>
    <p:extLst>
      <p:ext uri="{BB962C8B-B14F-4D97-AF65-F5344CB8AC3E}">
        <p14:creationId xmlns:p14="http://schemas.microsoft.com/office/powerpoint/2010/main" val="4292484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92D94D-6FCA-924B-5A58-260F36AA57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57948D-CB72-4D21-9E14-8128A0A15B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BAC870-FD73-218E-9310-1A3669E573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26C479-7CF5-1249-A974-7A5AAFE3081E}" type="datetime1">
              <a:rPr lang="en-US" smtClean="0"/>
              <a:t>10/15/2026</a:t>
            </a:fld>
            <a:endParaRPr lang="en-US"/>
          </a:p>
        </p:txBody>
      </p:sp>
      <p:sp>
        <p:nvSpPr>
          <p:cNvPr id="5" name="Footer Placeholder 4">
            <a:extLst>
              <a:ext uri="{FF2B5EF4-FFF2-40B4-BE49-F238E27FC236}">
                <a16:creationId xmlns:a16="http://schemas.microsoft.com/office/drawing/2014/main" id="{01120241-4651-D456-EB59-D902F8D8F1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5CF0C5-A02F-BDDF-5C02-6432955DD3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AFE064-28AC-3741-877D-044EFDA5FD73}" type="slidenum">
              <a:rPr lang="en-US" smtClean="0"/>
              <a:t>‹#›</a:t>
            </a:fld>
            <a:endParaRPr lang="en-US"/>
          </a:p>
        </p:txBody>
      </p:sp>
    </p:spTree>
    <p:extLst>
      <p:ext uri="{BB962C8B-B14F-4D97-AF65-F5344CB8AC3E}">
        <p14:creationId xmlns:p14="http://schemas.microsoft.com/office/powerpoint/2010/main" val="129497275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enti.com/al5ba4ddjojw" TargetMode="External"/><Relationship Id="rId2" Type="http://schemas.openxmlformats.org/officeDocument/2006/relationships/image" Target="../media/image11.org&amp;utm_campaign=index&amp;utm_content=thumbnai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millpond.group/blog/pmbokv8/" TargetMode="External"/><Relationship Id="rId2" Type="http://schemas.openxmlformats.org/officeDocument/2006/relationships/image" Target="../media/image1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1"/>
          <p:cNvPicPr preferRelativeResize="0"/>
          <p:nvPr/>
        </p:nvPicPr>
        <p:blipFill rotWithShape="1">
          <a:blip r:embed="rId3">
            <a:alphaModFix/>
          </a:blip>
          <a:srcRect t="20" b="20"/>
          <a:stretch/>
        </p:blipFill>
        <p:spPr>
          <a:xfrm>
            <a:off x="0" y="0"/>
            <a:ext cx="12192000" cy="6858000"/>
          </a:xfrm>
          <a:prstGeom prst="rect">
            <a:avLst/>
          </a:prstGeom>
          <a:noFill/>
          <a:ln>
            <a:noFill/>
          </a:ln>
        </p:spPr>
      </p:pic>
      <p:sp>
        <p:nvSpPr>
          <p:cNvPr id="166" name="Google Shape;166;p1"/>
          <p:cNvSpPr/>
          <p:nvPr/>
        </p:nvSpPr>
        <p:spPr>
          <a:xfrm>
            <a:off x="0" y="0"/>
            <a:ext cx="12192000" cy="6858000"/>
          </a:xfrm>
          <a:prstGeom prst="rect">
            <a:avLst/>
          </a:prstGeom>
          <a:solidFill>
            <a:srgbClr val="000000">
              <a:alpha val="5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7" name="Google Shape;167;p1"/>
          <p:cNvSpPr/>
          <p:nvPr/>
        </p:nvSpPr>
        <p:spPr>
          <a:xfrm>
            <a:off x="952500" y="2476500"/>
            <a:ext cx="76200" cy="1333500"/>
          </a:xfrm>
          <a:prstGeom prst="rect">
            <a:avLst/>
          </a:prstGeom>
          <a:solidFill>
            <a:srgbClr val="B0151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8" name="Google Shape;168;p1"/>
          <p:cNvSpPr txBox="1">
            <a:spLocks noGrp="1"/>
          </p:cNvSpPr>
          <p:nvPr>
            <p:ph type="ctrTitle"/>
          </p:nvPr>
        </p:nvSpPr>
        <p:spPr>
          <a:xfrm>
            <a:off x="1238250" y="2286000"/>
            <a:ext cx="9525000" cy="1714500"/>
          </a:xfrm>
          <a:prstGeom prst="rect">
            <a:avLst/>
          </a:prstGeom>
          <a:solidFill>
            <a:srgbClr val="000000">
              <a:alpha val="0"/>
            </a:srgbClr>
          </a:solidFill>
          <a:ln>
            <a:noFill/>
          </a:ln>
        </p:spPr>
        <p:txBody>
          <a:bodyPr spcFirstLastPara="1" wrap="square" lIns="95250" tIns="95250" rIns="95250" bIns="95250" anchor="ctr" anchorCtr="0">
            <a:normAutofit fontScale="90000"/>
          </a:bodyPr>
          <a:lstStyle/>
          <a:p>
            <a:pPr marL="0" lvl="0" indent="0" algn="l" rtl="0">
              <a:spcBef>
                <a:spcPts val="0"/>
              </a:spcBef>
              <a:spcAft>
                <a:spcPts val="0"/>
              </a:spcAft>
              <a:buNone/>
            </a:pPr>
            <a:r>
              <a:rPr lang="en-US" sz="6000" b="1">
                <a:solidFill>
                  <a:srgbClr val="FFFFFF"/>
                </a:solidFill>
                <a:latin typeface="Century Gothic"/>
                <a:ea typeface="Century Gothic"/>
                <a:cs typeface="Century Gothic"/>
                <a:sym typeface="Century Gothic"/>
              </a:rPr>
              <a:t>OPMCP: Course Feedback</a:t>
            </a:r>
            <a:endParaRPr sz="6000" b="1">
              <a:solidFill>
                <a:srgbClr val="FFFFFF"/>
              </a:solidFill>
              <a:latin typeface="Century Gothic"/>
              <a:ea typeface="Century Gothic"/>
              <a:cs typeface="Century Gothic"/>
              <a:sym typeface="Century Gothic"/>
            </a:endParaRPr>
          </a:p>
          <a:p>
            <a:pPr marL="0" lvl="0" indent="0" algn="l" rtl="0">
              <a:spcBef>
                <a:spcPts val="600"/>
              </a:spcBef>
              <a:spcAft>
                <a:spcPts val="0"/>
              </a:spcAft>
              <a:buNone/>
            </a:pPr>
            <a:r>
              <a:rPr lang="en-US" sz="3200" b="0">
                <a:solidFill>
                  <a:srgbClr val="EBEBEB"/>
                </a:solidFill>
                <a:latin typeface="Century Gothic"/>
                <a:ea typeface="Century Gothic"/>
                <a:cs typeface="Century Gothic"/>
                <a:sym typeface="Century Gothic"/>
              </a:rPr>
              <a:t>2025 Review</a:t>
            </a:r>
            <a:endParaRPr sz="3200" b="0">
              <a:solidFill>
                <a:srgbClr val="EBEBEB"/>
              </a:solidFill>
              <a:latin typeface="Century Gothic"/>
              <a:ea typeface="Century Gothic"/>
              <a:cs typeface="Century Gothic"/>
              <a:sym typeface="Century Gothic"/>
            </a:endParaRPr>
          </a:p>
        </p:txBody>
      </p:sp>
      <p:pic>
        <p:nvPicPr>
          <p:cNvPr id="169" name="Google Shape;169;p1"/>
          <p:cNvPicPr preferRelativeResize="0"/>
          <p:nvPr/>
        </p:nvPicPr>
        <p:blipFill rotWithShape="1">
          <a:blip r:embed="rId4">
            <a:alphaModFix/>
          </a:blip>
          <a:srcRect/>
          <a:stretch/>
        </p:blipFill>
        <p:spPr>
          <a:xfrm>
            <a:off x="10350301" y="5164900"/>
            <a:ext cx="1667201" cy="13773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3"/>
          <p:cNvSpPr/>
          <p:nvPr/>
        </p:nvSpPr>
        <p:spPr>
          <a:xfrm>
            <a:off x="0" y="0"/>
            <a:ext cx="12192000" cy="1047900"/>
          </a:xfrm>
          <a:prstGeom prst="rect">
            <a:avLst/>
          </a:prstGeom>
          <a:solidFill>
            <a:srgbClr val="0C3C2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5" name="Google Shape;175;p13"/>
          <p:cNvSpPr/>
          <p:nvPr/>
        </p:nvSpPr>
        <p:spPr>
          <a:xfrm>
            <a:off x="0" y="1047750"/>
            <a:ext cx="12192000" cy="57300"/>
          </a:xfrm>
          <a:prstGeom prst="rect">
            <a:avLst/>
          </a:prstGeom>
          <a:solidFill>
            <a:srgbClr val="B0151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76" name="Google Shape;176;p13"/>
          <p:cNvGrpSpPr/>
          <p:nvPr/>
        </p:nvGrpSpPr>
        <p:grpSpPr>
          <a:xfrm>
            <a:off x="571500" y="238125"/>
            <a:ext cx="11049000" cy="666900"/>
            <a:chOff x="0" y="0"/>
            <a:chExt cx="11049000" cy="666900"/>
          </a:xfrm>
        </p:grpSpPr>
        <p:sp>
          <p:nvSpPr>
            <p:cNvPr id="177" name="Google Shape;177;p13"/>
            <p:cNvSpPr/>
            <p:nvPr/>
          </p:nvSpPr>
          <p:spPr>
            <a:xfrm>
              <a:off x="0" y="0"/>
              <a:ext cx="11049000" cy="666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8" name="Google Shape;178;p13"/>
            <p:cNvSpPr txBox="1"/>
            <p:nvPr/>
          </p:nvSpPr>
          <p:spPr>
            <a:xfrm>
              <a:off x="0" y="0"/>
              <a:ext cx="1104900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600" b="1">
                  <a:solidFill>
                    <a:srgbClr val="FFFFFF"/>
                  </a:solidFill>
                  <a:latin typeface="Century Gothic"/>
                  <a:ea typeface="Century Gothic"/>
                  <a:cs typeface="Century Gothic"/>
                  <a:sym typeface="Century Gothic"/>
                </a:rPr>
                <a:t>Student Testimonials</a:t>
              </a:r>
              <a:endParaRPr sz="2600" b="1">
                <a:solidFill>
                  <a:srgbClr val="FFFFFF"/>
                </a:solidFill>
                <a:latin typeface="Century Gothic"/>
                <a:ea typeface="Century Gothic"/>
                <a:cs typeface="Century Gothic"/>
                <a:sym typeface="Century Gothic"/>
              </a:endParaRPr>
            </a:p>
            <a:p>
              <a:pPr marL="0" lvl="0" indent="0" algn="l" rtl="0">
                <a:spcBef>
                  <a:spcPts val="300"/>
                </a:spcBef>
                <a:spcAft>
                  <a:spcPts val="0"/>
                </a:spcAft>
                <a:buNone/>
              </a:pPr>
              <a:r>
                <a:rPr lang="en-US" sz="1300" b="0">
                  <a:solidFill>
                    <a:srgbClr val="A3C6BC"/>
                  </a:solidFill>
                  <a:latin typeface="Century Gothic"/>
                  <a:ea typeface="Century Gothic"/>
                  <a:cs typeface="Century Gothic"/>
                  <a:sym typeface="Century Gothic"/>
                </a:rPr>
                <a:t>Direct feedback and impact from OPMCP course participants</a:t>
              </a:r>
              <a:endParaRPr sz="1300" b="0">
                <a:solidFill>
                  <a:srgbClr val="A3C6BC"/>
                </a:solidFill>
                <a:latin typeface="Century Gothic"/>
                <a:ea typeface="Century Gothic"/>
                <a:cs typeface="Century Gothic"/>
                <a:sym typeface="Century Gothic"/>
              </a:endParaRPr>
            </a:p>
          </p:txBody>
        </p:sp>
      </p:grpSp>
      <p:sp>
        <p:nvSpPr>
          <p:cNvPr id="179" name="Google Shape;179;p13"/>
          <p:cNvSpPr/>
          <p:nvPr/>
        </p:nvSpPr>
        <p:spPr>
          <a:xfrm>
            <a:off x="1143000" y="1714500"/>
            <a:ext cx="9906000" cy="3238500"/>
          </a:xfrm>
          <a:prstGeom prst="roundRect">
            <a:avLst>
              <a:gd name="adj" fmla="val 3529"/>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80" name="Google Shape;180;p13"/>
          <p:cNvGrpSpPr/>
          <p:nvPr/>
        </p:nvGrpSpPr>
        <p:grpSpPr>
          <a:xfrm>
            <a:off x="1428750" y="2000250"/>
            <a:ext cx="476400" cy="528978"/>
            <a:chOff x="0" y="0"/>
            <a:chExt cx="476400" cy="528978"/>
          </a:xfrm>
        </p:grpSpPr>
        <p:sp>
          <p:nvSpPr>
            <p:cNvPr id="181" name="Google Shape;181;p13"/>
            <p:cNvSpPr/>
            <p:nvPr/>
          </p:nvSpPr>
          <p:spPr>
            <a:xfrm>
              <a:off x="0" y="0"/>
              <a:ext cx="476400" cy="476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2" name="Google Shape;182;p13"/>
            <p:cNvSpPr txBox="1"/>
            <p:nvPr/>
          </p:nvSpPr>
          <p:spPr>
            <a:xfrm>
              <a:off x="0" y="52578"/>
              <a:ext cx="4764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3600">
                  <a:solidFill>
                    <a:srgbClr val="A3C6BC"/>
                  </a:solidFill>
                  <a:latin typeface="Material Icons"/>
                  <a:ea typeface="Material Icons"/>
                  <a:cs typeface="Material Icons"/>
                  <a:sym typeface="Material Icons"/>
                </a:rPr>
                <a:t>format_quote</a:t>
              </a:r>
              <a:endParaRPr sz="3600">
                <a:solidFill>
                  <a:srgbClr val="A3C6BC"/>
                </a:solidFill>
                <a:latin typeface="Material Icons"/>
                <a:ea typeface="Material Icons"/>
                <a:cs typeface="Material Icons"/>
                <a:sym typeface="Material Icons"/>
              </a:endParaRPr>
            </a:p>
          </p:txBody>
        </p:sp>
      </p:grpSp>
      <p:grpSp>
        <p:nvGrpSpPr>
          <p:cNvPr id="183" name="Google Shape;183;p13"/>
          <p:cNvGrpSpPr/>
          <p:nvPr/>
        </p:nvGrpSpPr>
        <p:grpSpPr>
          <a:xfrm>
            <a:off x="2000250" y="2047875"/>
            <a:ext cx="8572500" cy="2667000"/>
            <a:chOff x="0" y="0"/>
            <a:chExt cx="8572500" cy="2667000"/>
          </a:xfrm>
        </p:grpSpPr>
        <p:sp>
          <p:nvSpPr>
            <p:cNvPr id="184" name="Google Shape;184;p13"/>
            <p:cNvSpPr/>
            <p:nvPr/>
          </p:nvSpPr>
          <p:spPr>
            <a:xfrm>
              <a:off x="0" y="0"/>
              <a:ext cx="8572500" cy="2667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5" name="Google Shape;185;p13"/>
            <p:cNvSpPr txBox="1"/>
            <p:nvPr/>
          </p:nvSpPr>
          <p:spPr>
            <a:xfrm>
              <a:off x="0" y="0"/>
              <a:ext cx="8572500" cy="2667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600" b="0" i="1">
                  <a:solidFill>
                    <a:srgbClr val="334155"/>
                  </a:solidFill>
                  <a:latin typeface="Inter"/>
                  <a:ea typeface="Inter"/>
                  <a:cs typeface="Inter"/>
                  <a:sym typeface="Inter"/>
                </a:rPr>
                <a:t>“I really enjoyed this course. Much of the predictive process comes naturally to me, but I lacked the professional vocabulary to be taken seriously when I raised project concerns. </a:t>
              </a:r>
              <a:r>
                <a:rPr lang="en-US" sz="1600" b="1" i="1">
                  <a:solidFill>
                    <a:srgbClr val="0C3C2C"/>
                  </a:solidFill>
                  <a:highlight>
                    <a:srgbClr val="E6F4EA"/>
                  </a:highlight>
                  <a:latin typeface="Inter"/>
                  <a:ea typeface="Inter"/>
                  <a:cs typeface="Inter"/>
                  <a:sym typeface="Inter"/>
                </a:rPr>
                <a:t>Now I have the words to get attention, and tools/resources to back the process.</a:t>
              </a:r>
              <a:r>
                <a:rPr lang="en-US" sz="1600" b="0" i="1">
                  <a:solidFill>
                    <a:srgbClr val="334155"/>
                  </a:solidFill>
                  <a:latin typeface="Inter"/>
                  <a:ea typeface="Inter"/>
                  <a:cs typeface="Inter"/>
                  <a:sym typeface="Inter"/>
                </a:rPr>
                <a:t> I believe, in large part due to this course, </a:t>
              </a:r>
              <a:r>
                <a:rPr lang="en-US" sz="1600" b="1" i="1">
                  <a:solidFill>
                    <a:srgbClr val="0C3C2C"/>
                  </a:solidFill>
                  <a:highlight>
                    <a:srgbClr val="E6F4EA"/>
                  </a:highlight>
                  <a:latin typeface="Inter"/>
                  <a:ea typeface="Inter"/>
                  <a:cs typeface="Inter"/>
                  <a:sym typeface="Inter"/>
                </a:rPr>
                <a:t>I am now in a job rotation for an agile software project.</a:t>
              </a:r>
              <a:r>
                <a:rPr lang="en-US" sz="1600" b="0" i="1">
                  <a:solidFill>
                    <a:srgbClr val="334155"/>
                  </a:solidFill>
                  <a:latin typeface="Inter"/>
                  <a:ea typeface="Inter"/>
                  <a:cs typeface="Inter"/>
                  <a:sym typeface="Inter"/>
                </a:rPr>
                <a:t> Doors are opening for me!”</a:t>
              </a:r>
              <a:endParaRPr sz="1600" b="0" i="1">
                <a:solidFill>
                  <a:srgbClr val="334155"/>
                </a:solidFill>
                <a:latin typeface="Inter"/>
                <a:ea typeface="Inter"/>
                <a:cs typeface="Inter"/>
                <a:sym typeface="Inter"/>
              </a:endParaRPr>
            </a:p>
            <a:p>
              <a:pPr marL="0" lvl="0" indent="0" algn="l" rtl="0">
                <a:spcBef>
                  <a:spcPts val="1500"/>
                </a:spcBef>
                <a:spcAft>
                  <a:spcPts val="0"/>
                </a:spcAft>
                <a:buNone/>
              </a:pPr>
              <a:r>
                <a:rPr lang="en-US" sz="1400" b="1">
                  <a:solidFill>
                    <a:srgbClr val="0C3C2C"/>
                  </a:solidFill>
                  <a:latin typeface="Century Gothic"/>
                  <a:ea typeface="Century Gothic"/>
                  <a:cs typeface="Century Gothic"/>
                  <a:sym typeface="Century Gothic"/>
                </a:rPr>
                <a:t>— OPMCP Graduate &amp; Agile Software Team Member</a:t>
              </a:r>
              <a:endParaRPr sz="1400" b="1">
                <a:solidFill>
                  <a:srgbClr val="0C3C2C"/>
                </a:solidFill>
                <a:latin typeface="Century Gothic"/>
                <a:ea typeface="Century Gothic"/>
                <a:cs typeface="Century Gothic"/>
                <a:sym typeface="Century Gothic"/>
              </a:endParaRPr>
            </a:p>
          </p:txBody>
        </p:sp>
      </p:grpSp>
      <p:pic>
        <p:nvPicPr>
          <p:cNvPr id="186" name="Google Shape;186;p13"/>
          <p:cNvPicPr preferRelativeResize="0"/>
          <p:nvPr/>
        </p:nvPicPr>
        <p:blipFill rotWithShape="1">
          <a:blip r:embed="rId3">
            <a:alphaModFix/>
          </a:blip>
          <a:srcRect l="10" r="20"/>
          <a:stretch/>
        </p:blipFill>
        <p:spPr>
          <a:xfrm>
            <a:off x="10488740" y="5637705"/>
            <a:ext cx="1367400" cy="1129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
          <p:cNvSpPr/>
          <p:nvPr/>
        </p:nvSpPr>
        <p:spPr>
          <a:xfrm>
            <a:off x="0" y="0"/>
            <a:ext cx="12192000" cy="1047900"/>
          </a:xfrm>
          <a:prstGeom prst="rect">
            <a:avLst/>
          </a:prstGeom>
          <a:solidFill>
            <a:srgbClr val="0C3C2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2" name="Google Shape;192;p3"/>
          <p:cNvSpPr/>
          <p:nvPr/>
        </p:nvSpPr>
        <p:spPr>
          <a:xfrm>
            <a:off x="0" y="1047750"/>
            <a:ext cx="12192000" cy="57300"/>
          </a:xfrm>
          <a:prstGeom prst="rect">
            <a:avLst/>
          </a:prstGeom>
          <a:solidFill>
            <a:srgbClr val="B0151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93" name="Google Shape;193;p3"/>
          <p:cNvGrpSpPr/>
          <p:nvPr/>
        </p:nvGrpSpPr>
        <p:grpSpPr>
          <a:xfrm>
            <a:off x="571500" y="238125"/>
            <a:ext cx="11049000" cy="666900"/>
            <a:chOff x="0" y="0"/>
            <a:chExt cx="11049000" cy="666900"/>
          </a:xfrm>
        </p:grpSpPr>
        <p:sp>
          <p:nvSpPr>
            <p:cNvPr id="194" name="Google Shape;194;p3"/>
            <p:cNvSpPr/>
            <p:nvPr/>
          </p:nvSpPr>
          <p:spPr>
            <a:xfrm>
              <a:off x="0" y="0"/>
              <a:ext cx="11049000" cy="666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5" name="Google Shape;195;p3"/>
            <p:cNvSpPr txBox="1"/>
            <p:nvPr/>
          </p:nvSpPr>
          <p:spPr>
            <a:xfrm>
              <a:off x="0" y="0"/>
              <a:ext cx="1104900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600" b="1">
                  <a:solidFill>
                    <a:srgbClr val="FFFFFF"/>
                  </a:solidFill>
                  <a:latin typeface="Century Gothic"/>
                  <a:ea typeface="Century Gothic"/>
                  <a:cs typeface="Century Gothic"/>
                  <a:sym typeface="Century Gothic"/>
                </a:rPr>
                <a:t>Methods of Survey Analysis</a:t>
              </a:r>
              <a:endParaRPr sz="2600" b="1">
                <a:solidFill>
                  <a:srgbClr val="FFFFFF"/>
                </a:solidFill>
                <a:latin typeface="Century Gothic"/>
                <a:ea typeface="Century Gothic"/>
                <a:cs typeface="Century Gothic"/>
                <a:sym typeface="Century Gothic"/>
              </a:endParaRPr>
            </a:p>
            <a:p>
              <a:pPr marL="0" lvl="0" indent="0" algn="l" rtl="0">
                <a:spcBef>
                  <a:spcPts val="225"/>
                </a:spcBef>
                <a:spcAft>
                  <a:spcPts val="0"/>
                </a:spcAft>
                <a:buNone/>
              </a:pPr>
              <a:r>
                <a:rPr lang="en-US" sz="1300" b="0">
                  <a:solidFill>
                    <a:srgbClr val="A3C6BC"/>
                  </a:solidFill>
                  <a:latin typeface="Century Gothic"/>
                  <a:ea typeface="Century Gothic"/>
                  <a:cs typeface="Century Gothic"/>
                  <a:sym typeface="Century Gothic"/>
                </a:rPr>
                <a:t>Evaluation framework, Likert scale measurement, and target questions</a:t>
              </a:r>
              <a:endParaRPr sz="1300" b="0">
                <a:solidFill>
                  <a:srgbClr val="A3C6BC"/>
                </a:solidFill>
                <a:latin typeface="Century Gothic"/>
                <a:ea typeface="Century Gothic"/>
                <a:cs typeface="Century Gothic"/>
                <a:sym typeface="Century Gothic"/>
              </a:endParaRPr>
            </a:p>
          </p:txBody>
        </p:sp>
      </p:grpSp>
      <p:grpSp>
        <p:nvGrpSpPr>
          <p:cNvPr id="196" name="Google Shape;196;p3"/>
          <p:cNvGrpSpPr/>
          <p:nvPr/>
        </p:nvGrpSpPr>
        <p:grpSpPr>
          <a:xfrm>
            <a:off x="571500" y="1428750"/>
            <a:ext cx="5143500" cy="4000500"/>
            <a:chOff x="0" y="0"/>
            <a:chExt cx="5143500" cy="4000500"/>
          </a:xfrm>
        </p:grpSpPr>
        <p:sp>
          <p:nvSpPr>
            <p:cNvPr id="197" name="Google Shape;197;p3"/>
            <p:cNvSpPr/>
            <p:nvPr/>
          </p:nvSpPr>
          <p:spPr>
            <a:xfrm>
              <a:off x="0" y="0"/>
              <a:ext cx="5143500" cy="4000500"/>
            </a:xfrm>
            <a:prstGeom prst="roundRect">
              <a:avLst>
                <a:gd name="adj" fmla="val 2857"/>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8" name="Google Shape;198;p3"/>
            <p:cNvSpPr txBox="1"/>
            <p:nvPr/>
          </p:nvSpPr>
          <p:spPr>
            <a:xfrm>
              <a:off x="238125" y="238125"/>
              <a:ext cx="46674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C3C2C"/>
                  </a:solidFill>
                  <a:latin typeface="Century Gothic"/>
                  <a:ea typeface="Century Gothic"/>
                  <a:cs typeface="Century Gothic"/>
                  <a:sym typeface="Century Gothic"/>
                </a:rPr>
                <a:t>Survey Methodology</a:t>
              </a:r>
              <a:endParaRPr sz="1600" b="1">
                <a:solidFill>
                  <a:srgbClr val="0C3C2C"/>
                </a:solidFill>
                <a:latin typeface="Century Gothic"/>
                <a:ea typeface="Century Gothic"/>
                <a:cs typeface="Century Gothic"/>
                <a:sym typeface="Century Gothic"/>
              </a:endParaRPr>
            </a:p>
            <a:p>
              <a:pPr marL="0" lvl="0" indent="0" algn="l" rtl="0">
                <a:spcBef>
                  <a:spcPts val="750"/>
                </a:spcBef>
                <a:spcAft>
                  <a:spcPts val="0"/>
                </a:spcAft>
                <a:buNone/>
              </a:pPr>
              <a:r>
                <a:rPr lang="en-US" sz="1100" b="0">
                  <a:solidFill>
                    <a:srgbClr val="334155"/>
                  </a:solidFill>
                  <a:latin typeface="Inter"/>
                  <a:ea typeface="Inter"/>
                  <a:cs typeface="Inter"/>
                  <a:sym typeface="Inter"/>
                </a:rPr>
                <a:t>All OPMCP students completed the same survey to measure module experience and teaching quality.</a:t>
              </a:r>
              <a:endParaRPr sz="1100" b="0">
                <a:solidFill>
                  <a:srgbClr val="334155"/>
                </a:solidFill>
                <a:latin typeface="Inter"/>
                <a:ea typeface="Inter"/>
                <a:cs typeface="Inter"/>
                <a:sym typeface="Inter"/>
              </a:endParaRPr>
            </a:p>
            <a:p>
              <a:pPr marL="0" lvl="0" indent="0" algn="l" rtl="0">
                <a:spcBef>
                  <a:spcPts val="600"/>
                </a:spcBef>
                <a:spcAft>
                  <a:spcPts val="0"/>
                </a:spcAft>
                <a:buNone/>
              </a:pPr>
              <a:r>
                <a:rPr lang="en-US" sz="1100" b="1">
                  <a:solidFill>
                    <a:srgbClr val="334155"/>
                  </a:solidFill>
                  <a:latin typeface="Inter"/>
                  <a:ea typeface="Inter"/>
                  <a:cs typeface="Inter"/>
                  <a:sym typeface="Inter"/>
                </a:rPr>
                <a:t>Measurement Scale:</a:t>
              </a:r>
              <a:r>
                <a:rPr lang="en-US" sz="1100" b="0">
                  <a:solidFill>
                    <a:srgbClr val="334155"/>
                  </a:solidFill>
                  <a:latin typeface="Inter"/>
                  <a:ea typeface="Inter"/>
                  <a:cs typeface="Inter"/>
                  <a:sym typeface="Inter"/>
                </a:rPr>
                <a:t> Five options from Strongly Disagree to Strongly Agree. Only positive responses are counted as favorable.</a:t>
              </a:r>
              <a:endParaRPr sz="1100" b="0">
                <a:solidFill>
                  <a:srgbClr val="334155"/>
                </a:solidFill>
                <a:latin typeface="Inter"/>
                <a:ea typeface="Inter"/>
                <a:cs typeface="Inter"/>
                <a:sym typeface="Inter"/>
              </a:endParaRPr>
            </a:p>
          </p:txBody>
        </p:sp>
      </p:grpSp>
      <p:grpSp>
        <p:nvGrpSpPr>
          <p:cNvPr id="199" name="Google Shape;199;p3"/>
          <p:cNvGrpSpPr/>
          <p:nvPr/>
        </p:nvGrpSpPr>
        <p:grpSpPr>
          <a:xfrm>
            <a:off x="5905500" y="1428750"/>
            <a:ext cx="5715000" cy="4000500"/>
            <a:chOff x="0" y="0"/>
            <a:chExt cx="5715000" cy="4000500"/>
          </a:xfrm>
        </p:grpSpPr>
        <p:sp>
          <p:nvSpPr>
            <p:cNvPr id="200" name="Google Shape;200;p3"/>
            <p:cNvSpPr/>
            <p:nvPr/>
          </p:nvSpPr>
          <p:spPr>
            <a:xfrm>
              <a:off x="0" y="0"/>
              <a:ext cx="5715000" cy="4000500"/>
            </a:xfrm>
            <a:prstGeom prst="roundRect">
              <a:avLst>
                <a:gd name="adj" fmla="val 2857"/>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1" name="Google Shape;201;p3"/>
            <p:cNvSpPr txBox="1"/>
            <p:nvPr/>
          </p:nvSpPr>
          <p:spPr>
            <a:xfrm>
              <a:off x="238125" y="238125"/>
              <a:ext cx="5238900" cy="857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360" b="1">
                  <a:solidFill>
                    <a:srgbClr val="0C3C2C"/>
                  </a:solidFill>
                  <a:latin typeface="Century Gothic"/>
                  <a:ea typeface="Century Gothic"/>
                  <a:cs typeface="Century Gothic"/>
                  <a:sym typeface="Century Gothic"/>
                </a:rPr>
                <a:t>Survey Questions (01 - 09)</a:t>
              </a:r>
              <a:endParaRPr sz="1360" b="1">
                <a:solidFill>
                  <a:srgbClr val="0C3C2C"/>
                </a:solidFill>
                <a:latin typeface="Century Gothic"/>
                <a:ea typeface="Century Gothic"/>
                <a:cs typeface="Century Gothic"/>
                <a:sym typeface="Century Gothic"/>
              </a:endParaRPr>
            </a:p>
            <a:p>
              <a:pPr marL="0" lvl="0" indent="0" algn="l" rtl="0">
                <a:spcBef>
                  <a:spcPts val="750"/>
                </a:spcBef>
                <a:spcAft>
                  <a:spcPts val="0"/>
                </a:spcAft>
                <a:buNone/>
              </a:pPr>
              <a:r>
                <a:rPr lang="en-US" sz="935" b="1">
                  <a:solidFill>
                    <a:srgbClr val="334155"/>
                  </a:solidFill>
                  <a:latin typeface="Inter"/>
                  <a:ea typeface="Inter"/>
                  <a:cs typeface="Inter"/>
                  <a:sym typeface="Inter"/>
                </a:rPr>
                <a:t>Questions 01-04:</a:t>
              </a:r>
              <a:r>
                <a:rPr lang="en-US" sz="935" b="0">
                  <a:solidFill>
                    <a:srgbClr val="334155"/>
                  </a:solidFill>
                  <a:latin typeface="Inter"/>
                  <a:ea typeface="Inter"/>
                  <a:cs typeface="Inter"/>
                  <a:sym typeface="Inter"/>
                </a:rPr>
                <a:t> Classroom material, goals, and intellectually challenging experience.</a:t>
              </a:r>
              <a:br>
                <a:rPr lang="en-US" sz="935" b="0">
                  <a:solidFill>
                    <a:srgbClr val="334155"/>
                  </a:solidFill>
                  <a:latin typeface="Inter"/>
                  <a:ea typeface="Inter"/>
                  <a:cs typeface="Inter"/>
                  <a:sym typeface="Inter"/>
                </a:rPr>
              </a:br>
              <a:r>
                <a:rPr lang="en-US" sz="935" b="1">
                  <a:solidFill>
                    <a:srgbClr val="334155"/>
                  </a:solidFill>
                  <a:latin typeface="Inter"/>
                  <a:ea typeface="Inter"/>
                  <a:cs typeface="Inter"/>
                  <a:sym typeface="Inter"/>
                </a:rPr>
                <a:t>Questions 05-09:</a:t>
              </a:r>
              <a:r>
                <a:rPr lang="en-US" sz="935" b="0">
                  <a:solidFill>
                    <a:srgbClr val="334155"/>
                  </a:solidFill>
                  <a:latin typeface="Inter"/>
                  <a:ea typeface="Inter"/>
                  <a:cs typeface="Inter"/>
                  <a:sym typeface="Inter"/>
                </a:rPr>
                <a:t> Instructor preparation, engagement, and integration of practical applications.</a:t>
              </a:r>
              <a:endParaRPr sz="935" b="0">
                <a:solidFill>
                  <a:srgbClr val="334155"/>
                </a:solidFill>
                <a:latin typeface="Inter"/>
                <a:ea typeface="Inter"/>
                <a:cs typeface="Inter"/>
                <a:sym typeface="Inter"/>
              </a:endParaRPr>
            </a:p>
          </p:txBody>
        </p:sp>
      </p:grpSp>
      <p:pic>
        <p:nvPicPr>
          <p:cNvPr id="202" name="Google Shape;202;p3"/>
          <p:cNvPicPr preferRelativeResize="0"/>
          <p:nvPr/>
        </p:nvPicPr>
        <p:blipFill rotWithShape="1">
          <a:blip r:embed="rId3">
            <a:alphaModFix/>
          </a:blip>
          <a:srcRect l="10" r="10"/>
          <a:stretch/>
        </p:blipFill>
        <p:spPr>
          <a:xfrm>
            <a:off x="10488740" y="5637705"/>
            <a:ext cx="1367400" cy="1129800"/>
          </a:xfrm>
          <a:prstGeom prst="rect">
            <a:avLst/>
          </a:prstGeom>
          <a:noFill/>
          <a:ln>
            <a:noFill/>
          </a:ln>
        </p:spPr>
      </p:pic>
      <p:grpSp>
        <p:nvGrpSpPr>
          <p:cNvPr id="203" name="Google Shape;203;p3"/>
          <p:cNvGrpSpPr/>
          <p:nvPr/>
        </p:nvGrpSpPr>
        <p:grpSpPr>
          <a:xfrm>
            <a:off x="1333500" y="3333750"/>
            <a:ext cx="3619500" cy="1848000"/>
            <a:chOff x="0" y="0"/>
            <a:chExt cx="3619500" cy="1848000"/>
          </a:xfrm>
        </p:grpSpPr>
        <p:sp>
          <p:nvSpPr>
            <p:cNvPr id="204" name="Google Shape;204;p3"/>
            <p:cNvSpPr/>
            <p:nvPr/>
          </p:nvSpPr>
          <p:spPr>
            <a:xfrm>
              <a:off x="0" y="0"/>
              <a:ext cx="3619500" cy="324000"/>
            </a:xfrm>
            <a:prstGeom prst="roundRect">
              <a:avLst>
                <a:gd name="adj" fmla="val 17647"/>
              </a:avLst>
            </a:prstGeom>
            <a:solidFill>
              <a:srgbClr val="155724"/>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5" name="Google Shape;205;p3"/>
            <p:cNvSpPr txBox="1"/>
            <p:nvPr/>
          </p:nvSpPr>
          <p:spPr>
            <a:xfrm>
              <a:off x="0" y="0"/>
              <a:ext cx="3619500" cy="324000"/>
            </a:xfrm>
            <a:prstGeom prst="rect">
              <a:avLst/>
            </a:prstGeom>
            <a:noFill/>
            <a:ln>
              <a:noFill/>
            </a:ln>
          </p:spPr>
          <p:txBody>
            <a:bodyPr spcFirstLastPara="1" wrap="square" lIns="142875" tIns="0" rIns="142875" bIns="0" anchor="ctr" anchorCtr="0">
              <a:noAutofit/>
            </a:bodyPr>
            <a:lstStyle/>
            <a:p>
              <a:pPr marL="0" lvl="0" indent="0" algn="ctr" rtl="0">
                <a:spcBef>
                  <a:spcPts val="0"/>
                </a:spcBef>
                <a:spcAft>
                  <a:spcPts val="0"/>
                </a:spcAft>
                <a:buNone/>
              </a:pPr>
              <a:r>
                <a:rPr lang="en-US" sz="1100" b="1">
                  <a:solidFill>
                    <a:srgbClr val="FFFFFF"/>
                  </a:solidFill>
                  <a:latin typeface="Inter"/>
                  <a:ea typeface="Inter"/>
                  <a:cs typeface="Inter"/>
                  <a:sym typeface="Inter"/>
                </a:rPr>
                <a:t>Strongly Agree</a:t>
              </a:r>
              <a:endParaRPr sz="1100" b="1">
                <a:solidFill>
                  <a:srgbClr val="FFFFFF"/>
                </a:solidFill>
                <a:latin typeface="Inter"/>
                <a:ea typeface="Inter"/>
                <a:cs typeface="Inter"/>
                <a:sym typeface="Inter"/>
              </a:endParaRPr>
            </a:p>
          </p:txBody>
        </p:sp>
        <p:sp>
          <p:nvSpPr>
            <p:cNvPr id="206" name="Google Shape;206;p3"/>
            <p:cNvSpPr/>
            <p:nvPr/>
          </p:nvSpPr>
          <p:spPr>
            <a:xfrm>
              <a:off x="0" y="381000"/>
              <a:ext cx="3619500" cy="324000"/>
            </a:xfrm>
            <a:prstGeom prst="roundRect">
              <a:avLst>
                <a:gd name="adj" fmla="val 17647"/>
              </a:avLst>
            </a:prstGeom>
            <a:solidFill>
              <a:srgbClr val="D4EDD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7" name="Google Shape;207;p3"/>
            <p:cNvSpPr txBox="1"/>
            <p:nvPr/>
          </p:nvSpPr>
          <p:spPr>
            <a:xfrm>
              <a:off x="0" y="381000"/>
              <a:ext cx="3619500" cy="324000"/>
            </a:xfrm>
            <a:prstGeom prst="rect">
              <a:avLst/>
            </a:prstGeom>
            <a:noFill/>
            <a:ln>
              <a:noFill/>
            </a:ln>
          </p:spPr>
          <p:txBody>
            <a:bodyPr spcFirstLastPara="1" wrap="square" lIns="142875" tIns="0" rIns="142875" bIns="0" anchor="ctr" anchorCtr="0">
              <a:noAutofit/>
            </a:bodyPr>
            <a:lstStyle/>
            <a:p>
              <a:pPr marL="0" lvl="0" indent="0" algn="ctr" rtl="0">
                <a:spcBef>
                  <a:spcPts val="0"/>
                </a:spcBef>
                <a:spcAft>
                  <a:spcPts val="0"/>
                </a:spcAft>
                <a:buNone/>
              </a:pPr>
              <a:r>
                <a:rPr lang="en-US" sz="1100" b="0">
                  <a:solidFill>
                    <a:srgbClr val="155724"/>
                  </a:solidFill>
                  <a:latin typeface="Inter SemiBold"/>
                  <a:ea typeface="Inter SemiBold"/>
                  <a:cs typeface="Inter SemiBold"/>
                  <a:sym typeface="Inter SemiBold"/>
                </a:rPr>
                <a:t>Agree</a:t>
              </a:r>
              <a:endParaRPr sz="1100" b="0">
                <a:solidFill>
                  <a:srgbClr val="155724"/>
                </a:solidFill>
                <a:latin typeface="Inter SemiBold"/>
                <a:ea typeface="Inter SemiBold"/>
                <a:cs typeface="Inter SemiBold"/>
                <a:sym typeface="Inter SemiBold"/>
              </a:endParaRPr>
            </a:p>
          </p:txBody>
        </p:sp>
        <p:sp>
          <p:nvSpPr>
            <p:cNvPr id="208" name="Google Shape;208;p3"/>
            <p:cNvSpPr/>
            <p:nvPr/>
          </p:nvSpPr>
          <p:spPr>
            <a:xfrm>
              <a:off x="0" y="762000"/>
              <a:ext cx="3619500" cy="324000"/>
            </a:xfrm>
            <a:prstGeom prst="roundRect">
              <a:avLst>
                <a:gd name="adj" fmla="val 17647"/>
              </a:avLst>
            </a:prstGeom>
            <a:solidFill>
              <a:srgbClr val="FFF3CD"/>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9" name="Google Shape;209;p3"/>
            <p:cNvSpPr txBox="1"/>
            <p:nvPr/>
          </p:nvSpPr>
          <p:spPr>
            <a:xfrm>
              <a:off x="0" y="762000"/>
              <a:ext cx="3619500" cy="324000"/>
            </a:xfrm>
            <a:prstGeom prst="rect">
              <a:avLst/>
            </a:prstGeom>
            <a:noFill/>
            <a:ln>
              <a:noFill/>
            </a:ln>
          </p:spPr>
          <p:txBody>
            <a:bodyPr spcFirstLastPara="1" wrap="square" lIns="142875" tIns="0" rIns="142875" bIns="0" anchor="ctr" anchorCtr="0">
              <a:noAutofit/>
            </a:bodyPr>
            <a:lstStyle/>
            <a:p>
              <a:pPr marL="0" lvl="0" indent="0" algn="ctr" rtl="0">
                <a:spcBef>
                  <a:spcPts val="0"/>
                </a:spcBef>
                <a:spcAft>
                  <a:spcPts val="0"/>
                </a:spcAft>
                <a:buNone/>
              </a:pPr>
              <a:r>
                <a:rPr lang="en-US" sz="1100" b="0">
                  <a:solidFill>
                    <a:srgbClr val="856404"/>
                  </a:solidFill>
                  <a:latin typeface="Inter SemiBold"/>
                  <a:ea typeface="Inter SemiBold"/>
                  <a:cs typeface="Inter SemiBold"/>
                  <a:sym typeface="Inter SemiBold"/>
                </a:rPr>
                <a:t>Neutral</a:t>
              </a:r>
              <a:endParaRPr sz="1100" b="0">
                <a:solidFill>
                  <a:srgbClr val="856404"/>
                </a:solidFill>
                <a:latin typeface="Inter SemiBold"/>
                <a:ea typeface="Inter SemiBold"/>
                <a:cs typeface="Inter SemiBold"/>
                <a:sym typeface="Inter SemiBold"/>
              </a:endParaRPr>
            </a:p>
          </p:txBody>
        </p:sp>
        <p:sp>
          <p:nvSpPr>
            <p:cNvPr id="210" name="Google Shape;210;p3"/>
            <p:cNvSpPr/>
            <p:nvPr/>
          </p:nvSpPr>
          <p:spPr>
            <a:xfrm>
              <a:off x="0" y="1143000"/>
              <a:ext cx="3619500" cy="324000"/>
            </a:xfrm>
            <a:prstGeom prst="roundRect">
              <a:avLst>
                <a:gd name="adj" fmla="val 17647"/>
              </a:avLst>
            </a:prstGeom>
            <a:solidFill>
              <a:srgbClr val="F8D7D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1" name="Google Shape;211;p3"/>
            <p:cNvSpPr txBox="1"/>
            <p:nvPr/>
          </p:nvSpPr>
          <p:spPr>
            <a:xfrm>
              <a:off x="0" y="1143000"/>
              <a:ext cx="3619500" cy="324000"/>
            </a:xfrm>
            <a:prstGeom prst="rect">
              <a:avLst/>
            </a:prstGeom>
            <a:noFill/>
            <a:ln>
              <a:noFill/>
            </a:ln>
          </p:spPr>
          <p:txBody>
            <a:bodyPr spcFirstLastPara="1" wrap="square" lIns="142875" tIns="0" rIns="142875" bIns="0" anchor="ctr" anchorCtr="0">
              <a:noAutofit/>
            </a:bodyPr>
            <a:lstStyle/>
            <a:p>
              <a:pPr marL="0" lvl="0" indent="0" algn="ctr" rtl="0">
                <a:spcBef>
                  <a:spcPts val="0"/>
                </a:spcBef>
                <a:spcAft>
                  <a:spcPts val="0"/>
                </a:spcAft>
                <a:buNone/>
              </a:pPr>
              <a:r>
                <a:rPr lang="en-US" sz="1100" b="0">
                  <a:solidFill>
                    <a:srgbClr val="721C24"/>
                  </a:solidFill>
                  <a:latin typeface="Inter SemiBold"/>
                  <a:ea typeface="Inter SemiBold"/>
                  <a:cs typeface="Inter SemiBold"/>
                  <a:sym typeface="Inter SemiBold"/>
                </a:rPr>
                <a:t>Disagree</a:t>
              </a:r>
              <a:endParaRPr sz="1100" b="0">
                <a:solidFill>
                  <a:srgbClr val="721C24"/>
                </a:solidFill>
                <a:latin typeface="Inter SemiBold"/>
                <a:ea typeface="Inter SemiBold"/>
                <a:cs typeface="Inter SemiBold"/>
                <a:sym typeface="Inter SemiBold"/>
              </a:endParaRPr>
            </a:p>
          </p:txBody>
        </p:sp>
        <p:sp>
          <p:nvSpPr>
            <p:cNvPr id="212" name="Google Shape;212;p3"/>
            <p:cNvSpPr/>
            <p:nvPr/>
          </p:nvSpPr>
          <p:spPr>
            <a:xfrm>
              <a:off x="0" y="1524000"/>
              <a:ext cx="3619500" cy="324000"/>
            </a:xfrm>
            <a:prstGeom prst="roundRect">
              <a:avLst>
                <a:gd name="adj" fmla="val 17647"/>
              </a:avLst>
            </a:prstGeom>
            <a:solidFill>
              <a:srgbClr val="721C24"/>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0" y="1524000"/>
              <a:ext cx="3619500" cy="324000"/>
            </a:xfrm>
            <a:prstGeom prst="rect">
              <a:avLst/>
            </a:prstGeom>
            <a:noFill/>
            <a:ln>
              <a:noFill/>
            </a:ln>
          </p:spPr>
          <p:txBody>
            <a:bodyPr spcFirstLastPara="1" wrap="square" lIns="142875" tIns="0" rIns="142875" bIns="0" anchor="ctr" anchorCtr="0">
              <a:noAutofit/>
            </a:bodyPr>
            <a:lstStyle/>
            <a:p>
              <a:pPr marL="0" lvl="0" indent="0" algn="ctr" rtl="0">
                <a:spcBef>
                  <a:spcPts val="0"/>
                </a:spcBef>
                <a:spcAft>
                  <a:spcPts val="0"/>
                </a:spcAft>
                <a:buNone/>
              </a:pPr>
              <a:r>
                <a:rPr lang="en-US" sz="1100" b="1">
                  <a:solidFill>
                    <a:srgbClr val="FFFFFF"/>
                  </a:solidFill>
                  <a:latin typeface="Inter"/>
                  <a:ea typeface="Inter"/>
                  <a:cs typeface="Inter"/>
                  <a:sym typeface="Inter"/>
                </a:rPr>
                <a:t>Strongly Disagree</a:t>
              </a:r>
              <a:endParaRPr sz="1100" b="1">
                <a:solidFill>
                  <a:srgbClr val="FFFFFF"/>
                </a:solidFill>
                <a:latin typeface="Inter"/>
                <a:ea typeface="Inter"/>
                <a:cs typeface="Inter"/>
                <a:sym typeface="Inter"/>
              </a:endParaRPr>
            </a:p>
          </p:txBody>
        </p:sp>
      </p:grpSp>
      <p:sp>
        <p:nvSpPr>
          <p:cNvPr id="214" name="Google Shape;214;p3"/>
          <p:cNvSpPr txBox="1"/>
          <p:nvPr/>
        </p:nvSpPr>
        <p:spPr>
          <a:xfrm>
            <a:off x="6143625" y="2476500"/>
            <a:ext cx="5238900" cy="2762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050" b="1">
                <a:solidFill>
                  <a:srgbClr val="0C3C2C"/>
                </a:solidFill>
                <a:latin typeface="Inter"/>
                <a:ea typeface="Inter"/>
                <a:cs typeface="Inter"/>
                <a:sym typeface="Inter"/>
              </a:rPr>
              <a:t>Q1</a:t>
            </a:r>
            <a:r>
              <a:rPr lang="en-US" sz="1050">
                <a:solidFill>
                  <a:srgbClr val="334155"/>
                </a:solidFill>
                <a:latin typeface="Inter"/>
                <a:ea typeface="Inter"/>
                <a:cs typeface="Inter"/>
                <a:sym typeface="Inter"/>
              </a:rPr>
              <a:t>Goals and objectives of this module were clearly stated.</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Q2</a:t>
            </a:r>
            <a:r>
              <a:rPr lang="en-US" sz="1050">
                <a:solidFill>
                  <a:srgbClr val="334155"/>
                </a:solidFill>
                <a:latin typeface="Inter"/>
                <a:ea typeface="Inter"/>
                <a:cs typeface="Inter"/>
                <a:sym typeface="Inter"/>
              </a:rPr>
              <a:t>The module time was spent on material that helps me be more productive.</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Q3</a:t>
            </a:r>
            <a:r>
              <a:rPr lang="en-US" sz="1050">
                <a:solidFill>
                  <a:srgbClr val="334155"/>
                </a:solidFill>
                <a:latin typeface="Inter"/>
                <a:ea typeface="Inter"/>
                <a:cs typeface="Inter"/>
                <a:sym typeface="Inter"/>
              </a:rPr>
              <a:t>The module increased my knowledge of the subject matter.</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Q4</a:t>
            </a:r>
            <a:r>
              <a:rPr lang="en-US" sz="1050">
                <a:solidFill>
                  <a:srgbClr val="334155"/>
                </a:solidFill>
                <a:latin typeface="Inter"/>
                <a:ea typeface="Inter"/>
                <a:cs typeface="Inter"/>
                <a:sym typeface="Inter"/>
              </a:rPr>
              <a:t>The module was intellectually challenging.</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Q5</a:t>
            </a:r>
            <a:r>
              <a:rPr lang="en-US" sz="1050">
                <a:solidFill>
                  <a:srgbClr val="334155"/>
                </a:solidFill>
                <a:latin typeface="Inter"/>
                <a:ea typeface="Inter"/>
                <a:cs typeface="Inter"/>
                <a:sym typeface="Inter"/>
              </a:rPr>
              <a:t>The lecture and exercise(s) held my attention.</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Q6</a:t>
            </a:r>
            <a:r>
              <a:rPr lang="en-US" sz="1050">
                <a:solidFill>
                  <a:srgbClr val="334155"/>
                </a:solidFill>
                <a:latin typeface="Inter"/>
                <a:ea typeface="Inter"/>
                <a:cs typeface="Inter"/>
                <a:sym typeface="Inter"/>
              </a:rPr>
              <a:t>Instructor appeared to be well prepared for the module.</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Q7</a:t>
            </a:r>
            <a:r>
              <a:rPr lang="en-US" sz="1050">
                <a:solidFill>
                  <a:srgbClr val="334155"/>
                </a:solidFill>
                <a:latin typeface="Inter"/>
                <a:ea typeface="Inter"/>
                <a:cs typeface="Inter"/>
                <a:sym typeface="Inter"/>
              </a:rPr>
              <a:t>Instructor encouraged expression of diverse viewpoints.</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Q8</a:t>
            </a:r>
            <a:r>
              <a:rPr lang="en-US" sz="1050">
                <a:solidFill>
                  <a:srgbClr val="334155"/>
                </a:solidFill>
                <a:latin typeface="Inter"/>
                <a:ea typeface="Inter"/>
                <a:cs typeface="Inter"/>
                <a:sym typeface="Inter"/>
              </a:rPr>
              <a:t>Instructor integrated practical applications into the module.</a:t>
            </a:r>
            <a:endParaRPr sz="1050">
              <a:solidFill>
                <a:srgbClr val="334155"/>
              </a:solidFill>
              <a:latin typeface="Inter"/>
              <a:ea typeface="Inter"/>
              <a:cs typeface="Inter"/>
              <a:sym typeface="Inter"/>
            </a:endParaRPr>
          </a:p>
          <a:p>
            <a:pPr marL="0" lvl="0" indent="0" algn="l" rtl="0">
              <a:spcBef>
                <a:spcPts val="0"/>
              </a:spcBef>
              <a:spcAft>
                <a:spcPts val="0"/>
              </a:spcAft>
              <a:buNone/>
            </a:pPr>
            <a:r>
              <a:rPr lang="en-US" sz="1050" b="1">
                <a:solidFill>
                  <a:srgbClr val="0C3C2C"/>
                </a:solidFill>
                <a:latin typeface="Inter"/>
                <a:ea typeface="Inter"/>
                <a:cs typeface="Inter"/>
                <a:sym typeface="Inter"/>
              </a:rPr>
              <a:t>Q9</a:t>
            </a:r>
            <a:r>
              <a:rPr lang="en-US" sz="1050">
                <a:solidFill>
                  <a:srgbClr val="334155"/>
                </a:solidFill>
                <a:latin typeface="Inter"/>
                <a:ea typeface="Inter"/>
                <a:cs typeface="Inter"/>
                <a:sym typeface="Inter"/>
              </a:rPr>
              <a:t>Your overall impression of the instructor.</a:t>
            </a:r>
            <a:endParaRPr sz="1050">
              <a:solidFill>
                <a:srgbClr val="334155"/>
              </a:solidFill>
              <a:latin typeface="Inter"/>
              <a:ea typeface="Inter"/>
              <a:cs typeface="Inter"/>
              <a:sym typeface="Int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8"/>
          <p:cNvSpPr/>
          <p:nvPr/>
        </p:nvSpPr>
        <p:spPr>
          <a:xfrm>
            <a:off x="0" y="0"/>
            <a:ext cx="12192000"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0" name="Google Shape;220;p8"/>
          <p:cNvSpPr/>
          <p:nvPr/>
        </p:nvSpPr>
        <p:spPr>
          <a:xfrm>
            <a:off x="0" y="0"/>
            <a:ext cx="12192000" cy="1047900"/>
          </a:xfrm>
          <a:prstGeom prst="rect">
            <a:avLst/>
          </a:prstGeom>
          <a:solidFill>
            <a:srgbClr val="0C3C2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1" name="Google Shape;221;p8"/>
          <p:cNvSpPr/>
          <p:nvPr/>
        </p:nvSpPr>
        <p:spPr>
          <a:xfrm>
            <a:off x="0" y="1047750"/>
            <a:ext cx="12192000" cy="57300"/>
          </a:xfrm>
          <a:prstGeom prst="rect">
            <a:avLst/>
          </a:prstGeom>
          <a:solidFill>
            <a:srgbClr val="B0151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2" name="Google Shape;222;p8"/>
          <p:cNvSpPr txBox="1"/>
          <p:nvPr/>
        </p:nvSpPr>
        <p:spPr>
          <a:xfrm>
            <a:off x="571500" y="238125"/>
            <a:ext cx="1104900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600" b="1">
                <a:solidFill>
                  <a:srgbClr val="FFFFFF"/>
                </a:solidFill>
                <a:latin typeface="Century Gothic"/>
                <a:ea typeface="Century Gothic"/>
                <a:cs typeface="Century Gothic"/>
                <a:sym typeface="Century Gothic"/>
              </a:rPr>
              <a:t>OPMCP: Course Curriculum &amp; Feedback</a:t>
            </a:r>
            <a:endParaRPr sz="2600" b="1">
              <a:solidFill>
                <a:srgbClr val="FFFFFF"/>
              </a:solidFill>
              <a:latin typeface="Century Gothic"/>
              <a:ea typeface="Century Gothic"/>
              <a:cs typeface="Century Gothic"/>
              <a:sym typeface="Century Gothic"/>
            </a:endParaRPr>
          </a:p>
          <a:p>
            <a:pPr marL="0" lvl="0" indent="0" algn="l" rtl="0">
              <a:spcBef>
                <a:spcPts val="300"/>
              </a:spcBef>
              <a:spcAft>
                <a:spcPts val="0"/>
              </a:spcAft>
              <a:buNone/>
            </a:pPr>
            <a:r>
              <a:rPr lang="en-US" sz="1300" b="0">
                <a:solidFill>
                  <a:srgbClr val="A3C6BC"/>
                </a:solidFill>
                <a:latin typeface="Century Gothic"/>
                <a:ea typeface="Century Gothic"/>
                <a:cs typeface="Century Gothic"/>
                <a:sym typeface="Century Gothic"/>
              </a:rPr>
              <a:t>Overview of covered modules and historical student survey feedback</a:t>
            </a:r>
            <a:endParaRPr sz="1300" b="0">
              <a:solidFill>
                <a:srgbClr val="A3C6BC"/>
              </a:solidFill>
              <a:latin typeface="Century Gothic"/>
              <a:ea typeface="Century Gothic"/>
              <a:cs typeface="Century Gothic"/>
              <a:sym typeface="Century Gothic"/>
            </a:endParaRPr>
          </a:p>
        </p:txBody>
      </p:sp>
      <p:grpSp>
        <p:nvGrpSpPr>
          <p:cNvPr id="223" name="Google Shape;223;p8"/>
          <p:cNvGrpSpPr/>
          <p:nvPr/>
        </p:nvGrpSpPr>
        <p:grpSpPr>
          <a:xfrm>
            <a:off x="571500" y="1428750"/>
            <a:ext cx="5905500" cy="4095900"/>
            <a:chOff x="0" y="0"/>
            <a:chExt cx="5905500" cy="4095900"/>
          </a:xfrm>
        </p:grpSpPr>
        <p:sp>
          <p:nvSpPr>
            <p:cNvPr id="224" name="Google Shape;224;p8"/>
            <p:cNvSpPr/>
            <p:nvPr/>
          </p:nvSpPr>
          <p:spPr>
            <a:xfrm>
              <a:off x="0" y="0"/>
              <a:ext cx="5905500" cy="4095900"/>
            </a:xfrm>
            <a:prstGeom prst="roundRect">
              <a:avLst>
                <a:gd name="adj" fmla="val 279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5" name="Google Shape;225;p8"/>
            <p:cNvSpPr txBox="1"/>
            <p:nvPr/>
          </p:nvSpPr>
          <p:spPr>
            <a:xfrm>
              <a:off x="285750" y="238125"/>
              <a:ext cx="5334000" cy="381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400" b="1">
                  <a:solidFill>
                    <a:srgbClr val="0C3C2C"/>
                  </a:solidFill>
                  <a:latin typeface="Century Gothic"/>
                  <a:ea typeface="Century Gothic"/>
                  <a:cs typeface="Century Gothic"/>
                  <a:sym typeface="Century Gothic"/>
                </a:rPr>
                <a:t>Course Curriculum</a:t>
              </a:r>
              <a:endParaRPr sz="1400" b="1">
                <a:solidFill>
                  <a:srgbClr val="0C3C2C"/>
                </a:solidFill>
                <a:latin typeface="Century Gothic"/>
                <a:ea typeface="Century Gothic"/>
                <a:cs typeface="Century Gothic"/>
                <a:sym typeface="Century Gothic"/>
              </a:endParaRPr>
            </a:p>
          </p:txBody>
        </p:sp>
        <p:sp>
          <p:nvSpPr>
            <p:cNvPr id="226" name="Google Shape;226;p8"/>
            <p:cNvSpPr txBox="1"/>
            <p:nvPr/>
          </p:nvSpPr>
          <p:spPr>
            <a:xfrm>
              <a:off x="285750" y="762000"/>
              <a:ext cx="2476500" cy="3048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01. </a:t>
              </a:r>
              <a:r>
                <a:rPr lang="en-US" sz="1050" b="0">
                  <a:solidFill>
                    <a:srgbClr val="334155"/>
                  </a:solidFill>
                  <a:latin typeface="Inter"/>
                  <a:ea typeface="Inter"/>
                  <a:cs typeface="Inter"/>
                  <a:sym typeface="Inter"/>
                </a:rPr>
                <a:t>Overview of Project Management</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02. </a:t>
              </a:r>
              <a:r>
                <a:rPr lang="en-US" sz="1050" b="0">
                  <a:solidFill>
                    <a:srgbClr val="334155"/>
                  </a:solidFill>
                  <a:latin typeface="Inter"/>
                  <a:ea typeface="Inter"/>
                  <a:cs typeface="Inter"/>
                  <a:sym typeface="Inter"/>
                </a:rPr>
                <a:t>PM Principles, Processes, &amp; Scope</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03. </a:t>
              </a:r>
              <a:r>
                <a:rPr lang="en-US" sz="1050" b="0">
                  <a:solidFill>
                    <a:srgbClr val="334155"/>
                  </a:solidFill>
                  <a:latin typeface="Inter"/>
                  <a:ea typeface="Inter"/>
                  <a:cs typeface="Inter"/>
                  <a:sym typeface="Inter"/>
                </a:rPr>
                <a:t>Project Approaches: Predictive/Adaptive</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04. </a:t>
              </a:r>
              <a:r>
                <a:rPr lang="en-US" sz="1050" b="0">
                  <a:solidFill>
                    <a:srgbClr val="334155"/>
                  </a:solidFill>
                  <a:latin typeface="Inter"/>
                  <a:ea typeface="Inter"/>
                  <a:cs typeface="Inter"/>
                  <a:sym typeface="Inter"/>
                </a:rPr>
                <a:t>Project Roles &amp; Responsibilities</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05. </a:t>
              </a:r>
              <a:r>
                <a:rPr lang="en-US" sz="1050" b="0">
                  <a:solidFill>
                    <a:srgbClr val="334155"/>
                  </a:solidFill>
                  <a:latin typeface="Inter"/>
                  <a:ea typeface="Inter"/>
                  <a:cs typeface="Inter"/>
                  <a:sym typeface="Inter"/>
                </a:rPr>
                <a:t>Business Analysis Roles &amp; Responsibilities</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06. </a:t>
              </a:r>
              <a:r>
                <a:rPr lang="en-US" sz="1050" b="0">
                  <a:solidFill>
                    <a:srgbClr val="334155"/>
                  </a:solidFill>
                  <a:latin typeface="Inter"/>
                  <a:ea typeface="Inter"/>
                  <a:cs typeface="Inter"/>
                  <a:sym typeface="Inter"/>
                </a:rPr>
                <a:t>Gathering and Writing Requirements</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07. </a:t>
              </a:r>
              <a:r>
                <a:rPr lang="en-US" sz="1050" b="0">
                  <a:solidFill>
                    <a:srgbClr val="334155"/>
                  </a:solidFill>
                  <a:latin typeface="Inter"/>
                  <a:ea typeface="Inter"/>
                  <a:cs typeface="Inter"/>
                  <a:sym typeface="Inter"/>
                </a:rPr>
                <a:t>Project Planning</a:t>
              </a:r>
              <a:endParaRPr sz="1050" b="0">
                <a:solidFill>
                  <a:srgbClr val="0C3C2C"/>
                </a:solidFill>
                <a:latin typeface="Inter SemiBold"/>
                <a:ea typeface="Inter SemiBold"/>
                <a:cs typeface="Inter SemiBold"/>
                <a:sym typeface="Inter SemiBold"/>
              </a:endParaRPr>
            </a:p>
          </p:txBody>
        </p:sp>
        <p:sp>
          <p:nvSpPr>
            <p:cNvPr id="227" name="Google Shape;227;p8"/>
            <p:cNvSpPr txBox="1"/>
            <p:nvPr/>
          </p:nvSpPr>
          <p:spPr>
            <a:xfrm>
              <a:off x="3000375" y="762000"/>
              <a:ext cx="2619300" cy="3048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08. </a:t>
              </a:r>
              <a:r>
                <a:rPr lang="en-US" sz="1050" b="0">
                  <a:solidFill>
                    <a:srgbClr val="334155"/>
                  </a:solidFill>
                  <a:latin typeface="Inter"/>
                  <a:ea typeface="Inter"/>
                  <a:cs typeface="Inter"/>
                  <a:sym typeface="Inter"/>
                </a:rPr>
                <a:t>Work Breakdown &amp; Scheduling</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09. </a:t>
              </a:r>
              <a:r>
                <a:rPr lang="en-US" sz="1050" b="0">
                  <a:solidFill>
                    <a:srgbClr val="334155"/>
                  </a:solidFill>
                  <a:latin typeface="Inter"/>
                  <a:ea typeface="Inter"/>
                  <a:cs typeface="Inter"/>
                  <a:sym typeface="Inter"/>
                </a:rPr>
                <a:t>Quality, Risk, &amp; Project Controls</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10. </a:t>
              </a:r>
              <a:r>
                <a:rPr lang="en-US" sz="1050" b="0">
                  <a:solidFill>
                    <a:srgbClr val="334155"/>
                  </a:solidFill>
                  <a:latin typeface="Inter"/>
                  <a:ea typeface="Inter"/>
                  <a:cs typeface="Inter"/>
                  <a:sym typeface="Inter"/>
                </a:rPr>
                <a:t>Iteration Planning &amp; Adaptive Controls</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11. </a:t>
              </a:r>
              <a:r>
                <a:rPr lang="en-US" sz="1050" b="0">
                  <a:solidFill>
                    <a:srgbClr val="334155"/>
                  </a:solidFill>
                  <a:latin typeface="Inter"/>
                  <a:ea typeface="Inter"/>
                  <a:cs typeface="Inter"/>
                  <a:sym typeface="Inter"/>
                </a:rPr>
                <a:t>Adaptive Stories &amp; Definition of Done</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12. </a:t>
              </a:r>
              <a:r>
                <a:rPr lang="en-US" sz="1050" b="0">
                  <a:solidFill>
                    <a:srgbClr val="334155"/>
                  </a:solidFill>
                  <a:latin typeface="Inter"/>
                  <a:ea typeface="Inter"/>
                  <a:cs typeface="Inter"/>
                  <a:sym typeface="Inter"/>
                </a:rPr>
                <a:t>Project Execution &amp; Problem Solving</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13. </a:t>
              </a:r>
              <a:r>
                <a:rPr lang="en-US" sz="1050" b="0">
                  <a:solidFill>
                    <a:srgbClr val="334155"/>
                  </a:solidFill>
                  <a:latin typeface="Inter"/>
                  <a:ea typeface="Inter"/>
                  <a:cs typeface="Inter"/>
                  <a:sym typeface="Inter"/>
                </a:rPr>
                <a:t>Project Closure</a:t>
              </a:r>
              <a:endParaRPr sz="1050" b="0">
                <a:solidFill>
                  <a:srgbClr val="0C3C2C"/>
                </a:solidFill>
                <a:latin typeface="Inter SemiBold"/>
                <a:ea typeface="Inter SemiBold"/>
                <a:cs typeface="Inter SemiBold"/>
                <a:sym typeface="Inter SemiBold"/>
              </a:endParaRPr>
            </a:p>
            <a:p>
              <a:pPr marL="0" lvl="0" indent="0" algn="l" rtl="0">
                <a:spcBef>
                  <a:spcPts val="0"/>
                </a:spcBef>
                <a:spcAft>
                  <a:spcPts val="0"/>
                </a:spcAft>
                <a:buNone/>
              </a:pPr>
              <a:r>
                <a:rPr lang="en-US" sz="1050" b="0">
                  <a:solidFill>
                    <a:srgbClr val="0C3C2C"/>
                  </a:solidFill>
                  <a:latin typeface="Inter SemiBold"/>
                  <a:ea typeface="Inter SemiBold"/>
                  <a:cs typeface="Inter SemiBold"/>
                  <a:sym typeface="Inter SemiBold"/>
                </a:rPr>
                <a:t>14. </a:t>
              </a:r>
              <a:r>
                <a:rPr lang="en-US" sz="1050" b="0">
                  <a:solidFill>
                    <a:srgbClr val="334155"/>
                  </a:solidFill>
                  <a:latin typeface="Inter"/>
                  <a:ea typeface="Inter"/>
                  <a:cs typeface="Inter"/>
                  <a:sym typeface="Inter"/>
                </a:rPr>
                <a:t>Wrap-up &amp; Assessment Review</a:t>
              </a:r>
              <a:endParaRPr sz="1050" b="0">
                <a:solidFill>
                  <a:srgbClr val="0C3C2C"/>
                </a:solidFill>
                <a:latin typeface="Inter SemiBold"/>
                <a:ea typeface="Inter SemiBold"/>
                <a:cs typeface="Inter SemiBold"/>
                <a:sym typeface="Inter SemiBold"/>
              </a:endParaRPr>
            </a:p>
          </p:txBody>
        </p:sp>
      </p:grpSp>
      <p:grpSp>
        <p:nvGrpSpPr>
          <p:cNvPr id="228" name="Google Shape;228;p8"/>
          <p:cNvGrpSpPr/>
          <p:nvPr/>
        </p:nvGrpSpPr>
        <p:grpSpPr>
          <a:xfrm>
            <a:off x="6667500" y="1428750"/>
            <a:ext cx="4953000" cy="4095900"/>
            <a:chOff x="0" y="0"/>
            <a:chExt cx="4953000" cy="4095900"/>
          </a:xfrm>
        </p:grpSpPr>
        <p:sp>
          <p:nvSpPr>
            <p:cNvPr id="229" name="Google Shape;229;p8"/>
            <p:cNvSpPr/>
            <p:nvPr/>
          </p:nvSpPr>
          <p:spPr>
            <a:xfrm>
              <a:off x="0" y="0"/>
              <a:ext cx="4953000" cy="4095900"/>
            </a:xfrm>
            <a:prstGeom prst="roundRect">
              <a:avLst>
                <a:gd name="adj" fmla="val 279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0" name="Google Shape;230;p8"/>
            <p:cNvSpPr txBox="1"/>
            <p:nvPr/>
          </p:nvSpPr>
          <p:spPr>
            <a:xfrm>
              <a:off x="285750" y="238125"/>
              <a:ext cx="4381500" cy="381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400" b="1">
                  <a:solidFill>
                    <a:srgbClr val="0C3C2C"/>
                  </a:solidFill>
                  <a:latin typeface="Century Gothic"/>
                  <a:ea typeface="Century Gothic"/>
                  <a:cs typeface="Century Gothic"/>
                  <a:sym typeface="Century Gothic"/>
                </a:rPr>
                <a:t>Survey Positive Feedback</a:t>
              </a:r>
              <a:endParaRPr sz="1400" b="1">
                <a:solidFill>
                  <a:srgbClr val="0C3C2C"/>
                </a:solidFill>
                <a:latin typeface="Century Gothic"/>
                <a:ea typeface="Century Gothic"/>
                <a:cs typeface="Century Gothic"/>
                <a:sym typeface="Century Gothic"/>
              </a:endParaRPr>
            </a:p>
          </p:txBody>
        </p:sp>
      </p:grpSp>
      <p:pic>
        <p:nvPicPr>
          <p:cNvPr id="231" name="Google Shape;231;p8"/>
          <p:cNvPicPr preferRelativeResize="0"/>
          <p:nvPr/>
        </p:nvPicPr>
        <p:blipFill rotWithShape="1">
          <a:blip r:embed="rId4">
            <a:alphaModFix/>
          </a:blip>
          <a:srcRect t="1095" b="1105"/>
          <a:stretch/>
        </p:blipFill>
        <p:spPr>
          <a:xfrm>
            <a:off x="6810375" y="2047875"/>
            <a:ext cx="4667400" cy="3238500"/>
          </a:xfrm>
          <a:prstGeom prst="rect">
            <a:avLst/>
          </a:prstGeom>
          <a:noFill/>
          <a:ln>
            <a:noFill/>
          </a:ln>
        </p:spPr>
      </p:pic>
      <p:pic>
        <p:nvPicPr>
          <p:cNvPr id="232" name="Google Shape;232;p8"/>
          <p:cNvPicPr preferRelativeResize="0"/>
          <p:nvPr/>
        </p:nvPicPr>
        <p:blipFill rotWithShape="1">
          <a:blip r:embed="rId5">
            <a:alphaModFix/>
          </a:blip>
          <a:srcRect/>
          <a:stretch/>
        </p:blipFill>
        <p:spPr>
          <a:xfrm>
            <a:off x="10488780" y="5637708"/>
            <a:ext cx="1367539" cy="112981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0"/>
          <p:cNvSpPr/>
          <p:nvPr/>
        </p:nvSpPr>
        <p:spPr>
          <a:xfrm>
            <a:off x="0" y="0"/>
            <a:ext cx="12192000"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238" name="Google Shape;238;p10"/>
          <p:cNvGrpSpPr/>
          <p:nvPr/>
        </p:nvGrpSpPr>
        <p:grpSpPr>
          <a:xfrm>
            <a:off x="0" y="0"/>
            <a:ext cx="12192000" cy="1105050"/>
            <a:chOff x="0" y="0"/>
            <a:chExt cx="12192000" cy="1105050"/>
          </a:xfrm>
        </p:grpSpPr>
        <p:sp>
          <p:nvSpPr>
            <p:cNvPr id="239" name="Google Shape;239;p10"/>
            <p:cNvSpPr/>
            <p:nvPr/>
          </p:nvSpPr>
          <p:spPr>
            <a:xfrm>
              <a:off x="0" y="0"/>
              <a:ext cx="12192000" cy="1047900"/>
            </a:xfrm>
            <a:prstGeom prst="rect">
              <a:avLst/>
            </a:prstGeom>
            <a:solidFill>
              <a:srgbClr val="0C3C2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0" name="Google Shape;240;p10"/>
            <p:cNvSpPr/>
            <p:nvPr/>
          </p:nvSpPr>
          <p:spPr>
            <a:xfrm>
              <a:off x="0" y="1047750"/>
              <a:ext cx="12192000" cy="57300"/>
            </a:xfrm>
            <a:prstGeom prst="rect">
              <a:avLst/>
            </a:prstGeom>
            <a:solidFill>
              <a:srgbClr val="B0151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1" name="Google Shape;241;p10"/>
            <p:cNvSpPr txBox="1"/>
            <p:nvPr/>
          </p:nvSpPr>
          <p:spPr>
            <a:xfrm>
              <a:off x="571500" y="238125"/>
              <a:ext cx="1104900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600" b="1">
                  <a:solidFill>
                    <a:srgbClr val="FFFFFF"/>
                  </a:solidFill>
                  <a:latin typeface="Century Gothic"/>
                  <a:ea typeface="Century Gothic"/>
                  <a:cs typeface="Century Gothic"/>
                  <a:sym typeface="Century Gothic"/>
                </a:rPr>
                <a:t>Survey Insights: Instructor Feedback</a:t>
              </a:r>
              <a:endParaRPr sz="2600" b="1">
                <a:solidFill>
                  <a:srgbClr val="FFFFFF"/>
                </a:solidFill>
                <a:latin typeface="Century Gothic"/>
                <a:ea typeface="Century Gothic"/>
                <a:cs typeface="Century Gothic"/>
                <a:sym typeface="Century Gothic"/>
              </a:endParaRPr>
            </a:p>
            <a:p>
              <a:pPr marL="0" lvl="0" indent="0" algn="l" rtl="0">
                <a:spcBef>
                  <a:spcPts val="300"/>
                </a:spcBef>
                <a:spcAft>
                  <a:spcPts val="0"/>
                </a:spcAft>
                <a:buNone/>
              </a:pPr>
              <a:r>
                <a:rPr lang="en-US" sz="1300" b="0">
                  <a:solidFill>
                    <a:srgbClr val="A3C6BC"/>
                  </a:solidFill>
                  <a:latin typeface="Century Gothic"/>
                  <a:ea typeface="Century Gothic"/>
                  <a:cs typeface="Century Gothic"/>
                  <a:sym typeface="Century Gothic"/>
                </a:rPr>
                <a:t>Analysis of student feedback across OPMCP surveys 1-13</a:t>
              </a:r>
              <a:endParaRPr sz="1300" b="0">
                <a:solidFill>
                  <a:srgbClr val="A3C6BC"/>
                </a:solidFill>
                <a:latin typeface="Century Gothic"/>
                <a:ea typeface="Century Gothic"/>
                <a:cs typeface="Century Gothic"/>
                <a:sym typeface="Century Gothic"/>
              </a:endParaRPr>
            </a:p>
          </p:txBody>
        </p:sp>
      </p:grpSp>
      <p:grpSp>
        <p:nvGrpSpPr>
          <p:cNvPr id="242" name="Google Shape;242;p10"/>
          <p:cNvGrpSpPr/>
          <p:nvPr/>
        </p:nvGrpSpPr>
        <p:grpSpPr>
          <a:xfrm>
            <a:off x="571500" y="1428750"/>
            <a:ext cx="5143500" cy="4000500"/>
            <a:chOff x="571500" y="1428750"/>
            <a:chExt cx="5143500" cy="4000500"/>
          </a:xfrm>
        </p:grpSpPr>
        <p:sp>
          <p:nvSpPr>
            <p:cNvPr id="243" name="Google Shape;243;p10"/>
            <p:cNvSpPr/>
            <p:nvPr/>
          </p:nvSpPr>
          <p:spPr>
            <a:xfrm>
              <a:off x="571500" y="1428750"/>
              <a:ext cx="5143500" cy="4000500"/>
            </a:xfrm>
            <a:prstGeom prst="roundRect">
              <a:avLst>
                <a:gd name="adj" fmla="val 2857"/>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4" name="Google Shape;244;p10"/>
            <p:cNvSpPr txBox="1"/>
            <p:nvPr/>
          </p:nvSpPr>
          <p:spPr>
            <a:xfrm>
              <a:off x="809625" y="1666875"/>
              <a:ext cx="46674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C3C2C"/>
                  </a:solidFill>
                  <a:latin typeface="Century Gothic"/>
                  <a:ea typeface="Century Gothic"/>
                  <a:cs typeface="Century Gothic"/>
                  <a:sym typeface="Century Gothic"/>
                </a:rPr>
                <a:t>Key Survey Insights</a:t>
              </a:r>
              <a:endParaRPr sz="1600" b="1">
                <a:solidFill>
                  <a:srgbClr val="0C3C2C"/>
                </a:solidFill>
                <a:latin typeface="Century Gothic"/>
                <a:ea typeface="Century Gothic"/>
                <a:cs typeface="Century Gothic"/>
                <a:sym typeface="Century Gothic"/>
              </a:endParaRPr>
            </a:p>
            <a:p>
              <a:pPr marL="0" lvl="0" indent="0" algn="l" rtl="0">
                <a:spcBef>
                  <a:spcPts val="1500"/>
                </a:spcBef>
                <a:spcAft>
                  <a:spcPts val="0"/>
                </a:spcAft>
                <a:buNone/>
              </a:pPr>
              <a:r>
                <a:rPr lang="en-US" sz="1250" b="1">
                  <a:solidFill>
                    <a:srgbClr val="0C3C2C"/>
                  </a:solidFill>
                  <a:latin typeface="Inter"/>
                  <a:ea typeface="Inter"/>
                  <a:cs typeface="Inter"/>
                  <a:sym typeface="Inter"/>
                </a:rPr>
                <a:t>Highest Performing Area</a:t>
              </a:r>
              <a:endParaRPr sz="1150" b="0">
                <a:solidFill>
                  <a:srgbClr val="334155"/>
                </a:solidFill>
                <a:latin typeface="Inter"/>
                <a:ea typeface="Inter"/>
                <a:cs typeface="Inter"/>
                <a:sym typeface="Inter"/>
              </a:endParaRPr>
            </a:p>
            <a:p>
              <a:pPr marL="0" lvl="0" indent="0" algn="l" rtl="0">
                <a:spcBef>
                  <a:spcPts val="600"/>
                </a:spcBef>
                <a:spcAft>
                  <a:spcPts val="0"/>
                </a:spcAft>
                <a:buNone/>
              </a:pPr>
              <a:r>
                <a:rPr lang="en-US" sz="1150" b="0">
                  <a:solidFill>
                    <a:srgbClr val="334155"/>
                  </a:solidFill>
                  <a:latin typeface="Inter"/>
                  <a:ea typeface="Inter"/>
                  <a:cs typeface="Inter"/>
                  <a:sym typeface="Inter"/>
                </a:rPr>
                <a:t>Question 09 asking </a:t>
              </a:r>
              <a:r>
                <a:rPr lang="en-US" sz="1150" b="0">
                  <a:solidFill>
                    <a:srgbClr val="0C3C2C"/>
                  </a:solidFill>
                  <a:latin typeface="Inter SemiBold"/>
                  <a:ea typeface="Inter SemiBold"/>
                  <a:cs typeface="Inter SemiBold"/>
                  <a:sym typeface="Inter SemiBold"/>
                </a:rPr>
                <a:t>“Your Overall Impression of the Instructor”</a:t>
              </a:r>
              <a:r>
                <a:rPr lang="en-US" sz="1150" b="0">
                  <a:solidFill>
                    <a:srgbClr val="334155"/>
                  </a:solidFill>
                  <a:latin typeface="Inter"/>
                  <a:ea typeface="Inter"/>
                  <a:cs typeface="Inter"/>
                  <a:sym typeface="Inter"/>
                </a:rPr>
                <a:t> saw the highest positive feedback at </a:t>
              </a:r>
              <a:r>
                <a:rPr lang="en-US" sz="1150" b="1">
                  <a:solidFill>
                    <a:srgbClr val="155724"/>
                  </a:solidFill>
                  <a:highlight>
                    <a:srgbClr val="D4EDDA"/>
                  </a:highlight>
                  <a:latin typeface="Inter"/>
                  <a:ea typeface="Inter"/>
                  <a:cs typeface="Inter"/>
                  <a:sym typeface="Inter"/>
                </a:rPr>
                <a:t>94.47%</a:t>
              </a:r>
              <a:r>
                <a:rPr lang="en-US" sz="1150" b="0">
                  <a:solidFill>
                    <a:srgbClr val="334155"/>
                  </a:solidFill>
                  <a:latin typeface="Inter"/>
                  <a:ea typeface="Inter"/>
                  <a:cs typeface="Inter"/>
                  <a:sym typeface="Inter"/>
                </a:rPr>
                <a:t>.</a:t>
              </a:r>
              <a:endParaRPr sz="1150" b="0">
                <a:solidFill>
                  <a:srgbClr val="334155"/>
                </a:solidFill>
                <a:latin typeface="Inter"/>
                <a:ea typeface="Inter"/>
                <a:cs typeface="Inter"/>
                <a:sym typeface="Inter"/>
              </a:endParaRPr>
            </a:p>
            <a:p>
              <a:pPr marL="0" lvl="0" indent="0" algn="l" rtl="0">
                <a:spcBef>
                  <a:spcPts val="1800"/>
                </a:spcBef>
                <a:spcAft>
                  <a:spcPts val="0"/>
                </a:spcAft>
                <a:buNone/>
              </a:pPr>
              <a:r>
                <a:rPr lang="en-US" sz="1250" b="1">
                  <a:solidFill>
                    <a:srgbClr val="B01513"/>
                  </a:solidFill>
                  <a:latin typeface="Inter"/>
                  <a:ea typeface="Inter"/>
                  <a:cs typeface="Inter"/>
                  <a:sym typeface="Inter"/>
                </a:rPr>
                <a:t>Lowest Performing Area</a:t>
              </a:r>
              <a:endParaRPr sz="1150" b="0">
                <a:solidFill>
                  <a:srgbClr val="334155"/>
                </a:solidFill>
                <a:latin typeface="Inter"/>
                <a:ea typeface="Inter"/>
                <a:cs typeface="Inter"/>
                <a:sym typeface="Inter"/>
              </a:endParaRPr>
            </a:p>
            <a:p>
              <a:pPr marL="0" lvl="0" indent="0" algn="l" rtl="0">
                <a:spcBef>
                  <a:spcPts val="600"/>
                </a:spcBef>
                <a:spcAft>
                  <a:spcPts val="0"/>
                </a:spcAft>
                <a:buNone/>
              </a:pPr>
              <a:r>
                <a:rPr lang="en-US" sz="1150" b="0">
                  <a:solidFill>
                    <a:srgbClr val="334155"/>
                  </a:solidFill>
                  <a:latin typeface="Inter"/>
                  <a:ea typeface="Inter"/>
                  <a:cs typeface="Inter"/>
                  <a:sym typeface="Inter"/>
                </a:rPr>
                <a:t>Question 05 </a:t>
              </a:r>
              <a:r>
                <a:rPr lang="en-US" sz="1150" b="0">
                  <a:solidFill>
                    <a:srgbClr val="0C3C2C"/>
                  </a:solidFill>
                  <a:latin typeface="Inter SemiBold"/>
                  <a:ea typeface="Inter SemiBold"/>
                  <a:cs typeface="Inter SemiBold"/>
                  <a:sym typeface="Inter SemiBold"/>
                </a:rPr>
                <a:t>“The lecture and exercises held my attention”</a:t>
              </a:r>
              <a:r>
                <a:rPr lang="en-US" sz="1150" b="0">
                  <a:solidFill>
                    <a:srgbClr val="334155"/>
                  </a:solidFill>
                  <a:latin typeface="Inter"/>
                  <a:ea typeface="Inter"/>
                  <a:cs typeface="Inter"/>
                  <a:sym typeface="Inter"/>
                </a:rPr>
                <a:t> scored the lowest positive feedback at </a:t>
              </a:r>
              <a:r>
                <a:rPr lang="en-US" sz="1150" b="1">
                  <a:solidFill>
                    <a:srgbClr val="721C24"/>
                  </a:solidFill>
                  <a:highlight>
                    <a:srgbClr val="F8D7DA"/>
                  </a:highlight>
                  <a:latin typeface="Inter"/>
                  <a:ea typeface="Inter"/>
                  <a:cs typeface="Inter"/>
                  <a:sym typeface="Inter"/>
                </a:rPr>
                <a:t>83.90%</a:t>
              </a:r>
              <a:r>
                <a:rPr lang="en-US" sz="1150" b="0">
                  <a:solidFill>
                    <a:srgbClr val="334155"/>
                  </a:solidFill>
                  <a:latin typeface="Inter"/>
                  <a:ea typeface="Inter"/>
                  <a:cs typeface="Inter"/>
                  <a:sym typeface="Inter"/>
                </a:rPr>
                <a:t>, being the only question to score below the 85% target.</a:t>
              </a:r>
              <a:endParaRPr sz="1150" b="0">
                <a:solidFill>
                  <a:srgbClr val="334155"/>
                </a:solidFill>
                <a:latin typeface="Inter"/>
                <a:ea typeface="Inter"/>
                <a:cs typeface="Inter"/>
                <a:sym typeface="Inter"/>
              </a:endParaRPr>
            </a:p>
          </p:txBody>
        </p:sp>
      </p:grpSp>
      <p:grpSp>
        <p:nvGrpSpPr>
          <p:cNvPr id="245" name="Google Shape;245;p10"/>
          <p:cNvGrpSpPr/>
          <p:nvPr/>
        </p:nvGrpSpPr>
        <p:grpSpPr>
          <a:xfrm>
            <a:off x="5905500" y="1428750"/>
            <a:ext cx="5715000" cy="4000500"/>
            <a:chOff x="5905500" y="1428750"/>
            <a:chExt cx="5715000" cy="4000500"/>
          </a:xfrm>
        </p:grpSpPr>
        <p:sp>
          <p:nvSpPr>
            <p:cNvPr id="246" name="Google Shape;246;p10"/>
            <p:cNvSpPr/>
            <p:nvPr/>
          </p:nvSpPr>
          <p:spPr>
            <a:xfrm>
              <a:off x="5905500" y="1428750"/>
              <a:ext cx="5715000" cy="4000500"/>
            </a:xfrm>
            <a:prstGeom prst="roundRect">
              <a:avLst>
                <a:gd name="adj" fmla="val 2857"/>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7" name="Google Shape;247;p10"/>
            <p:cNvSpPr txBox="1"/>
            <p:nvPr/>
          </p:nvSpPr>
          <p:spPr>
            <a:xfrm>
              <a:off x="6143625" y="1666875"/>
              <a:ext cx="5238900" cy="381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C3C2C"/>
                  </a:solidFill>
                  <a:latin typeface="Century Gothic"/>
                  <a:ea typeface="Century Gothic"/>
                  <a:cs typeface="Century Gothic"/>
                  <a:sym typeface="Century Gothic"/>
                </a:rPr>
                <a:t>Positive Feedback Trend (Q5 - Q9)</a:t>
              </a:r>
              <a:endParaRPr sz="1600" b="1">
                <a:solidFill>
                  <a:srgbClr val="0C3C2C"/>
                </a:solidFill>
                <a:latin typeface="Century Gothic"/>
                <a:ea typeface="Century Gothic"/>
                <a:cs typeface="Century Gothic"/>
                <a:sym typeface="Century Gothic"/>
              </a:endParaRPr>
            </a:p>
          </p:txBody>
        </p:sp>
      </p:grpSp>
      <p:pic>
        <p:nvPicPr>
          <p:cNvPr id="248" name="Google Shape;248;p10"/>
          <p:cNvPicPr preferRelativeResize="0"/>
          <p:nvPr/>
        </p:nvPicPr>
        <p:blipFill rotWithShape="1">
          <a:blip r:embed="rId4">
            <a:alphaModFix/>
          </a:blip>
          <a:srcRect t="9355" b="9364"/>
          <a:stretch/>
        </p:blipFill>
        <p:spPr>
          <a:xfrm>
            <a:off x="6143625" y="2143125"/>
            <a:ext cx="5238900" cy="3048000"/>
          </a:xfrm>
          <a:prstGeom prst="rect">
            <a:avLst/>
          </a:prstGeom>
          <a:noFill/>
          <a:ln>
            <a:noFill/>
          </a:ln>
        </p:spPr>
      </p:pic>
      <p:pic>
        <p:nvPicPr>
          <p:cNvPr id="249" name="Google Shape;249;p10"/>
          <p:cNvPicPr preferRelativeResize="0"/>
          <p:nvPr/>
        </p:nvPicPr>
        <p:blipFill rotWithShape="1">
          <a:blip r:embed="rId5">
            <a:alphaModFix/>
          </a:blip>
          <a:srcRect l="10" r="20"/>
          <a:stretch/>
        </p:blipFill>
        <p:spPr>
          <a:xfrm>
            <a:off x="10488740" y="5637705"/>
            <a:ext cx="1367400" cy="1129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2"/>
          <p:cNvSpPr/>
          <p:nvPr/>
        </p:nvSpPr>
        <p:spPr>
          <a:xfrm>
            <a:off x="0" y="0"/>
            <a:ext cx="12192000" cy="1047900"/>
          </a:xfrm>
          <a:prstGeom prst="rect">
            <a:avLst/>
          </a:prstGeom>
          <a:solidFill>
            <a:srgbClr val="0C3C2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5" name="Google Shape;255;p12"/>
          <p:cNvSpPr/>
          <p:nvPr/>
        </p:nvSpPr>
        <p:spPr>
          <a:xfrm>
            <a:off x="0" y="1047750"/>
            <a:ext cx="12192000" cy="57300"/>
          </a:xfrm>
          <a:prstGeom prst="rect">
            <a:avLst/>
          </a:prstGeom>
          <a:solidFill>
            <a:srgbClr val="B0151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256" name="Google Shape;256;p12"/>
          <p:cNvPicPr preferRelativeResize="0"/>
          <p:nvPr/>
        </p:nvPicPr>
        <p:blipFill rotWithShape="1">
          <a:blip r:embed="rId3">
            <a:alphaModFix/>
          </a:blip>
          <a:srcRect l="10" r="20"/>
          <a:stretch/>
        </p:blipFill>
        <p:spPr>
          <a:xfrm>
            <a:off x="10488740" y="5637705"/>
            <a:ext cx="1367400" cy="1129800"/>
          </a:xfrm>
          <a:prstGeom prst="rect">
            <a:avLst/>
          </a:prstGeom>
          <a:noFill/>
          <a:ln>
            <a:noFill/>
          </a:ln>
        </p:spPr>
      </p:pic>
      <p:grpSp>
        <p:nvGrpSpPr>
          <p:cNvPr id="257" name="Google Shape;257;p12"/>
          <p:cNvGrpSpPr/>
          <p:nvPr/>
        </p:nvGrpSpPr>
        <p:grpSpPr>
          <a:xfrm>
            <a:off x="571500" y="238125"/>
            <a:ext cx="11049000" cy="666900"/>
            <a:chOff x="0" y="0"/>
            <a:chExt cx="11049000" cy="666900"/>
          </a:xfrm>
        </p:grpSpPr>
        <p:sp>
          <p:nvSpPr>
            <p:cNvPr id="258" name="Google Shape;258;p12"/>
            <p:cNvSpPr/>
            <p:nvPr/>
          </p:nvSpPr>
          <p:spPr>
            <a:xfrm>
              <a:off x="0" y="0"/>
              <a:ext cx="11049000" cy="666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9" name="Google Shape;259;p12"/>
            <p:cNvSpPr txBox="1"/>
            <p:nvPr/>
          </p:nvSpPr>
          <p:spPr>
            <a:xfrm>
              <a:off x="0" y="0"/>
              <a:ext cx="1104900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600" b="1">
                  <a:solidFill>
                    <a:srgbClr val="FFFFFF"/>
                  </a:solidFill>
                  <a:latin typeface="Century Gothic"/>
                  <a:ea typeface="Century Gothic"/>
                  <a:cs typeface="Century Gothic"/>
                  <a:sym typeface="Century Gothic"/>
                </a:rPr>
                <a:t>2026: Identifying Ways to Improve</a:t>
              </a:r>
              <a:endParaRPr sz="2600" b="1">
                <a:solidFill>
                  <a:srgbClr val="FFFFFF"/>
                </a:solidFill>
                <a:latin typeface="Century Gothic"/>
                <a:ea typeface="Century Gothic"/>
                <a:cs typeface="Century Gothic"/>
                <a:sym typeface="Century Gothic"/>
              </a:endParaRPr>
            </a:p>
            <a:p>
              <a:pPr marL="0" lvl="0" indent="0" algn="l" rtl="0">
                <a:spcBef>
                  <a:spcPts val="225"/>
                </a:spcBef>
                <a:spcAft>
                  <a:spcPts val="0"/>
                </a:spcAft>
                <a:buNone/>
              </a:pPr>
              <a:r>
                <a:rPr lang="en-US" sz="1300" b="0">
                  <a:solidFill>
                    <a:srgbClr val="A3C6BC"/>
                  </a:solidFill>
                  <a:latin typeface="Century Gothic"/>
                  <a:ea typeface="Century Gothic"/>
                  <a:cs typeface="Century Gothic"/>
                  <a:sym typeface="Century Gothic"/>
                </a:rPr>
                <a:t>Strategic targets and action plans based on survey insights</a:t>
              </a:r>
              <a:endParaRPr sz="1300" b="0">
                <a:solidFill>
                  <a:srgbClr val="A3C6BC"/>
                </a:solidFill>
                <a:latin typeface="Century Gothic"/>
                <a:ea typeface="Century Gothic"/>
                <a:cs typeface="Century Gothic"/>
                <a:sym typeface="Century Gothic"/>
              </a:endParaRPr>
            </a:p>
          </p:txBody>
        </p:sp>
      </p:grpSp>
      <p:sp>
        <p:nvSpPr>
          <p:cNvPr id="260" name="Google Shape;260;p12"/>
          <p:cNvSpPr/>
          <p:nvPr/>
        </p:nvSpPr>
        <p:spPr>
          <a:xfrm>
            <a:off x="571500" y="1428750"/>
            <a:ext cx="5143500" cy="4000500"/>
          </a:xfrm>
          <a:prstGeom prst="roundRect">
            <a:avLst>
              <a:gd name="adj" fmla="val 2857"/>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261" name="Google Shape;261;p12"/>
          <p:cNvGrpSpPr/>
          <p:nvPr/>
        </p:nvGrpSpPr>
        <p:grpSpPr>
          <a:xfrm>
            <a:off x="809625" y="1666875"/>
            <a:ext cx="4667400" cy="3524400"/>
            <a:chOff x="0" y="0"/>
            <a:chExt cx="4667400" cy="3524400"/>
          </a:xfrm>
        </p:grpSpPr>
        <p:sp>
          <p:nvSpPr>
            <p:cNvPr id="262" name="Google Shape;262;p12"/>
            <p:cNvSpPr/>
            <p:nvPr/>
          </p:nvSpPr>
          <p:spPr>
            <a:xfrm>
              <a:off x="0" y="0"/>
              <a:ext cx="4667400" cy="3524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3" name="Google Shape;263;p12"/>
            <p:cNvSpPr txBox="1"/>
            <p:nvPr/>
          </p:nvSpPr>
          <p:spPr>
            <a:xfrm>
              <a:off x="0" y="0"/>
              <a:ext cx="46674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C3C2C"/>
                  </a:solidFill>
                  <a:latin typeface="Century Gothic"/>
                  <a:ea typeface="Century Gothic"/>
                  <a:cs typeface="Century Gothic"/>
                  <a:sym typeface="Century Gothic"/>
                </a:rPr>
                <a:t>Target Areas</a:t>
              </a:r>
              <a:endParaRPr sz="1600" b="1">
                <a:solidFill>
                  <a:srgbClr val="0C3C2C"/>
                </a:solidFill>
                <a:latin typeface="Century Gothic"/>
                <a:ea typeface="Century Gothic"/>
                <a:cs typeface="Century Gothic"/>
                <a:sym typeface="Century Gothic"/>
              </a:endParaRPr>
            </a:p>
            <a:p>
              <a:pPr marL="0" lvl="0" indent="0" algn="l" rtl="0">
                <a:spcBef>
                  <a:spcPts val="1500"/>
                </a:spcBef>
                <a:spcAft>
                  <a:spcPts val="0"/>
                </a:spcAft>
                <a:buNone/>
              </a:pPr>
              <a:r>
                <a:rPr lang="en-US" sz="1200" b="1">
                  <a:solidFill>
                    <a:srgbClr val="721C24"/>
                  </a:solidFill>
                  <a:highlight>
                    <a:srgbClr val="F8D7DA"/>
                  </a:highlight>
                  <a:latin typeface="Inter"/>
                  <a:ea typeface="Inter"/>
                  <a:cs typeface="Inter"/>
                  <a:sym typeface="Inter"/>
                </a:rPr>
                <a:t>MODULES 11 &amp; 12</a:t>
              </a:r>
              <a:endParaRPr sz="1200" b="1">
                <a:solidFill>
                  <a:srgbClr val="721C24"/>
                </a:solidFill>
                <a:highlight>
                  <a:srgbClr val="F8D7DA"/>
                </a:highlight>
                <a:latin typeface="Inter"/>
                <a:ea typeface="Inter"/>
                <a:cs typeface="Inter"/>
                <a:sym typeface="Inter"/>
              </a:endParaRPr>
            </a:p>
            <a:p>
              <a:pPr marL="0" lvl="0" indent="0" algn="l" rtl="0">
                <a:spcBef>
                  <a:spcPts val="375"/>
                </a:spcBef>
                <a:spcAft>
                  <a:spcPts val="0"/>
                </a:spcAft>
                <a:buNone/>
              </a:pPr>
              <a:r>
                <a:rPr lang="en-US" sz="1100" b="0">
                  <a:solidFill>
                    <a:srgbClr val="334155"/>
                  </a:solidFill>
                  <a:highlight>
                    <a:srgbClr val="F8D7DA"/>
                  </a:highlight>
                  <a:latin typeface="Inter"/>
                  <a:ea typeface="Inter"/>
                  <a:cs typeface="Inter"/>
                  <a:sym typeface="Inter"/>
                </a:rPr>
                <a:t>Identified as the lowest performing course modules in curriculum surveys.</a:t>
              </a:r>
              <a:endParaRPr sz="1100" b="0">
                <a:solidFill>
                  <a:srgbClr val="334155"/>
                </a:solidFill>
                <a:highlight>
                  <a:srgbClr val="F8D7DA"/>
                </a:highlight>
                <a:latin typeface="Inter"/>
                <a:ea typeface="Inter"/>
                <a:cs typeface="Inter"/>
                <a:sym typeface="Inter"/>
              </a:endParaRPr>
            </a:p>
            <a:p>
              <a:pPr marL="0" lvl="0" indent="0" algn="l" rtl="0">
                <a:spcBef>
                  <a:spcPts val="1875"/>
                </a:spcBef>
                <a:spcAft>
                  <a:spcPts val="0"/>
                </a:spcAft>
                <a:buNone/>
              </a:pPr>
              <a:r>
                <a:rPr lang="en-US" sz="1200" b="1">
                  <a:solidFill>
                    <a:srgbClr val="721C24"/>
                  </a:solidFill>
                  <a:highlight>
                    <a:srgbClr val="F8D7DA"/>
                  </a:highlight>
                  <a:latin typeface="Inter"/>
                  <a:ea typeface="Inter"/>
                  <a:cs typeface="Inter"/>
                  <a:sym typeface="Inter"/>
                </a:rPr>
                <a:t>QUESTION 05</a:t>
              </a:r>
              <a:endParaRPr sz="1200" b="1">
                <a:solidFill>
                  <a:srgbClr val="721C24"/>
                </a:solidFill>
                <a:highlight>
                  <a:srgbClr val="F8D7DA"/>
                </a:highlight>
                <a:latin typeface="Inter"/>
                <a:ea typeface="Inter"/>
                <a:cs typeface="Inter"/>
                <a:sym typeface="Inter"/>
              </a:endParaRPr>
            </a:p>
            <a:p>
              <a:pPr marL="0" lvl="0" indent="0" algn="l" rtl="0">
                <a:spcBef>
                  <a:spcPts val="375"/>
                </a:spcBef>
                <a:spcAft>
                  <a:spcPts val="0"/>
                </a:spcAft>
                <a:buNone/>
              </a:pPr>
              <a:r>
                <a:rPr lang="en-US" sz="1100" b="0">
                  <a:solidFill>
                    <a:srgbClr val="334155"/>
                  </a:solidFill>
                  <a:highlight>
                    <a:srgbClr val="F8D7DA"/>
                  </a:highlight>
                  <a:latin typeface="Inter"/>
                  <a:ea typeface="Inter"/>
                  <a:cs typeface="Inter"/>
                  <a:sym typeface="Inter"/>
                </a:rPr>
                <a:t>The lowest performing survey question: "The lecture and exercises held my attention."</a:t>
              </a:r>
              <a:endParaRPr sz="1100" b="0">
                <a:solidFill>
                  <a:srgbClr val="334155"/>
                </a:solidFill>
                <a:highlight>
                  <a:srgbClr val="F8D7DA"/>
                </a:highlight>
                <a:latin typeface="Inter"/>
                <a:ea typeface="Inter"/>
                <a:cs typeface="Inter"/>
                <a:sym typeface="Inter"/>
              </a:endParaRPr>
            </a:p>
          </p:txBody>
        </p:sp>
      </p:grpSp>
      <p:sp>
        <p:nvSpPr>
          <p:cNvPr id="264" name="Google Shape;264;p12"/>
          <p:cNvSpPr/>
          <p:nvPr/>
        </p:nvSpPr>
        <p:spPr>
          <a:xfrm>
            <a:off x="5905500" y="1428750"/>
            <a:ext cx="5715000" cy="4000500"/>
          </a:xfrm>
          <a:prstGeom prst="roundRect">
            <a:avLst>
              <a:gd name="adj" fmla="val 2857"/>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265" name="Google Shape;265;p12"/>
          <p:cNvGrpSpPr/>
          <p:nvPr/>
        </p:nvGrpSpPr>
        <p:grpSpPr>
          <a:xfrm>
            <a:off x="6143625" y="1666875"/>
            <a:ext cx="5238900" cy="3524400"/>
            <a:chOff x="0" y="0"/>
            <a:chExt cx="5238900" cy="3524400"/>
          </a:xfrm>
        </p:grpSpPr>
        <p:sp>
          <p:nvSpPr>
            <p:cNvPr id="266" name="Google Shape;266;p12"/>
            <p:cNvSpPr/>
            <p:nvPr/>
          </p:nvSpPr>
          <p:spPr>
            <a:xfrm>
              <a:off x="0" y="0"/>
              <a:ext cx="5238900" cy="3524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7" name="Google Shape;267;p12"/>
            <p:cNvSpPr txBox="1"/>
            <p:nvPr/>
          </p:nvSpPr>
          <p:spPr>
            <a:xfrm>
              <a:off x="0" y="0"/>
              <a:ext cx="52389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C3C2C"/>
                  </a:solidFill>
                  <a:latin typeface="Century Gothic"/>
                  <a:ea typeface="Century Gothic"/>
                  <a:cs typeface="Century Gothic"/>
                  <a:sym typeface="Century Gothic"/>
                </a:rPr>
                <a:t>Actionable Goals</a:t>
              </a:r>
              <a:endParaRPr sz="1600" b="1">
                <a:solidFill>
                  <a:srgbClr val="0C3C2C"/>
                </a:solidFill>
                <a:latin typeface="Century Gothic"/>
                <a:ea typeface="Century Gothic"/>
                <a:cs typeface="Century Gothic"/>
                <a:sym typeface="Century Gothic"/>
              </a:endParaRPr>
            </a:p>
            <a:p>
              <a:pPr marL="0" lvl="0" indent="0" algn="l" rtl="0">
                <a:spcBef>
                  <a:spcPts val="1125"/>
                </a:spcBef>
                <a:spcAft>
                  <a:spcPts val="0"/>
                </a:spcAft>
                <a:buNone/>
              </a:pPr>
              <a:r>
                <a:rPr lang="en-US" sz="1100" b="1">
                  <a:solidFill>
                    <a:srgbClr val="FFFFFF"/>
                  </a:solidFill>
                  <a:highlight>
                    <a:srgbClr val="0C3C2C"/>
                  </a:highlight>
                  <a:latin typeface="Inter"/>
                  <a:ea typeface="Inter"/>
                  <a:cs typeface="Inter"/>
                  <a:sym typeface="Inter"/>
                </a:rPr>
                <a:t>GOAL 1 </a:t>
              </a:r>
              <a:r>
                <a:rPr lang="en-US" sz="1100" b="1">
                  <a:solidFill>
                    <a:srgbClr val="0C3C2C"/>
                  </a:solidFill>
                  <a:latin typeface="Inter"/>
                  <a:ea typeface="Inter"/>
                  <a:cs typeface="Inter"/>
                  <a:sym typeface="Inter"/>
                </a:rPr>
                <a:t>Curriculum Overhaul:</a:t>
              </a:r>
              <a:r>
                <a:rPr lang="en-US" sz="1100" b="0">
                  <a:solidFill>
                    <a:srgbClr val="334155"/>
                  </a:solidFill>
                  <a:latin typeface="Inter"/>
                  <a:ea typeface="Inter"/>
                  <a:cs typeface="Inter"/>
                  <a:sym typeface="Inter"/>
                </a:rPr>
                <a:t> A specific focus on revising Modules 11 and 12 during the PMBOK 8th edition overhaul.</a:t>
              </a:r>
              <a:endParaRPr sz="1100" b="0">
                <a:solidFill>
                  <a:srgbClr val="334155"/>
                </a:solidFill>
                <a:latin typeface="Inter"/>
                <a:ea typeface="Inter"/>
                <a:cs typeface="Inter"/>
                <a:sym typeface="Inter"/>
              </a:endParaRPr>
            </a:p>
            <a:p>
              <a:pPr marL="0" lvl="0" indent="0" algn="l" rtl="0">
                <a:spcBef>
                  <a:spcPts val="1125"/>
                </a:spcBef>
                <a:spcAft>
                  <a:spcPts val="0"/>
                </a:spcAft>
                <a:buNone/>
              </a:pPr>
              <a:endParaRPr sz="1100">
                <a:solidFill>
                  <a:srgbClr val="334155"/>
                </a:solidFill>
                <a:latin typeface="Inter"/>
                <a:ea typeface="Inter"/>
                <a:cs typeface="Inter"/>
                <a:sym typeface="Inter"/>
              </a:endParaRPr>
            </a:p>
            <a:p>
              <a:pPr marL="0" lvl="0" indent="0" algn="l" rtl="0">
                <a:spcBef>
                  <a:spcPts val="1125"/>
                </a:spcBef>
                <a:spcAft>
                  <a:spcPts val="0"/>
                </a:spcAft>
                <a:buNone/>
              </a:pPr>
              <a:r>
                <a:rPr lang="en-US" sz="1100" b="1">
                  <a:solidFill>
                    <a:srgbClr val="FFFFFF"/>
                  </a:solidFill>
                  <a:highlight>
                    <a:srgbClr val="0C3C2C"/>
                  </a:highlight>
                  <a:latin typeface="Inter"/>
                  <a:ea typeface="Inter"/>
                  <a:cs typeface="Inter"/>
                  <a:sym typeface="Inter"/>
                </a:rPr>
                <a:t>GOAL 2 </a:t>
              </a:r>
              <a:r>
                <a:rPr lang="en-US" sz="1100" b="1">
                  <a:solidFill>
                    <a:srgbClr val="0C3C2C"/>
                  </a:solidFill>
                  <a:latin typeface="Inter"/>
                  <a:ea typeface="Inter"/>
                  <a:cs typeface="Inter"/>
                  <a:sym typeface="Inter"/>
                </a:rPr>
                <a:t>Practical Exercises:</a:t>
              </a:r>
              <a:r>
                <a:rPr lang="en-US" sz="1100" b="0">
                  <a:solidFill>
                    <a:srgbClr val="334155"/>
                  </a:solidFill>
                  <a:latin typeface="Inter"/>
                  <a:ea typeface="Inter"/>
                  <a:cs typeface="Inter"/>
                  <a:sym typeface="Inter"/>
                </a:rPr>
                <a:t> Revision of current exercises to reflect more practical exercises which hold classroom attention.</a:t>
              </a:r>
              <a:endParaRPr sz="1600" b="1">
                <a:solidFill>
                  <a:srgbClr val="0C3C2C"/>
                </a:solidFill>
                <a:latin typeface="Century Gothic"/>
                <a:ea typeface="Century Gothic"/>
                <a:cs typeface="Century Gothic"/>
                <a:sym typeface="Century Gothic"/>
              </a:endParaRPr>
            </a:p>
            <a:p>
              <a:pPr marL="0" lvl="0" indent="0" algn="l" rtl="0">
                <a:spcBef>
                  <a:spcPts val="1125"/>
                </a:spcBef>
                <a:spcAft>
                  <a:spcPts val="0"/>
                </a:spcAft>
                <a:buNone/>
              </a:pPr>
              <a:endParaRPr sz="1600" b="1">
                <a:solidFill>
                  <a:srgbClr val="0C3C2C"/>
                </a:solidFill>
                <a:latin typeface="Century Gothic"/>
                <a:ea typeface="Century Gothic"/>
                <a:cs typeface="Century Gothic"/>
                <a:sym typeface="Century Gothic"/>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4031-C96D-85C2-17A9-D0E251F9B0D3}"/>
              </a:ext>
            </a:extLst>
          </p:cNvPr>
          <p:cNvSpPr>
            <a:spLocks noGrp="1"/>
          </p:cNvSpPr>
          <p:nvPr>
            <p:ph type="ctrTitle"/>
          </p:nvPr>
        </p:nvSpPr>
        <p:spPr/>
        <p:txBody>
          <a:bodyPr>
            <a:normAutofit/>
          </a:bodyPr>
          <a:lstStyle/>
          <a:p>
            <a:r>
              <a:rPr lang="en-US" dirty="0"/>
              <a:t>Adaptive Planning: </a:t>
            </a:r>
            <a:br>
              <a:rPr lang="en-US" dirty="0"/>
            </a:br>
            <a:r>
              <a:rPr lang="en-US" dirty="0"/>
              <a:t>Concept and Experience</a:t>
            </a:r>
          </a:p>
        </p:txBody>
      </p:sp>
      <p:sp>
        <p:nvSpPr>
          <p:cNvPr id="3" name="Subtitle 2">
            <a:extLst>
              <a:ext uri="{FF2B5EF4-FFF2-40B4-BE49-F238E27FC236}">
                <a16:creationId xmlns:a16="http://schemas.microsoft.com/office/drawing/2014/main" id="{39E7A8A6-10F6-7EF6-1030-80D825455D71}"/>
              </a:ext>
            </a:extLst>
          </p:cNvPr>
          <p:cNvSpPr>
            <a:spLocks noGrp="1"/>
          </p:cNvSpPr>
          <p:nvPr>
            <p:ph type="subTitle" idx="1"/>
          </p:nvPr>
        </p:nvSpPr>
        <p:spPr/>
        <p:txBody>
          <a:bodyPr/>
          <a:lstStyle/>
          <a:p>
            <a:r>
              <a:rPr lang="en-US" dirty="0"/>
              <a:t>Project </a:t>
            </a:r>
            <a:r>
              <a:rPr lang="en-US" dirty="0" err="1"/>
              <a:t>Managment</a:t>
            </a:r>
            <a:r>
              <a:rPr lang="en-US" dirty="0"/>
              <a:t> Users Group</a:t>
            </a:r>
          </a:p>
          <a:p>
            <a:r>
              <a:rPr lang="en-US" dirty="0"/>
              <a:t>September 16, 2026</a:t>
            </a:r>
          </a:p>
          <a:p>
            <a:r>
              <a:rPr lang="en-US" dirty="0"/>
              <a:t>Christopher L. Dennis</a:t>
            </a:r>
          </a:p>
        </p:txBody>
      </p:sp>
      <p:sp>
        <p:nvSpPr>
          <p:cNvPr id="4" name="Slide Number Placeholder 3">
            <a:extLst>
              <a:ext uri="{FF2B5EF4-FFF2-40B4-BE49-F238E27FC236}">
                <a16:creationId xmlns:a16="http://schemas.microsoft.com/office/drawing/2014/main" id="{A34457DA-03D9-3DFC-84B2-8435B3669654}"/>
              </a:ext>
            </a:extLst>
          </p:cNvPr>
          <p:cNvSpPr>
            <a:spLocks noGrp="1"/>
          </p:cNvSpPr>
          <p:nvPr>
            <p:ph type="sldNum" sz="quarter" idx="12"/>
          </p:nvPr>
        </p:nvSpPr>
        <p:spPr/>
        <p:txBody>
          <a:bodyPr/>
          <a:lstStyle/>
          <a:p>
            <a:fld id="{D3AFE064-28AC-3741-877D-044EFDA5FD73}" type="slidenum">
              <a:rPr lang="en-US" smtClean="0"/>
              <a:t>7</a:t>
            </a:fld>
            <a:endParaRPr lang="en-US"/>
          </a:p>
        </p:txBody>
      </p:sp>
    </p:spTree>
    <p:extLst>
      <p:ext uri="{BB962C8B-B14F-4D97-AF65-F5344CB8AC3E}">
        <p14:creationId xmlns:p14="http://schemas.microsoft.com/office/powerpoint/2010/main" val="379070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F58EF6-25FA-B219-9F00-EA6FBC6D0081}"/>
              </a:ext>
            </a:extLst>
          </p:cNvPr>
          <p:cNvPicPr>
            <a:picLocks noChangeAspect="1"/>
          </p:cNvPicPr>
          <p:nvPr/>
        </p:nvPicPr>
        <p:blipFill rotWithShape="1">
          <a:blip r:embed="rId3">
            <a:lum bright="70000" contrast="-70000"/>
          </a:blip>
          <a:srcRect t="7813" b="7813"/>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86EF48DA-59F6-48FD-D498-2F011980D6C9}"/>
              </a:ext>
            </a:extLst>
          </p:cNvPr>
          <p:cNvSpPr>
            <a:spLocks noGrp="1"/>
          </p:cNvSpPr>
          <p:nvPr>
            <p:ph type="title"/>
          </p:nvPr>
        </p:nvSpPr>
        <p:spPr/>
        <p:txBody>
          <a:bodyPr/>
          <a:lstStyle/>
          <a:p>
            <a:r>
              <a:rPr lang="en-US" dirty="0">
                <a:effectLst>
                  <a:glow rad="228600">
                    <a:schemeClr val="bg1">
                      <a:alpha val="40000"/>
                    </a:schemeClr>
                  </a:glow>
                </a:effectLst>
              </a:rPr>
              <a:t>What’s Happening Next</a:t>
            </a:r>
          </a:p>
        </p:txBody>
      </p:sp>
      <p:sp>
        <p:nvSpPr>
          <p:cNvPr id="3" name="Content Placeholder 2">
            <a:extLst>
              <a:ext uri="{FF2B5EF4-FFF2-40B4-BE49-F238E27FC236}">
                <a16:creationId xmlns:a16="http://schemas.microsoft.com/office/drawing/2014/main" id="{DA1B585C-F0A7-41BC-C237-07722D5F0522}"/>
              </a:ext>
            </a:extLst>
          </p:cNvPr>
          <p:cNvSpPr>
            <a:spLocks noGrp="1"/>
          </p:cNvSpPr>
          <p:nvPr>
            <p:ph idx="1"/>
          </p:nvPr>
        </p:nvSpPr>
        <p:spPr/>
        <p:txBody>
          <a:bodyPr/>
          <a:lstStyle/>
          <a:p>
            <a:r>
              <a:rPr lang="en-US" b="1" dirty="0">
                <a:effectLst>
                  <a:glow rad="228600">
                    <a:schemeClr val="bg1">
                      <a:alpha val="40000"/>
                    </a:schemeClr>
                  </a:glow>
                </a:effectLst>
              </a:rPr>
              <a:t>Get ready: </a:t>
            </a:r>
            <a:r>
              <a:rPr lang="en-US" dirty="0">
                <a:effectLst>
                  <a:glow rad="228600">
                    <a:schemeClr val="bg1">
                      <a:alpha val="40000"/>
                    </a:schemeClr>
                  </a:glow>
                </a:effectLst>
              </a:rPr>
              <a:t>pick a project you’re familiar with</a:t>
            </a:r>
          </a:p>
          <a:p>
            <a:r>
              <a:rPr lang="en-US" b="1" dirty="0">
                <a:effectLst>
                  <a:glow rad="228600">
                    <a:schemeClr val="bg1">
                      <a:alpha val="40000"/>
                    </a:schemeClr>
                  </a:glow>
                </a:effectLst>
              </a:rPr>
              <a:t>Learn: </a:t>
            </a:r>
            <a:r>
              <a:rPr lang="en-US" dirty="0">
                <a:effectLst>
                  <a:glow rad="228600">
                    <a:schemeClr val="bg1">
                      <a:alpha val="40000"/>
                    </a:schemeClr>
                  </a:glow>
                </a:effectLst>
              </a:rPr>
              <a:t>adaptive roles and adaptive planning</a:t>
            </a:r>
          </a:p>
          <a:p>
            <a:r>
              <a:rPr lang="en-US" b="1" dirty="0">
                <a:effectLst>
                  <a:glow rad="228600">
                    <a:schemeClr val="bg1">
                      <a:alpha val="40000"/>
                    </a:schemeClr>
                  </a:glow>
                </a:effectLst>
              </a:rPr>
              <a:t>Experience: </a:t>
            </a:r>
            <a:r>
              <a:rPr lang="en-US" dirty="0">
                <a:effectLst>
                  <a:glow rad="228600">
                    <a:schemeClr val="bg1">
                      <a:alpha val="40000"/>
                    </a:schemeClr>
                  </a:glow>
                </a:effectLst>
              </a:rPr>
              <a:t>test-drive adaptive planning</a:t>
            </a:r>
          </a:p>
          <a:p>
            <a:r>
              <a:rPr lang="en-US" b="1" dirty="0">
                <a:effectLst>
                  <a:glow rad="228600">
                    <a:schemeClr val="bg1">
                      <a:alpha val="40000"/>
                    </a:schemeClr>
                  </a:glow>
                </a:effectLst>
              </a:rPr>
              <a:t>Context: </a:t>
            </a:r>
            <a:r>
              <a:rPr lang="en-US" dirty="0">
                <a:effectLst>
                  <a:glow rad="228600">
                    <a:schemeClr val="bg1">
                      <a:alpha val="40000"/>
                    </a:schemeClr>
                  </a:glow>
                </a:effectLst>
              </a:rPr>
              <a:t>a typical planning practice</a:t>
            </a:r>
          </a:p>
          <a:p>
            <a:r>
              <a:rPr lang="en-US" b="1" dirty="0">
                <a:effectLst>
                  <a:glow rad="228600">
                    <a:schemeClr val="bg1">
                      <a:alpha val="40000"/>
                    </a:schemeClr>
                  </a:glow>
                </a:effectLst>
              </a:rPr>
              <a:t>What’s new: </a:t>
            </a:r>
            <a:r>
              <a:rPr lang="en-US" dirty="0">
                <a:effectLst>
                  <a:glow rad="228600">
                    <a:schemeClr val="bg1">
                      <a:alpha val="40000"/>
                    </a:schemeClr>
                  </a:glow>
                </a:effectLst>
              </a:rPr>
              <a:t>PMBOK 8</a:t>
            </a:r>
            <a:r>
              <a:rPr lang="en-US" baseline="30000" dirty="0">
                <a:effectLst>
                  <a:glow rad="228600">
                    <a:schemeClr val="bg1">
                      <a:alpha val="40000"/>
                    </a:schemeClr>
                  </a:glow>
                </a:effectLst>
              </a:rPr>
              <a:t>th</a:t>
            </a:r>
            <a:r>
              <a:rPr lang="en-US" dirty="0">
                <a:effectLst>
                  <a:glow rad="228600">
                    <a:schemeClr val="bg1">
                      <a:alpha val="40000"/>
                    </a:schemeClr>
                  </a:glow>
                </a:effectLst>
              </a:rPr>
              <a:t> Edition &amp; OPMCP</a:t>
            </a:r>
          </a:p>
          <a:p>
            <a:endParaRPr lang="en-US" dirty="0"/>
          </a:p>
        </p:txBody>
      </p:sp>
      <p:sp>
        <p:nvSpPr>
          <p:cNvPr id="4" name="Slide Number Placeholder 3">
            <a:extLst>
              <a:ext uri="{FF2B5EF4-FFF2-40B4-BE49-F238E27FC236}">
                <a16:creationId xmlns:a16="http://schemas.microsoft.com/office/drawing/2014/main" id="{AA952D24-4F3B-74E1-37E6-BA4F6EFBABB1}"/>
              </a:ext>
            </a:extLst>
          </p:cNvPr>
          <p:cNvSpPr>
            <a:spLocks noGrp="1"/>
          </p:cNvSpPr>
          <p:nvPr>
            <p:ph type="sldNum" sz="quarter" idx="12"/>
          </p:nvPr>
        </p:nvSpPr>
        <p:spPr/>
        <p:txBody>
          <a:bodyPr/>
          <a:lstStyle/>
          <a:p>
            <a:fld id="{D3AFE064-28AC-3741-877D-044EFDA5FD73}" type="slidenum">
              <a:rPr lang="en-US" smtClean="0"/>
              <a:t>8</a:t>
            </a:fld>
            <a:endParaRPr lang="en-US"/>
          </a:p>
        </p:txBody>
      </p:sp>
    </p:spTree>
    <p:extLst>
      <p:ext uri="{BB962C8B-B14F-4D97-AF65-F5344CB8AC3E}">
        <p14:creationId xmlns:p14="http://schemas.microsoft.com/office/powerpoint/2010/main" val="290378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36D438-4CD2-899E-4165-47C02FD45744}"/>
              </a:ext>
            </a:extLst>
          </p:cNvPr>
          <p:cNvPicPr>
            <a:picLocks noChangeAspect="1"/>
          </p:cNvPicPr>
          <p:nvPr/>
        </p:nvPicPr>
        <p:blipFill rotWithShape="1">
          <a:blip r:embed="rId3"/>
          <a:srcRect t="46990" b="17554"/>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D36992-5276-CA1F-81F5-D13E9D0EDE3C}"/>
              </a:ext>
            </a:extLst>
          </p:cNvPr>
          <p:cNvSpPr>
            <a:spLocks noGrp="1"/>
          </p:cNvSpPr>
          <p:nvPr>
            <p:ph type="title"/>
          </p:nvPr>
        </p:nvSpPr>
        <p:spPr>
          <a:xfrm>
            <a:off x="677333" y="365125"/>
            <a:ext cx="10676468" cy="1325563"/>
          </a:xfrm>
        </p:spPr>
        <p:txBody>
          <a:bodyPr/>
          <a:lstStyle/>
          <a:p>
            <a:r>
              <a:rPr lang="en-US" dirty="0">
                <a:solidFill>
                  <a:schemeClr val="bg1"/>
                </a:solidFill>
                <a:effectLst>
                  <a:glow rad="228600">
                    <a:schemeClr val="tx1">
                      <a:alpha val="40000"/>
                    </a:schemeClr>
                  </a:glow>
                </a:effectLst>
              </a:rPr>
              <a:t>Get Ready for Today’s Adaptive Experience</a:t>
            </a:r>
          </a:p>
        </p:txBody>
      </p:sp>
      <p:sp>
        <p:nvSpPr>
          <p:cNvPr id="3" name="Content Placeholder 2">
            <a:extLst>
              <a:ext uri="{FF2B5EF4-FFF2-40B4-BE49-F238E27FC236}">
                <a16:creationId xmlns:a16="http://schemas.microsoft.com/office/drawing/2014/main" id="{60BC48A2-0E1D-D061-CB2F-CC7FD33F51AE}"/>
              </a:ext>
            </a:extLst>
          </p:cNvPr>
          <p:cNvSpPr>
            <a:spLocks noGrp="1"/>
          </p:cNvSpPr>
          <p:nvPr>
            <p:ph idx="1"/>
          </p:nvPr>
        </p:nvSpPr>
        <p:spPr>
          <a:xfrm>
            <a:off x="677333" y="1675313"/>
            <a:ext cx="11328620" cy="4544512"/>
          </a:xfrm>
          <a:effectLst>
            <a:glow rad="127000">
              <a:schemeClr val="accent1">
                <a:alpha val="50000"/>
              </a:schemeClr>
            </a:glow>
          </a:effectLst>
        </p:spPr>
        <p:txBody>
          <a:bodyPr numCol="2" spcCol="2743200">
            <a:normAutofit fontScale="92500" lnSpcReduction="20000"/>
          </a:bodyPr>
          <a:lstStyle/>
          <a:p>
            <a:pPr marL="0" indent="0">
              <a:buNone/>
            </a:pPr>
            <a:r>
              <a:rPr lang="en-US" b="1" i="1" dirty="0">
                <a:solidFill>
                  <a:schemeClr val="bg1"/>
                </a:solidFill>
                <a:effectLst>
                  <a:glow rad="228600">
                    <a:srgbClr val="002B68"/>
                  </a:glow>
                </a:effectLst>
              </a:rPr>
              <a:t>Goal:</a:t>
            </a:r>
          </a:p>
          <a:p>
            <a:r>
              <a:rPr lang="en-US" b="1" dirty="0">
                <a:solidFill>
                  <a:schemeClr val="bg1"/>
                </a:solidFill>
                <a:effectLst>
                  <a:glow rad="228600">
                    <a:srgbClr val="002B68"/>
                  </a:glow>
                </a:effectLst>
              </a:rPr>
              <a:t>Taste adaptive planning</a:t>
            </a:r>
          </a:p>
          <a:p>
            <a:pPr marL="0" indent="0">
              <a:buNone/>
            </a:pPr>
            <a:r>
              <a:rPr lang="en-US" b="1" i="1" dirty="0">
                <a:solidFill>
                  <a:schemeClr val="bg1"/>
                </a:solidFill>
                <a:effectLst>
                  <a:glow rad="228600">
                    <a:srgbClr val="002B68"/>
                  </a:glow>
                </a:effectLst>
              </a:rPr>
              <a:t>Things You Need:</a:t>
            </a:r>
          </a:p>
          <a:p>
            <a:r>
              <a:rPr lang="en-US" dirty="0">
                <a:solidFill>
                  <a:schemeClr val="bg1"/>
                </a:solidFill>
                <a:effectLst>
                  <a:glow rad="228600">
                    <a:srgbClr val="002B68"/>
                  </a:glow>
                </a:effectLst>
              </a:rPr>
              <a:t>An ongoing project with which you are familiar</a:t>
            </a:r>
          </a:p>
          <a:p>
            <a:pPr lvl="1"/>
            <a:r>
              <a:rPr lang="en-US" dirty="0">
                <a:solidFill>
                  <a:schemeClr val="bg1"/>
                </a:solidFill>
                <a:effectLst>
                  <a:glow rad="228600">
                    <a:srgbClr val="002B68"/>
                  </a:glow>
                </a:effectLst>
              </a:rPr>
              <a:t>Younger is better</a:t>
            </a:r>
          </a:p>
          <a:p>
            <a:pPr lvl="1"/>
            <a:r>
              <a:rPr lang="en-US" dirty="0">
                <a:solidFill>
                  <a:schemeClr val="bg1"/>
                </a:solidFill>
                <a:effectLst>
                  <a:glow rad="228600">
                    <a:srgbClr val="002B68"/>
                  </a:glow>
                </a:effectLst>
              </a:rPr>
              <a:t>Smaller is better</a:t>
            </a:r>
          </a:p>
          <a:p>
            <a:pPr lvl="1"/>
            <a:r>
              <a:rPr lang="en-US" dirty="0">
                <a:solidFill>
                  <a:schemeClr val="bg1"/>
                </a:solidFill>
                <a:effectLst>
                  <a:glow rad="228600">
                    <a:srgbClr val="002B68"/>
                  </a:glow>
                </a:effectLst>
              </a:rPr>
              <a:t>A portion/phase of a project is fine</a:t>
            </a:r>
          </a:p>
          <a:p>
            <a:r>
              <a:rPr lang="en-US" dirty="0">
                <a:solidFill>
                  <a:schemeClr val="bg1"/>
                </a:solidFill>
                <a:effectLst>
                  <a:glow rad="228600">
                    <a:srgbClr val="002B68"/>
                  </a:glow>
                </a:effectLst>
              </a:rPr>
              <a:t>MS  Word</a:t>
            </a:r>
          </a:p>
          <a:p>
            <a:r>
              <a:rPr lang="en-US" dirty="0">
                <a:solidFill>
                  <a:schemeClr val="bg1"/>
                </a:solidFill>
                <a:effectLst>
                  <a:glow rad="228600">
                    <a:srgbClr val="002B68"/>
                  </a:glow>
                </a:effectLst>
              </a:rPr>
              <a:t>A sense of adventure</a:t>
            </a:r>
          </a:p>
          <a:p>
            <a:r>
              <a:rPr lang="en-US" dirty="0">
                <a:solidFill>
                  <a:schemeClr val="bg1"/>
                </a:solidFill>
                <a:effectLst>
                  <a:glow rad="228600">
                    <a:srgbClr val="002B68"/>
                  </a:glow>
                </a:effectLst>
              </a:rPr>
              <a:t>Flexibility</a:t>
            </a:r>
            <a:endParaRPr lang="en-US" b="1" dirty="0">
              <a:solidFill>
                <a:schemeClr val="bg1"/>
              </a:solidFill>
              <a:effectLst>
                <a:glow rad="228600">
                  <a:srgbClr val="564D3B">
                    <a:alpha val="80000"/>
                  </a:srgbClr>
                </a:glow>
              </a:effectLst>
            </a:endParaRPr>
          </a:p>
          <a:p>
            <a:pPr marL="0" lvl="0" indent="0">
              <a:buNone/>
            </a:pPr>
            <a:r>
              <a:rPr lang="en-US" b="1" i="1" dirty="0">
                <a:solidFill>
                  <a:schemeClr val="bg1"/>
                </a:solidFill>
                <a:effectLst>
                  <a:glow rad="228600">
                    <a:srgbClr val="7D0112"/>
                  </a:glow>
                </a:effectLst>
              </a:rPr>
              <a:t>Your Project — Questions To Answer (2 min, Part 1):</a:t>
            </a:r>
          </a:p>
          <a:p>
            <a:pPr marL="514350" lvl="0" indent="-514350">
              <a:buFont typeface="+mj-lt"/>
              <a:buAutoNum type="arabicPeriod"/>
            </a:pPr>
            <a:r>
              <a:rPr lang="en-US" dirty="0">
                <a:solidFill>
                  <a:schemeClr val="bg1"/>
                </a:solidFill>
                <a:effectLst>
                  <a:glow rad="228600">
                    <a:srgbClr val="7D0112"/>
                  </a:glow>
                </a:effectLst>
              </a:rPr>
              <a:t>Choose a familiar, ongoing project (work, volunteer, home, etc.)</a:t>
            </a:r>
          </a:p>
          <a:p>
            <a:pPr marL="514350" lvl="0" indent="-514350">
              <a:buFont typeface="+mj-lt"/>
              <a:buAutoNum type="arabicPeriod"/>
            </a:pPr>
            <a:r>
              <a:rPr lang="en-US" dirty="0">
                <a:solidFill>
                  <a:schemeClr val="bg1"/>
                </a:solidFill>
                <a:effectLst>
                  <a:glow rad="228600">
                    <a:srgbClr val="7D0112"/>
                  </a:glow>
                </a:effectLst>
              </a:rPr>
              <a:t>What is the working title for the project?</a:t>
            </a:r>
          </a:p>
          <a:p>
            <a:pPr marL="514350" lvl="0" indent="-514350">
              <a:buFont typeface="+mj-lt"/>
              <a:buAutoNum type="arabicPeriod"/>
            </a:pPr>
            <a:r>
              <a:rPr lang="en-US" dirty="0">
                <a:solidFill>
                  <a:schemeClr val="bg1"/>
                </a:solidFill>
                <a:effectLst>
                  <a:glow rad="228600">
                    <a:srgbClr val="7D0112"/>
                  </a:glow>
                </a:effectLst>
              </a:rPr>
              <a:t>What value will the project deliver? What good will it do? </a:t>
            </a:r>
          </a:p>
          <a:p>
            <a:pPr lvl="1"/>
            <a:r>
              <a:rPr lang="en-US" dirty="0">
                <a:solidFill>
                  <a:schemeClr val="bg1"/>
                </a:solidFill>
                <a:effectLst>
                  <a:glow rad="228600">
                    <a:srgbClr val="7D0112"/>
                  </a:glow>
                </a:effectLst>
              </a:rPr>
              <a:t>Said differently, what does success look like for this project? </a:t>
            </a:r>
          </a:p>
        </p:txBody>
      </p:sp>
      <p:sp>
        <p:nvSpPr>
          <p:cNvPr id="4" name="Slide Number Placeholder 3">
            <a:extLst>
              <a:ext uri="{FF2B5EF4-FFF2-40B4-BE49-F238E27FC236}">
                <a16:creationId xmlns:a16="http://schemas.microsoft.com/office/drawing/2014/main" id="{794531C8-0699-A4B6-B9CD-E73F99C3FFD9}"/>
              </a:ext>
            </a:extLst>
          </p:cNvPr>
          <p:cNvSpPr>
            <a:spLocks noGrp="1"/>
          </p:cNvSpPr>
          <p:nvPr>
            <p:ph type="sldNum" sz="quarter" idx="12"/>
          </p:nvPr>
        </p:nvSpPr>
        <p:spPr/>
        <p:txBody>
          <a:bodyPr/>
          <a:lstStyle/>
          <a:p>
            <a:fld id="{D3AFE064-28AC-3741-877D-044EFDA5FD73}" type="slidenum">
              <a:rPr lang="en-US" smtClean="0"/>
              <a:t>9</a:t>
            </a:fld>
            <a:endParaRPr lang="en-US"/>
          </a:p>
        </p:txBody>
      </p:sp>
    </p:spTree>
    <p:extLst>
      <p:ext uri="{BB962C8B-B14F-4D97-AF65-F5344CB8AC3E}">
        <p14:creationId xmlns:p14="http://schemas.microsoft.com/office/powerpoint/2010/main" val="10502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fade">
                                      <p:cBhvr>
                                        <p:cTn id="50" dur="500"/>
                                        <p:tgtEl>
                                          <p:spTgt spid="3">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fade">
                                      <p:cBhvr>
                                        <p:cTn id="55" dur="500"/>
                                        <p:tgtEl>
                                          <p:spTgt spid="3">
                                            <p:txEl>
                                              <p:pRg st="11" end="11"/>
                                            </p:txEl>
                                          </p:spTgt>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Effect transition="in" filter="fade">
                                      <p:cBhvr>
                                        <p:cTn id="59" dur="500"/>
                                        <p:tgtEl>
                                          <p:spTgt spid="3">
                                            <p:txEl>
                                              <p:pRg st="12" end="12"/>
                                            </p:txEl>
                                          </p:spTgt>
                                        </p:tgtEl>
                                      </p:cBhvr>
                                    </p:animEffect>
                                  </p:childTnLst>
                                </p:cTn>
                              </p:par>
                            </p:childTnLst>
                          </p:cTn>
                        </p:par>
                        <p:par>
                          <p:cTn id="60" fill="hold">
                            <p:stCondLst>
                              <p:cond delay="1000"/>
                            </p:stCondLst>
                            <p:childTnLst>
                              <p:par>
                                <p:cTn id="61" presetID="10" presetClass="entr" presetSubtype="0" fill="hold" grpId="0" nodeType="after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500"/>
                                        <p:tgtEl>
                                          <p:spTgt spid="3">
                                            <p:txEl>
                                              <p:pRg st="13" end="13"/>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
                                            <p:txEl>
                                              <p:pRg st="14" end="14"/>
                                            </p:txEl>
                                          </p:spTgt>
                                        </p:tgtEl>
                                        <p:attrNameLst>
                                          <p:attrName>style.visibility</p:attrName>
                                        </p:attrNameLst>
                                      </p:cBhvr>
                                      <p:to>
                                        <p:strVal val="visible"/>
                                      </p:to>
                                    </p:set>
                                    <p:animEffect transition="in" filter="fade">
                                      <p:cBhvr>
                                        <p:cTn id="66"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FFF3D-DEC0-0613-973B-AB88DCFE0D4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D3A7D44-7527-3051-B190-45B40A2FAF2F}"/>
              </a:ext>
            </a:extLst>
          </p:cNvPr>
          <p:cNvPicPr>
            <a:picLocks noChangeAspect="1"/>
          </p:cNvPicPr>
          <p:nvPr/>
        </p:nvPicPr>
        <p:blipFill rotWithShape="1">
          <a:blip r:embed="rId3">
            <a:lum bright="70000" contrast="-70000"/>
          </a:blip>
          <a:srcRect t="7813" b="7813"/>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CA5A5A4-FFF8-4F78-89C5-619D6B2BA070}"/>
              </a:ext>
            </a:extLst>
          </p:cNvPr>
          <p:cNvSpPr>
            <a:spLocks noGrp="1"/>
          </p:cNvSpPr>
          <p:nvPr>
            <p:ph type="title"/>
          </p:nvPr>
        </p:nvSpPr>
        <p:spPr/>
        <p:txBody>
          <a:bodyPr/>
          <a:lstStyle/>
          <a:p>
            <a:r>
              <a:rPr lang="en-US" dirty="0">
                <a:effectLst>
                  <a:glow rad="228600">
                    <a:schemeClr val="bg1">
                      <a:alpha val="40000"/>
                    </a:schemeClr>
                  </a:glow>
                </a:effectLst>
              </a:rPr>
              <a:t>What’s Happening Next</a:t>
            </a:r>
          </a:p>
        </p:txBody>
      </p:sp>
      <p:sp>
        <p:nvSpPr>
          <p:cNvPr id="3" name="Content Placeholder 2">
            <a:extLst>
              <a:ext uri="{FF2B5EF4-FFF2-40B4-BE49-F238E27FC236}">
                <a16:creationId xmlns:a16="http://schemas.microsoft.com/office/drawing/2014/main" id="{497B8CA2-C0D7-6081-D291-8AD285D00FAF}"/>
              </a:ext>
            </a:extLst>
          </p:cNvPr>
          <p:cNvSpPr>
            <a:spLocks noGrp="1"/>
          </p:cNvSpPr>
          <p:nvPr>
            <p:ph idx="1"/>
          </p:nvPr>
        </p:nvSpPr>
        <p:spPr/>
        <p:txBody>
          <a:bodyPr/>
          <a:lstStyle/>
          <a:p>
            <a:r>
              <a:rPr lang="en-US" b="1" dirty="0">
                <a:solidFill>
                  <a:schemeClr val="bg1">
                    <a:lumMod val="65000"/>
                  </a:schemeClr>
                </a:solidFill>
                <a:effectLst>
                  <a:glow rad="228600">
                    <a:schemeClr val="bg1">
                      <a:alpha val="40000"/>
                    </a:schemeClr>
                  </a:glow>
                </a:effectLst>
              </a:rPr>
              <a:t>Get ready: </a:t>
            </a:r>
            <a:r>
              <a:rPr lang="en-US" dirty="0">
                <a:solidFill>
                  <a:schemeClr val="bg1">
                    <a:lumMod val="65000"/>
                  </a:schemeClr>
                </a:solidFill>
                <a:effectLst>
                  <a:glow rad="228600">
                    <a:schemeClr val="bg1">
                      <a:alpha val="40000"/>
                    </a:schemeClr>
                  </a:glow>
                </a:effectLst>
              </a:rPr>
              <a:t>pick a project you’re familiar with</a:t>
            </a:r>
          </a:p>
          <a:p>
            <a:r>
              <a:rPr lang="en-US" b="1" dirty="0">
                <a:solidFill>
                  <a:srgbClr val="7030A0"/>
                </a:solidFill>
                <a:effectLst>
                  <a:glow rad="228600">
                    <a:schemeClr val="bg1">
                      <a:alpha val="40000"/>
                    </a:schemeClr>
                  </a:glow>
                </a:effectLst>
              </a:rPr>
              <a:t>Learn: </a:t>
            </a:r>
            <a:r>
              <a:rPr lang="en-US" dirty="0">
                <a:solidFill>
                  <a:srgbClr val="7030A0"/>
                </a:solidFill>
                <a:effectLst>
                  <a:glow rad="228600">
                    <a:schemeClr val="bg1">
                      <a:alpha val="40000"/>
                    </a:schemeClr>
                  </a:glow>
                </a:effectLst>
              </a:rPr>
              <a:t>adaptive roles and adaptive planning</a:t>
            </a:r>
          </a:p>
          <a:p>
            <a:r>
              <a:rPr lang="en-US" b="1" dirty="0">
                <a:effectLst>
                  <a:glow rad="228600">
                    <a:schemeClr val="bg1">
                      <a:alpha val="40000"/>
                    </a:schemeClr>
                  </a:glow>
                </a:effectLst>
              </a:rPr>
              <a:t>Experience: </a:t>
            </a:r>
            <a:r>
              <a:rPr lang="en-US" dirty="0">
                <a:effectLst>
                  <a:glow rad="228600">
                    <a:schemeClr val="bg1">
                      <a:alpha val="40000"/>
                    </a:schemeClr>
                  </a:glow>
                </a:effectLst>
              </a:rPr>
              <a:t>test-drive adaptive planning</a:t>
            </a:r>
          </a:p>
          <a:p>
            <a:r>
              <a:rPr lang="en-US" b="1" dirty="0">
                <a:effectLst>
                  <a:glow rad="228600">
                    <a:schemeClr val="bg1">
                      <a:alpha val="40000"/>
                    </a:schemeClr>
                  </a:glow>
                </a:effectLst>
              </a:rPr>
              <a:t>Context: </a:t>
            </a:r>
            <a:r>
              <a:rPr lang="en-US" dirty="0">
                <a:effectLst>
                  <a:glow rad="228600">
                    <a:schemeClr val="bg1">
                      <a:alpha val="40000"/>
                    </a:schemeClr>
                  </a:glow>
                </a:effectLst>
              </a:rPr>
              <a:t>a typical planning practice</a:t>
            </a:r>
          </a:p>
          <a:p>
            <a:r>
              <a:rPr lang="en-US" b="1" dirty="0">
                <a:effectLst>
                  <a:glow rad="228600">
                    <a:schemeClr val="bg1">
                      <a:alpha val="40000"/>
                    </a:schemeClr>
                  </a:glow>
                </a:effectLst>
              </a:rPr>
              <a:t>What’s new: </a:t>
            </a:r>
            <a:r>
              <a:rPr lang="en-US" dirty="0">
                <a:effectLst>
                  <a:glow rad="228600">
                    <a:schemeClr val="bg1">
                      <a:alpha val="40000"/>
                    </a:schemeClr>
                  </a:glow>
                </a:effectLst>
              </a:rPr>
              <a:t>PMBOK 8</a:t>
            </a:r>
            <a:r>
              <a:rPr lang="en-US" baseline="30000" dirty="0">
                <a:effectLst>
                  <a:glow rad="228600">
                    <a:schemeClr val="bg1">
                      <a:alpha val="40000"/>
                    </a:schemeClr>
                  </a:glow>
                </a:effectLst>
              </a:rPr>
              <a:t>th</a:t>
            </a:r>
            <a:r>
              <a:rPr lang="en-US" dirty="0">
                <a:effectLst>
                  <a:glow rad="228600">
                    <a:schemeClr val="bg1">
                      <a:alpha val="40000"/>
                    </a:schemeClr>
                  </a:glow>
                </a:effectLst>
              </a:rPr>
              <a:t> Edition &amp; OPMCP</a:t>
            </a:r>
          </a:p>
          <a:p>
            <a:endParaRPr lang="en-US" dirty="0"/>
          </a:p>
        </p:txBody>
      </p:sp>
      <p:sp>
        <p:nvSpPr>
          <p:cNvPr id="4" name="Slide Number Placeholder 3">
            <a:extLst>
              <a:ext uri="{FF2B5EF4-FFF2-40B4-BE49-F238E27FC236}">
                <a16:creationId xmlns:a16="http://schemas.microsoft.com/office/drawing/2014/main" id="{EDDA0B1A-B103-72F7-1C25-A61E15433616}"/>
              </a:ext>
            </a:extLst>
          </p:cNvPr>
          <p:cNvSpPr>
            <a:spLocks noGrp="1"/>
          </p:cNvSpPr>
          <p:nvPr>
            <p:ph type="sldNum" sz="quarter" idx="12"/>
          </p:nvPr>
        </p:nvSpPr>
        <p:spPr/>
        <p:txBody>
          <a:bodyPr/>
          <a:lstStyle/>
          <a:p>
            <a:fld id="{D3AFE064-28AC-3741-877D-044EFDA5FD73}" type="slidenum">
              <a:rPr lang="en-US" smtClean="0"/>
              <a:t>10</a:t>
            </a:fld>
            <a:endParaRPr lang="en-US"/>
          </a:p>
        </p:txBody>
      </p:sp>
    </p:spTree>
    <p:extLst>
      <p:ext uri="{BB962C8B-B14F-4D97-AF65-F5344CB8AC3E}">
        <p14:creationId xmlns:p14="http://schemas.microsoft.com/office/powerpoint/2010/main" val="2867721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F9AC49-7918-5648-B182-568C79DA8559}"/>
              </a:ext>
            </a:extLst>
          </p:cNvPr>
          <p:cNvSpPr>
            <a:spLocks noGrp="1"/>
          </p:cNvSpPr>
          <p:nvPr>
            <p:ph type="title"/>
          </p:nvPr>
        </p:nvSpPr>
        <p:spPr>
          <a:xfrm>
            <a:off x="344384" y="365125"/>
            <a:ext cx="11847616" cy="1325563"/>
          </a:xfrm>
        </p:spPr>
        <p:txBody>
          <a:bodyPr>
            <a:normAutofit/>
          </a:bodyPr>
          <a:lstStyle/>
          <a:p>
            <a:r>
              <a:rPr lang="en-US" dirty="0"/>
              <a:t>A Key Realization for Small Adaptive Projects: </a:t>
            </a:r>
            <a:br>
              <a:rPr lang="en-US" dirty="0"/>
            </a:br>
            <a:r>
              <a:rPr lang="en-US" b="1" i="1" dirty="0"/>
              <a:t>There Is No Project Manager!</a:t>
            </a:r>
          </a:p>
        </p:txBody>
      </p:sp>
      <p:pic>
        <p:nvPicPr>
          <p:cNvPr id="7" name="Picture 6" descr="A red circle-slash is superimposed on the cartoon of a man wearing a tie.">
            <a:extLst>
              <a:ext uri="{FF2B5EF4-FFF2-40B4-BE49-F238E27FC236}">
                <a16:creationId xmlns:a16="http://schemas.microsoft.com/office/drawing/2014/main" id="{E87519C2-1523-6547-A354-5FE0506BFA9F}"/>
              </a:ext>
            </a:extLst>
          </p:cNvPr>
          <p:cNvPicPr>
            <a:picLocks noChangeAspect="1"/>
          </p:cNvPicPr>
          <p:nvPr/>
        </p:nvPicPr>
        <p:blipFill>
          <a:blip r:embed="rId3"/>
          <a:stretch>
            <a:fillRect/>
          </a:stretch>
        </p:blipFill>
        <p:spPr>
          <a:xfrm>
            <a:off x="937742" y="2737040"/>
            <a:ext cx="2678817" cy="2678817"/>
          </a:xfrm>
          <a:prstGeom prst="rect">
            <a:avLst/>
          </a:prstGeom>
        </p:spPr>
      </p:pic>
      <p:pic>
        <p:nvPicPr>
          <p:cNvPr id="8" name="Picture 7" descr="An illustration of a woman with curly brown hair, the Product Owner.">
            <a:extLst>
              <a:ext uri="{FF2B5EF4-FFF2-40B4-BE49-F238E27FC236}">
                <a16:creationId xmlns:a16="http://schemas.microsoft.com/office/drawing/2014/main" id="{4224D0C1-C190-CA42-AF28-266DE0E0D917}"/>
              </a:ext>
            </a:extLst>
          </p:cNvPr>
          <p:cNvPicPr>
            <a:picLocks noChangeAspect="1"/>
          </p:cNvPicPr>
          <p:nvPr/>
        </p:nvPicPr>
        <p:blipFill rotWithShape="1">
          <a:blip r:embed="rId4"/>
          <a:srcRect l="65328" t="52951" r="9003"/>
          <a:stretch/>
        </p:blipFill>
        <p:spPr>
          <a:xfrm>
            <a:off x="4162512" y="2125268"/>
            <a:ext cx="1564754" cy="1613297"/>
          </a:xfrm>
          <a:prstGeom prst="rect">
            <a:avLst/>
          </a:prstGeom>
        </p:spPr>
      </p:pic>
      <p:pic>
        <p:nvPicPr>
          <p:cNvPr id="9" name="Picture 8" descr="An illustration of a man with a generous brown beard, the Scurm Lead.">
            <a:extLst>
              <a:ext uri="{FF2B5EF4-FFF2-40B4-BE49-F238E27FC236}">
                <a16:creationId xmlns:a16="http://schemas.microsoft.com/office/drawing/2014/main" id="{78382D4B-EB56-374A-97B6-06CFCA8DBF63}"/>
              </a:ext>
            </a:extLst>
          </p:cNvPr>
          <p:cNvPicPr>
            <a:picLocks noChangeAspect="1"/>
          </p:cNvPicPr>
          <p:nvPr/>
        </p:nvPicPr>
        <p:blipFill rotWithShape="1">
          <a:blip r:embed="rId4"/>
          <a:srcRect l="8157" t="55717" r="66638"/>
          <a:stretch/>
        </p:blipFill>
        <p:spPr>
          <a:xfrm>
            <a:off x="4162971" y="4298975"/>
            <a:ext cx="1536539" cy="1518454"/>
          </a:xfrm>
          <a:prstGeom prst="rect">
            <a:avLst/>
          </a:prstGeom>
        </p:spPr>
      </p:pic>
      <p:sp>
        <p:nvSpPr>
          <p:cNvPr id="10" name="&quot;No&quot; Symbol 9">
            <a:extLst>
              <a:ext uri="{FF2B5EF4-FFF2-40B4-BE49-F238E27FC236}">
                <a16:creationId xmlns:a16="http://schemas.microsoft.com/office/drawing/2014/main" id="{14B9B391-2835-9145-9192-E347D32230CB}"/>
              </a:ext>
              <a:ext uri="{C183D7F6-B498-43B3-948B-1728B52AA6E4}">
                <adec:decorative xmlns:adec="http://schemas.microsoft.com/office/drawing/2017/decorative" val="1"/>
              </a:ext>
            </a:extLst>
          </p:cNvPr>
          <p:cNvSpPr/>
          <p:nvPr/>
        </p:nvSpPr>
        <p:spPr>
          <a:xfrm>
            <a:off x="1346832" y="2931917"/>
            <a:ext cx="2062464" cy="2062464"/>
          </a:xfrm>
          <a:prstGeom prst="noSmoking">
            <a:avLst>
              <a:gd name="adj" fmla="val 11171"/>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sym typeface="Arial"/>
            </a:endParaRPr>
          </a:p>
        </p:txBody>
      </p:sp>
      <p:cxnSp>
        <p:nvCxnSpPr>
          <p:cNvPr id="12" name="Curved Connector 11" descr="A curved black arrow connects from the slashed out project manager to the product owner.">
            <a:extLst>
              <a:ext uri="{FF2B5EF4-FFF2-40B4-BE49-F238E27FC236}">
                <a16:creationId xmlns:a16="http://schemas.microsoft.com/office/drawing/2014/main" id="{E32CB6D5-4D28-6E4A-BD04-95ECA2724C83}"/>
              </a:ext>
            </a:extLst>
          </p:cNvPr>
          <p:cNvCxnSpPr>
            <a:cxnSpLocks/>
            <a:stCxn id="10" idx="6"/>
            <a:endCxn id="8" idx="1"/>
          </p:cNvCxnSpPr>
          <p:nvPr/>
        </p:nvCxnSpPr>
        <p:spPr>
          <a:xfrm flipV="1">
            <a:off x="3409296" y="2931917"/>
            <a:ext cx="753216" cy="1031232"/>
          </a:xfrm>
          <a:prstGeom prst="curved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13" name="Curved Connector 12" descr="A curved black arrow connects from the slashed out project manager to the scrum lead.">
            <a:extLst>
              <a:ext uri="{FF2B5EF4-FFF2-40B4-BE49-F238E27FC236}">
                <a16:creationId xmlns:a16="http://schemas.microsoft.com/office/drawing/2014/main" id="{ED93C060-2EEB-FE4D-A6A4-9A3CF58348C1}"/>
              </a:ext>
            </a:extLst>
          </p:cNvPr>
          <p:cNvCxnSpPr>
            <a:cxnSpLocks/>
            <a:stCxn id="10" idx="6"/>
            <a:endCxn id="9" idx="1"/>
          </p:cNvCxnSpPr>
          <p:nvPr/>
        </p:nvCxnSpPr>
        <p:spPr>
          <a:xfrm>
            <a:off x="3409296" y="3963149"/>
            <a:ext cx="753675" cy="1095053"/>
          </a:xfrm>
          <a:prstGeom prst="curved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sp>
        <p:nvSpPr>
          <p:cNvPr id="18" name="Oval Callout 17" descr="A yellow talk bubble connected to the product owner that proclaims her identity:&#10;&#10;“I’m the product owner.”">
            <a:extLst>
              <a:ext uri="{FF2B5EF4-FFF2-40B4-BE49-F238E27FC236}">
                <a16:creationId xmlns:a16="http://schemas.microsoft.com/office/drawing/2014/main" id="{6BB7EE1A-65BD-E147-B4F8-21D6CB21D385}"/>
              </a:ext>
            </a:extLst>
          </p:cNvPr>
          <p:cNvSpPr/>
          <p:nvPr/>
        </p:nvSpPr>
        <p:spPr>
          <a:xfrm>
            <a:off x="5866846" y="1766411"/>
            <a:ext cx="1397426" cy="872505"/>
          </a:xfrm>
          <a:prstGeom prst="wedgeEllipseCallout">
            <a:avLst>
              <a:gd name="adj1" fmla="val -109412"/>
              <a:gd name="adj2" fmla="val 101761"/>
            </a:avLst>
          </a:prstGeom>
          <a:solidFill>
            <a:schemeClr val="accent6">
              <a:lumMod val="20000"/>
              <a:lumOff val="80000"/>
            </a:schemeClr>
          </a:solidFill>
          <a:ln>
            <a:solidFill>
              <a:schemeClr val="accent6">
                <a:lumMod val="75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I’m the Product Owner!</a:t>
            </a:r>
          </a:p>
        </p:txBody>
      </p:sp>
      <p:sp>
        <p:nvSpPr>
          <p:cNvPr id="19" name="Oval Callout 18" descr="A purple talk bubble connected to the product owner that proclaims his identity:&#10;&#10;“I’m the product owner.”">
            <a:extLst>
              <a:ext uri="{FF2B5EF4-FFF2-40B4-BE49-F238E27FC236}">
                <a16:creationId xmlns:a16="http://schemas.microsoft.com/office/drawing/2014/main" id="{7C80D057-D5BF-2D48-83A9-6373ABBA7B68}"/>
              </a:ext>
            </a:extLst>
          </p:cNvPr>
          <p:cNvSpPr/>
          <p:nvPr/>
        </p:nvSpPr>
        <p:spPr>
          <a:xfrm>
            <a:off x="5931230" y="3273719"/>
            <a:ext cx="1333042" cy="929692"/>
          </a:xfrm>
          <a:prstGeom prst="wedgeEllipseCallout">
            <a:avLst>
              <a:gd name="adj1" fmla="val -124841"/>
              <a:gd name="adj2" fmla="val 159011"/>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I’m the Agile Coach!</a:t>
            </a:r>
          </a:p>
        </p:txBody>
      </p:sp>
      <p:sp>
        <p:nvSpPr>
          <p:cNvPr id="3" name="Oval Callout 2" descr="A yellow talk bubble connected to the product owner that proclaims her primary role:&#10;&#10;“I’m in empathy with the customers and help prioritize work.”">
            <a:extLst>
              <a:ext uri="{FF2B5EF4-FFF2-40B4-BE49-F238E27FC236}">
                <a16:creationId xmlns:a16="http://schemas.microsoft.com/office/drawing/2014/main" id="{EEED194C-805A-E0C6-530A-C203299B0A9A}"/>
              </a:ext>
            </a:extLst>
          </p:cNvPr>
          <p:cNvSpPr/>
          <p:nvPr/>
        </p:nvSpPr>
        <p:spPr>
          <a:xfrm>
            <a:off x="7620894" y="2034371"/>
            <a:ext cx="2871609" cy="872505"/>
          </a:xfrm>
          <a:prstGeom prst="wedgeEllipseCallout">
            <a:avLst>
              <a:gd name="adj1" fmla="val -138202"/>
              <a:gd name="adj2" fmla="val 73602"/>
            </a:avLst>
          </a:prstGeom>
          <a:solidFill>
            <a:schemeClr val="accent6">
              <a:lumMod val="20000"/>
              <a:lumOff val="80000"/>
            </a:schemeClr>
          </a:solidFill>
          <a:ln>
            <a:solidFill>
              <a:schemeClr val="accent6">
                <a:lumMod val="75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I’m in empathy with the customers and help prioritize work</a:t>
            </a:r>
          </a:p>
        </p:txBody>
      </p:sp>
      <p:sp>
        <p:nvSpPr>
          <p:cNvPr id="4" name="Oval Callout 3" descr="A purple talk bubble connected to the scrum lead that proclaims his primary role:&#10;&#10;“When asked, I help address barriers to success.”">
            <a:extLst>
              <a:ext uri="{FF2B5EF4-FFF2-40B4-BE49-F238E27FC236}">
                <a16:creationId xmlns:a16="http://schemas.microsoft.com/office/drawing/2014/main" id="{CD4B9723-988D-6174-5C86-3B801E7B59D7}"/>
              </a:ext>
            </a:extLst>
          </p:cNvPr>
          <p:cNvSpPr/>
          <p:nvPr/>
        </p:nvSpPr>
        <p:spPr>
          <a:xfrm>
            <a:off x="5466414" y="4800721"/>
            <a:ext cx="2568424" cy="929692"/>
          </a:xfrm>
          <a:prstGeom prst="wedgeEllipseCallout">
            <a:avLst>
              <a:gd name="adj1" fmla="val -69625"/>
              <a:gd name="adj2" fmla="val -3840"/>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When asked, I help address barriers to success</a:t>
            </a:r>
          </a:p>
        </p:txBody>
      </p:sp>
      <p:sp>
        <p:nvSpPr>
          <p:cNvPr id="6" name="Content Placeholder 5">
            <a:extLst>
              <a:ext uri="{FF2B5EF4-FFF2-40B4-BE49-F238E27FC236}">
                <a16:creationId xmlns:a16="http://schemas.microsoft.com/office/drawing/2014/main" id="{B856B93E-7E1E-F84D-8968-FFB588AA14A3}"/>
              </a:ext>
            </a:extLst>
          </p:cNvPr>
          <p:cNvSpPr>
            <a:spLocks noGrp="1"/>
          </p:cNvSpPr>
          <p:nvPr>
            <p:ph idx="4294967295"/>
          </p:nvPr>
        </p:nvSpPr>
        <p:spPr>
          <a:xfrm>
            <a:off x="8239125" y="3287713"/>
            <a:ext cx="3952875" cy="2863705"/>
          </a:xfrm>
        </p:spPr>
        <p:txBody>
          <a:bodyPr>
            <a:normAutofit fontScale="85000" lnSpcReduction="20000"/>
          </a:bodyPr>
          <a:lstStyle/>
          <a:p>
            <a:r>
              <a:rPr lang="en-US" dirty="0"/>
              <a:t>Some PM functions are split between two roles</a:t>
            </a:r>
          </a:p>
          <a:p>
            <a:r>
              <a:rPr lang="en-US" dirty="0"/>
              <a:t>Teams self-organize</a:t>
            </a:r>
          </a:p>
          <a:p>
            <a:pPr lvl="1"/>
            <a:r>
              <a:rPr lang="en-US" dirty="0"/>
              <a:t>Who does what</a:t>
            </a:r>
          </a:p>
          <a:p>
            <a:r>
              <a:rPr lang="en-US" b="1" dirty="0">
                <a:solidFill>
                  <a:srgbClr val="7030A0"/>
                </a:solidFill>
              </a:rPr>
              <a:t>We expect planning to evolve constantly</a:t>
            </a:r>
          </a:p>
          <a:p>
            <a:pPr lvl="1"/>
            <a:r>
              <a:rPr lang="en-US" b="1" dirty="0">
                <a:solidFill>
                  <a:srgbClr val="7030A0"/>
                </a:solidFill>
              </a:rPr>
              <a:t>High rate of scope/mind/ environmental change</a:t>
            </a:r>
          </a:p>
          <a:p>
            <a:pPr lvl="1"/>
            <a:r>
              <a:rPr lang="en-US" b="1" dirty="0">
                <a:solidFill>
                  <a:srgbClr val="7030A0"/>
                </a:solidFill>
              </a:rPr>
              <a:t>Frequent reprioritization</a:t>
            </a:r>
          </a:p>
        </p:txBody>
      </p:sp>
      <p:sp>
        <p:nvSpPr>
          <p:cNvPr id="2" name="Slide Number Placeholder 1">
            <a:extLst>
              <a:ext uri="{FF2B5EF4-FFF2-40B4-BE49-F238E27FC236}">
                <a16:creationId xmlns:a16="http://schemas.microsoft.com/office/drawing/2014/main" id="{55080AA5-2E1D-58F5-62AF-FA8A002E256E}"/>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8A79D1B-CAA5-974F-8558-0DAD6B830355}"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sym typeface="Calibri"/>
            </a:endParaRPr>
          </a:p>
        </p:txBody>
      </p:sp>
      <p:sp>
        <p:nvSpPr>
          <p:cNvPr id="11" name="Plaque 10">
            <a:extLst>
              <a:ext uri="{FF2B5EF4-FFF2-40B4-BE49-F238E27FC236}">
                <a16:creationId xmlns:a16="http://schemas.microsoft.com/office/drawing/2014/main" id="{E743F09B-B041-DACA-5450-7CD50B1215C7}"/>
              </a:ext>
            </a:extLst>
          </p:cNvPr>
          <p:cNvSpPr/>
          <p:nvPr/>
        </p:nvSpPr>
        <p:spPr>
          <a:xfrm>
            <a:off x="222175" y="5477548"/>
            <a:ext cx="2878833" cy="1061364"/>
          </a:xfrm>
          <a:prstGeom prst="plaque">
            <a:avLst/>
          </a:prstGeom>
          <a:solidFill>
            <a:schemeClr val="accent6">
              <a:lumMod val="75000"/>
            </a:schemeClr>
          </a:solidFill>
          <a:effectLst>
            <a:outerShdw blurRad="50800" dist="38100" dir="2700000" algn="tl" rotWithShape="0">
              <a:prstClr val="black">
                <a:alpha val="40000"/>
              </a:prstClr>
            </a:outerShdw>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Pro Tip: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 some large adaptive projects, PMs have a role.</a:t>
            </a:r>
          </a:p>
        </p:txBody>
      </p:sp>
    </p:spTree>
    <p:extLst>
      <p:ext uri="{BB962C8B-B14F-4D97-AF65-F5344CB8AC3E}">
        <p14:creationId xmlns:p14="http://schemas.microsoft.com/office/powerpoint/2010/main" val="129365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fade">
                                      <p:cBhvr>
                                        <p:cTn id="51" dur="500"/>
                                        <p:tgtEl>
                                          <p:spTgt spid="6">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
                                            <p:txEl>
                                              <p:pRg st="1" end="1"/>
                                            </p:txEl>
                                          </p:spTgt>
                                        </p:tgtEl>
                                        <p:attrNameLst>
                                          <p:attrName>style.visibility</p:attrName>
                                        </p:attrNameLst>
                                      </p:cBhvr>
                                      <p:to>
                                        <p:strVal val="visible"/>
                                      </p:to>
                                    </p:set>
                                    <p:animEffect transition="in" filter="fade">
                                      <p:cBhvr>
                                        <p:cTn id="56" dur="500"/>
                                        <p:tgtEl>
                                          <p:spTgt spid="6">
                                            <p:txEl>
                                              <p:pRg st="1" end="1"/>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
                                            <p:txEl>
                                              <p:pRg st="2" end="2"/>
                                            </p:txEl>
                                          </p:spTgt>
                                        </p:tgtEl>
                                        <p:attrNameLst>
                                          <p:attrName>style.visibility</p:attrName>
                                        </p:attrNameLst>
                                      </p:cBhvr>
                                      <p:to>
                                        <p:strVal val="visible"/>
                                      </p:to>
                                    </p:set>
                                    <p:animEffect transition="in" filter="fade">
                                      <p:cBhvr>
                                        <p:cTn id="59" dur="500"/>
                                        <p:tgtEl>
                                          <p:spTgt spid="6">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6">
                                            <p:txEl>
                                              <p:pRg st="3" end="3"/>
                                            </p:txEl>
                                          </p:spTgt>
                                        </p:tgtEl>
                                        <p:attrNameLst>
                                          <p:attrName>style.visibility</p:attrName>
                                        </p:attrNameLst>
                                      </p:cBhvr>
                                      <p:to>
                                        <p:strVal val="visible"/>
                                      </p:to>
                                    </p:set>
                                    <p:animEffect transition="in" filter="fade">
                                      <p:cBhvr>
                                        <p:cTn id="64" dur="500"/>
                                        <p:tgtEl>
                                          <p:spTgt spid="6">
                                            <p:txEl>
                                              <p:pRg st="3" end="3"/>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
                                            <p:txEl>
                                              <p:pRg st="4" end="4"/>
                                            </p:txEl>
                                          </p:spTgt>
                                        </p:tgtEl>
                                        <p:attrNameLst>
                                          <p:attrName>style.visibility</p:attrName>
                                        </p:attrNameLst>
                                      </p:cBhvr>
                                      <p:to>
                                        <p:strVal val="visible"/>
                                      </p:to>
                                    </p:set>
                                    <p:animEffect transition="in" filter="fade">
                                      <p:cBhvr>
                                        <p:cTn id="67" dur="500"/>
                                        <p:tgtEl>
                                          <p:spTgt spid="6">
                                            <p:txEl>
                                              <p:pRg st="4" end="4"/>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
                                            <p:txEl>
                                              <p:pRg st="5" end="5"/>
                                            </p:txEl>
                                          </p:spTgt>
                                        </p:tgtEl>
                                        <p:attrNameLst>
                                          <p:attrName>style.visibility</p:attrName>
                                        </p:attrNameLst>
                                      </p:cBhvr>
                                      <p:to>
                                        <p:strVal val="visible"/>
                                      </p:to>
                                    </p:set>
                                    <p:animEffect transition="in" filter="fade">
                                      <p:cBhvr>
                                        <p:cTn id="70" dur="500"/>
                                        <p:tgtEl>
                                          <p:spTgt spid="6">
                                            <p:txEl>
                                              <p:pRg st="5" end="5"/>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19" grpId="0" animBg="1"/>
      <p:bldP spid="3" grpId="0" animBg="1"/>
      <p:bldP spid="4" grpId="0" animBg="1"/>
      <p:bldP spid="6" grpId="0" build="p"/>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descr="The thrid of five caption blocks at the bottom of the page.&#10;This identifies the work performed by the project team in refining the iteration backlog to ensure the proposed work has actionable detail.">
            <a:extLst>
              <a:ext uri="{FF2B5EF4-FFF2-40B4-BE49-F238E27FC236}">
                <a16:creationId xmlns:a16="http://schemas.microsoft.com/office/drawing/2014/main" id="{B8E8755F-4991-9B81-FF3F-BBECB4746332}"/>
              </a:ext>
            </a:extLst>
          </p:cNvPr>
          <p:cNvSpPr txBox="1"/>
          <p:nvPr/>
        </p:nvSpPr>
        <p:spPr>
          <a:xfrm>
            <a:off x="5278247" y="5324770"/>
            <a:ext cx="1522010" cy="923330"/>
          </a:xfrm>
          <a:prstGeom prst="rect">
            <a:avLst/>
          </a:prstGeom>
          <a:noFill/>
        </p:spPr>
        <p:txBody>
          <a:bodyPr wrap="square" rtlCol="0">
            <a:spAutoFit/>
          </a:bodyPr>
          <a:lstStyle/>
          <a:p>
            <a:pPr lvl="0" algn="ctr">
              <a:buClrTx/>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Iteration Backlog </a:t>
            </a:r>
            <a:r>
              <a:rPr lang="en-US" sz="1800" b="1" kern="1200" dirty="0">
                <a:solidFill>
                  <a:prstClr val="black"/>
                </a:solidFill>
                <a:latin typeface="Aptos" panose="02110004020202020204"/>
              </a:rPr>
              <a:t>Refinement</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FEC76FA-9153-C5B1-DBE6-2EDFCD952CD4}"/>
              </a:ext>
            </a:extLst>
          </p:cNvPr>
          <p:cNvSpPr>
            <a:spLocks noGrp="1"/>
          </p:cNvSpPr>
          <p:nvPr>
            <p:ph type="title"/>
          </p:nvPr>
        </p:nvSpPr>
        <p:spPr/>
        <p:txBody>
          <a:bodyPr/>
          <a:lstStyle/>
          <a:p>
            <a:r>
              <a:rPr lang="en-US" dirty="0"/>
              <a:t>A Common Adaptive Method: Planning Focus </a:t>
            </a:r>
          </a:p>
        </p:txBody>
      </p:sp>
      <p:sp>
        <p:nvSpPr>
          <p:cNvPr id="6" name="Cube 5">
            <a:extLst>
              <a:ext uri="{FF2B5EF4-FFF2-40B4-BE49-F238E27FC236}">
                <a16:creationId xmlns:a16="http://schemas.microsoft.com/office/drawing/2014/main" id="{E832B83C-91DB-4A57-1C2B-6B49F71B897C}"/>
              </a:ext>
              <a:ext uri="{C183D7F6-B498-43B3-948B-1728B52AA6E4}">
                <adec:decorative xmlns:adec="http://schemas.microsoft.com/office/drawing/2017/decorative" val="1"/>
              </a:ext>
            </a:extLst>
          </p:cNvPr>
          <p:cNvSpPr/>
          <p:nvPr/>
        </p:nvSpPr>
        <p:spPr>
          <a:xfrm>
            <a:off x="838200" y="3923541"/>
            <a:ext cx="25928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W</a:t>
            </a:r>
          </a:p>
        </p:txBody>
      </p:sp>
      <p:sp>
        <p:nvSpPr>
          <p:cNvPr id="7" name="Cube 6">
            <a:extLst>
              <a:ext uri="{FF2B5EF4-FFF2-40B4-BE49-F238E27FC236}">
                <a16:creationId xmlns:a16="http://schemas.microsoft.com/office/drawing/2014/main" id="{3B7AD786-39C0-EA31-EEE3-744149314576}"/>
              </a:ext>
              <a:ext uri="{C183D7F6-B498-43B3-948B-1728B52AA6E4}">
                <adec:decorative xmlns:adec="http://schemas.microsoft.com/office/drawing/2017/decorative" val="1"/>
              </a:ext>
            </a:extLst>
          </p:cNvPr>
          <p:cNvSpPr/>
          <p:nvPr/>
        </p:nvSpPr>
        <p:spPr>
          <a:xfrm>
            <a:off x="838200" y="3621047"/>
            <a:ext cx="16784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U</a:t>
            </a:r>
          </a:p>
        </p:txBody>
      </p:sp>
      <p:sp>
        <p:nvSpPr>
          <p:cNvPr id="8" name="Cube 7">
            <a:extLst>
              <a:ext uri="{FF2B5EF4-FFF2-40B4-BE49-F238E27FC236}">
                <a16:creationId xmlns:a16="http://schemas.microsoft.com/office/drawing/2014/main" id="{22DE1882-5143-2683-0D11-23CAD3124F8A}"/>
              </a:ext>
              <a:ext uri="{C183D7F6-B498-43B3-948B-1728B52AA6E4}">
                <adec:decorative xmlns:adec="http://schemas.microsoft.com/office/drawing/2017/decorative" val="1"/>
              </a:ext>
            </a:extLst>
          </p:cNvPr>
          <p:cNvSpPr/>
          <p:nvPr/>
        </p:nvSpPr>
        <p:spPr>
          <a:xfrm>
            <a:off x="1752600" y="3621047"/>
            <a:ext cx="16784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V</a:t>
            </a:r>
          </a:p>
        </p:txBody>
      </p:sp>
      <p:sp>
        <p:nvSpPr>
          <p:cNvPr id="12" name="Cube 11">
            <a:extLst>
              <a:ext uri="{FF2B5EF4-FFF2-40B4-BE49-F238E27FC236}">
                <a16:creationId xmlns:a16="http://schemas.microsoft.com/office/drawing/2014/main" id="{0384A38F-5F73-3110-566A-C73C3E6DC215}"/>
              </a:ext>
              <a:ext uri="{C183D7F6-B498-43B3-948B-1728B52AA6E4}">
                <adec:decorative xmlns:adec="http://schemas.microsoft.com/office/drawing/2017/decorative" val="1"/>
              </a:ext>
            </a:extLst>
          </p:cNvPr>
          <p:cNvSpPr/>
          <p:nvPr/>
        </p:nvSpPr>
        <p:spPr>
          <a:xfrm>
            <a:off x="1439449" y="3348326"/>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1" name="Cube 10">
            <a:extLst>
              <a:ext uri="{FF2B5EF4-FFF2-40B4-BE49-F238E27FC236}">
                <a16:creationId xmlns:a16="http://schemas.microsoft.com/office/drawing/2014/main" id="{04001AFE-94F1-516A-59C3-8785D75D9EC7}"/>
              </a:ext>
              <a:ext uri="{C183D7F6-B498-43B3-948B-1728B52AA6E4}">
                <adec:decorative xmlns:adec="http://schemas.microsoft.com/office/drawing/2017/decorative" val="1"/>
              </a:ext>
            </a:extLst>
          </p:cNvPr>
          <p:cNvSpPr/>
          <p:nvPr/>
        </p:nvSpPr>
        <p:spPr>
          <a:xfrm>
            <a:off x="2353849" y="3348326"/>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3" name="Cube 12">
            <a:extLst>
              <a:ext uri="{FF2B5EF4-FFF2-40B4-BE49-F238E27FC236}">
                <a16:creationId xmlns:a16="http://schemas.microsoft.com/office/drawing/2014/main" id="{3EB4AB5E-DAF6-4A2D-6FA0-6FFA7711A48B}"/>
              </a:ext>
              <a:ext uri="{C183D7F6-B498-43B3-948B-1728B52AA6E4}">
                <adec:decorative xmlns:adec="http://schemas.microsoft.com/office/drawing/2017/decorative" val="1"/>
              </a:ext>
            </a:extLst>
          </p:cNvPr>
          <p:cNvSpPr/>
          <p:nvPr/>
        </p:nvSpPr>
        <p:spPr>
          <a:xfrm>
            <a:off x="1229576" y="3543850"/>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4" name="Cube 13">
            <a:extLst>
              <a:ext uri="{FF2B5EF4-FFF2-40B4-BE49-F238E27FC236}">
                <a16:creationId xmlns:a16="http://schemas.microsoft.com/office/drawing/2014/main" id="{71F89201-EE49-2652-8005-6CC0D9C6C887}"/>
              </a:ext>
              <a:ext uri="{C183D7F6-B498-43B3-948B-1728B52AA6E4}">
                <adec:decorative xmlns:adec="http://schemas.microsoft.com/office/drawing/2017/decorative" val="1"/>
              </a:ext>
            </a:extLst>
          </p:cNvPr>
          <p:cNvSpPr/>
          <p:nvPr/>
        </p:nvSpPr>
        <p:spPr>
          <a:xfrm>
            <a:off x="2154435" y="3535843"/>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5" name="Cube 14">
            <a:extLst>
              <a:ext uri="{FF2B5EF4-FFF2-40B4-BE49-F238E27FC236}">
                <a16:creationId xmlns:a16="http://schemas.microsoft.com/office/drawing/2014/main" id="{C0D7643D-C5D3-078A-26C0-DC24A6B4F5BC}"/>
              </a:ext>
              <a:ext uri="{C183D7F6-B498-43B3-948B-1728B52AA6E4}">
                <adec:decorative xmlns:adec="http://schemas.microsoft.com/office/drawing/2017/decorative" val="1"/>
              </a:ext>
            </a:extLst>
          </p:cNvPr>
          <p:cNvSpPr/>
          <p:nvPr/>
        </p:nvSpPr>
        <p:spPr>
          <a:xfrm>
            <a:off x="1040103" y="3727559"/>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6" name="Cube 15">
            <a:extLst>
              <a:ext uri="{FF2B5EF4-FFF2-40B4-BE49-F238E27FC236}">
                <a16:creationId xmlns:a16="http://schemas.microsoft.com/office/drawing/2014/main" id="{301F2CB3-59F7-47C3-D312-60E64FAB7D58}"/>
              </a:ext>
              <a:ext uri="{C183D7F6-B498-43B3-948B-1728B52AA6E4}">
                <adec:decorative xmlns:adec="http://schemas.microsoft.com/office/drawing/2017/decorative" val="1"/>
              </a:ext>
            </a:extLst>
          </p:cNvPr>
          <p:cNvSpPr/>
          <p:nvPr/>
        </p:nvSpPr>
        <p:spPr>
          <a:xfrm>
            <a:off x="1954504" y="3727559"/>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9" name="Cube 8">
            <a:extLst>
              <a:ext uri="{FF2B5EF4-FFF2-40B4-BE49-F238E27FC236}">
                <a16:creationId xmlns:a16="http://schemas.microsoft.com/office/drawing/2014/main" id="{816E0B2C-ED57-1D10-108D-8F92D74A2D9E}"/>
              </a:ext>
              <a:ext uri="{C183D7F6-B498-43B3-948B-1728B52AA6E4}">
                <adec:decorative xmlns:adec="http://schemas.microsoft.com/office/drawing/2017/decorative" val="1"/>
              </a:ext>
            </a:extLst>
          </p:cNvPr>
          <p:cNvSpPr/>
          <p:nvPr/>
        </p:nvSpPr>
        <p:spPr>
          <a:xfrm>
            <a:off x="838201" y="3923541"/>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M</a:t>
            </a:r>
          </a:p>
        </p:txBody>
      </p:sp>
      <p:sp>
        <p:nvSpPr>
          <p:cNvPr id="10" name="Cube 9">
            <a:extLst>
              <a:ext uri="{FF2B5EF4-FFF2-40B4-BE49-F238E27FC236}">
                <a16:creationId xmlns:a16="http://schemas.microsoft.com/office/drawing/2014/main" id="{7F7CF37A-A14D-1A5A-A38F-D3D91A9B706C}"/>
              </a:ext>
              <a:ext uri="{C183D7F6-B498-43B3-948B-1728B52AA6E4}">
                <adec:decorative xmlns:adec="http://schemas.microsoft.com/office/drawing/2017/decorative" val="1"/>
              </a:ext>
            </a:extLst>
          </p:cNvPr>
          <p:cNvSpPr/>
          <p:nvPr/>
        </p:nvSpPr>
        <p:spPr>
          <a:xfrm>
            <a:off x="1752600" y="3923541"/>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7" name="Cube 16">
            <a:extLst>
              <a:ext uri="{FF2B5EF4-FFF2-40B4-BE49-F238E27FC236}">
                <a16:creationId xmlns:a16="http://schemas.microsoft.com/office/drawing/2014/main" id="{88C2CAEE-E869-3596-8636-B4D5018142E4}"/>
              </a:ext>
              <a:ext uri="{C183D7F6-B498-43B3-948B-1728B52AA6E4}">
                <adec:decorative xmlns:adec="http://schemas.microsoft.com/office/drawing/2017/decorative" val="1"/>
              </a:ext>
            </a:extLst>
          </p:cNvPr>
          <p:cNvSpPr/>
          <p:nvPr/>
        </p:nvSpPr>
        <p:spPr>
          <a:xfrm>
            <a:off x="1436961" y="3061171"/>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8" name="Cube 17">
            <a:extLst>
              <a:ext uri="{FF2B5EF4-FFF2-40B4-BE49-F238E27FC236}">
                <a16:creationId xmlns:a16="http://schemas.microsoft.com/office/drawing/2014/main" id="{40C91BB6-6F10-1465-66AA-7CF68C7E6701}"/>
              </a:ext>
              <a:ext uri="{C183D7F6-B498-43B3-948B-1728B52AA6E4}">
                <adec:decorative xmlns:adec="http://schemas.microsoft.com/office/drawing/2017/decorative" val="1"/>
              </a:ext>
            </a:extLst>
          </p:cNvPr>
          <p:cNvSpPr/>
          <p:nvPr/>
        </p:nvSpPr>
        <p:spPr>
          <a:xfrm>
            <a:off x="2351361" y="3061171"/>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9" name="Cube 18">
            <a:extLst>
              <a:ext uri="{FF2B5EF4-FFF2-40B4-BE49-F238E27FC236}">
                <a16:creationId xmlns:a16="http://schemas.microsoft.com/office/drawing/2014/main" id="{B678F9E1-409A-AE85-520F-F15E68CB0630}"/>
              </a:ext>
              <a:ext uri="{C183D7F6-B498-43B3-948B-1728B52AA6E4}">
                <adec:decorative xmlns:adec="http://schemas.microsoft.com/office/drawing/2017/decorative" val="1"/>
              </a:ext>
            </a:extLst>
          </p:cNvPr>
          <p:cNvSpPr/>
          <p:nvPr/>
        </p:nvSpPr>
        <p:spPr>
          <a:xfrm>
            <a:off x="1227088" y="3256695"/>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20" name="Cube 19">
            <a:extLst>
              <a:ext uri="{FF2B5EF4-FFF2-40B4-BE49-F238E27FC236}">
                <a16:creationId xmlns:a16="http://schemas.microsoft.com/office/drawing/2014/main" id="{7301EBC4-05E7-E998-A586-A68B224E3B0E}"/>
              </a:ext>
              <a:ext uri="{C183D7F6-B498-43B3-948B-1728B52AA6E4}">
                <adec:decorative xmlns:adec="http://schemas.microsoft.com/office/drawing/2017/decorative" val="1"/>
              </a:ext>
            </a:extLst>
          </p:cNvPr>
          <p:cNvSpPr/>
          <p:nvPr/>
        </p:nvSpPr>
        <p:spPr>
          <a:xfrm>
            <a:off x="2151946" y="3248688"/>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J</a:t>
            </a:r>
          </a:p>
        </p:txBody>
      </p:sp>
      <p:sp>
        <p:nvSpPr>
          <p:cNvPr id="23" name="Cube 22">
            <a:extLst>
              <a:ext uri="{FF2B5EF4-FFF2-40B4-BE49-F238E27FC236}">
                <a16:creationId xmlns:a16="http://schemas.microsoft.com/office/drawing/2014/main" id="{BBBAE380-2710-E648-549F-2BDDC7449252}"/>
              </a:ext>
              <a:ext uri="{C183D7F6-B498-43B3-948B-1728B52AA6E4}">
                <adec:decorative xmlns:adec="http://schemas.microsoft.com/office/drawing/2017/decorative" val="1"/>
              </a:ext>
            </a:extLst>
          </p:cNvPr>
          <p:cNvSpPr/>
          <p:nvPr/>
        </p:nvSpPr>
        <p:spPr>
          <a:xfrm>
            <a:off x="1049947" y="3439957"/>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G</a:t>
            </a:r>
          </a:p>
        </p:txBody>
      </p:sp>
      <p:sp>
        <p:nvSpPr>
          <p:cNvPr id="24" name="Cube 23">
            <a:extLst>
              <a:ext uri="{FF2B5EF4-FFF2-40B4-BE49-F238E27FC236}">
                <a16:creationId xmlns:a16="http://schemas.microsoft.com/office/drawing/2014/main" id="{C79BB161-A6AB-E7EB-3BFA-1942FB341735}"/>
              </a:ext>
              <a:ext uri="{C183D7F6-B498-43B3-948B-1728B52AA6E4}">
                <adec:decorative xmlns:adec="http://schemas.microsoft.com/office/drawing/2017/decorative" val="1"/>
              </a:ext>
            </a:extLst>
          </p:cNvPr>
          <p:cNvSpPr/>
          <p:nvPr/>
        </p:nvSpPr>
        <p:spPr>
          <a:xfrm>
            <a:off x="1950043" y="3443180"/>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H</a:t>
            </a:r>
          </a:p>
        </p:txBody>
      </p:sp>
      <p:sp>
        <p:nvSpPr>
          <p:cNvPr id="21" name="Cube 20" descr="A stack of many wishes, labeled “A” through “W” and sorted with the most granular, most specific wishes at the top and front of the stack. The illustration that the prodcut backlog is a partially detailed wishlist.">
            <a:extLst>
              <a:ext uri="{FF2B5EF4-FFF2-40B4-BE49-F238E27FC236}">
                <a16:creationId xmlns:a16="http://schemas.microsoft.com/office/drawing/2014/main" id="{0FCD8F40-3F52-8F52-EB92-33E7F66B1999}"/>
              </a:ext>
            </a:extLst>
          </p:cNvPr>
          <p:cNvSpPr/>
          <p:nvPr/>
        </p:nvSpPr>
        <p:spPr>
          <a:xfrm>
            <a:off x="838199" y="3639125"/>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A</a:t>
            </a:r>
          </a:p>
        </p:txBody>
      </p:sp>
      <p:sp>
        <p:nvSpPr>
          <p:cNvPr id="22" name="Cube 21">
            <a:extLst>
              <a:ext uri="{FF2B5EF4-FFF2-40B4-BE49-F238E27FC236}">
                <a16:creationId xmlns:a16="http://schemas.microsoft.com/office/drawing/2014/main" id="{0388AE11-6420-401F-8896-E3B871870BF3}"/>
              </a:ext>
              <a:ext uri="{C183D7F6-B498-43B3-948B-1728B52AA6E4}">
                <adec:decorative xmlns:adec="http://schemas.microsoft.com/office/drawing/2017/decorative" val="1"/>
              </a:ext>
            </a:extLst>
          </p:cNvPr>
          <p:cNvSpPr/>
          <p:nvPr/>
        </p:nvSpPr>
        <p:spPr>
          <a:xfrm>
            <a:off x="1142749" y="3641511"/>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B</a:t>
            </a:r>
          </a:p>
        </p:txBody>
      </p:sp>
      <p:sp>
        <p:nvSpPr>
          <p:cNvPr id="25" name="Cube 24">
            <a:extLst>
              <a:ext uri="{FF2B5EF4-FFF2-40B4-BE49-F238E27FC236}">
                <a16:creationId xmlns:a16="http://schemas.microsoft.com/office/drawing/2014/main" id="{D7F404C1-FDBC-594E-2607-03BE7BE137E0}"/>
              </a:ext>
              <a:ext uri="{C183D7F6-B498-43B3-948B-1728B52AA6E4}">
                <adec:decorative xmlns:adec="http://schemas.microsoft.com/office/drawing/2017/decorative" val="1"/>
              </a:ext>
            </a:extLst>
          </p:cNvPr>
          <p:cNvSpPr/>
          <p:nvPr/>
        </p:nvSpPr>
        <p:spPr>
          <a:xfrm>
            <a:off x="1443591" y="3640917"/>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C</a:t>
            </a:r>
          </a:p>
        </p:txBody>
      </p:sp>
      <p:sp>
        <p:nvSpPr>
          <p:cNvPr id="26" name="Cube 25">
            <a:extLst>
              <a:ext uri="{FF2B5EF4-FFF2-40B4-BE49-F238E27FC236}">
                <a16:creationId xmlns:a16="http://schemas.microsoft.com/office/drawing/2014/main" id="{B249CD71-BA40-3A9C-A96F-9E895F5723CC}"/>
              </a:ext>
              <a:ext uri="{C183D7F6-B498-43B3-948B-1728B52AA6E4}">
                <adec:decorative xmlns:adec="http://schemas.microsoft.com/office/drawing/2017/decorative" val="1"/>
              </a:ext>
            </a:extLst>
          </p:cNvPr>
          <p:cNvSpPr/>
          <p:nvPr/>
        </p:nvSpPr>
        <p:spPr>
          <a:xfrm>
            <a:off x="1748141" y="3643303"/>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D</a:t>
            </a:r>
          </a:p>
        </p:txBody>
      </p:sp>
      <p:sp>
        <p:nvSpPr>
          <p:cNvPr id="27" name="Cube 26">
            <a:extLst>
              <a:ext uri="{FF2B5EF4-FFF2-40B4-BE49-F238E27FC236}">
                <a16:creationId xmlns:a16="http://schemas.microsoft.com/office/drawing/2014/main" id="{66FB1D25-8FCE-4E99-9E9D-A5CAFDF6F1B1}"/>
              </a:ext>
              <a:ext uri="{C183D7F6-B498-43B3-948B-1728B52AA6E4}">
                <adec:decorative xmlns:adec="http://schemas.microsoft.com/office/drawing/2017/decorative" val="1"/>
              </a:ext>
            </a:extLst>
          </p:cNvPr>
          <p:cNvSpPr/>
          <p:nvPr/>
        </p:nvSpPr>
        <p:spPr>
          <a:xfrm>
            <a:off x="2039514" y="3641008"/>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E</a:t>
            </a:r>
          </a:p>
        </p:txBody>
      </p:sp>
      <p:sp>
        <p:nvSpPr>
          <p:cNvPr id="28" name="Cube 27">
            <a:extLst>
              <a:ext uri="{FF2B5EF4-FFF2-40B4-BE49-F238E27FC236}">
                <a16:creationId xmlns:a16="http://schemas.microsoft.com/office/drawing/2014/main" id="{4275E9A6-5088-71AD-7592-68DBDCFFD893}"/>
              </a:ext>
              <a:ext uri="{C183D7F6-B498-43B3-948B-1728B52AA6E4}">
                <adec:decorative xmlns:adec="http://schemas.microsoft.com/office/drawing/2017/decorative" val="1"/>
              </a:ext>
            </a:extLst>
          </p:cNvPr>
          <p:cNvSpPr/>
          <p:nvPr/>
        </p:nvSpPr>
        <p:spPr>
          <a:xfrm>
            <a:off x="2344064" y="3643394"/>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F</a:t>
            </a:r>
          </a:p>
        </p:txBody>
      </p:sp>
      <p:sp>
        <p:nvSpPr>
          <p:cNvPr id="30" name="TextBox 29">
            <a:extLst>
              <a:ext uri="{FF2B5EF4-FFF2-40B4-BE49-F238E27FC236}">
                <a16:creationId xmlns:a16="http://schemas.microsoft.com/office/drawing/2014/main" id="{A7638F28-61EC-2B30-E410-61F0DBE6E0C3}"/>
              </a:ext>
              <a:ext uri="{C183D7F6-B498-43B3-948B-1728B52AA6E4}">
                <adec:decorative xmlns:adec="http://schemas.microsoft.com/office/drawing/2017/decorative" val="1"/>
              </a:ext>
            </a:extLst>
          </p:cNvPr>
          <p:cNvSpPr txBox="1"/>
          <p:nvPr/>
        </p:nvSpPr>
        <p:spPr>
          <a:xfrm>
            <a:off x="-1020" y="3708413"/>
            <a:ext cx="84119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More </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Detailed</a:t>
            </a:r>
          </a:p>
        </p:txBody>
      </p:sp>
      <p:sp>
        <p:nvSpPr>
          <p:cNvPr id="31" name="TextBox 30">
            <a:extLst>
              <a:ext uri="{FF2B5EF4-FFF2-40B4-BE49-F238E27FC236}">
                <a16:creationId xmlns:a16="http://schemas.microsoft.com/office/drawing/2014/main" id="{340A95CC-E0E3-1B7D-DF0D-89B9121D86A9}"/>
              </a:ext>
              <a:ext uri="{C183D7F6-B498-43B3-948B-1728B52AA6E4}">
                <adec:decorative xmlns:adec="http://schemas.microsoft.com/office/drawing/2017/decorative" val="1"/>
              </a:ext>
            </a:extLst>
          </p:cNvPr>
          <p:cNvSpPr txBox="1"/>
          <p:nvPr/>
        </p:nvSpPr>
        <p:spPr>
          <a:xfrm>
            <a:off x="0" y="4597424"/>
            <a:ext cx="84119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Less </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Detailed</a:t>
            </a:r>
          </a:p>
        </p:txBody>
      </p:sp>
      <p:sp>
        <p:nvSpPr>
          <p:cNvPr id="34" name="Cube 33" descr="A set of three wishes, two highly detailed and one not deeply detailed, that have been selected by the Prodcut Owner as the focus of the next work period. The drawing illustrates that adaptive teams work on prioritized segements of the Product Backlog.">
            <a:extLst>
              <a:ext uri="{FF2B5EF4-FFF2-40B4-BE49-F238E27FC236}">
                <a16:creationId xmlns:a16="http://schemas.microsoft.com/office/drawing/2014/main" id="{407A3D22-F8E8-1D39-6573-09B2814468BB}"/>
              </a:ext>
            </a:extLst>
          </p:cNvPr>
          <p:cNvSpPr/>
          <p:nvPr/>
        </p:nvSpPr>
        <p:spPr>
          <a:xfrm>
            <a:off x="3162734" y="4529238"/>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C</a:t>
            </a:r>
          </a:p>
        </p:txBody>
      </p:sp>
      <p:sp>
        <p:nvSpPr>
          <p:cNvPr id="35" name="Cube 34">
            <a:extLst>
              <a:ext uri="{FF2B5EF4-FFF2-40B4-BE49-F238E27FC236}">
                <a16:creationId xmlns:a16="http://schemas.microsoft.com/office/drawing/2014/main" id="{650953C4-9402-BA12-3848-582D95C7BCD4}"/>
              </a:ext>
              <a:ext uri="{C183D7F6-B498-43B3-948B-1728B52AA6E4}">
                <adec:decorative xmlns:adec="http://schemas.microsoft.com/office/drawing/2017/decorative" val="1"/>
              </a:ext>
            </a:extLst>
          </p:cNvPr>
          <p:cNvSpPr/>
          <p:nvPr/>
        </p:nvSpPr>
        <p:spPr>
          <a:xfrm>
            <a:off x="3619935" y="4529238"/>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F</a:t>
            </a:r>
          </a:p>
        </p:txBody>
      </p:sp>
      <p:sp>
        <p:nvSpPr>
          <p:cNvPr id="33" name="Cube 32">
            <a:extLst>
              <a:ext uri="{FF2B5EF4-FFF2-40B4-BE49-F238E27FC236}">
                <a16:creationId xmlns:a16="http://schemas.microsoft.com/office/drawing/2014/main" id="{55907A27-1F2E-6A7D-765E-9764D37865A6}"/>
              </a:ext>
              <a:ext uri="{C183D7F6-B498-43B3-948B-1728B52AA6E4}">
                <adec:decorative xmlns:adec="http://schemas.microsoft.com/office/drawing/2017/decorative" val="1"/>
              </a:ext>
            </a:extLst>
          </p:cNvPr>
          <p:cNvSpPr/>
          <p:nvPr/>
        </p:nvSpPr>
        <p:spPr>
          <a:xfrm>
            <a:off x="4077134" y="4529238"/>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H</a:t>
            </a:r>
          </a:p>
        </p:txBody>
      </p:sp>
      <p:sp>
        <p:nvSpPr>
          <p:cNvPr id="32" name="Rounded Rectangular Callout 31" descr="A blue callout entitled “Selection” that points to the proposed iteration backlog.&#10;It explains that the proposed iteration backlog is a wishlist of high-priorty items.&#10;It also explains that the proposed iteration backlog is identified by the Product Owner.">
            <a:extLst>
              <a:ext uri="{FF2B5EF4-FFF2-40B4-BE49-F238E27FC236}">
                <a16:creationId xmlns:a16="http://schemas.microsoft.com/office/drawing/2014/main" id="{02C8680A-ACF8-485B-8927-E523AD1E613F}"/>
              </a:ext>
            </a:extLst>
          </p:cNvPr>
          <p:cNvSpPr/>
          <p:nvPr/>
        </p:nvSpPr>
        <p:spPr>
          <a:xfrm>
            <a:off x="4412192" y="1528247"/>
            <a:ext cx="1847928" cy="915510"/>
          </a:xfrm>
          <a:prstGeom prst="wedgeRoundRectCallout">
            <a:avLst>
              <a:gd name="adj1" fmla="val -72692"/>
              <a:gd name="adj2" fmla="val 289743"/>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Selection: </a:t>
            </a: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800" kern="1200" dirty="0">
                <a:solidFill>
                  <a:prstClr val="black"/>
                </a:solidFill>
                <a:latin typeface="Aptos" panose="02110004020202020204"/>
              </a:rPr>
              <a:t>PO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IDs priority items</a:t>
            </a:r>
          </a:p>
        </p:txBody>
      </p:sp>
      <p:sp>
        <p:nvSpPr>
          <p:cNvPr id="37" name="Cube 36" descr="A illustration of the iteration backlog, where all the wishes have achieved actionable detail. The drawing shows how a big, complicated wish has been broken into smaller component parts,.">
            <a:extLst>
              <a:ext uri="{FF2B5EF4-FFF2-40B4-BE49-F238E27FC236}">
                <a16:creationId xmlns:a16="http://schemas.microsoft.com/office/drawing/2014/main" id="{4C82C32D-BA55-21F7-7D19-233A7B590F35}"/>
              </a:ext>
            </a:extLst>
          </p:cNvPr>
          <p:cNvSpPr/>
          <p:nvPr/>
        </p:nvSpPr>
        <p:spPr>
          <a:xfrm>
            <a:off x="5395059" y="453041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C</a:t>
            </a:r>
          </a:p>
        </p:txBody>
      </p:sp>
      <p:sp>
        <p:nvSpPr>
          <p:cNvPr id="38" name="Cube 37">
            <a:extLst>
              <a:ext uri="{FF2B5EF4-FFF2-40B4-BE49-F238E27FC236}">
                <a16:creationId xmlns:a16="http://schemas.microsoft.com/office/drawing/2014/main" id="{61FD83AD-35E5-110B-91F5-8B35672872B2}"/>
              </a:ext>
              <a:ext uri="{C183D7F6-B498-43B3-948B-1728B52AA6E4}">
                <adec:decorative xmlns:adec="http://schemas.microsoft.com/office/drawing/2017/decorative" val="1"/>
              </a:ext>
            </a:extLst>
          </p:cNvPr>
          <p:cNvSpPr>
            <a:spLocks/>
          </p:cNvSpPr>
          <p:nvPr/>
        </p:nvSpPr>
        <p:spPr>
          <a:xfrm>
            <a:off x="5783220" y="453206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39" name="Cube 38">
            <a:extLst>
              <a:ext uri="{FF2B5EF4-FFF2-40B4-BE49-F238E27FC236}">
                <a16:creationId xmlns:a16="http://schemas.microsoft.com/office/drawing/2014/main" id="{E81BA291-A00F-53ED-374A-B3F0470FF928}"/>
              </a:ext>
              <a:ext uri="{C183D7F6-B498-43B3-948B-1728B52AA6E4}">
                <adec:decorative xmlns:adec="http://schemas.microsoft.com/office/drawing/2017/decorative" val="1"/>
              </a:ext>
            </a:extLst>
          </p:cNvPr>
          <p:cNvSpPr/>
          <p:nvPr/>
        </p:nvSpPr>
        <p:spPr>
          <a:xfrm>
            <a:off x="5783220" y="4248845"/>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40" name="Cube 39">
            <a:extLst>
              <a:ext uri="{FF2B5EF4-FFF2-40B4-BE49-F238E27FC236}">
                <a16:creationId xmlns:a16="http://schemas.microsoft.com/office/drawing/2014/main" id="{08E77A5C-E11C-0128-FB66-8DE0F8C2A389}"/>
              </a:ext>
              <a:ext uri="{C183D7F6-B498-43B3-948B-1728B52AA6E4}">
                <adec:decorative xmlns:adec="http://schemas.microsoft.com/office/drawing/2017/decorative" val="1"/>
              </a:ext>
            </a:extLst>
          </p:cNvPr>
          <p:cNvSpPr>
            <a:spLocks/>
          </p:cNvSpPr>
          <p:nvPr/>
        </p:nvSpPr>
        <p:spPr>
          <a:xfrm>
            <a:off x="6171380" y="4533357"/>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41" name="Cube 40">
            <a:extLst>
              <a:ext uri="{FF2B5EF4-FFF2-40B4-BE49-F238E27FC236}">
                <a16:creationId xmlns:a16="http://schemas.microsoft.com/office/drawing/2014/main" id="{483387E0-40B9-AFEF-3CB3-9C9208FF15BE}"/>
              </a:ext>
              <a:ext uri="{C183D7F6-B498-43B3-948B-1728B52AA6E4}">
                <adec:decorative xmlns:adec="http://schemas.microsoft.com/office/drawing/2017/decorative" val="1"/>
              </a:ext>
            </a:extLst>
          </p:cNvPr>
          <p:cNvSpPr/>
          <p:nvPr/>
        </p:nvSpPr>
        <p:spPr>
          <a:xfrm>
            <a:off x="6171380" y="4256691"/>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43" name="Cube 42">
            <a:extLst>
              <a:ext uri="{FF2B5EF4-FFF2-40B4-BE49-F238E27FC236}">
                <a16:creationId xmlns:a16="http://schemas.microsoft.com/office/drawing/2014/main" id="{8D949657-9515-57C7-C7AD-DBBE99B2C905}"/>
              </a:ext>
              <a:ext uri="{C183D7F6-B498-43B3-948B-1728B52AA6E4}">
                <adec:decorative xmlns:adec="http://schemas.microsoft.com/office/drawing/2017/decorative" val="1"/>
              </a:ext>
            </a:extLst>
          </p:cNvPr>
          <p:cNvSpPr/>
          <p:nvPr/>
        </p:nvSpPr>
        <p:spPr>
          <a:xfrm>
            <a:off x="6171380" y="397134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3</a:t>
            </a:r>
          </a:p>
        </p:txBody>
      </p:sp>
      <p:sp>
        <p:nvSpPr>
          <p:cNvPr id="42" name="Cube 41">
            <a:extLst>
              <a:ext uri="{FF2B5EF4-FFF2-40B4-BE49-F238E27FC236}">
                <a16:creationId xmlns:a16="http://schemas.microsoft.com/office/drawing/2014/main" id="{39E2158D-D153-2678-0C14-6261DB9A144F}"/>
              </a:ext>
              <a:ext uri="{C183D7F6-B498-43B3-948B-1728B52AA6E4}">
                <adec:decorative xmlns:adec="http://schemas.microsoft.com/office/drawing/2017/decorative" val="1"/>
              </a:ext>
            </a:extLst>
          </p:cNvPr>
          <p:cNvSpPr/>
          <p:nvPr/>
        </p:nvSpPr>
        <p:spPr>
          <a:xfrm>
            <a:off x="6171380" y="3687853"/>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4</a:t>
            </a:r>
          </a:p>
        </p:txBody>
      </p:sp>
      <p:sp>
        <p:nvSpPr>
          <p:cNvPr id="44" name="Rounded Rectangular Callout 43" descr="A blue callout entitled “Actionable Detail” that points to refinement of the iteration backlog.&#10;It explains that the Product Owner and the project team collaborate to surface and record the actionable detail needed to fulfill the proposed iteration backlog.&#10;It also explains how the Agile Coach may facilitate this work if the project team asks for assistance.">
            <a:extLst>
              <a:ext uri="{FF2B5EF4-FFF2-40B4-BE49-F238E27FC236}">
                <a16:creationId xmlns:a16="http://schemas.microsoft.com/office/drawing/2014/main" id="{CA04DECF-1A83-AB7D-25F5-9E9330BC0030}"/>
              </a:ext>
            </a:extLst>
          </p:cNvPr>
          <p:cNvSpPr/>
          <p:nvPr/>
        </p:nvSpPr>
        <p:spPr>
          <a:xfrm>
            <a:off x="4421688" y="2555395"/>
            <a:ext cx="3485982" cy="949326"/>
          </a:xfrm>
          <a:prstGeom prst="wedgeRoundRectCallout">
            <a:avLst>
              <a:gd name="adj1" fmla="val 7972"/>
              <a:gd name="adj2" fmla="val 79118"/>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Actionable</a:t>
            </a:r>
            <a:r>
              <a:rPr kumimoji="0" lang="en-US" sz="1800" b="1" i="0" u="none" strike="noStrike" kern="1200" cap="none" spc="0" normalizeH="0" noProof="0" dirty="0">
                <a:ln>
                  <a:noFill/>
                </a:ln>
                <a:solidFill>
                  <a:prstClr val="black"/>
                </a:solidFill>
                <a:effectLst/>
                <a:uLnTx/>
                <a:uFillTx/>
                <a:latin typeface="Aptos" panose="02110004020202020204"/>
                <a:ea typeface="+mn-ea"/>
                <a:cs typeface="+mn-cs"/>
              </a:rPr>
              <a:t> Detail:</a:t>
            </a: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PO and team refine and detail </a:t>
            </a: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Agile Coach may facilitate</a:t>
            </a:r>
          </a:p>
        </p:txBody>
      </p:sp>
      <p:sp>
        <p:nvSpPr>
          <p:cNvPr id="45" name="Cube 44" descr="A illustration of the iteration backlog, where some of the wishes have a red circle-slash covering them.&#10;The drawing shows how a the team selects a volume of work that it expects it can complete in the upcoming iteration.">
            <a:extLst>
              <a:ext uri="{FF2B5EF4-FFF2-40B4-BE49-F238E27FC236}">
                <a16:creationId xmlns:a16="http://schemas.microsoft.com/office/drawing/2014/main" id="{CF53718B-41D4-C99A-AD36-90D941FED397}"/>
              </a:ext>
            </a:extLst>
          </p:cNvPr>
          <p:cNvSpPr/>
          <p:nvPr/>
        </p:nvSpPr>
        <p:spPr>
          <a:xfrm>
            <a:off x="7395606" y="4530123"/>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C</a:t>
            </a:r>
          </a:p>
        </p:txBody>
      </p:sp>
      <p:sp>
        <p:nvSpPr>
          <p:cNvPr id="46" name="Cube 45">
            <a:extLst>
              <a:ext uri="{FF2B5EF4-FFF2-40B4-BE49-F238E27FC236}">
                <a16:creationId xmlns:a16="http://schemas.microsoft.com/office/drawing/2014/main" id="{527AC0CB-EE92-A7CC-7763-F8B18B8FB819}"/>
              </a:ext>
              <a:ext uri="{C183D7F6-B498-43B3-948B-1728B52AA6E4}">
                <adec:decorative xmlns:adec="http://schemas.microsoft.com/office/drawing/2017/decorative" val="1"/>
              </a:ext>
            </a:extLst>
          </p:cNvPr>
          <p:cNvSpPr>
            <a:spLocks/>
          </p:cNvSpPr>
          <p:nvPr/>
        </p:nvSpPr>
        <p:spPr>
          <a:xfrm>
            <a:off x="7783767" y="453206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47" name="Cube 46">
            <a:extLst>
              <a:ext uri="{FF2B5EF4-FFF2-40B4-BE49-F238E27FC236}">
                <a16:creationId xmlns:a16="http://schemas.microsoft.com/office/drawing/2014/main" id="{EFE8624F-7F16-CDAC-D0F4-AA5327B11E43}"/>
              </a:ext>
              <a:ext uri="{C183D7F6-B498-43B3-948B-1728B52AA6E4}">
                <adec:decorative xmlns:adec="http://schemas.microsoft.com/office/drawing/2017/decorative" val="1"/>
              </a:ext>
            </a:extLst>
          </p:cNvPr>
          <p:cNvSpPr/>
          <p:nvPr/>
        </p:nvSpPr>
        <p:spPr>
          <a:xfrm>
            <a:off x="7783767" y="4248845"/>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48" name="Cube 47">
            <a:extLst>
              <a:ext uri="{FF2B5EF4-FFF2-40B4-BE49-F238E27FC236}">
                <a16:creationId xmlns:a16="http://schemas.microsoft.com/office/drawing/2014/main" id="{87611364-923D-E999-2B58-CE7E1EECFBAE}"/>
              </a:ext>
              <a:ext uri="{C183D7F6-B498-43B3-948B-1728B52AA6E4}">
                <adec:decorative xmlns:adec="http://schemas.microsoft.com/office/drawing/2017/decorative" val="1"/>
              </a:ext>
            </a:extLst>
          </p:cNvPr>
          <p:cNvSpPr>
            <a:spLocks/>
          </p:cNvSpPr>
          <p:nvPr/>
        </p:nvSpPr>
        <p:spPr>
          <a:xfrm>
            <a:off x="8171927" y="4531207"/>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49" name="Cube 48">
            <a:extLst>
              <a:ext uri="{FF2B5EF4-FFF2-40B4-BE49-F238E27FC236}">
                <a16:creationId xmlns:a16="http://schemas.microsoft.com/office/drawing/2014/main" id="{75C37A57-F3D7-AAC2-8126-74D39AE2E31C}"/>
              </a:ext>
              <a:ext uri="{C183D7F6-B498-43B3-948B-1728B52AA6E4}">
                <adec:decorative xmlns:adec="http://schemas.microsoft.com/office/drawing/2017/decorative" val="1"/>
              </a:ext>
            </a:extLst>
          </p:cNvPr>
          <p:cNvSpPr/>
          <p:nvPr/>
        </p:nvSpPr>
        <p:spPr>
          <a:xfrm>
            <a:off x="8171927" y="4254541"/>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50" name="Cube 49">
            <a:extLst>
              <a:ext uri="{FF2B5EF4-FFF2-40B4-BE49-F238E27FC236}">
                <a16:creationId xmlns:a16="http://schemas.microsoft.com/office/drawing/2014/main" id="{C4C24D0B-ED9C-DE34-03DE-454F3BAA54E1}"/>
              </a:ext>
              <a:ext uri="{C183D7F6-B498-43B3-948B-1728B52AA6E4}">
                <adec:decorative xmlns:adec="http://schemas.microsoft.com/office/drawing/2017/decorative" val="1"/>
              </a:ext>
            </a:extLst>
          </p:cNvPr>
          <p:cNvSpPr/>
          <p:nvPr/>
        </p:nvSpPr>
        <p:spPr>
          <a:xfrm>
            <a:off x="8171927" y="396919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3</a:t>
            </a:r>
          </a:p>
        </p:txBody>
      </p:sp>
      <p:sp>
        <p:nvSpPr>
          <p:cNvPr id="51" name="Cube 50">
            <a:extLst>
              <a:ext uri="{FF2B5EF4-FFF2-40B4-BE49-F238E27FC236}">
                <a16:creationId xmlns:a16="http://schemas.microsoft.com/office/drawing/2014/main" id="{E402F6A6-92B1-5211-5730-D18AAA08BDDA}"/>
              </a:ext>
              <a:ext uri="{C183D7F6-B498-43B3-948B-1728B52AA6E4}">
                <adec:decorative xmlns:adec="http://schemas.microsoft.com/office/drawing/2017/decorative" val="1"/>
              </a:ext>
            </a:extLst>
          </p:cNvPr>
          <p:cNvSpPr/>
          <p:nvPr/>
        </p:nvSpPr>
        <p:spPr>
          <a:xfrm>
            <a:off x="8171927" y="3685703"/>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4</a:t>
            </a:r>
          </a:p>
        </p:txBody>
      </p:sp>
      <p:sp>
        <p:nvSpPr>
          <p:cNvPr id="52" name="Rounded Rectangular Callout 51" descr="A blue callout entitled “Fit Capacity” that points to refinement of the Committment drawing.&#10;It explains that the project team, not the Product Owner or the sponsor or the Agile Coach or the customer, decide which items in the iteration backlog fit their capacity for the upcoming iteration. ">
            <a:extLst>
              <a:ext uri="{FF2B5EF4-FFF2-40B4-BE49-F238E27FC236}">
                <a16:creationId xmlns:a16="http://schemas.microsoft.com/office/drawing/2014/main" id="{390DCD61-BB65-835A-6EC8-3DA4129F3E76}"/>
              </a:ext>
            </a:extLst>
          </p:cNvPr>
          <p:cNvSpPr/>
          <p:nvPr/>
        </p:nvSpPr>
        <p:spPr>
          <a:xfrm>
            <a:off x="6368263" y="1514108"/>
            <a:ext cx="2566749" cy="949326"/>
          </a:xfrm>
          <a:prstGeom prst="wedgeRoundRectCallout">
            <a:avLst>
              <a:gd name="adj1" fmla="val 28898"/>
              <a:gd name="adj2" fmla="val 19000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Fit Capacity:</a:t>
            </a:r>
          </a:p>
          <a:p>
            <a:pPr marL="184150" marR="0" lvl="0" indent="-1841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Team decides right-size work (Not PO)</a:t>
            </a:r>
          </a:p>
        </p:txBody>
      </p:sp>
      <p:sp>
        <p:nvSpPr>
          <p:cNvPr id="53" name="&quot;No&quot; Symbol 52">
            <a:extLst>
              <a:ext uri="{FF2B5EF4-FFF2-40B4-BE49-F238E27FC236}">
                <a16:creationId xmlns:a16="http://schemas.microsoft.com/office/drawing/2014/main" id="{A3B1DE5F-82A0-1F76-571C-EAC9C7B3C61D}"/>
              </a:ext>
              <a:ext uri="{C183D7F6-B498-43B3-948B-1728B52AA6E4}">
                <adec:decorative xmlns:adec="http://schemas.microsoft.com/office/drawing/2017/decorative" val="1"/>
              </a:ext>
            </a:extLst>
          </p:cNvPr>
          <p:cNvSpPr/>
          <p:nvPr/>
        </p:nvSpPr>
        <p:spPr>
          <a:xfrm>
            <a:off x="8179220" y="3866041"/>
            <a:ext cx="269797" cy="269797"/>
          </a:xfrm>
          <a:prstGeom prst="noSmoking">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4" name="&quot;No&quot; Symbol 53">
            <a:extLst>
              <a:ext uri="{FF2B5EF4-FFF2-40B4-BE49-F238E27FC236}">
                <a16:creationId xmlns:a16="http://schemas.microsoft.com/office/drawing/2014/main" id="{0FFFD772-1B42-CF91-1316-AB017F6C98E3}"/>
              </a:ext>
              <a:ext uri="{C183D7F6-B498-43B3-948B-1728B52AA6E4}">
                <adec:decorative xmlns:adec="http://schemas.microsoft.com/office/drawing/2017/decorative" val="1"/>
              </a:ext>
            </a:extLst>
          </p:cNvPr>
          <p:cNvSpPr/>
          <p:nvPr/>
        </p:nvSpPr>
        <p:spPr>
          <a:xfrm>
            <a:off x="8198846" y="4161727"/>
            <a:ext cx="269797" cy="269797"/>
          </a:xfrm>
          <a:prstGeom prst="noSmoking">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quot;No&quot; Symbol 54">
            <a:extLst>
              <a:ext uri="{FF2B5EF4-FFF2-40B4-BE49-F238E27FC236}">
                <a16:creationId xmlns:a16="http://schemas.microsoft.com/office/drawing/2014/main" id="{00871B62-7449-1189-6847-261C43F965C5}"/>
              </a:ext>
              <a:ext uri="{C183D7F6-B498-43B3-948B-1728B52AA6E4}">
                <adec:decorative xmlns:adec="http://schemas.microsoft.com/office/drawing/2017/decorative" val="1"/>
              </a:ext>
            </a:extLst>
          </p:cNvPr>
          <p:cNvSpPr/>
          <p:nvPr/>
        </p:nvSpPr>
        <p:spPr>
          <a:xfrm>
            <a:off x="7810686" y="4429379"/>
            <a:ext cx="269797" cy="269797"/>
          </a:xfrm>
          <a:prstGeom prst="noSmoking">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6" name="Cube 55" descr="A illustration of the iteration committment. It shows a total of four pieces of work, which are the focus of the project team during the iteration.">
            <a:extLst>
              <a:ext uri="{FF2B5EF4-FFF2-40B4-BE49-F238E27FC236}">
                <a16:creationId xmlns:a16="http://schemas.microsoft.com/office/drawing/2014/main" id="{0BCFC7C0-93A9-79B9-E592-86D84127B5B9}"/>
              </a:ext>
            </a:extLst>
          </p:cNvPr>
          <p:cNvSpPr/>
          <p:nvPr/>
        </p:nvSpPr>
        <p:spPr>
          <a:xfrm>
            <a:off x="9663079" y="453041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C</a:t>
            </a:r>
          </a:p>
        </p:txBody>
      </p:sp>
      <p:sp>
        <p:nvSpPr>
          <p:cNvPr id="57" name="Cube 56">
            <a:extLst>
              <a:ext uri="{FF2B5EF4-FFF2-40B4-BE49-F238E27FC236}">
                <a16:creationId xmlns:a16="http://schemas.microsoft.com/office/drawing/2014/main" id="{F59314E9-C8C5-0EAE-7FB1-3EF6CC902B45}"/>
              </a:ext>
              <a:ext uri="{C183D7F6-B498-43B3-948B-1728B52AA6E4}">
                <adec:decorative xmlns:adec="http://schemas.microsoft.com/office/drawing/2017/decorative" val="1"/>
              </a:ext>
            </a:extLst>
          </p:cNvPr>
          <p:cNvSpPr>
            <a:spLocks/>
          </p:cNvSpPr>
          <p:nvPr/>
        </p:nvSpPr>
        <p:spPr>
          <a:xfrm>
            <a:off x="10051240" y="4525438"/>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58" name="Cube 57">
            <a:extLst>
              <a:ext uri="{FF2B5EF4-FFF2-40B4-BE49-F238E27FC236}">
                <a16:creationId xmlns:a16="http://schemas.microsoft.com/office/drawing/2014/main" id="{19593D81-09E5-52FF-F3C8-BD4E4D17E26D}"/>
              </a:ext>
              <a:ext uri="{C183D7F6-B498-43B3-948B-1728B52AA6E4}">
                <adec:decorative xmlns:adec="http://schemas.microsoft.com/office/drawing/2017/decorative" val="1"/>
              </a:ext>
            </a:extLst>
          </p:cNvPr>
          <p:cNvSpPr>
            <a:spLocks/>
          </p:cNvSpPr>
          <p:nvPr/>
        </p:nvSpPr>
        <p:spPr>
          <a:xfrm>
            <a:off x="10439400" y="4524576"/>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59" name="Cube 58">
            <a:extLst>
              <a:ext uri="{FF2B5EF4-FFF2-40B4-BE49-F238E27FC236}">
                <a16:creationId xmlns:a16="http://schemas.microsoft.com/office/drawing/2014/main" id="{103D2A97-4C7D-967E-D67C-517DAF7A8675}"/>
              </a:ext>
              <a:ext uri="{C183D7F6-B498-43B3-948B-1728B52AA6E4}">
                <adec:decorative xmlns:adec="http://schemas.microsoft.com/office/drawing/2017/decorative" val="1"/>
              </a:ext>
            </a:extLst>
          </p:cNvPr>
          <p:cNvSpPr/>
          <p:nvPr/>
        </p:nvSpPr>
        <p:spPr>
          <a:xfrm>
            <a:off x="10439400" y="4247910"/>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60" name="Rounded Rectangular Callout 59" descr="A blue callout entitled “Daily Planning” that points to the fulfilling of the iteration committment.&#10;It explains that the project team engages in daily planning through self-organization.">
            <a:extLst>
              <a:ext uri="{FF2B5EF4-FFF2-40B4-BE49-F238E27FC236}">
                <a16:creationId xmlns:a16="http://schemas.microsoft.com/office/drawing/2014/main" id="{BD3ABADD-468B-E85A-C9B0-B5A81B9FCE55}"/>
              </a:ext>
            </a:extLst>
          </p:cNvPr>
          <p:cNvSpPr/>
          <p:nvPr/>
        </p:nvSpPr>
        <p:spPr>
          <a:xfrm>
            <a:off x="9156026" y="1514108"/>
            <a:ext cx="2566748" cy="688755"/>
          </a:xfrm>
          <a:prstGeom prst="wedgeRoundRectCallout">
            <a:avLst>
              <a:gd name="adj1" fmla="val 9841"/>
              <a:gd name="adj2" fmla="val 339328"/>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Daily Planning: </a:t>
            </a:r>
          </a:p>
          <a:p>
            <a:pPr marL="184150" marR="0" lvl="0" indent="-1841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Team self-organizes</a:t>
            </a:r>
          </a:p>
        </p:txBody>
      </p:sp>
      <p:sp>
        <p:nvSpPr>
          <p:cNvPr id="61" name="Rounded Rectangular Callout 60" descr="A blue callout entitled “Agile Coach” that points to refinement of the Committment drawing.&#10;It explains that the Agile Coach could be called on by the team to facilitate the selection process.">
            <a:extLst>
              <a:ext uri="{FF2B5EF4-FFF2-40B4-BE49-F238E27FC236}">
                <a16:creationId xmlns:a16="http://schemas.microsoft.com/office/drawing/2014/main" id="{9B5EFF15-702A-F422-2EC9-0FBEC766A2FF}"/>
              </a:ext>
            </a:extLst>
          </p:cNvPr>
          <p:cNvSpPr/>
          <p:nvPr/>
        </p:nvSpPr>
        <p:spPr>
          <a:xfrm>
            <a:off x="8586865" y="2730190"/>
            <a:ext cx="3145433" cy="688755"/>
          </a:xfrm>
          <a:prstGeom prst="wedgeRoundRectCallout">
            <a:avLst>
              <a:gd name="adj1" fmla="val -51796"/>
              <a:gd name="adj2" fmla="val 99833"/>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lvl="0">
              <a:buClrTx/>
              <a:defRPr/>
            </a:pPr>
            <a:r>
              <a:rPr lang="en-US" sz="1800" b="1" kern="1200" dirty="0">
                <a:solidFill>
                  <a:prstClr val="black"/>
                </a:solidFill>
              </a:rPr>
              <a:t>Agile Coach:</a:t>
            </a:r>
          </a:p>
          <a:p>
            <a:pPr marL="184150" lvl="0" indent="-184150">
              <a:buClrTx/>
              <a:buFont typeface="Arial" panose="020B0604020202020204" pitchFamily="34" charset="0"/>
              <a:buChar char="•"/>
              <a:defRPr/>
            </a:pPr>
            <a:r>
              <a:rPr lang="en-US" sz="1800" kern="1200" dirty="0">
                <a:solidFill>
                  <a:prstClr val="black"/>
                </a:solidFill>
              </a:rPr>
              <a:t>Team can invite facilitation</a:t>
            </a:r>
          </a:p>
        </p:txBody>
      </p:sp>
      <p:sp>
        <p:nvSpPr>
          <p:cNvPr id="63" name="TextBox 62" descr="A leftmost of five caption blocks at the bottom of the page.&#10;This identifies the work of product backlog refinement.">
            <a:extLst>
              <a:ext uri="{FF2B5EF4-FFF2-40B4-BE49-F238E27FC236}">
                <a16:creationId xmlns:a16="http://schemas.microsoft.com/office/drawing/2014/main" id="{68D8D83A-CEF3-EDF8-9C99-A8BBECFAD63B}"/>
              </a:ext>
            </a:extLst>
          </p:cNvPr>
          <p:cNvSpPr txBox="1"/>
          <p:nvPr/>
        </p:nvSpPr>
        <p:spPr>
          <a:xfrm>
            <a:off x="1004702" y="5324770"/>
            <a:ext cx="152201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Product Backlog Refinement</a:t>
            </a:r>
          </a:p>
        </p:txBody>
      </p:sp>
      <p:sp>
        <p:nvSpPr>
          <p:cNvPr id="64" name="TextBox 63" descr="The second of five caption blocks at the bottom of the page.&#10;This identifies the work performed by the Product Owner in proposing an iteration backlog for the upcoming iteration.">
            <a:extLst>
              <a:ext uri="{FF2B5EF4-FFF2-40B4-BE49-F238E27FC236}">
                <a16:creationId xmlns:a16="http://schemas.microsoft.com/office/drawing/2014/main" id="{A97885B8-0EFC-27E5-F734-7CF219ACD5BF}"/>
              </a:ext>
            </a:extLst>
          </p:cNvPr>
          <p:cNvSpPr txBox="1"/>
          <p:nvPr/>
        </p:nvSpPr>
        <p:spPr>
          <a:xfrm>
            <a:off x="3316129" y="5324770"/>
            <a:ext cx="152201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Proposed Iteration Backlog</a:t>
            </a:r>
          </a:p>
        </p:txBody>
      </p:sp>
      <p:sp>
        <p:nvSpPr>
          <p:cNvPr id="67" name="TextBox 66" descr="The fourth of five caption blocks at the bottom of the page.&#10;This identifies the work performed by the project team in select work that fits its expected capacity in the upcoming iteration and communicating to the Product Owner the work to which they have committed.">
            <a:extLst>
              <a:ext uri="{FF2B5EF4-FFF2-40B4-BE49-F238E27FC236}">
                <a16:creationId xmlns:a16="http://schemas.microsoft.com/office/drawing/2014/main" id="{EC098129-8A86-21D6-3DE9-B689C232D044}"/>
              </a:ext>
            </a:extLst>
          </p:cNvPr>
          <p:cNvSpPr txBox="1"/>
          <p:nvPr/>
        </p:nvSpPr>
        <p:spPr>
          <a:xfrm>
            <a:off x="7222644" y="5343892"/>
            <a:ext cx="16343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Commitment</a:t>
            </a:r>
          </a:p>
        </p:txBody>
      </p:sp>
      <p:sp>
        <p:nvSpPr>
          <p:cNvPr id="68" name="TextBox 67" descr="The fifth of five caption blocks at the bottom of the page.&#10;This identifies the work performed during the iteration by project team to fulfill the committment.">
            <a:extLst>
              <a:ext uri="{FF2B5EF4-FFF2-40B4-BE49-F238E27FC236}">
                <a16:creationId xmlns:a16="http://schemas.microsoft.com/office/drawing/2014/main" id="{D268B285-44D8-10B9-ACFB-1A18671A209F}"/>
              </a:ext>
            </a:extLst>
          </p:cNvPr>
          <p:cNvSpPr txBox="1"/>
          <p:nvPr/>
        </p:nvSpPr>
        <p:spPr>
          <a:xfrm>
            <a:off x="9386259" y="5324770"/>
            <a:ext cx="16343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Execution</a:t>
            </a:r>
          </a:p>
        </p:txBody>
      </p:sp>
      <p:sp>
        <p:nvSpPr>
          <p:cNvPr id="29" name="Rounded Rectangular Callout 28" descr="A blue callout pointing to the product backlog. The callout explains how the product backlog can be detailed and prioritzed at will. It also explains how that work is done collaboratively with the Product Owner, customers and, at times, the project team.">
            <a:extLst>
              <a:ext uri="{FF2B5EF4-FFF2-40B4-BE49-F238E27FC236}">
                <a16:creationId xmlns:a16="http://schemas.microsoft.com/office/drawing/2014/main" id="{54CB6264-61AC-A8EE-2F69-21629D864971}"/>
              </a:ext>
            </a:extLst>
          </p:cNvPr>
          <p:cNvSpPr/>
          <p:nvPr/>
        </p:nvSpPr>
        <p:spPr>
          <a:xfrm>
            <a:off x="167407" y="1533001"/>
            <a:ext cx="4136642" cy="1325563"/>
          </a:xfrm>
          <a:prstGeom prst="wedgeRoundRectCallout">
            <a:avLst>
              <a:gd name="adj1" fmla="val -21675"/>
              <a:gd name="adj2" fmla="val 12004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Wishlist:</a:t>
            </a: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Detailed</a:t>
            </a:r>
            <a:r>
              <a:rPr kumimoji="0" lang="en-US" sz="1800" b="0" i="0" u="none" strike="noStrike" kern="1200" cap="none" spc="0" normalizeH="0" noProof="0" dirty="0">
                <a:ln>
                  <a:noFill/>
                </a:ln>
                <a:solidFill>
                  <a:prstClr val="black"/>
                </a:solidFill>
                <a:effectLst/>
                <a:uLnTx/>
                <a:uFillTx/>
                <a:latin typeface="Aptos" panose="02110004020202020204"/>
                <a:ea typeface="+mn-ea"/>
                <a:cs typeface="+mn-cs"/>
              </a:rPr>
              <a:t> and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reprioritized at</a:t>
            </a:r>
            <a:r>
              <a:rPr kumimoji="0" lang="en-US" sz="1800" b="0" i="0" u="none" strike="noStrike" kern="1200" cap="none" spc="0" normalizeH="0" noProof="0" dirty="0">
                <a:ln>
                  <a:noFill/>
                </a:ln>
                <a:solidFill>
                  <a:prstClr val="black"/>
                </a:solidFill>
                <a:effectLst/>
                <a:uLnTx/>
                <a:uFillTx/>
                <a:latin typeface="Aptos" panose="02110004020202020204"/>
                <a:ea typeface="+mn-ea"/>
                <a:cs typeface="+mn-cs"/>
              </a:rPr>
              <a:t> will</a:t>
            </a: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Product Owner (PO) and customers</a:t>
            </a:r>
            <a:endParaRPr lang="en-US" sz="1800" kern="1200" dirty="0">
              <a:solidFill>
                <a:prstClr val="black"/>
              </a:solidFill>
              <a:latin typeface="Aptos" panose="02110004020202020204"/>
            </a:endParaRP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May collaborate w/project team</a:t>
            </a:r>
          </a:p>
        </p:txBody>
      </p:sp>
      <p:sp>
        <p:nvSpPr>
          <p:cNvPr id="3" name="Slide Number Placeholder 2">
            <a:extLst>
              <a:ext uri="{FF2B5EF4-FFF2-40B4-BE49-F238E27FC236}">
                <a16:creationId xmlns:a16="http://schemas.microsoft.com/office/drawing/2014/main" id="{2A597F26-17C4-3C75-7081-23D668709372}"/>
              </a:ext>
            </a:extLst>
          </p:cNvPr>
          <p:cNvSpPr>
            <a:spLocks noGrp="1"/>
          </p:cNvSpPr>
          <p:nvPr>
            <p:ph type="sldNum" sz="quarter" idx="12"/>
          </p:nvPr>
        </p:nvSpPr>
        <p:spPr/>
        <p:txBody>
          <a:bodyPr/>
          <a:lstStyle/>
          <a:p>
            <a:fld id="{D3AFE064-28AC-3741-877D-044EFDA5FD73}" type="slidenum">
              <a:rPr lang="en-US" smtClean="0"/>
              <a:t>12</a:t>
            </a:fld>
            <a:endParaRPr lang="en-US"/>
          </a:p>
        </p:txBody>
      </p:sp>
    </p:spTree>
    <p:extLst>
      <p:ext uri="{BB962C8B-B14F-4D97-AF65-F5344CB8AC3E}">
        <p14:creationId xmlns:p14="http://schemas.microsoft.com/office/powerpoint/2010/main" val="185079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1"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500"/>
                                        <p:tgtEl>
                                          <p:spTgt spid="3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fade">
                                      <p:cBhvr>
                                        <p:cTn id="94" dur="500"/>
                                        <p:tgtEl>
                                          <p:spTgt spid="64"/>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500"/>
                                        <p:tgtEl>
                                          <p:spTgt spid="32"/>
                                        </p:tgtEl>
                                      </p:cBhvr>
                                    </p:animEffect>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0" nodeType="clickEffect">
                                  <p:stCondLst>
                                    <p:cond delay="0"/>
                                  </p:stCondLst>
                                  <p:childTnLst>
                                    <p:animMotion origin="layout" path="M -0.0013 -0.00162 C -0.00247 -0.03449 -0.00364 -0.06759 0.01237 -0.08194 C 0.02839 -0.09653 0.07227 -0.10208 0.09479 -0.08819 C 0.11745 -0.07454 0.13984 -0.03611 0.14766 0.00023 C 0.15547 0.03658 0.14857 0.08334 0.14167 0.13009 " pathEditMode="relative" ptsTypes="AAAAA">
                                      <p:cBhvr>
                                        <p:cTn id="102" dur="2000" fill="hold"/>
                                        <p:tgtEl>
                                          <p:spTgt spid="25"/>
                                        </p:tgtEl>
                                        <p:attrNameLst>
                                          <p:attrName>ppt_x</p:attrName>
                                          <p:attrName>ppt_y</p:attrName>
                                        </p:attrNameLst>
                                      </p:cBhvr>
                                    </p:animMotion>
                                  </p:childTnLst>
                                </p:cTn>
                              </p:par>
                            </p:childTnLst>
                          </p:cTn>
                        </p:par>
                      </p:childTnLst>
                    </p:cTn>
                  </p:par>
                  <p:par>
                    <p:cTn id="103" fill="hold">
                      <p:stCondLst>
                        <p:cond delay="indefinite"/>
                      </p:stCondLst>
                      <p:childTnLst>
                        <p:par>
                          <p:cTn id="104" fill="hold">
                            <p:stCondLst>
                              <p:cond delay="0"/>
                            </p:stCondLst>
                            <p:childTnLst>
                              <p:par>
                                <p:cTn id="105" presetID="0" presetClass="path" presetSubtype="0" accel="50000" decel="50000" fill="hold" grpId="0" nodeType="clickEffect">
                                  <p:stCondLst>
                                    <p:cond delay="0"/>
                                  </p:stCondLst>
                                  <p:childTnLst>
                                    <p:animMotion origin="layout" path="M 6.25E-7 -4.81481E-6 L 0.1043 0.12894 " pathEditMode="relative" rAng="0" ptsTypes="AA">
                                      <p:cBhvr>
                                        <p:cTn id="106" dur="2000" fill="hold"/>
                                        <p:tgtEl>
                                          <p:spTgt spid="28"/>
                                        </p:tgtEl>
                                        <p:attrNameLst>
                                          <p:attrName>ppt_x</p:attrName>
                                          <p:attrName>ppt_y</p:attrName>
                                        </p:attrNameLst>
                                      </p:cBhvr>
                                      <p:rCtr x="5208" y="6435"/>
                                    </p:animMotion>
                                  </p:childTnLst>
                                </p:cTn>
                              </p:par>
                            </p:childTnLst>
                          </p:cTn>
                        </p:par>
                      </p:childTnLst>
                    </p:cTn>
                  </p:par>
                  <p:par>
                    <p:cTn id="107" fill="hold">
                      <p:stCondLst>
                        <p:cond delay="indefinite"/>
                      </p:stCondLst>
                      <p:childTnLst>
                        <p:par>
                          <p:cTn id="108" fill="hold">
                            <p:stCondLst>
                              <p:cond delay="0"/>
                            </p:stCondLst>
                            <p:childTnLst>
                              <p:par>
                                <p:cTn id="109" presetID="0" presetClass="path" presetSubtype="0" accel="50000" decel="50000" fill="hold" grpId="0" nodeType="clickEffect">
                                  <p:stCondLst>
                                    <p:cond delay="0"/>
                                  </p:stCondLst>
                                  <p:childTnLst>
                                    <p:animMotion origin="layout" path="M 3.54167E-6 1.85185E-6 L 0.17461 0.1581 " pathEditMode="relative" rAng="0" ptsTypes="AA">
                                      <p:cBhvr>
                                        <p:cTn id="110" dur="2000" fill="hold"/>
                                        <p:tgtEl>
                                          <p:spTgt spid="24"/>
                                        </p:tgtEl>
                                        <p:attrNameLst>
                                          <p:attrName>ppt_x</p:attrName>
                                          <p:attrName>ppt_y</p:attrName>
                                        </p:attrNameLst>
                                      </p:cBhvr>
                                      <p:rCtr x="8724" y="7894"/>
                                    </p:animMotion>
                                  </p:childTnLst>
                                </p:cTn>
                              </p:par>
                            </p:childTnLst>
                          </p:cTn>
                        </p:par>
                        <p:par>
                          <p:cTn id="111" fill="hold">
                            <p:stCondLst>
                              <p:cond delay="2000"/>
                            </p:stCondLst>
                            <p:childTnLst>
                              <p:par>
                                <p:cTn id="112" presetID="10" presetClass="entr" presetSubtype="0" fill="hold" grpId="0" nodeType="afterEffect">
                                  <p:stCondLst>
                                    <p:cond delay="0"/>
                                  </p:stCondLst>
                                  <p:childTnLst>
                                    <p:set>
                                      <p:cBhvr>
                                        <p:cTn id="113" dur="1" fill="hold">
                                          <p:stCondLst>
                                            <p:cond delay="0"/>
                                          </p:stCondLst>
                                        </p:cTn>
                                        <p:tgtEl>
                                          <p:spTgt spid="33"/>
                                        </p:tgtEl>
                                        <p:attrNameLst>
                                          <p:attrName>style.visibility</p:attrName>
                                        </p:attrNameLst>
                                      </p:cBhvr>
                                      <p:to>
                                        <p:strVal val="visible"/>
                                      </p:to>
                                    </p:set>
                                    <p:animEffect transition="in" filter="fade">
                                      <p:cBhvr>
                                        <p:cTn id="114" dur="500"/>
                                        <p:tgtEl>
                                          <p:spTgt spid="33"/>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4"/>
                                        </p:tgtEl>
                                        <p:attrNameLst>
                                          <p:attrName>style.visibility</p:attrName>
                                        </p:attrNameLst>
                                      </p:cBhvr>
                                      <p:to>
                                        <p:strVal val="visible"/>
                                      </p:to>
                                    </p:set>
                                    <p:animEffect transition="in" filter="fade">
                                      <p:cBhvr>
                                        <p:cTn id="117" dur="100"/>
                                        <p:tgtEl>
                                          <p:spTgt spid="34"/>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fade">
                                      <p:cBhvr>
                                        <p:cTn id="120" dur="1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66"/>
                                        </p:tgtEl>
                                        <p:attrNameLst>
                                          <p:attrName>style.visibility</p:attrName>
                                        </p:attrNameLst>
                                      </p:cBhvr>
                                      <p:to>
                                        <p:strVal val="visible"/>
                                      </p:to>
                                    </p:set>
                                    <p:animEffect transition="in" filter="fade">
                                      <p:cBhvr>
                                        <p:cTn id="125" dur="500"/>
                                        <p:tgtEl>
                                          <p:spTgt spid="66"/>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500"/>
                                        <p:tgtEl>
                                          <p:spTgt spid="44"/>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7"/>
                                        </p:tgtEl>
                                        <p:attrNameLst>
                                          <p:attrName>style.visibility</p:attrName>
                                        </p:attrNameLst>
                                      </p:cBhvr>
                                      <p:to>
                                        <p:strVal val="visible"/>
                                      </p:to>
                                    </p:set>
                                    <p:animEffect transition="in" filter="fade">
                                      <p:cBhvr>
                                        <p:cTn id="133" dur="100"/>
                                        <p:tgtEl>
                                          <p:spTgt spid="3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8"/>
                                        </p:tgtEl>
                                        <p:attrNameLst>
                                          <p:attrName>style.visibility</p:attrName>
                                        </p:attrNameLst>
                                      </p:cBhvr>
                                      <p:to>
                                        <p:strVal val="visible"/>
                                      </p:to>
                                    </p:set>
                                    <p:animEffect transition="in" filter="fade">
                                      <p:cBhvr>
                                        <p:cTn id="136" dur="100"/>
                                        <p:tgtEl>
                                          <p:spTgt spid="38"/>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9"/>
                                        </p:tgtEl>
                                        <p:attrNameLst>
                                          <p:attrName>style.visibility</p:attrName>
                                        </p:attrNameLst>
                                      </p:cBhvr>
                                      <p:to>
                                        <p:strVal val="visible"/>
                                      </p:to>
                                    </p:set>
                                    <p:animEffect transition="in" filter="fade">
                                      <p:cBhvr>
                                        <p:cTn id="139" dur="100"/>
                                        <p:tgtEl>
                                          <p:spTgt spid="39"/>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100"/>
                                        <p:tgtEl>
                                          <p:spTgt spid="40"/>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41"/>
                                        </p:tgtEl>
                                        <p:attrNameLst>
                                          <p:attrName>style.visibility</p:attrName>
                                        </p:attrNameLst>
                                      </p:cBhvr>
                                      <p:to>
                                        <p:strVal val="visible"/>
                                      </p:to>
                                    </p:set>
                                    <p:animEffect transition="in" filter="fade">
                                      <p:cBhvr>
                                        <p:cTn id="145" dur="100"/>
                                        <p:tgtEl>
                                          <p:spTgt spid="41"/>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2"/>
                                        </p:tgtEl>
                                        <p:attrNameLst>
                                          <p:attrName>style.visibility</p:attrName>
                                        </p:attrNameLst>
                                      </p:cBhvr>
                                      <p:to>
                                        <p:strVal val="visible"/>
                                      </p:to>
                                    </p:set>
                                    <p:animEffect transition="in" filter="fade">
                                      <p:cBhvr>
                                        <p:cTn id="148" dur="100"/>
                                        <p:tgtEl>
                                          <p:spTgt spid="42"/>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3"/>
                                        </p:tgtEl>
                                        <p:attrNameLst>
                                          <p:attrName>style.visibility</p:attrName>
                                        </p:attrNameLst>
                                      </p:cBhvr>
                                      <p:to>
                                        <p:strVal val="visible"/>
                                      </p:to>
                                    </p:set>
                                    <p:animEffect transition="in" filter="fade">
                                      <p:cBhvr>
                                        <p:cTn id="151" dur="100"/>
                                        <p:tgtEl>
                                          <p:spTgt spid="43"/>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grpId="0" nodeType="clickEffect">
                                  <p:stCondLst>
                                    <p:cond delay="0"/>
                                  </p:stCondLst>
                                  <p:childTnLst>
                                    <p:set>
                                      <p:cBhvr>
                                        <p:cTn id="155" dur="1" fill="hold">
                                          <p:stCondLst>
                                            <p:cond delay="0"/>
                                          </p:stCondLst>
                                        </p:cTn>
                                        <p:tgtEl>
                                          <p:spTgt spid="67"/>
                                        </p:tgtEl>
                                        <p:attrNameLst>
                                          <p:attrName>style.visibility</p:attrName>
                                        </p:attrNameLst>
                                      </p:cBhvr>
                                      <p:to>
                                        <p:strVal val="visible"/>
                                      </p:to>
                                    </p:set>
                                    <p:animEffect transition="in" filter="fade">
                                      <p:cBhvr>
                                        <p:cTn id="156" dur="500"/>
                                        <p:tgtEl>
                                          <p:spTgt spid="67"/>
                                        </p:tgtEl>
                                      </p:cBhvr>
                                    </p:animEffect>
                                  </p:childTnLst>
                                </p:cTn>
                              </p:par>
                            </p:childTnLst>
                          </p:cTn>
                        </p:par>
                      </p:childTnLst>
                    </p:cTn>
                  </p:par>
                  <p:par>
                    <p:cTn id="157" fill="hold">
                      <p:stCondLst>
                        <p:cond delay="indefinite"/>
                      </p:stCondLst>
                      <p:childTnLst>
                        <p:par>
                          <p:cTn id="158" fill="hold">
                            <p:stCondLst>
                              <p:cond delay="0"/>
                            </p:stCondLst>
                            <p:childTnLst>
                              <p:par>
                                <p:cTn id="159" presetID="42" presetClass="path" presetSubtype="0" accel="50000" decel="50000" fill="hold" grpId="1" nodeType="clickEffect">
                                  <p:stCondLst>
                                    <p:cond delay="0"/>
                                  </p:stCondLst>
                                  <p:childTnLst>
                                    <p:animMotion origin="layout" path="M -1.45833E-6 -1.48148E-6 L 0.1642 1.48148E-6 " pathEditMode="relative" rAng="0" ptsTypes="AA">
                                      <p:cBhvr>
                                        <p:cTn id="160" dur="2000" fill="hold"/>
                                        <p:tgtEl>
                                          <p:spTgt spid="37"/>
                                        </p:tgtEl>
                                        <p:attrNameLst>
                                          <p:attrName>ppt_x</p:attrName>
                                          <p:attrName>ppt_y</p:attrName>
                                        </p:attrNameLst>
                                      </p:cBhvr>
                                      <p:rCtr x="8255" y="-23"/>
                                    </p:animMotion>
                                  </p:childTnLst>
                                </p:cTn>
                              </p:par>
                              <p:par>
                                <p:cTn id="161" presetID="42" presetClass="path" presetSubtype="0" accel="50000" decel="50000" fill="hold" grpId="1" nodeType="withEffect">
                                  <p:stCondLst>
                                    <p:cond delay="0"/>
                                  </p:stCondLst>
                                  <p:childTnLst>
                                    <p:animMotion origin="layout" path="M -2.5E-6 -2.96296E-6 L 0.16446 -0.00069 " pathEditMode="relative" rAng="0" ptsTypes="AA">
                                      <p:cBhvr>
                                        <p:cTn id="162" dur="2000" fill="hold"/>
                                        <p:tgtEl>
                                          <p:spTgt spid="38"/>
                                        </p:tgtEl>
                                        <p:attrNameLst>
                                          <p:attrName>ppt_x</p:attrName>
                                          <p:attrName>ppt_y</p:attrName>
                                        </p:attrNameLst>
                                      </p:cBhvr>
                                      <p:rCtr x="8216" y="-46"/>
                                    </p:animMotion>
                                  </p:childTnLst>
                                </p:cTn>
                              </p:par>
                              <p:par>
                                <p:cTn id="163" presetID="42" presetClass="path" presetSubtype="0" accel="50000" decel="50000" fill="hold" grpId="1" nodeType="withEffect">
                                  <p:stCondLst>
                                    <p:cond delay="0"/>
                                  </p:stCondLst>
                                  <p:childTnLst>
                                    <p:animMotion origin="layout" path="M -2.5E-6 2.22222E-6 L 0.16498 0.00046 " pathEditMode="relative" rAng="0" ptsTypes="AA">
                                      <p:cBhvr>
                                        <p:cTn id="164" dur="2000" fill="hold"/>
                                        <p:tgtEl>
                                          <p:spTgt spid="39"/>
                                        </p:tgtEl>
                                        <p:attrNameLst>
                                          <p:attrName>ppt_x</p:attrName>
                                          <p:attrName>ppt_y</p:attrName>
                                        </p:attrNameLst>
                                      </p:cBhvr>
                                      <p:rCtr x="8242" y="23"/>
                                    </p:animMotion>
                                  </p:childTnLst>
                                </p:cTn>
                              </p:par>
                              <p:par>
                                <p:cTn id="165" presetID="42" presetClass="path" presetSubtype="0" accel="50000" decel="50000" fill="hold" grpId="1" nodeType="withEffect">
                                  <p:stCondLst>
                                    <p:cond delay="0"/>
                                  </p:stCondLst>
                                  <p:childTnLst>
                                    <p:animMotion origin="layout" path="M -3.33333E-6 -4.44444E-6 L 0.16459 0.0007 " pathEditMode="relative" rAng="0" ptsTypes="AA">
                                      <p:cBhvr>
                                        <p:cTn id="166" dur="2000" fill="hold"/>
                                        <p:tgtEl>
                                          <p:spTgt spid="40"/>
                                        </p:tgtEl>
                                        <p:attrNameLst>
                                          <p:attrName>ppt_x</p:attrName>
                                          <p:attrName>ppt_y</p:attrName>
                                        </p:attrNameLst>
                                      </p:cBhvr>
                                      <p:rCtr x="8229" y="23"/>
                                    </p:animMotion>
                                  </p:childTnLst>
                                </p:cTn>
                              </p:par>
                              <p:par>
                                <p:cTn id="167" presetID="42" presetClass="path" presetSubtype="0" accel="50000" decel="50000" fill="hold" grpId="1" nodeType="withEffect">
                                  <p:stCondLst>
                                    <p:cond delay="0"/>
                                  </p:stCondLst>
                                  <p:childTnLst>
                                    <p:animMotion origin="layout" path="M -3.33333E-6 4.81481E-6 L 0.16459 0.00115 " pathEditMode="relative" rAng="0" ptsTypes="AA">
                                      <p:cBhvr>
                                        <p:cTn id="168" dur="2000" fill="hold"/>
                                        <p:tgtEl>
                                          <p:spTgt spid="41"/>
                                        </p:tgtEl>
                                        <p:attrNameLst>
                                          <p:attrName>ppt_x</p:attrName>
                                          <p:attrName>ppt_y</p:attrName>
                                        </p:attrNameLst>
                                      </p:cBhvr>
                                      <p:rCtr x="8229" y="46"/>
                                    </p:animMotion>
                                  </p:childTnLst>
                                </p:cTn>
                              </p:par>
                              <p:par>
                                <p:cTn id="169" presetID="42" presetClass="path" presetSubtype="0" accel="50000" decel="50000" fill="hold" grpId="1" nodeType="withEffect">
                                  <p:stCondLst>
                                    <p:cond delay="0"/>
                                  </p:stCondLst>
                                  <p:childTnLst>
                                    <p:animMotion origin="layout" path="M 0.00013 0.00023 L 0.1642 -0.00046 " pathEditMode="relative" rAng="0" ptsTypes="AA">
                                      <p:cBhvr>
                                        <p:cTn id="170" dur="2000" fill="hold"/>
                                        <p:tgtEl>
                                          <p:spTgt spid="43"/>
                                        </p:tgtEl>
                                        <p:attrNameLst>
                                          <p:attrName>ppt_x</p:attrName>
                                          <p:attrName>ppt_y</p:attrName>
                                        </p:attrNameLst>
                                      </p:cBhvr>
                                      <p:rCtr x="8203" y="-46"/>
                                    </p:animMotion>
                                  </p:childTnLst>
                                </p:cTn>
                              </p:par>
                              <p:par>
                                <p:cTn id="171" presetID="42" presetClass="path" presetSubtype="0" accel="50000" decel="50000" fill="hold" grpId="1" nodeType="withEffect">
                                  <p:stCondLst>
                                    <p:cond delay="0"/>
                                  </p:stCondLst>
                                  <p:childTnLst>
                                    <p:animMotion origin="layout" path="M -3.33333E-6 -4.81481E-6 L 0.16419 -0.00023 " pathEditMode="relative" rAng="0" ptsTypes="AA">
                                      <p:cBhvr>
                                        <p:cTn id="172" dur="2000" fill="hold"/>
                                        <p:tgtEl>
                                          <p:spTgt spid="42"/>
                                        </p:tgtEl>
                                        <p:attrNameLst>
                                          <p:attrName>ppt_x</p:attrName>
                                          <p:attrName>ppt_y</p:attrName>
                                        </p:attrNameLst>
                                      </p:cBhvr>
                                      <p:rCtr x="8151" y="46"/>
                                    </p:animMotion>
                                  </p:childTnLst>
                                </p:cTn>
                              </p:par>
                            </p:childTnLst>
                          </p:cTn>
                        </p:par>
                        <p:par>
                          <p:cTn id="173" fill="hold">
                            <p:stCondLst>
                              <p:cond delay="2000"/>
                            </p:stCondLst>
                            <p:childTnLst>
                              <p:par>
                                <p:cTn id="174" presetID="10" presetClass="entr" presetSubtype="0" fill="hold" grpId="0" nodeType="afterEffect">
                                  <p:stCondLst>
                                    <p:cond delay="0"/>
                                  </p:stCondLst>
                                  <p:childTnLst>
                                    <p:set>
                                      <p:cBhvr>
                                        <p:cTn id="175" dur="1" fill="hold">
                                          <p:stCondLst>
                                            <p:cond delay="0"/>
                                          </p:stCondLst>
                                        </p:cTn>
                                        <p:tgtEl>
                                          <p:spTgt spid="45"/>
                                        </p:tgtEl>
                                        <p:attrNameLst>
                                          <p:attrName>style.visibility</p:attrName>
                                        </p:attrNameLst>
                                      </p:cBhvr>
                                      <p:to>
                                        <p:strVal val="visible"/>
                                      </p:to>
                                    </p:set>
                                    <p:animEffect transition="in" filter="fade">
                                      <p:cBhvr>
                                        <p:cTn id="176" dur="100"/>
                                        <p:tgtEl>
                                          <p:spTgt spid="45"/>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46"/>
                                        </p:tgtEl>
                                        <p:attrNameLst>
                                          <p:attrName>style.visibility</p:attrName>
                                        </p:attrNameLst>
                                      </p:cBhvr>
                                      <p:to>
                                        <p:strVal val="visible"/>
                                      </p:to>
                                    </p:set>
                                    <p:animEffect transition="in" filter="fade">
                                      <p:cBhvr>
                                        <p:cTn id="179" dur="100"/>
                                        <p:tgtEl>
                                          <p:spTgt spid="46"/>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7"/>
                                        </p:tgtEl>
                                        <p:attrNameLst>
                                          <p:attrName>style.visibility</p:attrName>
                                        </p:attrNameLst>
                                      </p:cBhvr>
                                      <p:to>
                                        <p:strVal val="visible"/>
                                      </p:to>
                                    </p:set>
                                    <p:animEffect transition="in" filter="fade">
                                      <p:cBhvr>
                                        <p:cTn id="182" dur="100"/>
                                        <p:tgtEl>
                                          <p:spTgt spid="47"/>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48"/>
                                        </p:tgtEl>
                                        <p:attrNameLst>
                                          <p:attrName>style.visibility</p:attrName>
                                        </p:attrNameLst>
                                      </p:cBhvr>
                                      <p:to>
                                        <p:strVal val="visible"/>
                                      </p:to>
                                    </p:set>
                                    <p:animEffect transition="in" filter="fade">
                                      <p:cBhvr>
                                        <p:cTn id="185" dur="100"/>
                                        <p:tgtEl>
                                          <p:spTgt spid="4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49"/>
                                        </p:tgtEl>
                                        <p:attrNameLst>
                                          <p:attrName>style.visibility</p:attrName>
                                        </p:attrNameLst>
                                      </p:cBhvr>
                                      <p:to>
                                        <p:strVal val="visible"/>
                                      </p:to>
                                    </p:set>
                                    <p:animEffect transition="in" filter="fade">
                                      <p:cBhvr>
                                        <p:cTn id="188" dur="100"/>
                                        <p:tgtEl>
                                          <p:spTgt spid="49"/>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51"/>
                                        </p:tgtEl>
                                        <p:attrNameLst>
                                          <p:attrName>style.visibility</p:attrName>
                                        </p:attrNameLst>
                                      </p:cBhvr>
                                      <p:to>
                                        <p:strVal val="visible"/>
                                      </p:to>
                                    </p:set>
                                    <p:animEffect transition="in" filter="fade">
                                      <p:cBhvr>
                                        <p:cTn id="191" dur="100"/>
                                        <p:tgtEl>
                                          <p:spTgt spid="51"/>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50"/>
                                        </p:tgtEl>
                                        <p:attrNameLst>
                                          <p:attrName>style.visibility</p:attrName>
                                        </p:attrNameLst>
                                      </p:cBhvr>
                                      <p:to>
                                        <p:strVal val="visible"/>
                                      </p:to>
                                    </p:set>
                                    <p:animEffect transition="in" filter="fade">
                                      <p:cBhvr>
                                        <p:cTn id="194" dur="100"/>
                                        <p:tgtEl>
                                          <p:spTgt spid="50"/>
                                        </p:tgtEl>
                                      </p:cBhvr>
                                    </p:animEffect>
                                  </p:childTnLst>
                                </p:cTn>
                              </p:par>
                            </p:childTnLst>
                          </p:cTn>
                        </p:par>
                        <p:par>
                          <p:cTn id="195" fill="hold">
                            <p:stCondLst>
                              <p:cond delay="2100"/>
                            </p:stCondLst>
                            <p:childTnLst>
                              <p:par>
                                <p:cTn id="196" presetID="10" presetClass="exit" presetSubtype="0" fill="hold" grpId="2" nodeType="afterEffect">
                                  <p:stCondLst>
                                    <p:cond delay="0"/>
                                  </p:stCondLst>
                                  <p:childTnLst>
                                    <p:animEffect transition="out" filter="fade">
                                      <p:cBhvr>
                                        <p:cTn id="197" dur="500"/>
                                        <p:tgtEl>
                                          <p:spTgt spid="37"/>
                                        </p:tgtEl>
                                      </p:cBhvr>
                                    </p:animEffect>
                                    <p:set>
                                      <p:cBhvr>
                                        <p:cTn id="198" dur="1" fill="hold">
                                          <p:stCondLst>
                                            <p:cond delay="499"/>
                                          </p:stCondLst>
                                        </p:cTn>
                                        <p:tgtEl>
                                          <p:spTgt spid="37"/>
                                        </p:tgtEl>
                                        <p:attrNameLst>
                                          <p:attrName>style.visibility</p:attrName>
                                        </p:attrNameLst>
                                      </p:cBhvr>
                                      <p:to>
                                        <p:strVal val="hidden"/>
                                      </p:to>
                                    </p:set>
                                  </p:childTnLst>
                                </p:cTn>
                              </p:par>
                              <p:par>
                                <p:cTn id="199" presetID="10" presetClass="exit" presetSubtype="0" fill="hold" grpId="2" nodeType="withEffect">
                                  <p:stCondLst>
                                    <p:cond delay="0"/>
                                  </p:stCondLst>
                                  <p:childTnLst>
                                    <p:animEffect transition="out" filter="fade">
                                      <p:cBhvr>
                                        <p:cTn id="200" dur="500"/>
                                        <p:tgtEl>
                                          <p:spTgt spid="38"/>
                                        </p:tgtEl>
                                      </p:cBhvr>
                                    </p:animEffect>
                                    <p:set>
                                      <p:cBhvr>
                                        <p:cTn id="201" dur="1" fill="hold">
                                          <p:stCondLst>
                                            <p:cond delay="499"/>
                                          </p:stCondLst>
                                        </p:cTn>
                                        <p:tgtEl>
                                          <p:spTgt spid="38"/>
                                        </p:tgtEl>
                                        <p:attrNameLst>
                                          <p:attrName>style.visibility</p:attrName>
                                        </p:attrNameLst>
                                      </p:cBhvr>
                                      <p:to>
                                        <p:strVal val="hidden"/>
                                      </p:to>
                                    </p:set>
                                  </p:childTnLst>
                                </p:cTn>
                              </p:par>
                              <p:par>
                                <p:cTn id="202" presetID="10" presetClass="exit" presetSubtype="0" fill="hold" grpId="2" nodeType="withEffect">
                                  <p:stCondLst>
                                    <p:cond delay="0"/>
                                  </p:stCondLst>
                                  <p:childTnLst>
                                    <p:animEffect transition="out" filter="fade">
                                      <p:cBhvr>
                                        <p:cTn id="203" dur="500"/>
                                        <p:tgtEl>
                                          <p:spTgt spid="39"/>
                                        </p:tgtEl>
                                      </p:cBhvr>
                                    </p:animEffect>
                                    <p:set>
                                      <p:cBhvr>
                                        <p:cTn id="204" dur="1" fill="hold">
                                          <p:stCondLst>
                                            <p:cond delay="499"/>
                                          </p:stCondLst>
                                        </p:cTn>
                                        <p:tgtEl>
                                          <p:spTgt spid="39"/>
                                        </p:tgtEl>
                                        <p:attrNameLst>
                                          <p:attrName>style.visibility</p:attrName>
                                        </p:attrNameLst>
                                      </p:cBhvr>
                                      <p:to>
                                        <p:strVal val="hidden"/>
                                      </p:to>
                                    </p:set>
                                  </p:childTnLst>
                                </p:cTn>
                              </p:par>
                              <p:par>
                                <p:cTn id="205" presetID="10" presetClass="exit" presetSubtype="0" fill="hold" grpId="2" nodeType="withEffect">
                                  <p:stCondLst>
                                    <p:cond delay="0"/>
                                  </p:stCondLst>
                                  <p:childTnLst>
                                    <p:animEffect transition="out" filter="fade">
                                      <p:cBhvr>
                                        <p:cTn id="206" dur="500"/>
                                        <p:tgtEl>
                                          <p:spTgt spid="40"/>
                                        </p:tgtEl>
                                      </p:cBhvr>
                                    </p:animEffect>
                                    <p:set>
                                      <p:cBhvr>
                                        <p:cTn id="207" dur="1" fill="hold">
                                          <p:stCondLst>
                                            <p:cond delay="499"/>
                                          </p:stCondLst>
                                        </p:cTn>
                                        <p:tgtEl>
                                          <p:spTgt spid="40"/>
                                        </p:tgtEl>
                                        <p:attrNameLst>
                                          <p:attrName>style.visibility</p:attrName>
                                        </p:attrNameLst>
                                      </p:cBhvr>
                                      <p:to>
                                        <p:strVal val="hidden"/>
                                      </p:to>
                                    </p:set>
                                  </p:childTnLst>
                                </p:cTn>
                              </p:par>
                              <p:par>
                                <p:cTn id="208" presetID="10" presetClass="exit" presetSubtype="0" fill="hold" grpId="2" nodeType="withEffect">
                                  <p:stCondLst>
                                    <p:cond delay="0"/>
                                  </p:stCondLst>
                                  <p:childTnLst>
                                    <p:animEffect transition="out" filter="fade">
                                      <p:cBhvr>
                                        <p:cTn id="209" dur="500"/>
                                        <p:tgtEl>
                                          <p:spTgt spid="41"/>
                                        </p:tgtEl>
                                      </p:cBhvr>
                                    </p:animEffect>
                                    <p:set>
                                      <p:cBhvr>
                                        <p:cTn id="210" dur="1" fill="hold">
                                          <p:stCondLst>
                                            <p:cond delay="499"/>
                                          </p:stCondLst>
                                        </p:cTn>
                                        <p:tgtEl>
                                          <p:spTgt spid="41"/>
                                        </p:tgtEl>
                                        <p:attrNameLst>
                                          <p:attrName>style.visibility</p:attrName>
                                        </p:attrNameLst>
                                      </p:cBhvr>
                                      <p:to>
                                        <p:strVal val="hidden"/>
                                      </p:to>
                                    </p:set>
                                  </p:childTnLst>
                                </p:cTn>
                              </p:par>
                              <p:par>
                                <p:cTn id="211" presetID="10" presetClass="exit" presetSubtype="0" fill="hold" grpId="2" nodeType="withEffect">
                                  <p:stCondLst>
                                    <p:cond delay="0"/>
                                  </p:stCondLst>
                                  <p:childTnLst>
                                    <p:animEffect transition="out" filter="fade">
                                      <p:cBhvr>
                                        <p:cTn id="212" dur="500"/>
                                        <p:tgtEl>
                                          <p:spTgt spid="43"/>
                                        </p:tgtEl>
                                      </p:cBhvr>
                                    </p:animEffect>
                                    <p:set>
                                      <p:cBhvr>
                                        <p:cTn id="213" dur="1" fill="hold">
                                          <p:stCondLst>
                                            <p:cond delay="499"/>
                                          </p:stCondLst>
                                        </p:cTn>
                                        <p:tgtEl>
                                          <p:spTgt spid="43"/>
                                        </p:tgtEl>
                                        <p:attrNameLst>
                                          <p:attrName>style.visibility</p:attrName>
                                        </p:attrNameLst>
                                      </p:cBhvr>
                                      <p:to>
                                        <p:strVal val="hidden"/>
                                      </p:to>
                                    </p:set>
                                  </p:childTnLst>
                                </p:cTn>
                              </p:par>
                              <p:par>
                                <p:cTn id="214" presetID="10" presetClass="exit" presetSubtype="0" fill="hold" grpId="2" nodeType="withEffect">
                                  <p:stCondLst>
                                    <p:cond delay="0"/>
                                  </p:stCondLst>
                                  <p:childTnLst>
                                    <p:animEffect transition="out" filter="fade">
                                      <p:cBhvr>
                                        <p:cTn id="215" dur="500"/>
                                        <p:tgtEl>
                                          <p:spTgt spid="42"/>
                                        </p:tgtEl>
                                      </p:cBhvr>
                                    </p:animEffect>
                                    <p:set>
                                      <p:cBhvr>
                                        <p:cTn id="216" dur="1" fill="hold">
                                          <p:stCondLst>
                                            <p:cond delay="499"/>
                                          </p:stCondLst>
                                        </p:cTn>
                                        <p:tgtEl>
                                          <p:spTgt spid="42"/>
                                        </p:tgtEl>
                                        <p:attrNameLst>
                                          <p:attrName>style.visibility</p:attrName>
                                        </p:attrNameLst>
                                      </p:cBhvr>
                                      <p:to>
                                        <p:strVal val="hidden"/>
                                      </p:to>
                                    </p:set>
                                  </p:childTnLst>
                                </p:cTn>
                              </p:par>
                            </p:childTnLst>
                          </p:cTn>
                        </p:par>
                        <p:par>
                          <p:cTn id="217" fill="hold">
                            <p:stCondLst>
                              <p:cond delay="2600"/>
                            </p:stCondLst>
                            <p:childTnLst>
                              <p:par>
                                <p:cTn id="218" presetID="10" presetClass="entr" presetSubtype="0" fill="hold" grpId="0" nodeType="afterEffect">
                                  <p:stCondLst>
                                    <p:cond delay="0"/>
                                  </p:stCondLst>
                                  <p:childTnLst>
                                    <p:set>
                                      <p:cBhvr>
                                        <p:cTn id="219" dur="1" fill="hold">
                                          <p:stCondLst>
                                            <p:cond delay="0"/>
                                          </p:stCondLst>
                                        </p:cTn>
                                        <p:tgtEl>
                                          <p:spTgt spid="52"/>
                                        </p:tgtEl>
                                        <p:attrNameLst>
                                          <p:attrName>style.visibility</p:attrName>
                                        </p:attrNameLst>
                                      </p:cBhvr>
                                      <p:to>
                                        <p:strVal val="visible"/>
                                      </p:to>
                                    </p:set>
                                    <p:animEffect transition="in" filter="fade">
                                      <p:cBhvr>
                                        <p:cTn id="220" dur="500"/>
                                        <p:tgtEl>
                                          <p:spTgt spid="52"/>
                                        </p:tgtEl>
                                      </p:cBhvr>
                                    </p:animEffect>
                                  </p:childTnLst>
                                </p:cTn>
                              </p:par>
                            </p:childTnLst>
                          </p:cTn>
                        </p:par>
                        <p:par>
                          <p:cTn id="221" fill="hold">
                            <p:stCondLst>
                              <p:cond delay="3100"/>
                            </p:stCondLst>
                            <p:childTnLst>
                              <p:par>
                                <p:cTn id="222" presetID="10" presetClass="entr" presetSubtype="0" fill="hold" grpId="0" nodeType="afterEffect">
                                  <p:stCondLst>
                                    <p:cond delay="0"/>
                                  </p:stCondLst>
                                  <p:childTnLst>
                                    <p:set>
                                      <p:cBhvr>
                                        <p:cTn id="223" dur="1" fill="hold">
                                          <p:stCondLst>
                                            <p:cond delay="0"/>
                                          </p:stCondLst>
                                        </p:cTn>
                                        <p:tgtEl>
                                          <p:spTgt spid="61"/>
                                        </p:tgtEl>
                                        <p:attrNameLst>
                                          <p:attrName>style.visibility</p:attrName>
                                        </p:attrNameLst>
                                      </p:cBhvr>
                                      <p:to>
                                        <p:strVal val="visible"/>
                                      </p:to>
                                    </p:set>
                                    <p:animEffect transition="in" filter="fade">
                                      <p:cBhvr>
                                        <p:cTn id="224" dur="500"/>
                                        <p:tgtEl>
                                          <p:spTgt spid="61"/>
                                        </p:tgtEl>
                                      </p:cBhvr>
                                    </p:animEffect>
                                  </p:childTnLst>
                                </p:cTn>
                              </p:par>
                            </p:childTnLst>
                          </p:cTn>
                        </p:par>
                      </p:childTnLst>
                    </p:cTn>
                  </p:par>
                  <p:par>
                    <p:cTn id="225" fill="hold">
                      <p:stCondLst>
                        <p:cond delay="indefinite"/>
                      </p:stCondLst>
                      <p:childTnLst>
                        <p:par>
                          <p:cTn id="226" fill="hold">
                            <p:stCondLst>
                              <p:cond delay="0"/>
                            </p:stCondLst>
                            <p:childTnLst>
                              <p:par>
                                <p:cTn id="227" presetID="10" presetClass="entr" presetSubtype="0" fill="hold" grpId="0" nodeType="clickEffect">
                                  <p:stCondLst>
                                    <p:cond delay="0"/>
                                  </p:stCondLst>
                                  <p:childTnLst>
                                    <p:set>
                                      <p:cBhvr>
                                        <p:cTn id="228" dur="1" fill="hold">
                                          <p:stCondLst>
                                            <p:cond delay="0"/>
                                          </p:stCondLst>
                                        </p:cTn>
                                        <p:tgtEl>
                                          <p:spTgt spid="53"/>
                                        </p:tgtEl>
                                        <p:attrNameLst>
                                          <p:attrName>style.visibility</p:attrName>
                                        </p:attrNameLst>
                                      </p:cBhvr>
                                      <p:to>
                                        <p:strVal val="visible"/>
                                      </p:to>
                                    </p:set>
                                    <p:animEffect transition="in" filter="fade">
                                      <p:cBhvr>
                                        <p:cTn id="229" dur="500"/>
                                        <p:tgtEl>
                                          <p:spTgt spid="53"/>
                                        </p:tgtEl>
                                      </p:cBhvr>
                                    </p:animEffect>
                                  </p:childTnLst>
                                </p:cTn>
                              </p:par>
                            </p:childTnLst>
                          </p:cTn>
                        </p:par>
                        <p:par>
                          <p:cTn id="230" fill="hold">
                            <p:stCondLst>
                              <p:cond delay="500"/>
                            </p:stCondLst>
                            <p:childTnLst>
                              <p:par>
                                <p:cTn id="231" presetID="10" presetClass="entr" presetSubtype="0" fill="hold" grpId="0" nodeType="afterEffect">
                                  <p:stCondLst>
                                    <p:cond delay="0"/>
                                  </p:stCondLst>
                                  <p:childTnLst>
                                    <p:set>
                                      <p:cBhvr>
                                        <p:cTn id="232" dur="1" fill="hold">
                                          <p:stCondLst>
                                            <p:cond delay="0"/>
                                          </p:stCondLst>
                                        </p:cTn>
                                        <p:tgtEl>
                                          <p:spTgt spid="54"/>
                                        </p:tgtEl>
                                        <p:attrNameLst>
                                          <p:attrName>style.visibility</p:attrName>
                                        </p:attrNameLst>
                                      </p:cBhvr>
                                      <p:to>
                                        <p:strVal val="visible"/>
                                      </p:to>
                                    </p:set>
                                    <p:animEffect transition="in" filter="fade">
                                      <p:cBhvr>
                                        <p:cTn id="233" dur="500"/>
                                        <p:tgtEl>
                                          <p:spTgt spid="54"/>
                                        </p:tgtEl>
                                      </p:cBhvr>
                                    </p:animEffect>
                                  </p:childTnLst>
                                </p:cTn>
                              </p:par>
                            </p:childTnLst>
                          </p:cTn>
                        </p:par>
                        <p:par>
                          <p:cTn id="234" fill="hold">
                            <p:stCondLst>
                              <p:cond delay="1000"/>
                            </p:stCondLst>
                            <p:childTnLst>
                              <p:par>
                                <p:cTn id="235" presetID="10" presetClass="entr" presetSubtype="0" fill="hold" grpId="0" nodeType="afterEffect">
                                  <p:stCondLst>
                                    <p:cond delay="0"/>
                                  </p:stCondLst>
                                  <p:childTnLst>
                                    <p:set>
                                      <p:cBhvr>
                                        <p:cTn id="236" dur="1" fill="hold">
                                          <p:stCondLst>
                                            <p:cond delay="0"/>
                                          </p:stCondLst>
                                        </p:cTn>
                                        <p:tgtEl>
                                          <p:spTgt spid="55"/>
                                        </p:tgtEl>
                                        <p:attrNameLst>
                                          <p:attrName>style.visibility</p:attrName>
                                        </p:attrNameLst>
                                      </p:cBhvr>
                                      <p:to>
                                        <p:strVal val="visible"/>
                                      </p:to>
                                    </p:set>
                                    <p:animEffect transition="in" filter="fade">
                                      <p:cBhvr>
                                        <p:cTn id="237" dur="500"/>
                                        <p:tgtEl>
                                          <p:spTgt spid="55"/>
                                        </p:tgtEl>
                                      </p:cBhvr>
                                    </p:animEffect>
                                  </p:childTnLst>
                                </p:cTn>
                              </p:par>
                            </p:childTnLst>
                          </p:cTn>
                        </p:par>
                      </p:childTnLst>
                    </p:cTn>
                  </p:par>
                  <p:par>
                    <p:cTn id="238" fill="hold">
                      <p:stCondLst>
                        <p:cond delay="indefinite"/>
                      </p:stCondLst>
                      <p:childTnLst>
                        <p:par>
                          <p:cTn id="239" fill="hold">
                            <p:stCondLst>
                              <p:cond delay="0"/>
                            </p:stCondLst>
                            <p:childTnLst>
                              <p:par>
                                <p:cTn id="240" presetID="0" presetClass="path" presetSubtype="0" accel="50000" decel="50000" fill="hold" grpId="1" nodeType="clickEffect">
                                  <p:stCondLst>
                                    <p:cond delay="0"/>
                                  </p:stCondLst>
                                  <p:childTnLst>
                                    <p:animMotion origin="layout" path="M 3.95833E-6 -3.33333E-6 L -0.43881 -0.12338 " pathEditMode="relative" rAng="0" ptsTypes="AA">
                                      <p:cBhvr>
                                        <p:cTn id="241" dur="2000" fill="hold"/>
                                        <p:tgtEl>
                                          <p:spTgt spid="51"/>
                                        </p:tgtEl>
                                        <p:attrNameLst>
                                          <p:attrName>ppt_x</p:attrName>
                                          <p:attrName>ppt_y</p:attrName>
                                        </p:attrNameLst>
                                      </p:cBhvr>
                                      <p:rCtr x="-21940" y="-6181"/>
                                    </p:animMotion>
                                  </p:childTnLst>
                                </p:cTn>
                              </p:par>
                              <p:par>
                                <p:cTn id="242" presetID="10" presetClass="exit" presetSubtype="0" fill="hold" grpId="1" nodeType="withEffect">
                                  <p:stCondLst>
                                    <p:cond delay="0"/>
                                  </p:stCondLst>
                                  <p:childTnLst>
                                    <p:animEffect transition="out" filter="fade">
                                      <p:cBhvr>
                                        <p:cTn id="243" dur="500"/>
                                        <p:tgtEl>
                                          <p:spTgt spid="53"/>
                                        </p:tgtEl>
                                      </p:cBhvr>
                                    </p:animEffect>
                                    <p:set>
                                      <p:cBhvr>
                                        <p:cTn id="244" dur="1" fill="hold">
                                          <p:stCondLst>
                                            <p:cond delay="499"/>
                                          </p:stCondLst>
                                        </p:cTn>
                                        <p:tgtEl>
                                          <p:spTgt spid="53"/>
                                        </p:tgtEl>
                                        <p:attrNameLst>
                                          <p:attrName>style.visibility</p:attrName>
                                        </p:attrNameLst>
                                      </p:cBhvr>
                                      <p:to>
                                        <p:strVal val="hidden"/>
                                      </p:to>
                                    </p:set>
                                  </p:childTnLst>
                                </p:cTn>
                              </p:par>
                            </p:childTnLst>
                          </p:cTn>
                        </p:par>
                      </p:childTnLst>
                    </p:cTn>
                  </p:par>
                  <p:par>
                    <p:cTn id="245" fill="hold">
                      <p:stCondLst>
                        <p:cond delay="indefinite"/>
                      </p:stCondLst>
                      <p:childTnLst>
                        <p:par>
                          <p:cTn id="246" fill="hold">
                            <p:stCondLst>
                              <p:cond delay="0"/>
                            </p:stCondLst>
                            <p:childTnLst>
                              <p:par>
                                <p:cTn id="247" presetID="0" presetClass="path" presetSubtype="0" accel="50000" decel="50000" fill="hold" grpId="1" nodeType="clickEffect">
                                  <p:stCondLst>
                                    <p:cond delay="0"/>
                                  </p:stCondLst>
                                  <p:childTnLst>
                                    <p:animMotion origin="layout" path="M 3.95833E-6 2.96296E-6 L -0.48776 -0.16736 " pathEditMode="relative" rAng="0" ptsTypes="AA">
                                      <p:cBhvr>
                                        <p:cTn id="248" dur="2000" fill="hold"/>
                                        <p:tgtEl>
                                          <p:spTgt spid="50"/>
                                        </p:tgtEl>
                                        <p:attrNameLst>
                                          <p:attrName>ppt_x</p:attrName>
                                          <p:attrName>ppt_y</p:attrName>
                                        </p:attrNameLst>
                                      </p:cBhvr>
                                      <p:rCtr x="-24388" y="-8380"/>
                                    </p:animMotion>
                                  </p:childTnLst>
                                </p:cTn>
                              </p:par>
                              <p:par>
                                <p:cTn id="249" presetID="10" presetClass="exit" presetSubtype="0" fill="hold" grpId="1" nodeType="withEffect">
                                  <p:stCondLst>
                                    <p:cond delay="0"/>
                                  </p:stCondLst>
                                  <p:childTnLst>
                                    <p:animEffect transition="out" filter="fade">
                                      <p:cBhvr>
                                        <p:cTn id="250" dur="500"/>
                                        <p:tgtEl>
                                          <p:spTgt spid="54"/>
                                        </p:tgtEl>
                                      </p:cBhvr>
                                    </p:animEffect>
                                    <p:set>
                                      <p:cBhvr>
                                        <p:cTn id="251" dur="1" fill="hold">
                                          <p:stCondLst>
                                            <p:cond delay="499"/>
                                          </p:stCondLst>
                                        </p:cTn>
                                        <p:tgtEl>
                                          <p:spTgt spid="54"/>
                                        </p:tgtEl>
                                        <p:attrNameLst>
                                          <p:attrName>style.visibility</p:attrName>
                                        </p:attrNameLst>
                                      </p:cBhvr>
                                      <p:to>
                                        <p:strVal val="hidden"/>
                                      </p:to>
                                    </p:set>
                                  </p:childTnLst>
                                </p:cTn>
                              </p:par>
                            </p:childTnLst>
                          </p:cTn>
                        </p:par>
                      </p:childTnLst>
                    </p:cTn>
                  </p:par>
                  <p:par>
                    <p:cTn id="252" fill="hold">
                      <p:stCondLst>
                        <p:cond delay="indefinite"/>
                      </p:stCondLst>
                      <p:childTnLst>
                        <p:par>
                          <p:cTn id="253" fill="hold">
                            <p:stCondLst>
                              <p:cond delay="0"/>
                            </p:stCondLst>
                            <p:childTnLst>
                              <p:par>
                                <p:cTn id="254" presetID="0" presetClass="path" presetSubtype="0" accel="50000" decel="50000" fill="hold" grpId="1" nodeType="clickEffect">
                                  <p:stCondLst>
                                    <p:cond delay="0"/>
                                  </p:stCondLst>
                                  <p:childTnLst>
                                    <p:animMotion origin="layout" path="M 5E-6 2.22222E-6 L -0.5043 -0.18519 " pathEditMode="relative" rAng="0" ptsTypes="AA">
                                      <p:cBhvr>
                                        <p:cTn id="255" dur="2000" fill="hold"/>
                                        <p:tgtEl>
                                          <p:spTgt spid="47"/>
                                        </p:tgtEl>
                                        <p:attrNameLst>
                                          <p:attrName>ppt_x</p:attrName>
                                          <p:attrName>ppt_y</p:attrName>
                                        </p:attrNameLst>
                                      </p:cBhvr>
                                      <p:rCtr x="-25221" y="-9259"/>
                                    </p:animMotion>
                                  </p:childTnLst>
                                </p:cTn>
                              </p:par>
                              <p:par>
                                <p:cTn id="256" presetID="10" presetClass="exit" presetSubtype="0" fill="hold" grpId="1" nodeType="withEffect">
                                  <p:stCondLst>
                                    <p:cond delay="0"/>
                                  </p:stCondLst>
                                  <p:childTnLst>
                                    <p:animEffect transition="out" filter="fade">
                                      <p:cBhvr>
                                        <p:cTn id="257" dur="500"/>
                                        <p:tgtEl>
                                          <p:spTgt spid="55"/>
                                        </p:tgtEl>
                                      </p:cBhvr>
                                    </p:animEffect>
                                    <p:set>
                                      <p:cBhvr>
                                        <p:cTn id="258" dur="1" fill="hold">
                                          <p:stCondLst>
                                            <p:cond delay="499"/>
                                          </p:stCondLst>
                                        </p:cTn>
                                        <p:tgtEl>
                                          <p:spTgt spid="55"/>
                                        </p:tgtEl>
                                        <p:attrNameLst>
                                          <p:attrName>style.visibility</p:attrName>
                                        </p:attrNameLst>
                                      </p:cBhvr>
                                      <p:to>
                                        <p:strVal val="hidden"/>
                                      </p:to>
                                    </p:set>
                                  </p:childTnLst>
                                </p:cTn>
                              </p:par>
                            </p:childTnLst>
                          </p:cTn>
                        </p:par>
                      </p:childTnLst>
                    </p:cTn>
                  </p:par>
                  <p:par>
                    <p:cTn id="259" fill="hold">
                      <p:stCondLst>
                        <p:cond delay="indefinite"/>
                      </p:stCondLst>
                      <p:childTnLst>
                        <p:par>
                          <p:cTn id="260" fill="hold">
                            <p:stCondLst>
                              <p:cond delay="0"/>
                            </p:stCondLst>
                            <p:childTnLst>
                              <p:par>
                                <p:cTn id="261" presetID="10" presetClass="entr" presetSubtype="0" fill="hold" grpId="0" nodeType="clickEffect">
                                  <p:stCondLst>
                                    <p:cond delay="0"/>
                                  </p:stCondLst>
                                  <p:childTnLst>
                                    <p:set>
                                      <p:cBhvr>
                                        <p:cTn id="262" dur="1" fill="hold">
                                          <p:stCondLst>
                                            <p:cond delay="0"/>
                                          </p:stCondLst>
                                        </p:cTn>
                                        <p:tgtEl>
                                          <p:spTgt spid="68"/>
                                        </p:tgtEl>
                                        <p:attrNameLst>
                                          <p:attrName>style.visibility</p:attrName>
                                        </p:attrNameLst>
                                      </p:cBhvr>
                                      <p:to>
                                        <p:strVal val="visible"/>
                                      </p:to>
                                    </p:set>
                                    <p:animEffect transition="in" filter="fade">
                                      <p:cBhvr>
                                        <p:cTn id="263" dur="500"/>
                                        <p:tgtEl>
                                          <p:spTgt spid="68"/>
                                        </p:tgtEl>
                                      </p:cBhvr>
                                    </p:animEffect>
                                  </p:childTnLst>
                                </p:cTn>
                              </p:par>
                            </p:childTnLst>
                          </p:cTn>
                        </p:par>
                      </p:childTnLst>
                    </p:cTn>
                  </p:par>
                  <p:par>
                    <p:cTn id="264" fill="hold">
                      <p:stCondLst>
                        <p:cond delay="indefinite"/>
                      </p:stCondLst>
                      <p:childTnLst>
                        <p:par>
                          <p:cTn id="265" fill="hold">
                            <p:stCondLst>
                              <p:cond delay="0"/>
                            </p:stCondLst>
                            <p:childTnLst>
                              <p:par>
                                <p:cTn id="266" presetID="0" presetClass="path" presetSubtype="0" accel="50000" decel="50000" fill="hold" grpId="1" nodeType="clickEffect">
                                  <p:stCondLst>
                                    <p:cond delay="0"/>
                                  </p:stCondLst>
                                  <p:childTnLst>
                                    <p:animMotion origin="layout" path="M -4.16667E-6 -1.48148E-6 L 0.18672 0.00139 " pathEditMode="relative" rAng="0" ptsTypes="AA">
                                      <p:cBhvr>
                                        <p:cTn id="267" dur="2000" fill="hold"/>
                                        <p:tgtEl>
                                          <p:spTgt spid="45"/>
                                        </p:tgtEl>
                                        <p:attrNameLst>
                                          <p:attrName>ppt_x</p:attrName>
                                          <p:attrName>ppt_y</p:attrName>
                                        </p:attrNameLst>
                                      </p:cBhvr>
                                      <p:rCtr x="9336" y="69"/>
                                    </p:animMotion>
                                  </p:childTnLst>
                                </p:cTn>
                              </p:par>
                              <p:par>
                                <p:cTn id="268" presetID="0" presetClass="path" presetSubtype="0" accel="50000" decel="50000" fill="hold" grpId="1" nodeType="withEffect">
                                  <p:stCondLst>
                                    <p:cond delay="0"/>
                                  </p:stCondLst>
                                  <p:childTnLst>
                                    <p:animMotion origin="layout" path="M 5E-6 -2.96296E-6 L 0.1862 0.00023 " pathEditMode="relative" rAng="0" ptsTypes="AA">
                                      <p:cBhvr>
                                        <p:cTn id="269" dur="2000" fill="hold"/>
                                        <p:tgtEl>
                                          <p:spTgt spid="46"/>
                                        </p:tgtEl>
                                        <p:attrNameLst>
                                          <p:attrName>ppt_x</p:attrName>
                                          <p:attrName>ppt_y</p:attrName>
                                        </p:attrNameLst>
                                      </p:cBhvr>
                                      <p:rCtr x="9310" y="0"/>
                                    </p:animMotion>
                                  </p:childTnLst>
                                </p:cTn>
                              </p:par>
                              <p:par>
                                <p:cTn id="270" presetID="0" presetClass="path" presetSubtype="0" accel="50000" decel="50000" fill="hold" grpId="1" nodeType="withEffect">
                                  <p:stCondLst>
                                    <p:cond delay="0"/>
                                  </p:stCondLst>
                                  <p:childTnLst>
                                    <p:animMotion origin="layout" path="M 3.95833E-6 -1.48148E-6 L 0.18606 -0.00046 " pathEditMode="relative" rAng="0" ptsTypes="AA">
                                      <p:cBhvr>
                                        <p:cTn id="271" dur="2000" fill="hold"/>
                                        <p:tgtEl>
                                          <p:spTgt spid="48"/>
                                        </p:tgtEl>
                                        <p:attrNameLst>
                                          <p:attrName>ppt_x</p:attrName>
                                          <p:attrName>ppt_y</p:attrName>
                                        </p:attrNameLst>
                                      </p:cBhvr>
                                      <p:rCtr x="9297" y="-23"/>
                                    </p:animMotion>
                                  </p:childTnLst>
                                </p:cTn>
                              </p:par>
                              <p:par>
                                <p:cTn id="272" presetID="0" presetClass="path" presetSubtype="0" accel="50000" decel="50000" fill="hold" grpId="1" nodeType="withEffect">
                                  <p:stCondLst>
                                    <p:cond delay="0"/>
                                  </p:stCondLst>
                                  <p:childTnLst>
                                    <p:animMotion origin="layout" path="M 3.95833E-6 -3.7037E-6 L 0.18593 -0.00046 " pathEditMode="relative" rAng="0" ptsTypes="AA">
                                      <p:cBhvr>
                                        <p:cTn id="273" dur="2000" fill="hold"/>
                                        <p:tgtEl>
                                          <p:spTgt spid="49"/>
                                        </p:tgtEl>
                                        <p:attrNameLst>
                                          <p:attrName>ppt_x</p:attrName>
                                          <p:attrName>ppt_y</p:attrName>
                                        </p:attrNameLst>
                                      </p:cBhvr>
                                      <p:rCtr x="9297" y="-23"/>
                                    </p:animMotion>
                                  </p:childTnLst>
                                </p:cTn>
                              </p:par>
                            </p:childTnLst>
                          </p:cTn>
                        </p:par>
                        <p:par>
                          <p:cTn id="274" fill="hold">
                            <p:stCondLst>
                              <p:cond delay="2000"/>
                            </p:stCondLst>
                            <p:childTnLst>
                              <p:par>
                                <p:cTn id="275" presetID="10" presetClass="entr" presetSubtype="0" fill="hold" grpId="0" nodeType="afterEffect">
                                  <p:stCondLst>
                                    <p:cond delay="0"/>
                                  </p:stCondLst>
                                  <p:childTnLst>
                                    <p:set>
                                      <p:cBhvr>
                                        <p:cTn id="276" dur="1" fill="hold">
                                          <p:stCondLst>
                                            <p:cond delay="0"/>
                                          </p:stCondLst>
                                        </p:cTn>
                                        <p:tgtEl>
                                          <p:spTgt spid="56"/>
                                        </p:tgtEl>
                                        <p:attrNameLst>
                                          <p:attrName>style.visibility</p:attrName>
                                        </p:attrNameLst>
                                      </p:cBhvr>
                                      <p:to>
                                        <p:strVal val="visible"/>
                                      </p:to>
                                    </p:set>
                                    <p:animEffect transition="in" filter="fade">
                                      <p:cBhvr>
                                        <p:cTn id="277" dur="100"/>
                                        <p:tgtEl>
                                          <p:spTgt spid="56"/>
                                        </p:tgtEl>
                                      </p:cBhvr>
                                    </p:animEffect>
                                  </p:childTnLst>
                                </p:cTn>
                              </p:par>
                              <p:par>
                                <p:cTn id="278" presetID="10" presetClass="entr" presetSubtype="0" fill="hold" grpId="0" nodeType="withEffect">
                                  <p:stCondLst>
                                    <p:cond delay="0"/>
                                  </p:stCondLst>
                                  <p:childTnLst>
                                    <p:set>
                                      <p:cBhvr>
                                        <p:cTn id="279" dur="1" fill="hold">
                                          <p:stCondLst>
                                            <p:cond delay="0"/>
                                          </p:stCondLst>
                                        </p:cTn>
                                        <p:tgtEl>
                                          <p:spTgt spid="57"/>
                                        </p:tgtEl>
                                        <p:attrNameLst>
                                          <p:attrName>style.visibility</p:attrName>
                                        </p:attrNameLst>
                                      </p:cBhvr>
                                      <p:to>
                                        <p:strVal val="visible"/>
                                      </p:to>
                                    </p:set>
                                    <p:animEffect transition="in" filter="fade">
                                      <p:cBhvr>
                                        <p:cTn id="280" dur="100"/>
                                        <p:tgtEl>
                                          <p:spTgt spid="57"/>
                                        </p:tgtEl>
                                      </p:cBhvr>
                                    </p:animEffect>
                                  </p:childTnLst>
                                </p:cTn>
                              </p:par>
                              <p:par>
                                <p:cTn id="281" presetID="10" presetClass="entr" presetSubtype="0" fill="hold" grpId="0" nodeType="withEffect">
                                  <p:stCondLst>
                                    <p:cond delay="0"/>
                                  </p:stCondLst>
                                  <p:childTnLst>
                                    <p:set>
                                      <p:cBhvr>
                                        <p:cTn id="282" dur="1" fill="hold">
                                          <p:stCondLst>
                                            <p:cond delay="0"/>
                                          </p:stCondLst>
                                        </p:cTn>
                                        <p:tgtEl>
                                          <p:spTgt spid="58"/>
                                        </p:tgtEl>
                                        <p:attrNameLst>
                                          <p:attrName>style.visibility</p:attrName>
                                        </p:attrNameLst>
                                      </p:cBhvr>
                                      <p:to>
                                        <p:strVal val="visible"/>
                                      </p:to>
                                    </p:set>
                                    <p:animEffect transition="in" filter="fade">
                                      <p:cBhvr>
                                        <p:cTn id="283" dur="100"/>
                                        <p:tgtEl>
                                          <p:spTgt spid="58"/>
                                        </p:tgtEl>
                                      </p:cBhvr>
                                    </p:animEffect>
                                  </p:childTnLst>
                                </p:cTn>
                              </p:par>
                              <p:par>
                                <p:cTn id="284" presetID="10" presetClass="entr" presetSubtype="0" fill="hold" grpId="0" nodeType="withEffect">
                                  <p:stCondLst>
                                    <p:cond delay="0"/>
                                  </p:stCondLst>
                                  <p:childTnLst>
                                    <p:set>
                                      <p:cBhvr>
                                        <p:cTn id="285" dur="1" fill="hold">
                                          <p:stCondLst>
                                            <p:cond delay="0"/>
                                          </p:stCondLst>
                                        </p:cTn>
                                        <p:tgtEl>
                                          <p:spTgt spid="59"/>
                                        </p:tgtEl>
                                        <p:attrNameLst>
                                          <p:attrName>style.visibility</p:attrName>
                                        </p:attrNameLst>
                                      </p:cBhvr>
                                      <p:to>
                                        <p:strVal val="visible"/>
                                      </p:to>
                                    </p:set>
                                    <p:animEffect transition="in" filter="fade">
                                      <p:cBhvr>
                                        <p:cTn id="286" dur="100"/>
                                        <p:tgtEl>
                                          <p:spTgt spid="59"/>
                                        </p:tgtEl>
                                      </p:cBhvr>
                                    </p:animEffect>
                                  </p:childTnLst>
                                </p:cTn>
                              </p:par>
                            </p:childTnLst>
                          </p:cTn>
                        </p:par>
                        <p:par>
                          <p:cTn id="287" fill="hold">
                            <p:stCondLst>
                              <p:cond delay="2100"/>
                            </p:stCondLst>
                            <p:childTnLst>
                              <p:par>
                                <p:cTn id="288" presetID="10" presetClass="exit" presetSubtype="0" fill="hold" grpId="2" nodeType="afterEffect">
                                  <p:stCondLst>
                                    <p:cond delay="0"/>
                                  </p:stCondLst>
                                  <p:childTnLst>
                                    <p:animEffect transition="out" filter="fade">
                                      <p:cBhvr>
                                        <p:cTn id="289" dur="500"/>
                                        <p:tgtEl>
                                          <p:spTgt spid="48"/>
                                        </p:tgtEl>
                                      </p:cBhvr>
                                    </p:animEffect>
                                    <p:set>
                                      <p:cBhvr>
                                        <p:cTn id="290" dur="1" fill="hold">
                                          <p:stCondLst>
                                            <p:cond delay="499"/>
                                          </p:stCondLst>
                                        </p:cTn>
                                        <p:tgtEl>
                                          <p:spTgt spid="48"/>
                                        </p:tgtEl>
                                        <p:attrNameLst>
                                          <p:attrName>style.visibility</p:attrName>
                                        </p:attrNameLst>
                                      </p:cBhvr>
                                      <p:to>
                                        <p:strVal val="hidden"/>
                                      </p:to>
                                    </p:set>
                                  </p:childTnLst>
                                </p:cTn>
                              </p:par>
                              <p:par>
                                <p:cTn id="291" presetID="10" presetClass="exit" presetSubtype="0" fill="hold" grpId="2" nodeType="withEffect">
                                  <p:stCondLst>
                                    <p:cond delay="0"/>
                                  </p:stCondLst>
                                  <p:childTnLst>
                                    <p:animEffect transition="out" filter="fade">
                                      <p:cBhvr>
                                        <p:cTn id="292" dur="500"/>
                                        <p:tgtEl>
                                          <p:spTgt spid="49"/>
                                        </p:tgtEl>
                                      </p:cBhvr>
                                    </p:animEffect>
                                    <p:set>
                                      <p:cBhvr>
                                        <p:cTn id="293" dur="1" fill="hold">
                                          <p:stCondLst>
                                            <p:cond delay="499"/>
                                          </p:stCondLst>
                                        </p:cTn>
                                        <p:tgtEl>
                                          <p:spTgt spid="49"/>
                                        </p:tgtEl>
                                        <p:attrNameLst>
                                          <p:attrName>style.visibility</p:attrName>
                                        </p:attrNameLst>
                                      </p:cBhvr>
                                      <p:to>
                                        <p:strVal val="hidden"/>
                                      </p:to>
                                    </p:set>
                                  </p:childTnLst>
                                </p:cTn>
                              </p:par>
                              <p:par>
                                <p:cTn id="294" presetID="10" presetClass="exit" presetSubtype="0" fill="hold" grpId="2" nodeType="withEffect">
                                  <p:stCondLst>
                                    <p:cond delay="0"/>
                                  </p:stCondLst>
                                  <p:childTnLst>
                                    <p:animEffect transition="out" filter="fade">
                                      <p:cBhvr>
                                        <p:cTn id="295" dur="500"/>
                                        <p:tgtEl>
                                          <p:spTgt spid="46"/>
                                        </p:tgtEl>
                                      </p:cBhvr>
                                    </p:animEffect>
                                    <p:set>
                                      <p:cBhvr>
                                        <p:cTn id="296" dur="1" fill="hold">
                                          <p:stCondLst>
                                            <p:cond delay="499"/>
                                          </p:stCondLst>
                                        </p:cTn>
                                        <p:tgtEl>
                                          <p:spTgt spid="46"/>
                                        </p:tgtEl>
                                        <p:attrNameLst>
                                          <p:attrName>style.visibility</p:attrName>
                                        </p:attrNameLst>
                                      </p:cBhvr>
                                      <p:to>
                                        <p:strVal val="hidden"/>
                                      </p:to>
                                    </p:set>
                                  </p:childTnLst>
                                </p:cTn>
                              </p:par>
                              <p:par>
                                <p:cTn id="297" presetID="10" presetClass="exit" presetSubtype="0" fill="hold" grpId="2" nodeType="withEffect">
                                  <p:stCondLst>
                                    <p:cond delay="0"/>
                                  </p:stCondLst>
                                  <p:childTnLst>
                                    <p:animEffect transition="out" filter="fade">
                                      <p:cBhvr>
                                        <p:cTn id="298" dur="500"/>
                                        <p:tgtEl>
                                          <p:spTgt spid="45"/>
                                        </p:tgtEl>
                                      </p:cBhvr>
                                    </p:animEffect>
                                    <p:set>
                                      <p:cBhvr>
                                        <p:cTn id="299" dur="1" fill="hold">
                                          <p:stCondLst>
                                            <p:cond delay="499"/>
                                          </p:stCondLst>
                                        </p:cTn>
                                        <p:tgtEl>
                                          <p:spTgt spid="45"/>
                                        </p:tgtEl>
                                        <p:attrNameLst>
                                          <p:attrName>style.visibility</p:attrName>
                                        </p:attrNameLst>
                                      </p:cBhvr>
                                      <p:to>
                                        <p:strVal val="hidden"/>
                                      </p:to>
                                    </p:set>
                                  </p:childTnLst>
                                </p:cTn>
                              </p:par>
                            </p:childTnLst>
                          </p:cTn>
                        </p:par>
                      </p:childTnLst>
                    </p:cTn>
                  </p:par>
                  <p:par>
                    <p:cTn id="300" fill="hold">
                      <p:stCondLst>
                        <p:cond delay="indefinite"/>
                      </p:stCondLst>
                      <p:childTnLst>
                        <p:par>
                          <p:cTn id="301" fill="hold">
                            <p:stCondLst>
                              <p:cond delay="0"/>
                            </p:stCondLst>
                            <p:childTnLst>
                              <p:par>
                                <p:cTn id="302" presetID="10" presetClass="entr" presetSubtype="0" fill="hold" grpId="0" nodeType="clickEffect">
                                  <p:stCondLst>
                                    <p:cond delay="0"/>
                                  </p:stCondLst>
                                  <p:childTnLst>
                                    <p:set>
                                      <p:cBhvr>
                                        <p:cTn id="303" dur="1" fill="hold">
                                          <p:stCondLst>
                                            <p:cond delay="0"/>
                                          </p:stCondLst>
                                        </p:cTn>
                                        <p:tgtEl>
                                          <p:spTgt spid="60"/>
                                        </p:tgtEl>
                                        <p:attrNameLst>
                                          <p:attrName>style.visibility</p:attrName>
                                        </p:attrNameLst>
                                      </p:cBhvr>
                                      <p:to>
                                        <p:strVal val="visible"/>
                                      </p:to>
                                    </p:set>
                                    <p:animEffect transition="in" filter="fade">
                                      <p:cBhvr>
                                        <p:cTn id="30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 grpId="0" animBg="1"/>
      <p:bldP spid="7" grpId="0" animBg="1"/>
      <p:bldP spid="8" grpId="0" animBg="1"/>
      <p:bldP spid="12" grpId="0" animBg="1"/>
      <p:bldP spid="11" grpId="0" animBg="1"/>
      <p:bldP spid="13" grpId="0" animBg="1"/>
      <p:bldP spid="14" grpId="0" animBg="1"/>
      <p:bldP spid="15" grpId="0" animBg="1"/>
      <p:bldP spid="16" grpId="0" animBg="1"/>
      <p:bldP spid="9" grpId="0" animBg="1"/>
      <p:bldP spid="10" grpId="0" animBg="1"/>
      <p:bldP spid="17" grpId="0" animBg="1"/>
      <p:bldP spid="18" grpId="0" animBg="1"/>
      <p:bldP spid="19" grpId="0" animBg="1"/>
      <p:bldP spid="20" grpId="0" animBg="1"/>
      <p:bldP spid="23" grpId="0" animBg="1"/>
      <p:bldP spid="24" grpId="0" animBg="1"/>
      <p:bldP spid="24" grpId="1" animBg="1"/>
      <p:bldP spid="21" grpId="0" animBg="1"/>
      <p:bldP spid="22" grpId="0" animBg="1"/>
      <p:bldP spid="25" grpId="0" animBg="1"/>
      <p:bldP spid="25" grpId="1" animBg="1"/>
      <p:bldP spid="26" grpId="0" animBg="1"/>
      <p:bldP spid="27" grpId="0" animBg="1"/>
      <p:bldP spid="28" grpId="0" animBg="1"/>
      <p:bldP spid="28" grpId="1" animBg="1"/>
      <p:bldP spid="30" grpId="0"/>
      <p:bldP spid="31" grpId="0"/>
      <p:bldP spid="34" grpId="0" animBg="1"/>
      <p:bldP spid="35" grpId="0" animBg="1"/>
      <p:bldP spid="33" grpId="0" animBg="1"/>
      <p:bldP spid="32" grpId="0"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3" grpId="0" animBg="1"/>
      <p:bldP spid="43" grpId="1" animBg="1"/>
      <p:bldP spid="43" grpId="2" animBg="1"/>
      <p:bldP spid="42" grpId="0" animBg="1"/>
      <p:bldP spid="42" grpId="1" animBg="1"/>
      <p:bldP spid="42" grpId="2" animBg="1"/>
      <p:bldP spid="44" grpId="0" animBg="1"/>
      <p:bldP spid="45" grpId="0" animBg="1"/>
      <p:bldP spid="45" grpId="1" animBg="1"/>
      <p:bldP spid="45" grpId="2" animBg="1"/>
      <p:bldP spid="46" grpId="0" animBg="1"/>
      <p:bldP spid="46" grpId="1" animBg="1"/>
      <p:bldP spid="46" grpId="2" animBg="1"/>
      <p:bldP spid="47" grpId="0" animBg="1"/>
      <p:bldP spid="47" grpId="1" animBg="1"/>
      <p:bldP spid="48" grpId="0" animBg="1"/>
      <p:bldP spid="48" grpId="1" animBg="1"/>
      <p:bldP spid="48" grpId="2" animBg="1"/>
      <p:bldP spid="49" grpId="0" animBg="1"/>
      <p:bldP spid="49" grpId="1" animBg="1"/>
      <p:bldP spid="49" grpId="2" animBg="1"/>
      <p:bldP spid="50" grpId="0" animBg="1"/>
      <p:bldP spid="50" grpId="1" animBg="1"/>
      <p:bldP spid="51" grpId="0" animBg="1"/>
      <p:bldP spid="51" grpId="1" animBg="1"/>
      <p:bldP spid="52" grpId="0" animBg="1"/>
      <p:bldP spid="53" grpId="0" animBg="1"/>
      <p:bldP spid="53" grpId="1" animBg="1"/>
      <p:bldP spid="54" grpId="0" animBg="1"/>
      <p:bldP spid="54" grpId="1" animBg="1"/>
      <p:bldP spid="55" grpId="0" animBg="1"/>
      <p:bldP spid="55" grpId="1" animBg="1"/>
      <p:bldP spid="56" grpId="0" animBg="1"/>
      <p:bldP spid="57" grpId="0" animBg="1"/>
      <p:bldP spid="58" grpId="0" animBg="1"/>
      <p:bldP spid="59" grpId="0" animBg="1"/>
      <p:bldP spid="60" grpId="0" animBg="1"/>
      <p:bldP spid="61" grpId="0" animBg="1"/>
      <p:bldP spid="63" grpId="0"/>
      <p:bldP spid="64" grpId="0"/>
      <p:bldP spid="67" grpId="0"/>
      <p:bldP spid="68" grpId="0"/>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9EE01-FCBF-F8A2-2A1B-53395D1195C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1D7B9CB-097F-CD49-E17D-5978EE0B533D}"/>
              </a:ext>
            </a:extLst>
          </p:cNvPr>
          <p:cNvPicPr>
            <a:picLocks noChangeAspect="1"/>
          </p:cNvPicPr>
          <p:nvPr/>
        </p:nvPicPr>
        <p:blipFill rotWithShape="1">
          <a:blip r:embed="rId3">
            <a:lum bright="70000" contrast="-70000"/>
          </a:blip>
          <a:srcRect t="7813" b="7813"/>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2928730C-89F8-4A11-0F74-DB298B56F4C1}"/>
              </a:ext>
            </a:extLst>
          </p:cNvPr>
          <p:cNvSpPr>
            <a:spLocks noGrp="1"/>
          </p:cNvSpPr>
          <p:nvPr>
            <p:ph type="title"/>
          </p:nvPr>
        </p:nvSpPr>
        <p:spPr/>
        <p:txBody>
          <a:bodyPr/>
          <a:lstStyle/>
          <a:p>
            <a:r>
              <a:rPr lang="en-US" dirty="0">
                <a:effectLst>
                  <a:glow rad="228600">
                    <a:schemeClr val="bg1">
                      <a:alpha val="40000"/>
                    </a:schemeClr>
                  </a:glow>
                </a:effectLst>
              </a:rPr>
              <a:t>What’s Happening Next</a:t>
            </a:r>
          </a:p>
        </p:txBody>
      </p:sp>
      <p:sp>
        <p:nvSpPr>
          <p:cNvPr id="3" name="Content Placeholder 2">
            <a:extLst>
              <a:ext uri="{FF2B5EF4-FFF2-40B4-BE49-F238E27FC236}">
                <a16:creationId xmlns:a16="http://schemas.microsoft.com/office/drawing/2014/main" id="{D205024D-5EEB-6799-6EF0-578F9BF8FC82}"/>
              </a:ext>
            </a:extLst>
          </p:cNvPr>
          <p:cNvSpPr>
            <a:spLocks noGrp="1"/>
          </p:cNvSpPr>
          <p:nvPr>
            <p:ph idx="1"/>
          </p:nvPr>
        </p:nvSpPr>
        <p:spPr/>
        <p:txBody>
          <a:bodyPr/>
          <a:lstStyle/>
          <a:p>
            <a:r>
              <a:rPr lang="en-US" b="1" dirty="0">
                <a:solidFill>
                  <a:schemeClr val="bg1">
                    <a:lumMod val="65000"/>
                  </a:schemeClr>
                </a:solidFill>
                <a:effectLst>
                  <a:glow rad="228600">
                    <a:schemeClr val="bg1">
                      <a:alpha val="40000"/>
                    </a:schemeClr>
                  </a:glow>
                </a:effectLst>
              </a:rPr>
              <a:t>Get ready: </a:t>
            </a:r>
            <a:r>
              <a:rPr lang="en-US" dirty="0">
                <a:solidFill>
                  <a:schemeClr val="bg1">
                    <a:lumMod val="65000"/>
                  </a:schemeClr>
                </a:solidFill>
                <a:effectLst>
                  <a:glow rad="228600">
                    <a:schemeClr val="bg1">
                      <a:alpha val="40000"/>
                    </a:schemeClr>
                  </a:glow>
                </a:effectLst>
              </a:rPr>
              <a:t>pick a project you’re familiar with</a:t>
            </a:r>
          </a:p>
          <a:p>
            <a:r>
              <a:rPr lang="en-US" b="1" dirty="0">
                <a:solidFill>
                  <a:schemeClr val="bg1">
                    <a:lumMod val="65000"/>
                  </a:schemeClr>
                </a:solidFill>
                <a:effectLst>
                  <a:glow rad="228600">
                    <a:schemeClr val="bg1">
                      <a:alpha val="40000"/>
                    </a:schemeClr>
                  </a:glow>
                </a:effectLst>
              </a:rPr>
              <a:t>Learn: </a:t>
            </a:r>
            <a:r>
              <a:rPr lang="en-US" dirty="0">
                <a:solidFill>
                  <a:schemeClr val="bg1">
                    <a:lumMod val="65000"/>
                  </a:schemeClr>
                </a:solidFill>
                <a:effectLst>
                  <a:glow rad="228600">
                    <a:schemeClr val="bg1">
                      <a:alpha val="40000"/>
                    </a:schemeClr>
                  </a:glow>
                </a:effectLst>
              </a:rPr>
              <a:t>adaptive roles and adaptive planning</a:t>
            </a:r>
          </a:p>
          <a:p>
            <a:r>
              <a:rPr lang="en-US" b="1" dirty="0">
                <a:solidFill>
                  <a:srgbClr val="7030A0"/>
                </a:solidFill>
                <a:effectLst>
                  <a:glow rad="228600">
                    <a:schemeClr val="bg1">
                      <a:alpha val="40000"/>
                    </a:schemeClr>
                  </a:glow>
                </a:effectLst>
              </a:rPr>
              <a:t>Experience: </a:t>
            </a:r>
            <a:r>
              <a:rPr lang="en-US" dirty="0">
                <a:solidFill>
                  <a:srgbClr val="7030A0"/>
                </a:solidFill>
                <a:effectLst>
                  <a:glow rad="228600">
                    <a:schemeClr val="bg1">
                      <a:alpha val="40000"/>
                    </a:schemeClr>
                  </a:glow>
                </a:effectLst>
              </a:rPr>
              <a:t>test-drive adaptive planning</a:t>
            </a:r>
          </a:p>
          <a:p>
            <a:r>
              <a:rPr lang="en-US" b="1" dirty="0">
                <a:effectLst>
                  <a:glow rad="228600">
                    <a:schemeClr val="bg1">
                      <a:alpha val="40000"/>
                    </a:schemeClr>
                  </a:glow>
                </a:effectLst>
              </a:rPr>
              <a:t>Context: </a:t>
            </a:r>
            <a:r>
              <a:rPr lang="en-US" dirty="0">
                <a:effectLst>
                  <a:glow rad="228600">
                    <a:schemeClr val="bg1">
                      <a:alpha val="40000"/>
                    </a:schemeClr>
                  </a:glow>
                </a:effectLst>
              </a:rPr>
              <a:t>a typical planning practice</a:t>
            </a:r>
          </a:p>
          <a:p>
            <a:r>
              <a:rPr lang="en-US" b="1" dirty="0">
                <a:effectLst>
                  <a:glow rad="228600">
                    <a:schemeClr val="bg1">
                      <a:alpha val="40000"/>
                    </a:schemeClr>
                  </a:glow>
                </a:effectLst>
              </a:rPr>
              <a:t>What’s new: </a:t>
            </a:r>
            <a:r>
              <a:rPr lang="en-US" dirty="0">
                <a:effectLst>
                  <a:glow rad="228600">
                    <a:schemeClr val="bg1">
                      <a:alpha val="40000"/>
                    </a:schemeClr>
                  </a:glow>
                </a:effectLst>
              </a:rPr>
              <a:t>PMBOK 8</a:t>
            </a:r>
            <a:r>
              <a:rPr lang="en-US" baseline="30000" dirty="0">
                <a:effectLst>
                  <a:glow rad="228600">
                    <a:schemeClr val="bg1">
                      <a:alpha val="40000"/>
                    </a:schemeClr>
                  </a:glow>
                </a:effectLst>
              </a:rPr>
              <a:t>th</a:t>
            </a:r>
            <a:r>
              <a:rPr lang="en-US" dirty="0">
                <a:effectLst>
                  <a:glow rad="228600">
                    <a:schemeClr val="bg1">
                      <a:alpha val="40000"/>
                    </a:schemeClr>
                  </a:glow>
                </a:effectLst>
              </a:rPr>
              <a:t> Edition &amp; OPMCP</a:t>
            </a:r>
          </a:p>
          <a:p>
            <a:endParaRPr lang="en-US" dirty="0"/>
          </a:p>
        </p:txBody>
      </p:sp>
      <p:sp>
        <p:nvSpPr>
          <p:cNvPr id="4" name="Slide Number Placeholder 3">
            <a:extLst>
              <a:ext uri="{FF2B5EF4-FFF2-40B4-BE49-F238E27FC236}">
                <a16:creationId xmlns:a16="http://schemas.microsoft.com/office/drawing/2014/main" id="{DE1B7956-2491-6DF9-9D43-B9D88DAF7913}"/>
              </a:ext>
            </a:extLst>
          </p:cNvPr>
          <p:cNvSpPr>
            <a:spLocks noGrp="1"/>
          </p:cNvSpPr>
          <p:nvPr>
            <p:ph type="sldNum" sz="quarter" idx="12"/>
          </p:nvPr>
        </p:nvSpPr>
        <p:spPr/>
        <p:txBody>
          <a:bodyPr/>
          <a:lstStyle/>
          <a:p>
            <a:fld id="{D3AFE064-28AC-3741-877D-044EFDA5FD73}" type="slidenum">
              <a:rPr lang="en-US" smtClean="0"/>
              <a:t>13</a:t>
            </a:fld>
            <a:endParaRPr lang="en-US"/>
          </a:p>
        </p:txBody>
      </p:sp>
    </p:spTree>
    <p:extLst>
      <p:ext uri="{BB962C8B-B14F-4D97-AF65-F5344CB8AC3E}">
        <p14:creationId xmlns:p14="http://schemas.microsoft.com/office/powerpoint/2010/main" val="3327027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46F40-8808-CA1F-9CBD-7D76B10FEC37}"/>
            </a:ext>
          </a:extLst>
        </p:cNvPr>
        <p:cNvGrpSpPr/>
        <p:nvPr/>
      </p:nvGrpSpPr>
      <p:grpSpPr>
        <a:xfrm>
          <a:off x="0" y="0"/>
          <a:ext cx="0" cy="0"/>
          <a:chOff x="0" y="0"/>
          <a:chExt cx="0" cy="0"/>
        </a:xfrm>
      </p:grpSpPr>
      <p:sp>
        <p:nvSpPr>
          <p:cNvPr id="83" name="Cube 82">
            <a:extLst>
              <a:ext uri="{FF2B5EF4-FFF2-40B4-BE49-F238E27FC236}">
                <a16:creationId xmlns:a16="http://schemas.microsoft.com/office/drawing/2014/main" id="{44B8F9C4-3B5C-F9DF-53A7-BF68AAF68907}"/>
              </a:ext>
              <a:ext uri="{C183D7F6-B498-43B3-948B-1728B52AA6E4}">
                <adec:decorative xmlns:adec="http://schemas.microsoft.com/office/drawing/2017/decorative" val="1"/>
              </a:ext>
            </a:extLst>
          </p:cNvPr>
          <p:cNvSpPr/>
          <p:nvPr/>
        </p:nvSpPr>
        <p:spPr>
          <a:xfrm rot="367112">
            <a:off x="3765768" y="4896807"/>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A</a:t>
            </a:r>
          </a:p>
        </p:txBody>
      </p:sp>
      <p:sp>
        <p:nvSpPr>
          <p:cNvPr id="2" name="Title 1">
            <a:extLst>
              <a:ext uri="{FF2B5EF4-FFF2-40B4-BE49-F238E27FC236}">
                <a16:creationId xmlns:a16="http://schemas.microsoft.com/office/drawing/2014/main" id="{D88DB28E-3801-FBD0-8E86-EDC224FCA0AB}"/>
              </a:ext>
            </a:extLst>
          </p:cNvPr>
          <p:cNvSpPr>
            <a:spLocks noGrp="1"/>
          </p:cNvSpPr>
          <p:nvPr>
            <p:ph type="title"/>
          </p:nvPr>
        </p:nvSpPr>
        <p:spPr>
          <a:xfrm>
            <a:off x="838199" y="365125"/>
            <a:ext cx="10885227" cy="1325563"/>
          </a:xfrm>
        </p:spPr>
        <p:txBody>
          <a:bodyPr/>
          <a:lstStyle/>
          <a:p>
            <a:r>
              <a:rPr lang="en-US" dirty="0"/>
              <a:t>Practice Adaptive Planning: Worksheet 4, Part 2 </a:t>
            </a:r>
          </a:p>
        </p:txBody>
      </p:sp>
      <p:sp>
        <p:nvSpPr>
          <p:cNvPr id="6" name="Cube 5">
            <a:extLst>
              <a:ext uri="{FF2B5EF4-FFF2-40B4-BE49-F238E27FC236}">
                <a16:creationId xmlns:a16="http://schemas.microsoft.com/office/drawing/2014/main" id="{1BC0AF57-8C7F-FC59-A62E-A81704595680}"/>
              </a:ext>
              <a:ext uri="{C183D7F6-B498-43B3-948B-1728B52AA6E4}">
                <adec:decorative xmlns:adec="http://schemas.microsoft.com/office/drawing/2017/decorative" val="1"/>
              </a:ext>
            </a:extLst>
          </p:cNvPr>
          <p:cNvSpPr/>
          <p:nvPr/>
        </p:nvSpPr>
        <p:spPr>
          <a:xfrm>
            <a:off x="7712559" y="4005427"/>
            <a:ext cx="25928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W</a:t>
            </a:r>
          </a:p>
        </p:txBody>
      </p:sp>
      <p:sp>
        <p:nvSpPr>
          <p:cNvPr id="7" name="Cube 6">
            <a:extLst>
              <a:ext uri="{FF2B5EF4-FFF2-40B4-BE49-F238E27FC236}">
                <a16:creationId xmlns:a16="http://schemas.microsoft.com/office/drawing/2014/main" id="{5959CCA6-7A23-3065-CFB3-946E67EA8B56}"/>
              </a:ext>
              <a:ext uri="{C183D7F6-B498-43B3-948B-1728B52AA6E4}">
                <adec:decorative xmlns:adec="http://schemas.microsoft.com/office/drawing/2017/decorative" val="1"/>
              </a:ext>
            </a:extLst>
          </p:cNvPr>
          <p:cNvSpPr/>
          <p:nvPr/>
        </p:nvSpPr>
        <p:spPr>
          <a:xfrm>
            <a:off x="7712559" y="3702933"/>
            <a:ext cx="16784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U</a:t>
            </a:r>
          </a:p>
        </p:txBody>
      </p:sp>
      <p:sp>
        <p:nvSpPr>
          <p:cNvPr id="8" name="Cube 7">
            <a:extLst>
              <a:ext uri="{FF2B5EF4-FFF2-40B4-BE49-F238E27FC236}">
                <a16:creationId xmlns:a16="http://schemas.microsoft.com/office/drawing/2014/main" id="{BC5403B8-DDD9-0867-FF7A-5080E2B64533}"/>
              </a:ext>
              <a:ext uri="{C183D7F6-B498-43B3-948B-1728B52AA6E4}">
                <adec:decorative xmlns:adec="http://schemas.microsoft.com/office/drawing/2017/decorative" val="1"/>
              </a:ext>
            </a:extLst>
          </p:cNvPr>
          <p:cNvSpPr/>
          <p:nvPr/>
        </p:nvSpPr>
        <p:spPr>
          <a:xfrm>
            <a:off x="8626959" y="3702933"/>
            <a:ext cx="16784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V</a:t>
            </a:r>
          </a:p>
        </p:txBody>
      </p:sp>
      <p:sp>
        <p:nvSpPr>
          <p:cNvPr id="13" name="Cube 12">
            <a:extLst>
              <a:ext uri="{FF2B5EF4-FFF2-40B4-BE49-F238E27FC236}">
                <a16:creationId xmlns:a16="http://schemas.microsoft.com/office/drawing/2014/main" id="{2F1DD761-0416-2762-7A2D-9B2716B6A121}"/>
              </a:ext>
              <a:ext uri="{C183D7F6-B498-43B3-948B-1728B52AA6E4}">
                <adec:decorative xmlns:adec="http://schemas.microsoft.com/office/drawing/2017/decorative" val="1"/>
              </a:ext>
            </a:extLst>
          </p:cNvPr>
          <p:cNvSpPr/>
          <p:nvPr/>
        </p:nvSpPr>
        <p:spPr>
          <a:xfrm>
            <a:off x="8103935" y="3625736"/>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5" name="Cube 14">
            <a:extLst>
              <a:ext uri="{FF2B5EF4-FFF2-40B4-BE49-F238E27FC236}">
                <a16:creationId xmlns:a16="http://schemas.microsoft.com/office/drawing/2014/main" id="{FF2EC6B7-E486-94A0-C752-72F78254194E}"/>
              </a:ext>
              <a:ext uri="{C183D7F6-B498-43B3-948B-1728B52AA6E4}">
                <adec:decorative xmlns:adec="http://schemas.microsoft.com/office/drawing/2017/decorative" val="1"/>
              </a:ext>
            </a:extLst>
          </p:cNvPr>
          <p:cNvSpPr/>
          <p:nvPr/>
        </p:nvSpPr>
        <p:spPr>
          <a:xfrm>
            <a:off x="7914462" y="3809445"/>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16" name="Cube 15">
            <a:extLst>
              <a:ext uri="{FF2B5EF4-FFF2-40B4-BE49-F238E27FC236}">
                <a16:creationId xmlns:a16="http://schemas.microsoft.com/office/drawing/2014/main" id="{2DBD557F-DF13-D702-F1E7-422A504F585D}"/>
              </a:ext>
              <a:ext uri="{C183D7F6-B498-43B3-948B-1728B52AA6E4}">
                <adec:decorative xmlns:adec="http://schemas.microsoft.com/office/drawing/2017/decorative" val="1"/>
              </a:ext>
            </a:extLst>
          </p:cNvPr>
          <p:cNvSpPr/>
          <p:nvPr/>
        </p:nvSpPr>
        <p:spPr>
          <a:xfrm>
            <a:off x="8828863" y="3809445"/>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9" name="Cube 8">
            <a:extLst>
              <a:ext uri="{FF2B5EF4-FFF2-40B4-BE49-F238E27FC236}">
                <a16:creationId xmlns:a16="http://schemas.microsoft.com/office/drawing/2014/main" id="{F236858A-EB02-15B1-AD7F-C1A45CE2C208}"/>
              </a:ext>
              <a:ext uri="{C183D7F6-B498-43B3-948B-1728B52AA6E4}">
                <adec:decorative xmlns:adec="http://schemas.microsoft.com/office/drawing/2017/decorative" val="1"/>
              </a:ext>
            </a:extLst>
          </p:cNvPr>
          <p:cNvSpPr/>
          <p:nvPr/>
        </p:nvSpPr>
        <p:spPr>
          <a:xfrm>
            <a:off x="7712560" y="4005427"/>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M</a:t>
            </a:r>
          </a:p>
        </p:txBody>
      </p:sp>
      <p:sp>
        <p:nvSpPr>
          <p:cNvPr id="10" name="Cube 9">
            <a:extLst>
              <a:ext uri="{FF2B5EF4-FFF2-40B4-BE49-F238E27FC236}">
                <a16:creationId xmlns:a16="http://schemas.microsoft.com/office/drawing/2014/main" id="{C9A7384F-BB34-25D6-20B2-54B365AC89A9}"/>
              </a:ext>
              <a:ext uri="{C183D7F6-B498-43B3-948B-1728B52AA6E4}">
                <adec:decorative xmlns:adec="http://schemas.microsoft.com/office/drawing/2017/decorative" val="1"/>
              </a:ext>
            </a:extLst>
          </p:cNvPr>
          <p:cNvSpPr/>
          <p:nvPr/>
        </p:nvSpPr>
        <p:spPr>
          <a:xfrm>
            <a:off x="8626959" y="4005427"/>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23" name="Cube 22">
            <a:extLst>
              <a:ext uri="{FF2B5EF4-FFF2-40B4-BE49-F238E27FC236}">
                <a16:creationId xmlns:a16="http://schemas.microsoft.com/office/drawing/2014/main" id="{B6F419A4-0AF8-4988-F9E1-B2EF5A34E0CF}"/>
              </a:ext>
              <a:ext uri="{C183D7F6-B498-43B3-948B-1728B52AA6E4}">
                <adec:decorative xmlns:adec="http://schemas.microsoft.com/office/drawing/2017/decorative" val="1"/>
              </a:ext>
            </a:extLst>
          </p:cNvPr>
          <p:cNvSpPr/>
          <p:nvPr/>
        </p:nvSpPr>
        <p:spPr>
          <a:xfrm>
            <a:off x="7924306" y="3521843"/>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G</a:t>
            </a:r>
          </a:p>
        </p:txBody>
      </p:sp>
      <p:sp>
        <p:nvSpPr>
          <p:cNvPr id="24" name="Cube 23">
            <a:extLst>
              <a:ext uri="{FF2B5EF4-FFF2-40B4-BE49-F238E27FC236}">
                <a16:creationId xmlns:a16="http://schemas.microsoft.com/office/drawing/2014/main" id="{089B02F1-DA57-47D2-F307-0653FF5CA4BF}"/>
              </a:ext>
              <a:ext uri="{C183D7F6-B498-43B3-948B-1728B52AA6E4}">
                <adec:decorative xmlns:adec="http://schemas.microsoft.com/office/drawing/2017/decorative" val="1"/>
              </a:ext>
            </a:extLst>
          </p:cNvPr>
          <p:cNvSpPr/>
          <p:nvPr/>
        </p:nvSpPr>
        <p:spPr>
          <a:xfrm>
            <a:off x="8824402" y="3525066"/>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H</a:t>
            </a:r>
          </a:p>
        </p:txBody>
      </p:sp>
      <p:sp>
        <p:nvSpPr>
          <p:cNvPr id="21" name="Cube 20" descr="A stack of many wishes, labeled “A” through “W” and sorted with the most granular, most specific wishes at the top and front of the stack. The illustration that the prodcut backlog is a partially detailed, prioritized wishlist.">
            <a:extLst>
              <a:ext uri="{FF2B5EF4-FFF2-40B4-BE49-F238E27FC236}">
                <a16:creationId xmlns:a16="http://schemas.microsoft.com/office/drawing/2014/main" id="{EE5E55E5-1F6D-7410-FE4B-DA4D051AB150}"/>
              </a:ext>
            </a:extLst>
          </p:cNvPr>
          <p:cNvSpPr/>
          <p:nvPr/>
        </p:nvSpPr>
        <p:spPr>
          <a:xfrm>
            <a:off x="7712558" y="3721011"/>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A</a:t>
            </a:r>
          </a:p>
        </p:txBody>
      </p:sp>
      <p:sp>
        <p:nvSpPr>
          <p:cNvPr id="22" name="Cube 21">
            <a:extLst>
              <a:ext uri="{FF2B5EF4-FFF2-40B4-BE49-F238E27FC236}">
                <a16:creationId xmlns:a16="http://schemas.microsoft.com/office/drawing/2014/main" id="{66D680D1-E770-8279-9291-AEF39FA77177}"/>
              </a:ext>
              <a:ext uri="{C183D7F6-B498-43B3-948B-1728B52AA6E4}">
                <adec:decorative xmlns:adec="http://schemas.microsoft.com/office/drawing/2017/decorative" val="1"/>
              </a:ext>
            </a:extLst>
          </p:cNvPr>
          <p:cNvSpPr/>
          <p:nvPr/>
        </p:nvSpPr>
        <p:spPr>
          <a:xfrm>
            <a:off x="8017108" y="3723397"/>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B</a:t>
            </a:r>
          </a:p>
        </p:txBody>
      </p:sp>
      <p:sp>
        <p:nvSpPr>
          <p:cNvPr id="25" name="Cube 24">
            <a:extLst>
              <a:ext uri="{FF2B5EF4-FFF2-40B4-BE49-F238E27FC236}">
                <a16:creationId xmlns:a16="http://schemas.microsoft.com/office/drawing/2014/main" id="{FCD9BE6F-A8B1-CA02-6DE5-8735DC2A16BA}"/>
              </a:ext>
              <a:ext uri="{C183D7F6-B498-43B3-948B-1728B52AA6E4}">
                <adec:decorative xmlns:adec="http://schemas.microsoft.com/office/drawing/2017/decorative" val="1"/>
              </a:ext>
            </a:extLst>
          </p:cNvPr>
          <p:cNvSpPr/>
          <p:nvPr/>
        </p:nvSpPr>
        <p:spPr>
          <a:xfrm>
            <a:off x="8317950" y="3722803"/>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C</a:t>
            </a:r>
          </a:p>
        </p:txBody>
      </p:sp>
      <p:sp>
        <p:nvSpPr>
          <p:cNvPr id="26" name="Cube 25">
            <a:extLst>
              <a:ext uri="{FF2B5EF4-FFF2-40B4-BE49-F238E27FC236}">
                <a16:creationId xmlns:a16="http://schemas.microsoft.com/office/drawing/2014/main" id="{068A67D7-5BBC-2AE0-704E-B00BFAED400F}"/>
              </a:ext>
              <a:ext uri="{C183D7F6-B498-43B3-948B-1728B52AA6E4}">
                <adec:decorative xmlns:adec="http://schemas.microsoft.com/office/drawing/2017/decorative" val="1"/>
              </a:ext>
            </a:extLst>
          </p:cNvPr>
          <p:cNvSpPr/>
          <p:nvPr/>
        </p:nvSpPr>
        <p:spPr>
          <a:xfrm>
            <a:off x="8622500" y="3725189"/>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D</a:t>
            </a:r>
          </a:p>
        </p:txBody>
      </p:sp>
      <p:sp>
        <p:nvSpPr>
          <p:cNvPr id="27" name="Cube 26">
            <a:extLst>
              <a:ext uri="{FF2B5EF4-FFF2-40B4-BE49-F238E27FC236}">
                <a16:creationId xmlns:a16="http://schemas.microsoft.com/office/drawing/2014/main" id="{C9C0F997-BB72-E380-7B96-C968FD86D0FB}"/>
              </a:ext>
              <a:ext uri="{C183D7F6-B498-43B3-948B-1728B52AA6E4}">
                <adec:decorative xmlns:adec="http://schemas.microsoft.com/office/drawing/2017/decorative" val="1"/>
              </a:ext>
            </a:extLst>
          </p:cNvPr>
          <p:cNvSpPr/>
          <p:nvPr/>
        </p:nvSpPr>
        <p:spPr>
          <a:xfrm>
            <a:off x="8913873" y="3722894"/>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E</a:t>
            </a:r>
          </a:p>
        </p:txBody>
      </p:sp>
      <p:sp>
        <p:nvSpPr>
          <p:cNvPr id="28" name="Cube 27">
            <a:extLst>
              <a:ext uri="{FF2B5EF4-FFF2-40B4-BE49-F238E27FC236}">
                <a16:creationId xmlns:a16="http://schemas.microsoft.com/office/drawing/2014/main" id="{374BAA6F-2C70-754B-8C5C-942BC04D5D37}"/>
              </a:ext>
              <a:ext uri="{C183D7F6-B498-43B3-948B-1728B52AA6E4}">
                <adec:decorative xmlns:adec="http://schemas.microsoft.com/office/drawing/2017/decorative" val="1"/>
              </a:ext>
            </a:extLst>
          </p:cNvPr>
          <p:cNvSpPr/>
          <p:nvPr/>
        </p:nvSpPr>
        <p:spPr>
          <a:xfrm>
            <a:off x="9218423" y="3725280"/>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F</a:t>
            </a:r>
          </a:p>
        </p:txBody>
      </p:sp>
      <p:sp>
        <p:nvSpPr>
          <p:cNvPr id="30" name="TextBox 29">
            <a:extLst>
              <a:ext uri="{FF2B5EF4-FFF2-40B4-BE49-F238E27FC236}">
                <a16:creationId xmlns:a16="http://schemas.microsoft.com/office/drawing/2014/main" id="{88C05016-D64E-533E-AFDF-41BAA8B5AC13}"/>
              </a:ext>
              <a:ext uri="{C183D7F6-B498-43B3-948B-1728B52AA6E4}">
                <adec:decorative xmlns:adec="http://schemas.microsoft.com/office/drawing/2017/decorative" val="1"/>
              </a:ext>
            </a:extLst>
          </p:cNvPr>
          <p:cNvSpPr txBox="1"/>
          <p:nvPr/>
        </p:nvSpPr>
        <p:spPr>
          <a:xfrm>
            <a:off x="6873339" y="3790299"/>
            <a:ext cx="7312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Higher </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Priority</a:t>
            </a:r>
          </a:p>
        </p:txBody>
      </p:sp>
      <p:sp>
        <p:nvSpPr>
          <p:cNvPr id="31" name="TextBox 30">
            <a:extLst>
              <a:ext uri="{FF2B5EF4-FFF2-40B4-BE49-F238E27FC236}">
                <a16:creationId xmlns:a16="http://schemas.microsoft.com/office/drawing/2014/main" id="{4FD950C7-5CA2-5324-B55E-8FB27B11C108}"/>
              </a:ext>
              <a:ext uri="{C183D7F6-B498-43B3-948B-1728B52AA6E4}">
                <adec:decorative xmlns:adec="http://schemas.microsoft.com/office/drawing/2017/decorative" val="1"/>
              </a:ext>
            </a:extLst>
          </p:cNvPr>
          <p:cNvSpPr txBox="1"/>
          <p:nvPr/>
        </p:nvSpPr>
        <p:spPr>
          <a:xfrm>
            <a:off x="6874359" y="4679310"/>
            <a:ext cx="73116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Lower </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Priority</a:t>
            </a:r>
          </a:p>
        </p:txBody>
      </p:sp>
      <p:sp>
        <p:nvSpPr>
          <p:cNvPr id="63" name="TextBox 62" descr="A second of two caption blocks at the bottom of the page.&#10;This shows the second stage of the practical as prioritizing and organizing work lasting three minutes.">
            <a:extLst>
              <a:ext uri="{FF2B5EF4-FFF2-40B4-BE49-F238E27FC236}">
                <a16:creationId xmlns:a16="http://schemas.microsoft.com/office/drawing/2014/main" id="{29676AC4-3234-CD7F-9A00-204822C6F274}"/>
              </a:ext>
            </a:extLst>
          </p:cNvPr>
          <p:cNvSpPr txBox="1"/>
          <p:nvPr/>
        </p:nvSpPr>
        <p:spPr>
          <a:xfrm>
            <a:off x="7260610" y="5488542"/>
            <a:ext cx="320722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Product Backlog Refinement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(3 min)</a:t>
            </a:r>
          </a:p>
        </p:txBody>
      </p:sp>
      <p:sp>
        <p:nvSpPr>
          <p:cNvPr id="29" name="Rounded Rectangular Callout 28" descr="A blue callout pointing to freshly-created product backlog. The callout explains that the individual will make a wishlist for the project they selected to work on today.  They will have five minutes of creative time.&#10;The callout also invites the participant to consider which impacted parties might be helpful collaborators in this work.">
            <a:extLst>
              <a:ext uri="{FF2B5EF4-FFF2-40B4-BE49-F238E27FC236}">
                <a16:creationId xmlns:a16="http://schemas.microsoft.com/office/drawing/2014/main" id="{16AB6855-36CB-07EA-B8E9-B3883EB89E1C}"/>
              </a:ext>
            </a:extLst>
          </p:cNvPr>
          <p:cNvSpPr/>
          <p:nvPr/>
        </p:nvSpPr>
        <p:spPr>
          <a:xfrm>
            <a:off x="954717" y="1572162"/>
            <a:ext cx="4955738" cy="1523350"/>
          </a:xfrm>
          <a:prstGeom prst="wedgeRoundRectCallout">
            <a:avLst>
              <a:gd name="adj1" fmla="val -20664"/>
              <a:gd name="adj2" fmla="val 2219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1. Dream like a Product Owner/Org.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5 minutes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Make a wish list (backlog) for your project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As many items/features as you can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1" u="sng" strike="noStrike" kern="1200" cap="none" spc="0" normalizeH="0" baseline="0" noProof="0" dirty="0">
                <a:ln>
                  <a:noFill/>
                </a:ln>
                <a:solidFill>
                  <a:prstClr val="black"/>
                </a:solidFill>
                <a:effectLst/>
                <a:uLnTx/>
                <a:uFillTx/>
                <a:latin typeface="Aptos" panose="02110004020202020204"/>
                <a:ea typeface="+mn-ea"/>
                <a:cs typeface="+mn-cs"/>
              </a:rPr>
              <a:t>To make this richer, who would you talk to?</a:t>
            </a:r>
          </a:p>
        </p:txBody>
      </p:sp>
      <p:sp>
        <p:nvSpPr>
          <p:cNvPr id="3" name="TextBox 2" descr="A leftmost of two caption blocks at the bottom of the page.&#10;This shows the first stage of the practical as creative work lasting five minutes.">
            <a:extLst>
              <a:ext uri="{FF2B5EF4-FFF2-40B4-BE49-F238E27FC236}">
                <a16:creationId xmlns:a16="http://schemas.microsoft.com/office/drawing/2014/main" id="{C18B1DCD-2889-1769-C2C6-08665BCEFCFA}"/>
              </a:ext>
            </a:extLst>
          </p:cNvPr>
          <p:cNvSpPr txBox="1"/>
          <p:nvPr/>
        </p:nvSpPr>
        <p:spPr>
          <a:xfrm>
            <a:off x="2379303" y="5597594"/>
            <a:ext cx="152201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Dreaming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(5 min)</a:t>
            </a:r>
          </a:p>
        </p:txBody>
      </p:sp>
      <p:sp>
        <p:nvSpPr>
          <p:cNvPr id="4" name="Rounded Rectangular Callout 3" descr="A blue callout pointing to highly ordered backlog with more detailed items at the top of the stack and less detailed items at the bottom of the stack.&#10;The callout explains that the individual will prioritize their wishlist and make an effort to detail the top three priorities in the wishlist. &#10;They will have three minutes of organizational time.&#10;The callout also invites the participant to consider which impacted parties might be helpful collaborators in this work.">
            <a:extLst>
              <a:ext uri="{FF2B5EF4-FFF2-40B4-BE49-F238E27FC236}">
                <a16:creationId xmlns:a16="http://schemas.microsoft.com/office/drawing/2014/main" id="{43729B8B-495B-DDD6-3B76-B7E3492E2B94}"/>
              </a:ext>
            </a:extLst>
          </p:cNvPr>
          <p:cNvSpPr/>
          <p:nvPr/>
        </p:nvSpPr>
        <p:spPr>
          <a:xfrm>
            <a:off x="6491626" y="1572162"/>
            <a:ext cx="4665552" cy="1523350"/>
          </a:xfrm>
          <a:prstGeom prst="wedgeRoundRectCallout">
            <a:avLst>
              <a:gd name="adj1" fmla="val -20664"/>
              <a:gd name="adj2" fmla="val 2219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2. </a:t>
            </a:r>
            <a:r>
              <a:rPr lang="en-US" sz="1800" b="1" i="1" kern="1200" noProof="0" dirty="0">
                <a:solidFill>
                  <a:prstClr val="black"/>
                </a:solidFill>
                <a:latin typeface="Aptos" panose="02110004020202020204"/>
              </a:rPr>
              <a:t>Refine</a:t>
            </a: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 like a Product Owner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3 minutes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Prioritize the backlog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Rewrite/break down </a:t>
            </a: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top three priorities</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1" u="sng" strike="noStrike" kern="1200" cap="none" spc="0" normalizeH="0" baseline="0" noProof="0" dirty="0">
                <a:ln>
                  <a:noFill/>
                </a:ln>
                <a:solidFill>
                  <a:prstClr val="black"/>
                </a:solidFill>
                <a:effectLst/>
                <a:uLnTx/>
                <a:uFillTx/>
                <a:latin typeface="Aptos" panose="02110004020202020204"/>
                <a:ea typeface="+mn-ea"/>
                <a:cs typeface="+mn-cs"/>
              </a:rPr>
              <a:t>Who would you talk with to set priorities?</a:t>
            </a:r>
          </a:p>
        </p:txBody>
      </p:sp>
      <p:sp>
        <p:nvSpPr>
          <p:cNvPr id="5" name="Cube 4">
            <a:extLst>
              <a:ext uri="{FF2B5EF4-FFF2-40B4-BE49-F238E27FC236}">
                <a16:creationId xmlns:a16="http://schemas.microsoft.com/office/drawing/2014/main" id="{9E65B379-E1C2-229D-59CE-C058AD9C2797}"/>
              </a:ext>
              <a:ext uri="{C183D7F6-B498-43B3-948B-1728B52AA6E4}">
                <adec:decorative xmlns:adec="http://schemas.microsoft.com/office/drawing/2017/decorative" val="1"/>
              </a:ext>
            </a:extLst>
          </p:cNvPr>
          <p:cNvSpPr/>
          <p:nvPr/>
        </p:nvSpPr>
        <p:spPr>
          <a:xfrm rot="21262023">
            <a:off x="2064659" y="4119315"/>
            <a:ext cx="25928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W</a:t>
            </a:r>
          </a:p>
        </p:txBody>
      </p:sp>
      <p:sp>
        <p:nvSpPr>
          <p:cNvPr id="36" name="Cube 35">
            <a:extLst>
              <a:ext uri="{FF2B5EF4-FFF2-40B4-BE49-F238E27FC236}">
                <a16:creationId xmlns:a16="http://schemas.microsoft.com/office/drawing/2014/main" id="{00C365EF-F317-7C29-1405-7F213854313C}"/>
              </a:ext>
              <a:ext uri="{C183D7F6-B498-43B3-948B-1728B52AA6E4}">
                <adec:decorative xmlns:adec="http://schemas.microsoft.com/office/drawing/2017/decorative" val="1"/>
              </a:ext>
            </a:extLst>
          </p:cNvPr>
          <p:cNvSpPr/>
          <p:nvPr/>
        </p:nvSpPr>
        <p:spPr>
          <a:xfrm rot="573180">
            <a:off x="2046151" y="3800557"/>
            <a:ext cx="16784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U</a:t>
            </a:r>
          </a:p>
        </p:txBody>
      </p:sp>
      <p:sp>
        <p:nvSpPr>
          <p:cNvPr id="65" name="Cube 64">
            <a:extLst>
              <a:ext uri="{FF2B5EF4-FFF2-40B4-BE49-F238E27FC236}">
                <a16:creationId xmlns:a16="http://schemas.microsoft.com/office/drawing/2014/main" id="{EB43F0BA-1834-32C9-0F8E-3B504B06FA03}"/>
              </a:ext>
              <a:ext uri="{C183D7F6-B498-43B3-948B-1728B52AA6E4}">
                <adec:decorative xmlns:adec="http://schemas.microsoft.com/office/drawing/2017/decorative" val="1"/>
              </a:ext>
            </a:extLst>
          </p:cNvPr>
          <p:cNvSpPr/>
          <p:nvPr/>
        </p:nvSpPr>
        <p:spPr>
          <a:xfrm>
            <a:off x="2865017" y="3745965"/>
            <a:ext cx="1678489" cy="1064713"/>
          </a:xfrm>
          <a:prstGeom prst="cube">
            <a:avLst>
              <a:gd name="adj" fmla="val 73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V</a:t>
            </a:r>
          </a:p>
        </p:txBody>
      </p:sp>
      <p:sp>
        <p:nvSpPr>
          <p:cNvPr id="75" name="Cube 74">
            <a:extLst>
              <a:ext uri="{FF2B5EF4-FFF2-40B4-BE49-F238E27FC236}">
                <a16:creationId xmlns:a16="http://schemas.microsoft.com/office/drawing/2014/main" id="{FE49374E-FCDA-0D94-55C1-7E48E98CD711}"/>
              </a:ext>
              <a:ext uri="{C183D7F6-B498-43B3-948B-1728B52AA6E4}">
                <adec:decorative xmlns:adec="http://schemas.microsoft.com/office/drawing/2017/decorative" val="1"/>
              </a:ext>
            </a:extLst>
          </p:cNvPr>
          <p:cNvSpPr/>
          <p:nvPr/>
        </p:nvSpPr>
        <p:spPr>
          <a:xfrm rot="21054337">
            <a:off x="2660301" y="3993868"/>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M</a:t>
            </a:r>
          </a:p>
        </p:txBody>
      </p:sp>
      <p:sp>
        <p:nvSpPr>
          <p:cNvPr id="76" name="Cube 75">
            <a:extLst>
              <a:ext uri="{FF2B5EF4-FFF2-40B4-BE49-F238E27FC236}">
                <a16:creationId xmlns:a16="http://schemas.microsoft.com/office/drawing/2014/main" id="{162513E5-0188-BF66-71A2-7F530E1B617C}"/>
              </a:ext>
              <a:ext uri="{C183D7F6-B498-43B3-948B-1728B52AA6E4}">
                <adec:decorative xmlns:adec="http://schemas.microsoft.com/office/drawing/2017/decorative" val="1"/>
              </a:ext>
            </a:extLst>
          </p:cNvPr>
          <p:cNvSpPr/>
          <p:nvPr/>
        </p:nvSpPr>
        <p:spPr>
          <a:xfrm>
            <a:off x="2824074" y="3707265"/>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Wish N</a:t>
            </a:r>
          </a:p>
        </p:txBody>
      </p:sp>
      <p:sp>
        <p:nvSpPr>
          <p:cNvPr id="82" name="Cube 81">
            <a:extLst>
              <a:ext uri="{FF2B5EF4-FFF2-40B4-BE49-F238E27FC236}">
                <a16:creationId xmlns:a16="http://schemas.microsoft.com/office/drawing/2014/main" id="{04BC042D-9103-C9F5-FF59-B9F4A3862223}"/>
              </a:ext>
              <a:ext uri="{C183D7F6-B498-43B3-948B-1728B52AA6E4}">
                <adec:decorative xmlns:adec="http://schemas.microsoft.com/office/drawing/2017/decorative" val="1"/>
              </a:ext>
            </a:extLst>
          </p:cNvPr>
          <p:cNvSpPr/>
          <p:nvPr/>
        </p:nvSpPr>
        <p:spPr>
          <a:xfrm rot="20854068">
            <a:off x="1793218" y="3841054"/>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H</a:t>
            </a:r>
          </a:p>
        </p:txBody>
      </p:sp>
      <p:sp>
        <p:nvSpPr>
          <p:cNvPr id="84" name="Cube 83" descr="A jumbled, disorganized stack of many wishes of many different sizes.&#10;The illustration shows that early drafts of the prodcut backlog are messy, creative work.">
            <a:extLst>
              <a:ext uri="{FF2B5EF4-FFF2-40B4-BE49-F238E27FC236}">
                <a16:creationId xmlns:a16="http://schemas.microsoft.com/office/drawing/2014/main" id="{6EF0BFEC-EA7D-44E3-A570-D56C282B8A3F}"/>
              </a:ext>
            </a:extLst>
          </p:cNvPr>
          <p:cNvSpPr/>
          <p:nvPr/>
        </p:nvSpPr>
        <p:spPr>
          <a:xfrm rot="932451">
            <a:off x="3251453" y="3397940"/>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B</a:t>
            </a:r>
          </a:p>
        </p:txBody>
      </p:sp>
      <p:sp>
        <p:nvSpPr>
          <p:cNvPr id="88" name="Cube 87">
            <a:extLst>
              <a:ext uri="{FF2B5EF4-FFF2-40B4-BE49-F238E27FC236}">
                <a16:creationId xmlns:a16="http://schemas.microsoft.com/office/drawing/2014/main" id="{FD2BC3BF-7D1C-7CA7-7305-30B194085EA7}"/>
              </a:ext>
              <a:ext uri="{C183D7F6-B498-43B3-948B-1728B52AA6E4}">
                <adec:decorative xmlns:adec="http://schemas.microsoft.com/office/drawing/2017/decorative" val="1"/>
              </a:ext>
            </a:extLst>
          </p:cNvPr>
          <p:cNvSpPr/>
          <p:nvPr/>
        </p:nvSpPr>
        <p:spPr>
          <a:xfrm>
            <a:off x="3975095" y="3686426"/>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F</a:t>
            </a:r>
          </a:p>
        </p:txBody>
      </p:sp>
      <p:sp>
        <p:nvSpPr>
          <p:cNvPr id="11" name="Slide Number Placeholder 10">
            <a:extLst>
              <a:ext uri="{FF2B5EF4-FFF2-40B4-BE49-F238E27FC236}">
                <a16:creationId xmlns:a16="http://schemas.microsoft.com/office/drawing/2014/main" id="{216163B5-1D21-4537-B372-81F9049A8780}"/>
              </a:ext>
            </a:extLst>
          </p:cNvPr>
          <p:cNvSpPr>
            <a:spLocks noGrp="1"/>
          </p:cNvSpPr>
          <p:nvPr>
            <p:ph type="sldNum" sz="quarter" idx="12"/>
          </p:nvPr>
        </p:nvSpPr>
        <p:spPr/>
        <p:txBody>
          <a:bodyPr/>
          <a:lstStyle/>
          <a:p>
            <a:fld id="{D3AFE064-28AC-3741-877D-044EFDA5FD73}" type="slidenum">
              <a:rPr lang="en-US" smtClean="0"/>
              <a:t>14</a:t>
            </a:fld>
            <a:endParaRPr lang="en-US"/>
          </a:p>
        </p:txBody>
      </p:sp>
    </p:spTree>
    <p:extLst>
      <p:ext uri="{BB962C8B-B14F-4D97-AF65-F5344CB8AC3E}">
        <p14:creationId xmlns:p14="http://schemas.microsoft.com/office/powerpoint/2010/main" val="114067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500"/>
                                        <p:tgtEl>
                                          <p:spTgt spid="8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500"/>
                                        <p:tgtEl>
                                          <p:spTgt spid="8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500"/>
                                        <p:tgtEl>
                                          <p:spTgt spid="8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500"/>
                                        <p:tgtEl>
                                          <p:spTgt spid="6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500"/>
                                        <p:tgtEl>
                                          <p:spTgt spid="2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500"/>
                                        <p:tgtEl>
                                          <p:spTgt spid="2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500"/>
                                        <p:tgtEl>
                                          <p:spTgt spid="28"/>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6" grpId="0" animBg="1"/>
      <p:bldP spid="7" grpId="0" animBg="1"/>
      <p:bldP spid="8" grpId="0" animBg="1"/>
      <p:bldP spid="13" grpId="0" animBg="1"/>
      <p:bldP spid="15" grpId="0" animBg="1"/>
      <p:bldP spid="16" grpId="0" animBg="1"/>
      <p:bldP spid="9" grpId="0" animBg="1"/>
      <p:bldP spid="10" grpId="0" animBg="1"/>
      <p:bldP spid="23" grpId="0" animBg="1"/>
      <p:bldP spid="24" grpId="0" animBg="1"/>
      <p:bldP spid="21" grpId="0" animBg="1"/>
      <p:bldP spid="22" grpId="0" animBg="1"/>
      <p:bldP spid="25" grpId="0" animBg="1"/>
      <p:bldP spid="26" grpId="0" animBg="1"/>
      <p:bldP spid="27" grpId="0" animBg="1"/>
      <p:bldP spid="28" grpId="0" animBg="1"/>
      <p:bldP spid="30" grpId="0"/>
      <p:bldP spid="31" grpId="0"/>
      <p:bldP spid="63" grpId="0"/>
      <p:bldP spid="29" grpId="0" animBg="1"/>
      <p:bldP spid="3" grpId="0"/>
      <p:bldP spid="4" grpId="0" animBg="1"/>
      <p:bldP spid="5" grpId="0" animBg="1"/>
      <p:bldP spid="36" grpId="0" animBg="1"/>
      <p:bldP spid="65" grpId="0" animBg="1"/>
      <p:bldP spid="75" grpId="0" animBg="1"/>
      <p:bldP spid="76" grpId="0" animBg="1"/>
      <p:bldP spid="82" grpId="0" animBg="1"/>
      <p:bldP spid="84" grpId="0" animBg="1"/>
      <p:bldP spid="8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4E103-B140-2B22-453A-C9EDA038B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FE5A9A-310D-65D9-525B-9DF518C004D1}"/>
              </a:ext>
            </a:extLst>
          </p:cNvPr>
          <p:cNvSpPr>
            <a:spLocks noGrp="1"/>
          </p:cNvSpPr>
          <p:nvPr>
            <p:ph type="title"/>
          </p:nvPr>
        </p:nvSpPr>
        <p:spPr>
          <a:xfrm>
            <a:off x="838199" y="365125"/>
            <a:ext cx="10885227" cy="1325563"/>
          </a:xfrm>
        </p:spPr>
        <p:txBody>
          <a:bodyPr/>
          <a:lstStyle/>
          <a:p>
            <a:r>
              <a:rPr lang="en-US" dirty="0"/>
              <a:t>Practice Adaptive Planning: Worksheet 4, Part 3 </a:t>
            </a:r>
          </a:p>
        </p:txBody>
      </p:sp>
      <p:sp>
        <p:nvSpPr>
          <p:cNvPr id="63" name="TextBox 62" descr="The thrid of four caption blocks at the bottom of the page.&#10;It identifies the fifth step of the process as the product owner expaining the proposed iteration backlog to the project team.">
            <a:extLst>
              <a:ext uri="{FF2B5EF4-FFF2-40B4-BE49-F238E27FC236}">
                <a16:creationId xmlns:a16="http://schemas.microsoft.com/office/drawing/2014/main" id="{D22E0485-4E13-4AD0-C83A-10BA0EF366FB}"/>
              </a:ext>
            </a:extLst>
          </p:cNvPr>
          <p:cNvSpPr txBox="1"/>
          <p:nvPr/>
        </p:nvSpPr>
        <p:spPr>
          <a:xfrm>
            <a:off x="7263450" y="5292546"/>
            <a:ext cx="141962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Explain the 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(4 min)</a:t>
            </a:r>
          </a:p>
        </p:txBody>
      </p:sp>
      <p:sp>
        <p:nvSpPr>
          <p:cNvPr id="29" name="Rounded Rectangular Callout 28" descr="A blue callout pointing to a two-item iteration backlog. The callout explains that the individual will have mintue to identify the two most important items from their Product Backlog.">
            <a:extLst>
              <a:ext uri="{FF2B5EF4-FFF2-40B4-BE49-F238E27FC236}">
                <a16:creationId xmlns:a16="http://schemas.microsoft.com/office/drawing/2014/main" id="{69B72081-D49D-80D1-BEBE-5BB1838B4247}"/>
              </a:ext>
            </a:extLst>
          </p:cNvPr>
          <p:cNvSpPr/>
          <p:nvPr/>
        </p:nvSpPr>
        <p:spPr>
          <a:xfrm>
            <a:off x="783785" y="1823675"/>
            <a:ext cx="2689235" cy="1925455"/>
          </a:xfrm>
          <a:prstGeom prst="wedgeRoundRectCallout">
            <a:avLst>
              <a:gd name="adj1" fmla="val -20664"/>
              <a:gd name="adj2" fmla="val 2219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3. Select like a Product Owner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 minute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Copy the two most important items to the Iteration Backlog</a:t>
            </a:r>
            <a:endParaRPr kumimoji="0" lang="en-US" sz="1800" b="0" i="1" u="sng"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descr="A leftmost of four caption blocks at the bottom of the page.&#10;This shows the third stage of the practical as selection work lasting one minute.">
            <a:extLst>
              <a:ext uri="{FF2B5EF4-FFF2-40B4-BE49-F238E27FC236}">
                <a16:creationId xmlns:a16="http://schemas.microsoft.com/office/drawing/2014/main" id="{DB3EB03D-92CE-85F5-E6B4-BD0460519CB8}"/>
              </a:ext>
            </a:extLst>
          </p:cNvPr>
          <p:cNvSpPr txBox="1"/>
          <p:nvPr/>
        </p:nvSpPr>
        <p:spPr>
          <a:xfrm>
            <a:off x="954717" y="5292547"/>
            <a:ext cx="216954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Pick a Two-Item </a:t>
            </a:r>
            <a:b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Iteration Backlog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(1 min)</a:t>
            </a:r>
          </a:p>
        </p:txBody>
      </p:sp>
      <p:sp>
        <p:nvSpPr>
          <p:cNvPr id="4" name="Rounded Rectangular Callout 3" descr="A blue rectangle identifying the important work explaining the iteration backlog to the project team.&#10;The product owner has four minutes to summarize the work.">
            <a:extLst>
              <a:ext uri="{FF2B5EF4-FFF2-40B4-BE49-F238E27FC236}">
                <a16:creationId xmlns:a16="http://schemas.microsoft.com/office/drawing/2014/main" id="{40B504C5-E6F7-D58D-F377-6842385AC832}"/>
              </a:ext>
            </a:extLst>
          </p:cNvPr>
          <p:cNvSpPr/>
          <p:nvPr/>
        </p:nvSpPr>
        <p:spPr>
          <a:xfrm>
            <a:off x="6557141" y="1814031"/>
            <a:ext cx="2537815" cy="1925455"/>
          </a:xfrm>
          <a:prstGeom prst="wedgeRoundRectCallout">
            <a:avLst>
              <a:gd name="adj1" fmla="val -20664"/>
              <a:gd name="adj2" fmla="val 2219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5. Communicate like a Product Owner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4 minutes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Help the team understand the work</a:t>
            </a:r>
          </a:p>
        </p:txBody>
      </p:sp>
      <p:sp>
        <p:nvSpPr>
          <p:cNvPr id="11" name="TextBox 10" descr="A second of four caption blocks at the bottom of the page.&#10;The text is almost invisible, indicating that, because of time limitations, the activity will skip this real-world step.">
            <a:extLst>
              <a:ext uri="{FF2B5EF4-FFF2-40B4-BE49-F238E27FC236}">
                <a16:creationId xmlns:a16="http://schemas.microsoft.com/office/drawing/2014/main" id="{F4782B02-9AF3-AEFD-3533-A8FA13FFF689}"/>
              </a:ext>
            </a:extLst>
          </p:cNvPr>
          <p:cNvSpPr txBox="1"/>
          <p:nvPr/>
        </p:nvSpPr>
        <p:spPr>
          <a:xfrm>
            <a:off x="3670463" y="5292546"/>
            <a:ext cx="268923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65000"/>
                  </a:prstClr>
                </a:solidFill>
                <a:effectLst/>
                <a:uLnTx/>
                <a:uFillTx/>
                <a:latin typeface="Aptos" panose="02110004020202020204"/>
                <a:ea typeface="+mn-ea"/>
                <a:cs typeface="+mn-cs"/>
              </a:rPr>
              <a:t>[Skipped for time] </a:t>
            </a:r>
            <a:br>
              <a:rPr kumimoji="0" lang="en-US" sz="1800" b="1" i="0" u="none" strike="noStrike" kern="1200" cap="none" spc="0" normalizeH="0" baseline="0" noProof="0" dirty="0">
                <a:ln>
                  <a:noFill/>
                </a:ln>
                <a:solidFill>
                  <a:prstClr val="white">
                    <a:lumMod val="65000"/>
                  </a:prstClr>
                </a:solidFill>
                <a:effectLst/>
                <a:uLnTx/>
                <a:uFillTx/>
                <a:latin typeface="Aptos" panose="02110004020202020204"/>
                <a:ea typeface="+mn-ea"/>
                <a:cs typeface="+mn-cs"/>
              </a:rPr>
            </a:br>
            <a:r>
              <a:rPr kumimoji="0" lang="en-US" sz="1800" b="1" i="0" u="none" strike="noStrike" kern="1200" cap="none" spc="0" normalizeH="0" baseline="0" noProof="0" dirty="0">
                <a:ln>
                  <a:noFill/>
                </a:ln>
                <a:solidFill>
                  <a:prstClr val="white">
                    <a:lumMod val="65000"/>
                  </a:prstClr>
                </a:solidFill>
                <a:effectLst/>
                <a:uLnTx/>
                <a:uFillTx/>
                <a:latin typeface="Aptos" panose="02110004020202020204"/>
                <a:ea typeface="+mn-ea"/>
                <a:cs typeface="+mn-cs"/>
              </a:rPr>
              <a:t>Item Detail and Acceptance Criteria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65000"/>
                  </a:prstClr>
                </a:solidFill>
                <a:effectLst/>
                <a:uLnTx/>
                <a:uFillTx/>
                <a:latin typeface="Aptos" panose="02110004020202020204"/>
                <a:ea typeface="+mn-ea"/>
                <a:cs typeface="+mn-cs"/>
              </a:rPr>
              <a:t>(0 min)</a:t>
            </a:r>
          </a:p>
        </p:txBody>
      </p:sp>
      <p:sp>
        <p:nvSpPr>
          <p:cNvPr id="12" name="Cube 11" descr="A drawing showing a two itme iteration backlog.">
            <a:extLst>
              <a:ext uri="{FF2B5EF4-FFF2-40B4-BE49-F238E27FC236}">
                <a16:creationId xmlns:a16="http://schemas.microsoft.com/office/drawing/2014/main" id="{BB6055CF-593A-6BDC-59D0-137E71244478}"/>
              </a:ext>
            </a:extLst>
          </p:cNvPr>
          <p:cNvSpPr/>
          <p:nvPr/>
        </p:nvSpPr>
        <p:spPr>
          <a:xfrm>
            <a:off x="1582287" y="4509913"/>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C</a:t>
            </a:r>
          </a:p>
        </p:txBody>
      </p:sp>
      <p:sp>
        <p:nvSpPr>
          <p:cNvPr id="14" name="Cube 13">
            <a:extLst>
              <a:ext uri="{FF2B5EF4-FFF2-40B4-BE49-F238E27FC236}">
                <a16:creationId xmlns:a16="http://schemas.microsoft.com/office/drawing/2014/main" id="{2E20B986-929C-9561-9431-849E6442D1C1}"/>
              </a:ext>
            </a:extLst>
          </p:cNvPr>
          <p:cNvSpPr/>
          <p:nvPr/>
        </p:nvSpPr>
        <p:spPr>
          <a:xfrm>
            <a:off x="2039488" y="4509913"/>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F</a:t>
            </a:r>
          </a:p>
        </p:txBody>
      </p:sp>
      <p:sp>
        <p:nvSpPr>
          <p:cNvPr id="17" name="Rounded Rectangular Callout 16" descr="A blue rectangle identifying the important work of detailing the iteration backlog.&#10;The blue and the text are very low contrast, indicating that, because of time limitations, this step will be skipped in the exercise.">
            <a:extLst>
              <a:ext uri="{FF2B5EF4-FFF2-40B4-BE49-F238E27FC236}">
                <a16:creationId xmlns:a16="http://schemas.microsoft.com/office/drawing/2014/main" id="{FC22A05C-0A39-9998-AAAD-A15E29391DB3}"/>
              </a:ext>
            </a:extLst>
          </p:cNvPr>
          <p:cNvSpPr/>
          <p:nvPr/>
        </p:nvSpPr>
        <p:spPr>
          <a:xfrm>
            <a:off x="3670463" y="1814031"/>
            <a:ext cx="2689235" cy="2203958"/>
          </a:xfrm>
          <a:prstGeom prst="wedgeRoundRectCallout">
            <a:avLst>
              <a:gd name="adj1" fmla="val -20664"/>
              <a:gd name="adj2" fmla="val 22199"/>
              <a:gd name="adj3" fmla="val 16667"/>
            </a:avLst>
          </a:prstGeom>
          <a:solidFill>
            <a:schemeClr val="accent4">
              <a:lumMod val="20000"/>
              <a:lumOff val="80000"/>
              <a:alpha val="5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lumMod val="65000"/>
                  </a:prstClr>
                </a:solidFill>
                <a:effectLst/>
                <a:uLnTx/>
                <a:uFillTx/>
                <a:latin typeface="Aptos" panose="02110004020202020204"/>
                <a:ea typeface="+mn-ea"/>
                <a:cs typeface="+mn-cs"/>
              </a:rPr>
              <a:t>4. Collaborate like a Product Owner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lumMod val="65000"/>
                  </a:prstClr>
                </a:solidFill>
                <a:effectLst/>
                <a:uLnTx/>
                <a:uFillTx/>
                <a:latin typeface="Aptos" panose="02110004020202020204"/>
                <a:ea typeface="+mn-ea"/>
                <a:cs typeface="+mn-cs"/>
              </a:rPr>
              <a:t>0 minutes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lumMod val="65000"/>
                  </a:prstClr>
                </a:solidFill>
                <a:effectLst/>
                <a:uLnTx/>
                <a:uFillTx/>
                <a:latin typeface="Aptos" panose="02110004020202020204"/>
                <a:ea typeface="+mn-ea"/>
                <a:cs typeface="+mn-cs"/>
              </a:rPr>
              <a:t>Break down the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lumMod val="65000"/>
                  </a:prstClr>
                </a:solidFill>
                <a:effectLst/>
                <a:uLnTx/>
                <a:uFillTx/>
                <a:latin typeface="Aptos" panose="02110004020202020204"/>
                <a:ea typeface="+mn-ea"/>
                <a:cs typeface="+mn-cs"/>
              </a:rPr>
              <a:t>ID acceptance criteria</a:t>
            </a:r>
          </a:p>
        </p:txBody>
      </p:sp>
      <p:sp>
        <p:nvSpPr>
          <p:cNvPr id="18" name="Rounded Rectangular Callout 17" descr="A blue rectangle identifying the important work of the project team selecting a right-sized amount of work from within the proporsed iteration backlog&#10;The team has one minute to decide.">
            <a:extLst>
              <a:ext uri="{FF2B5EF4-FFF2-40B4-BE49-F238E27FC236}">
                <a16:creationId xmlns:a16="http://schemas.microsoft.com/office/drawing/2014/main" id="{83FEC4DE-7836-7325-FCA3-4EE3058A9A91}"/>
              </a:ext>
            </a:extLst>
          </p:cNvPr>
          <p:cNvSpPr/>
          <p:nvPr/>
        </p:nvSpPr>
        <p:spPr>
          <a:xfrm>
            <a:off x="9292399" y="1734397"/>
            <a:ext cx="2431027" cy="2278046"/>
          </a:xfrm>
          <a:prstGeom prst="wedgeRoundRectCallout">
            <a:avLst>
              <a:gd name="adj1" fmla="val -20664"/>
              <a:gd name="adj2" fmla="val 2219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rPr>
              <a:t>6. Commit like an Adaptive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 minute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Can you do this in two weeks?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What can you do in two weeks?</a:t>
            </a:r>
          </a:p>
        </p:txBody>
      </p:sp>
      <p:sp>
        <p:nvSpPr>
          <p:cNvPr id="19" name="TextBox 18" descr="The fourth of four caption blocks at the bottom of the page.&#10;It identifies the sixth step of the process as the project team committing to all or part of the proposed iteration backlog for the upcoming work period.">
            <a:extLst>
              <a:ext uri="{FF2B5EF4-FFF2-40B4-BE49-F238E27FC236}">
                <a16:creationId xmlns:a16="http://schemas.microsoft.com/office/drawing/2014/main" id="{EA9EFA0E-5D35-D237-B36D-C2403C2F2954}"/>
              </a:ext>
            </a:extLst>
          </p:cNvPr>
          <p:cNvSpPr txBox="1"/>
          <p:nvPr/>
        </p:nvSpPr>
        <p:spPr>
          <a:xfrm>
            <a:off x="9586823" y="5302179"/>
            <a:ext cx="184217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Fit the Iteration to the Team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(1 min)</a:t>
            </a:r>
          </a:p>
        </p:txBody>
      </p:sp>
      <p:sp>
        <p:nvSpPr>
          <p:cNvPr id="20" name="Right Arrow 19" descr="A long green arrow pointing from the backlog to a cartoon of the Product Owner talking with the project team.&#10;The arrow emphasizes we are skipping a step and that members of the audience should form pairs for the next part of the activity.">
            <a:extLst>
              <a:ext uri="{FF2B5EF4-FFF2-40B4-BE49-F238E27FC236}">
                <a16:creationId xmlns:a16="http://schemas.microsoft.com/office/drawing/2014/main" id="{74893F97-5705-107A-3897-14ACD298A154}"/>
              </a:ext>
            </a:extLst>
          </p:cNvPr>
          <p:cNvSpPr/>
          <p:nvPr/>
        </p:nvSpPr>
        <p:spPr>
          <a:xfrm>
            <a:off x="2760322" y="4424236"/>
            <a:ext cx="3796819" cy="631078"/>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Pair Up </a:t>
            </a:r>
          </a:p>
        </p:txBody>
      </p:sp>
      <p:pic>
        <p:nvPicPr>
          <p:cNvPr id="35" name="Graphic 34">
            <a:extLst>
              <a:ext uri="{FF2B5EF4-FFF2-40B4-BE49-F238E27FC236}">
                <a16:creationId xmlns:a16="http://schemas.microsoft.com/office/drawing/2014/main" id="{AD281382-045D-1C99-CFA5-E08F06034FA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23868" y="4374293"/>
            <a:ext cx="914400" cy="914400"/>
          </a:xfrm>
          <a:prstGeom prst="rect">
            <a:avLst/>
          </a:prstGeom>
        </p:spPr>
      </p:pic>
      <p:sp>
        <p:nvSpPr>
          <p:cNvPr id="37" name="TextBox 36">
            <a:extLst>
              <a:ext uri="{FF2B5EF4-FFF2-40B4-BE49-F238E27FC236}">
                <a16:creationId xmlns:a16="http://schemas.microsoft.com/office/drawing/2014/main" id="{BD7E54F9-6250-4456-B950-F2660CA900BB}"/>
              </a:ext>
              <a:ext uri="{C183D7F6-B498-43B3-948B-1728B52AA6E4}">
                <adec:decorative xmlns:adec="http://schemas.microsoft.com/office/drawing/2017/decorative" val="1"/>
              </a:ext>
            </a:extLst>
          </p:cNvPr>
          <p:cNvSpPr txBox="1"/>
          <p:nvPr/>
        </p:nvSpPr>
        <p:spPr>
          <a:xfrm>
            <a:off x="6638053" y="4915783"/>
            <a:ext cx="4860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PO</a:t>
            </a:r>
          </a:p>
        </p:txBody>
      </p:sp>
      <p:pic>
        <p:nvPicPr>
          <p:cNvPr id="38" name="Graphic 37">
            <a:extLst>
              <a:ext uri="{FF2B5EF4-FFF2-40B4-BE49-F238E27FC236}">
                <a16:creationId xmlns:a16="http://schemas.microsoft.com/office/drawing/2014/main" id="{53839D5D-48E0-99CB-7EC3-3111431B76B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53838" y="4370715"/>
            <a:ext cx="914400" cy="914400"/>
          </a:xfrm>
          <a:prstGeom prst="rect">
            <a:avLst/>
          </a:prstGeom>
        </p:spPr>
      </p:pic>
      <p:sp>
        <p:nvSpPr>
          <p:cNvPr id="39" name="TextBox 38">
            <a:extLst>
              <a:ext uri="{FF2B5EF4-FFF2-40B4-BE49-F238E27FC236}">
                <a16:creationId xmlns:a16="http://schemas.microsoft.com/office/drawing/2014/main" id="{3B9E7537-385F-A2A4-9D5C-A619BA04E8F2}"/>
              </a:ext>
              <a:ext uri="{C183D7F6-B498-43B3-948B-1728B52AA6E4}">
                <adec:decorative xmlns:adec="http://schemas.microsoft.com/office/drawing/2017/decorative" val="1"/>
              </a:ext>
            </a:extLst>
          </p:cNvPr>
          <p:cNvSpPr txBox="1"/>
          <p:nvPr/>
        </p:nvSpPr>
        <p:spPr>
          <a:xfrm>
            <a:off x="8157680" y="4923489"/>
            <a:ext cx="7502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Team</a:t>
            </a:r>
          </a:p>
        </p:txBody>
      </p:sp>
      <p:sp>
        <p:nvSpPr>
          <p:cNvPr id="40" name="Rounded Rectangular Callout 39" descr="A drawing of the product owner talking to the project team, explaining the contents of the iteration backlog.">
            <a:extLst>
              <a:ext uri="{FF2B5EF4-FFF2-40B4-BE49-F238E27FC236}">
                <a16:creationId xmlns:a16="http://schemas.microsoft.com/office/drawing/2014/main" id="{715E62CC-F5A8-8AF1-1D99-6135FCC5F29C}"/>
              </a:ext>
              <a:ext uri="{C183D7F6-B498-43B3-948B-1728B52AA6E4}">
                <adec:decorative xmlns:adec="http://schemas.microsoft.com/office/drawing/2017/decorative" val="0"/>
              </a:ext>
            </a:extLst>
          </p:cNvPr>
          <p:cNvSpPr/>
          <p:nvPr/>
        </p:nvSpPr>
        <p:spPr>
          <a:xfrm>
            <a:off x="7029317" y="3915120"/>
            <a:ext cx="1236569" cy="571787"/>
          </a:xfrm>
          <a:prstGeom prst="wedgeRoundRectCallout">
            <a:avLst>
              <a:gd name="adj1" fmla="val -50741"/>
              <a:gd name="adj2" fmla="val 79000"/>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We hope you can…</a:t>
            </a:r>
          </a:p>
        </p:txBody>
      </p:sp>
      <p:pic>
        <p:nvPicPr>
          <p:cNvPr id="41" name="Graphic 40">
            <a:extLst>
              <a:ext uri="{FF2B5EF4-FFF2-40B4-BE49-F238E27FC236}">
                <a16:creationId xmlns:a16="http://schemas.microsoft.com/office/drawing/2014/main" id="{753595E8-3088-A17F-11CC-5A49181A1B9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165681" y="4374293"/>
            <a:ext cx="914400" cy="914400"/>
          </a:xfrm>
          <a:prstGeom prst="rect">
            <a:avLst/>
          </a:prstGeom>
        </p:spPr>
      </p:pic>
      <p:sp>
        <p:nvSpPr>
          <p:cNvPr id="42" name="TextBox 41">
            <a:extLst>
              <a:ext uri="{FF2B5EF4-FFF2-40B4-BE49-F238E27FC236}">
                <a16:creationId xmlns:a16="http://schemas.microsoft.com/office/drawing/2014/main" id="{025FCE8C-6E8E-DFAF-F822-519AB4D89EDA}"/>
              </a:ext>
              <a:ext uri="{C183D7F6-B498-43B3-948B-1728B52AA6E4}">
                <adec:decorative xmlns:adec="http://schemas.microsoft.com/office/drawing/2017/decorative" val="1"/>
              </a:ext>
            </a:extLst>
          </p:cNvPr>
          <p:cNvSpPr txBox="1"/>
          <p:nvPr/>
        </p:nvSpPr>
        <p:spPr>
          <a:xfrm>
            <a:off x="9379866" y="4915783"/>
            <a:ext cx="4860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PO</a:t>
            </a:r>
          </a:p>
        </p:txBody>
      </p:sp>
      <p:pic>
        <p:nvPicPr>
          <p:cNvPr id="43" name="Graphic 42">
            <a:extLst>
              <a:ext uri="{FF2B5EF4-FFF2-40B4-BE49-F238E27FC236}">
                <a16:creationId xmlns:a16="http://schemas.microsoft.com/office/drawing/2014/main" id="{8A5F59E8-0A55-DA8A-0789-5560A87158D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95651" y="4370715"/>
            <a:ext cx="914400" cy="914400"/>
          </a:xfrm>
          <a:prstGeom prst="rect">
            <a:avLst/>
          </a:prstGeom>
        </p:spPr>
      </p:pic>
      <p:sp>
        <p:nvSpPr>
          <p:cNvPr id="44" name="TextBox 43">
            <a:extLst>
              <a:ext uri="{FF2B5EF4-FFF2-40B4-BE49-F238E27FC236}">
                <a16:creationId xmlns:a16="http://schemas.microsoft.com/office/drawing/2014/main" id="{263C83A7-139D-20B5-73CF-D1976276DD8F}"/>
              </a:ext>
              <a:ext uri="{C183D7F6-B498-43B3-948B-1728B52AA6E4}">
                <adec:decorative xmlns:adec="http://schemas.microsoft.com/office/drawing/2017/decorative" val="1"/>
              </a:ext>
            </a:extLst>
          </p:cNvPr>
          <p:cNvSpPr txBox="1"/>
          <p:nvPr/>
        </p:nvSpPr>
        <p:spPr>
          <a:xfrm>
            <a:off x="10899493" y="4923489"/>
            <a:ext cx="7502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Team</a:t>
            </a:r>
          </a:p>
        </p:txBody>
      </p:sp>
      <p:sp>
        <p:nvSpPr>
          <p:cNvPr id="45" name="Rounded Rectangular Callout 44" descr="A drawing of the project team responding to the product owner, explaining their committent to some or all of the proposed iteration backlog.">
            <a:extLst>
              <a:ext uri="{FF2B5EF4-FFF2-40B4-BE49-F238E27FC236}">
                <a16:creationId xmlns:a16="http://schemas.microsoft.com/office/drawing/2014/main" id="{0F370458-799D-A1C3-3C54-C88B66D876E2}"/>
              </a:ext>
              <a:ext uri="{C183D7F6-B498-43B3-948B-1728B52AA6E4}">
                <adec:decorative xmlns:adec="http://schemas.microsoft.com/office/drawing/2017/decorative" val="0"/>
              </a:ext>
            </a:extLst>
          </p:cNvPr>
          <p:cNvSpPr/>
          <p:nvPr/>
        </p:nvSpPr>
        <p:spPr>
          <a:xfrm>
            <a:off x="9649448" y="4067722"/>
            <a:ext cx="1716927" cy="369332"/>
          </a:xfrm>
          <a:prstGeom prst="wedgeRoundRectCallout">
            <a:avLst>
              <a:gd name="adj1" fmla="val 34629"/>
              <a:gd name="adj2" fmla="val 89398"/>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Yes, this part…</a:t>
            </a:r>
          </a:p>
        </p:txBody>
      </p:sp>
      <p:sp>
        <p:nvSpPr>
          <p:cNvPr id="46" name="Left Arrow 45" descr="A short green arrow pointing from the fitting of the work to the team bacl tp the explaining of the work by the product owner.&#10;The arrow emphasizes both people in the pair will perform both roles in the activity.">
            <a:extLst>
              <a:ext uri="{FF2B5EF4-FFF2-40B4-BE49-F238E27FC236}">
                <a16:creationId xmlns:a16="http://schemas.microsoft.com/office/drawing/2014/main" id="{03889101-3635-0A90-9A5A-0D0FF9A034B4}"/>
              </a:ext>
            </a:extLst>
          </p:cNvPr>
          <p:cNvSpPr/>
          <p:nvPr/>
        </p:nvSpPr>
        <p:spPr>
          <a:xfrm>
            <a:off x="8157680" y="6132502"/>
            <a:ext cx="2105366" cy="631078"/>
          </a:xfrm>
          <a:prstGeom prst="lef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Change Roles</a:t>
            </a:r>
          </a:p>
        </p:txBody>
      </p:sp>
      <p:sp>
        <p:nvSpPr>
          <p:cNvPr id="5" name="Slide Number Placeholder 4">
            <a:extLst>
              <a:ext uri="{FF2B5EF4-FFF2-40B4-BE49-F238E27FC236}">
                <a16:creationId xmlns:a16="http://schemas.microsoft.com/office/drawing/2014/main" id="{D352DB11-BBC4-F03E-158E-DA6EFCFFBE3A}"/>
              </a:ext>
            </a:extLst>
          </p:cNvPr>
          <p:cNvSpPr>
            <a:spLocks noGrp="1"/>
          </p:cNvSpPr>
          <p:nvPr>
            <p:ph type="sldNum" sz="quarter" idx="12"/>
          </p:nvPr>
        </p:nvSpPr>
        <p:spPr/>
        <p:txBody>
          <a:bodyPr/>
          <a:lstStyle/>
          <a:p>
            <a:fld id="{D3AFE064-28AC-3741-877D-044EFDA5FD73}" type="slidenum">
              <a:rPr lang="en-US" smtClean="0"/>
              <a:t>15</a:t>
            </a:fld>
            <a:endParaRPr lang="en-US"/>
          </a:p>
        </p:txBody>
      </p:sp>
      <p:sp>
        <p:nvSpPr>
          <p:cNvPr id="6" name="&quot;No&quot; Symbol 5">
            <a:extLst>
              <a:ext uri="{FF2B5EF4-FFF2-40B4-BE49-F238E27FC236}">
                <a16:creationId xmlns:a16="http://schemas.microsoft.com/office/drawing/2014/main" id="{CD80A9E1-9384-C1BF-AF40-FBBA61896CDE}"/>
              </a:ext>
            </a:extLst>
          </p:cNvPr>
          <p:cNvSpPr/>
          <p:nvPr/>
        </p:nvSpPr>
        <p:spPr>
          <a:xfrm>
            <a:off x="7830381" y="1533347"/>
            <a:ext cx="2306578" cy="2306578"/>
          </a:xfrm>
          <a:prstGeom prst="noSmoking">
            <a:avLst>
              <a:gd name="adj" fmla="val 9479"/>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E64AA562-EF38-14CD-4EE4-2F309D8D71BC}"/>
              </a:ext>
            </a:extLst>
          </p:cNvPr>
          <p:cNvSpPr txBox="1"/>
          <p:nvPr/>
        </p:nvSpPr>
        <p:spPr>
          <a:xfrm>
            <a:off x="8023188" y="1408158"/>
            <a:ext cx="2143536" cy="307777"/>
          </a:xfrm>
          <a:prstGeom prst="rect">
            <a:avLst/>
          </a:prstGeom>
          <a:solidFill>
            <a:schemeClr val="bg1">
              <a:alpha val="75000"/>
            </a:schemeClr>
          </a:solidFill>
        </p:spPr>
        <p:txBody>
          <a:bodyPr wrap="none" rtlCol="0">
            <a:spAutoFit/>
          </a:bodyPr>
          <a:lstStyle/>
          <a:p>
            <a:r>
              <a:rPr lang="en-US" b="1" dirty="0">
                <a:solidFill>
                  <a:srgbClr val="C00000"/>
                </a:solidFill>
              </a:rPr>
              <a:t>Not Practical for Today</a:t>
            </a:r>
          </a:p>
        </p:txBody>
      </p:sp>
    </p:spTree>
    <p:extLst>
      <p:ext uri="{BB962C8B-B14F-4D97-AF65-F5344CB8AC3E}">
        <p14:creationId xmlns:p14="http://schemas.microsoft.com/office/powerpoint/2010/main" val="39540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par>
                                <p:cTn id="46" presetID="10" presetClass="entr" presetSubtype="0" fill="hold"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par>
                          <p:cTn id="63" fill="hold">
                            <p:stCondLst>
                              <p:cond delay="500"/>
                            </p:stCondLst>
                            <p:childTnLst>
                              <p:par>
                                <p:cTn id="64" presetID="10" presetClass="entr" presetSubtype="0"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500"/>
                                        <p:tgtEl>
                                          <p:spTgt spid="4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childTnLst>
                                </p:cTn>
                              </p:par>
                              <p:par>
                                <p:cTn id="70" presetID="10" presetClass="entr" presetSubtype="0"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500"/>
                                        <p:tgtEl>
                                          <p:spTgt spid="4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500"/>
                                        <p:tgtEl>
                                          <p:spTgt spid="4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6"/>
                                        </p:tgtEl>
                                        <p:attrNameLst>
                                          <p:attrName>style.visibility</p:attrName>
                                        </p:attrNameLst>
                                      </p:cBhvr>
                                      <p:to>
                                        <p:strVal val="visible"/>
                                      </p:to>
                                    </p:set>
                                    <p:animEffect transition="in" filter="fade">
                                      <p:cBhvr>
                                        <p:cTn id="88" dur="500"/>
                                        <p:tgtEl>
                                          <p:spTgt spid="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fade">
                                      <p:cBhvr>
                                        <p:cTn id="9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29" grpId="0" animBg="1"/>
      <p:bldP spid="3" grpId="0"/>
      <p:bldP spid="4" grpId="0" animBg="1"/>
      <p:bldP spid="11" grpId="0"/>
      <p:bldP spid="12" grpId="0" animBg="1"/>
      <p:bldP spid="14" grpId="0" animBg="1"/>
      <p:bldP spid="17" grpId="0" animBg="1"/>
      <p:bldP spid="18" grpId="0" animBg="1"/>
      <p:bldP spid="19" grpId="0"/>
      <p:bldP spid="20" grpId="0" animBg="1"/>
      <p:bldP spid="37" grpId="0"/>
      <p:bldP spid="39" grpId="0"/>
      <p:bldP spid="40" grpId="0" animBg="1"/>
      <p:bldP spid="42" grpId="0"/>
      <p:bldP spid="44" grpId="0"/>
      <p:bldP spid="45" grpId="0" animBg="1"/>
      <p:bldP spid="46"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90F5B2-C1A8-FE0A-986C-B133E0296566}"/>
              </a:ext>
            </a:extLst>
          </p:cNvPr>
          <p:cNvPicPr>
            <a:picLocks noChangeAspect="1"/>
          </p:cNvPicPr>
          <p:nvPr/>
        </p:nvPicPr>
        <p:blipFill rotWithShape="1">
          <a:blip r:embed="rId2">
            <a:lum bright="70000" contrast="-70000"/>
          </a:blip>
          <a:srcRect t="7746" b="7746"/>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1E4FB5E-7EC1-9AB2-403E-1A7D8E369CC8}"/>
              </a:ext>
            </a:extLst>
          </p:cNvPr>
          <p:cNvSpPr>
            <a:spLocks noGrp="1"/>
          </p:cNvSpPr>
          <p:nvPr>
            <p:ph type="title"/>
          </p:nvPr>
        </p:nvSpPr>
        <p:spPr>
          <a:xfrm>
            <a:off x="838199" y="365125"/>
            <a:ext cx="10981267" cy="1325563"/>
          </a:xfrm>
        </p:spPr>
        <p:txBody>
          <a:bodyPr/>
          <a:lstStyle/>
          <a:p>
            <a:r>
              <a:rPr lang="en-US" dirty="0"/>
              <a:t>A Survey: In Place of Negotiating with the Team</a:t>
            </a:r>
          </a:p>
        </p:txBody>
      </p:sp>
      <p:sp>
        <p:nvSpPr>
          <p:cNvPr id="3" name="Content Placeholder 2">
            <a:extLst>
              <a:ext uri="{FF2B5EF4-FFF2-40B4-BE49-F238E27FC236}">
                <a16:creationId xmlns:a16="http://schemas.microsoft.com/office/drawing/2014/main" id="{EE47C766-BB8C-2C8D-274F-26AF0C74AAA3}"/>
              </a:ext>
            </a:extLst>
          </p:cNvPr>
          <p:cNvSpPr>
            <a:spLocks noGrp="1"/>
          </p:cNvSpPr>
          <p:nvPr>
            <p:ph sz="half" idx="1"/>
          </p:nvPr>
        </p:nvSpPr>
        <p:spPr>
          <a:xfrm>
            <a:off x="838200" y="1825625"/>
            <a:ext cx="5181600" cy="4351338"/>
          </a:xfrm>
        </p:spPr>
        <p:txBody>
          <a:bodyPr/>
          <a:lstStyle/>
          <a:p>
            <a:r>
              <a:rPr lang="en-US" dirty="0"/>
              <a:t>Assuming a two-week iteration (work period)</a:t>
            </a:r>
          </a:p>
          <a:p>
            <a:r>
              <a:rPr lang="en-US" dirty="0"/>
              <a:t>The link is in the chat:</a:t>
            </a:r>
          </a:p>
          <a:p>
            <a:pPr lvl="1"/>
            <a:r>
              <a:rPr lang="en-US" dirty="0">
                <a:hlinkClick r:id="rId3"/>
              </a:rPr>
              <a:t>https://www.menti.com/al5ba4ddjojw</a:t>
            </a:r>
            <a:endParaRPr lang="en-US" dirty="0"/>
          </a:p>
          <a:p>
            <a:r>
              <a:rPr lang="en-US" dirty="0"/>
              <a:t>Or click the QR code with your phone</a:t>
            </a:r>
          </a:p>
        </p:txBody>
      </p:sp>
      <p:pic>
        <p:nvPicPr>
          <p:cNvPr id="8" name="Content Placeholder 7">
            <a:extLst>
              <a:ext uri="{FF2B5EF4-FFF2-40B4-BE49-F238E27FC236}">
                <a16:creationId xmlns:a16="http://schemas.microsoft.com/office/drawing/2014/main" id="{FA4CFE9D-7216-ADB7-3BD3-AD6D40B23F2E}"/>
              </a:ext>
            </a:extLst>
          </p:cNvPr>
          <p:cNvPicPr>
            <a:picLocks noGrp="1" noChangeAspect="1"/>
          </p:cNvPicPr>
          <p:nvPr>
            <p:ph sz="half" idx="2"/>
          </p:nvPr>
        </p:nvPicPr>
        <p:blipFill>
          <a:blip r:embed="rId4"/>
          <a:stretch>
            <a:fillRect/>
          </a:stretch>
        </p:blipFill>
        <p:spPr>
          <a:xfrm>
            <a:off x="6587331" y="1825625"/>
            <a:ext cx="4351338" cy="4351338"/>
          </a:xfrm>
        </p:spPr>
      </p:pic>
      <p:sp>
        <p:nvSpPr>
          <p:cNvPr id="4" name="Slide Number Placeholder 3">
            <a:extLst>
              <a:ext uri="{FF2B5EF4-FFF2-40B4-BE49-F238E27FC236}">
                <a16:creationId xmlns:a16="http://schemas.microsoft.com/office/drawing/2014/main" id="{A90E8A9D-B0B6-5EA6-F6F5-F9A2B76F0B26}"/>
              </a:ext>
            </a:extLst>
          </p:cNvPr>
          <p:cNvSpPr>
            <a:spLocks noGrp="1"/>
          </p:cNvSpPr>
          <p:nvPr>
            <p:ph type="sldNum" sz="quarter" idx="12"/>
          </p:nvPr>
        </p:nvSpPr>
        <p:spPr>
          <a:xfrm>
            <a:off x="8610600" y="6356350"/>
            <a:ext cx="2743200" cy="365125"/>
          </a:xfrm>
        </p:spPr>
        <p:txBody>
          <a:bodyPr/>
          <a:lstStyle/>
          <a:p>
            <a:fld id="{D3AFE064-28AC-3741-877D-044EFDA5FD73}" type="slidenum">
              <a:rPr lang="en-US" smtClean="0"/>
              <a:pPr/>
              <a:t>16</a:t>
            </a:fld>
            <a:endParaRPr lang="en-US"/>
          </a:p>
        </p:txBody>
      </p:sp>
    </p:spTree>
    <p:extLst>
      <p:ext uri="{BB962C8B-B14F-4D97-AF65-F5344CB8AC3E}">
        <p14:creationId xmlns:p14="http://schemas.microsoft.com/office/powerpoint/2010/main" val="1964774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54F05-0191-B9A6-040E-12FBCC27C1F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13E17BB-C6D1-23F4-18AC-06062B182E27}"/>
              </a:ext>
            </a:extLst>
          </p:cNvPr>
          <p:cNvPicPr>
            <a:picLocks noChangeAspect="1"/>
          </p:cNvPicPr>
          <p:nvPr/>
        </p:nvPicPr>
        <p:blipFill rotWithShape="1">
          <a:blip r:embed="rId3">
            <a:lum bright="70000" contrast="-70000"/>
          </a:blip>
          <a:srcRect t="7813" b="7813"/>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03692F74-2400-F1CB-6B7A-E56DD69752D8}"/>
              </a:ext>
            </a:extLst>
          </p:cNvPr>
          <p:cNvSpPr>
            <a:spLocks noGrp="1"/>
          </p:cNvSpPr>
          <p:nvPr>
            <p:ph type="title"/>
          </p:nvPr>
        </p:nvSpPr>
        <p:spPr/>
        <p:txBody>
          <a:bodyPr/>
          <a:lstStyle/>
          <a:p>
            <a:r>
              <a:rPr lang="en-US" dirty="0">
                <a:effectLst>
                  <a:glow rad="228600">
                    <a:schemeClr val="bg1">
                      <a:alpha val="40000"/>
                    </a:schemeClr>
                  </a:glow>
                </a:effectLst>
              </a:rPr>
              <a:t>What’s Happening Next</a:t>
            </a:r>
          </a:p>
        </p:txBody>
      </p:sp>
      <p:sp>
        <p:nvSpPr>
          <p:cNvPr id="3" name="Content Placeholder 2">
            <a:extLst>
              <a:ext uri="{FF2B5EF4-FFF2-40B4-BE49-F238E27FC236}">
                <a16:creationId xmlns:a16="http://schemas.microsoft.com/office/drawing/2014/main" id="{9CFDCC05-05FD-05D6-06BA-CF50F4517933}"/>
              </a:ext>
            </a:extLst>
          </p:cNvPr>
          <p:cNvSpPr>
            <a:spLocks noGrp="1"/>
          </p:cNvSpPr>
          <p:nvPr>
            <p:ph idx="1"/>
          </p:nvPr>
        </p:nvSpPr>
        <p:spPr/>
        <p:txBody>
          <a:bodyPr/>
          <a:lstStyle/>
          <a:p>
            <a:r>
              <a:rPr lang="en-US" b="1" dirty="0">
                <a:solidFill>
                  <a:schemeClr val="bg1">
                    <a:lumMod val="65000"/>
                  </a:schemeClr>
                </a:solidFill>
                <a:effectLst>
                  <a:glow rad="228600">
                    <a:schemeClr val="bg1">
                      <a:alpha val="40000"/>
                    </a:schemeClr>
                  </a:glow>
                </a:effectLst>
              </a:rPr>
              <a:t>Get ready: </a:t>
            </a:r>
            <a:r>
              <a:rPr lang="en-US" dirty="0">
                <a:solidFill>
                  <a:schemeClr val="bg1">
                    <a:lumMod val="65000"/>
                  </a:schemeClr>
                </a:solidFill>
                <a:effectLst>
                  <a:glow rad="228600">
                    <a:schemeClr val="bg1">
                      <a:alpha val="40000"/>
                    </a:schemeClr>
                  </a:glow>
                </a:effectLst>
              </a:rPr>
              <a:t>pick a project you’re familiar with</a:t>
            </a:r>
          </a:p>
          <a:p>
            <a:r>
              <a:rPr lang="en-US" b="1" dirty="0">
                <a:solidFill>
                  <a:schemeClr val="bg1">
                    <a:lumMod val="65000"/>
                  </a:schemeClr>
                </a:solidFill>
                <a:effectLst>
                  <a:glow rad="228600">
                    <a:schemeClr val="bg1">
                      <a:alpha val="40000"/>
                    </a:schemeClr>
                  </a:glow>
                </a:effectLst>
              </a:rPr>
              <a:t>Learn: </a:t>
            </a:r>
            <a:r>
              <a:rPr lang="en-US" dirty="0">
                <a:solidFill>
                  <a:schemeClr val="bg1">
                    <a:lumMod val="65000"/>
                  </a:schemeClr>
                </a:solidFill>
                <a:effectLst>
                  <a:glow rad="228600">
                    <a:schemeClr val="bg1">
                      <a:alpha val="40000"/>
                    </a:schemeClr>
                  </a:glow>
                </a:effectLst>
              </a:rPr>
              <a:t>adaptive roles and adaptive planning</a:t>
            </a:r>
          </a:p>
          <a:p>
            <a:r>
              <a:rPr lang="en-US" b="1" dirty="0">
                <a:solidFill>
                  <a:schemeClr val="bg1">
                    <a:lumMod val="65000"/>
                  </a:schemeClr>
                </a:solidFill>
                <a:effectLst>
                  <a:glow rad="228600">
                    <a:schemeClr val="bg1">
                      <a:alpha val="40000"/>
                    </a:schemeClr>
                  </a:glow>
                </a:effectLst>
              </a:rPr>
              <a:t>Experience: </a:t>
            </a:r>
            <a:r>
              <a:rPr lang="en-US" dirty="0">
                <a:solidFill>
                  <a:schemeClr val="bg1">
                    <a:lumMod val="65000"/>
                  </a:schemeClr>
                </a:solidFill>
                <a:effectLst>
                  <a:glow rad="228600">
                    <a:schemeClr val="bg1">
                      <a:alpha val="40000"/>
                    </a:schemeClr>
                  </a:glow>
                </a:effectLst>
              </a:rPr>
              <a:t>test-drive adaptive planning</a:t>
            </a:r>
          </a:p>
          <a:p>
            <a:r>
              <a:rPr lang="en-US" b="1" dirty="0">
                <a:solidFill>
                  <a:srgbClr val="7030A0"/>
                </a:solidFill>
                <a:effectLst>
                  <a:glow rad="228600">
                    <a:schemeClr val="bg1">
                      <a:alpha val="40000"/>
                    </a:schemeClr>
                  </a:glow>
                </a:effectLst>
              </a:rPr>
              <a:t>Context: </a:t>
            </a:r>
            <a:r>
              <a:rPr lang="en-US" dirty="0">
                <a:solidFill>
                  <a:srgbClr val="7030A0"/>
                </a:solidFill>
                <a:effectLst>
                  <a:glow rad="228600">
                    <a:schemeClr val="bg1">
                      <a:alpha val="40000"/>
                    </a:schemeClr>
                  </a:glow>
                </a:effectLst>
              </a:rPr>
              <a:t>a typical planning practice</a:t>
            </a:r>
          </a:p>
          <a:p>
            <a:r>
              <a:rPr lang="en-US" b="1" dirty="0">
                <a:effectLst>
                  <a:glow rad="228600">
                    <a:schemeClr val="bg1">
                      <a:alpha val="40000"/>
                    </a:schemeClr>
                  </a:glow>
                </a:effectLst>
              </a:rPr>
              <a:t>What’s new: </a:t>
            </a:r>
            <a:r>
              <a:rPr lang="en-US" dirty="0">
                <a:effectLst>
                  <a:glow rad="228600">
                    <a:schemeClr val="bg1">
                      <a:alpha val="40000"/>
                    </a:schemeClr>
                  </a:glow>
                </a:effectLst>
              </a:rPr>
              <a:t>PMBOK 8</a:t>
            </a:r>
            <a:r>
              <a:rPr lang="en-US" baseline="30000" dirty="0">
                <a:effectLst>
                  <a:glow rad="228600">
                    <a:schemeClr val="bg1">
                      <a:alpha val="40000"/>
                    </a:schemeClr>
                  </a:glow>
                </a:effectLst>
              </a:rPr>
              <a:t>th</a:t>
            </a:r>
            <a:r>
              <a:rPr lang="en-US" dirty="0">
                <a:effectLst>
                  <a:glow rad="228600">
                    <a:schemeClr val="bg1">
                      <a:alpha val="40000"/>
                    </a:schemeClr>
                  </a:glow>
                </a:effectLst>
              </a:rPr>
              <a:t> Edition &amp; OPMCP</a:t>
            </a:r>
          </a:p>
          <a:p>
            <a:endParaRPr lang="en-US" dirty="0"/>
          </a:p>
        </p:txBody>
      </p:sp>
      <p:sp>
        <p:nvSpPr>
          <p:cNvPr id="4" name="Slide Number Placeholder 3">
            <a:extLst>
              <a:ext uri="{FF2B5EF4-FFF2-40B4-BE49-F238E27FC236}">
                <a16:creationId xmlns:a16="http://schemas.microsoft.com/office/drawing/2014/main" id="{B29081B8-2C98-AD5D-9D0B-2D87FB8F0F20}"/>
              </a:ext>
            </a:extLst>
          </p:cNvPr>
          <p:cNvSpPr>
            <a:spLocks noGrp="1"/>
          </p:cNvSpPr>
          <p:nvPr>
            <p:ph type="sldNum" sz="quarter" idx="12"/>
          </p:nvPr>
        </p:nvSpPr>
        <p:spPr/>
        <p:txBody>
          <a:bodyPr/>
          <a:lstStyle/>
          <a:p>
            <a:fld id="{D3AFE064-28AC-3741-877D-044EFDA5FD73}" type="slidenum">
              <a:rPr lang="en-US" smtClean="0"/>
              <a:t>17</a:t>
            </a:fld>
            <a:endParaRPr lang="en-US"/>
          </a:p>
        </p:txBody>
      </p:sp>
    </p:spTree>
    <p:extLst>
      <p:ext uri="{BB962C8B-B14F-4D97-AF65-F5344CB8AC3E}">
        <p14:creationId xmlns:p14="http://schemas.microsoft.com/office/powerpoint/2010/main" val="3578082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0BED0317-CB40-C9D2-1FCD-2C114CA3A15E}"/>
              </a:ext>
            </a:extLst>
          </p:cNvPr>
          <p:cNvSpPr/>
          <p:nvPr/>
        </p:nvSpPr>
        <p:spPr>
          <a:xfrm>
            <a:off x="729049" y="1791730"/>
            <a:ext cx="10688594" cy="4386648"/>
          </a:xfrm>
          <a:custGeom>
            <a:avLst/>
            <a:gdLst>
              <a:gd name="connsiteX0" fmla="*/ 24713 w 10688594"/>
              <a:gd name="connsiteY0" fmla="*/ 815546 h 4386648"/>
              <a:gd name="connsiteX1" fmla="*/ 5066270 w 10688594"/>
              <a:gd name="connsiteY1" fmla="*/ 815546 h 4386648"/>
              <a:gd name="connsiteX2" fmla="*/ 5066270 w 10688594"/>
              <a:gd name="connsiteY2" fmla="*/ 0 h 4386648"/>
              <a:gd name="connsiteX3" fmla="*/ 10688594 w 10688594"/>
              <a:gd name="connsiteY3" fmla="*/ 0 h 4386648"/>
              <a:gd name="connsiteX4" fmla="*/ 10688594 w 10688594"/>
              <a:gd name="connsiteY4" fmla="*/ 3274540 h 4386648"/>
              <a:gd name="connsiteX5" fmla="*/ 10527956 w 10688594"/>
              <a:gd name="connsiteY5" fmla="*/ 3274540 h 4386648"/>
              <a:gd name="connsiteX6" fmla="*/ 5115697 w 10688594"/>
              <a:gd name="connsiteY6" fmla="*/ 3274540 h 4386648"/>
              <a:gd name="connsiteX7" fmla="*/ 5115697 w 10688594"/>
              <a:gd name="connsiteY7" fmla="*/ 4263081 h 4386648"/>
              <a:gd name="connsiteX8" fmla="*/ 0 w 10688594"/>
              <a:gd name="connsiteY8" fmla="*/ 4263081 h 4386648"/>
              <a:gd name="connsiteX9" fmla="*/ 0 w 10688594"/>
              <a:gd name="connsiteY9" fmla="*/ 4386648 h 4386648"/>
              <a:gd name="connsiteX10" fmla="*/ 24713 w 10688594"/>
              <a:gd name="connsiteY10" fmla="*/ 815546 h 438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8594" h="4386648">
                <a:moveTo>
                  <a:pt x="24713" y="815546"/>
                </a:moveTo>
                <a:lnTo>
                  <a:pt x="5066270" y="815546"/>
                </a:lnTo>
                <a:lnTo>
                  <a:pt x="5066270" y="0"/>
                </a:lnTo>
                <a:lnTo>
                  <a:pt x="10688594" y="0"/>
                </a:lnTo>
                <a:lnTo>
                  <a:pt x="10688594" y="3274540"/>
                </a:lnTo>
                <a:lnTo>
                  <a:pt x="10527956" y="3274540"/>
                </a:lnTo>
                <a:lnTo>
                  <a:pt x="5115697" y="3274540"/>
                </a:lnTo>
                <a:lnTo>
                  <a:pt x="5115697" y="4263081"/>
                </a:lnTo>
                <a:lnTo>
                  <a:pt x="0" y="4263081"/>
                </a:lnTo>
                <a:lnTo>
                  <a:pt x="0" y="4386648"/>
                </a:lnTo>
                <a:lnTo>
                  <a:pt x="24713" y="815546"/>
                </a:lnTo>
                <a:close/>
              </a:path>
            </a:pathLst>
          </a:custGeom>
          <a:solidFill>
            <a:schemeClr val="accent6">
              <a:lumMod val="20000"/>
              <a:lumOff val="80000"/>
              <a:alpha val="50000"/>
            </a:schemeClr>
          </a:solidFill>
          <a:ln w="38100">
            <a:solidFill>
              <a:schemeClr val="accent6">
                <a:lumMod val="75000"/>
              </a:schemeClr>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CC859-A6AB-AF0C-BC09-C77BCEFA3565}"/>
              </a:ext>
            </a:extLst>
          </p:cNvPr>
          <p:cNvSpPr>
            <a:spLocks noGrp="1"/>
          </p:cNvSpPr>
          <p:nvPr>
            <p:ph type="title"/>
          </p:nvPr>
        </p:nvSpPr>
        <p:spPr>
          <a:xfrm>
            <a:off x="838200" y="365126"/>
            <a:ext cx="10515600" cy="1018832"/>
          </a:xfrm>
        </p:spPr>
        <p:txBody>
          <a:bodyPr>
            <a:normAutofit/>
          </a:bodyPr>
          <a:lstStyle/>
          <a:p>
            <a:pPr rtl="0" eaLnBrk="1" latinLnBrk="0" hangingPunct="1"/>
            <a:r>
              <a:rPr lang="en-US" sz="4400" kern="1200" dirty="0">
                <a:solidFill>
                  <a:schemeClr val="tx1"/>
                </a:solidFill>
                <a:effectLst/>
                <a:latin typeface="+mj-lt"/>
                <a:ea typeface="+mj-ea"/>
                <a:cs typeface="+mj-cs"/>
              </a:rPr>
              <a:t>Typical Calendar for 4-Week Iteration</a:t>
            </a:r>
            <a:endParaRPr lang="en-US" dirty="0">
              <a:effectLst/>
            </a:endParaRPr>
          </a:p>
        </p:txBody>
      </p:sp>
      <p:graphicFrame>
        <p:nvGraphicFramePr>
          <p:cNvPr id="5" name="Content Placeholder 4">
            <a:extLst>
              <a:ext uri="{FF2B5EF4-FFF2-40B4-BE49-F238E27FC236}">
                <a16:creationId xmlns:a16="http://schemas.microsoft.com/office/drawing/2014/main" id="{C7264822-DA27-5023-3CBE-E748379EEA2D}"/>
              </a:ext>
            </a:extLst>
          </p:cNvPr>
          <p:cNvGraphicFramePr>
            <a:graphicFrameLocks noGrp="1"/>
          </p:cNvGraphicFramePr>
          <p:nvPr>
            <p:ph idx="1"/>
          </p:nvPr>
        </p:nvGraphicFramePr>
        <p:xfrm>
          <a:off x="838200" y="1418272"/>
          <a:ext cx="10515600" cy="4572000"/>
        </p:xfrm>
        <a:graphic>
          <a:graphicData uri="http://schemas.openxmlformats.org/drawingml/2006/table">
            <a:tbl>
              <a:tblPr bandRow="1">
                <a:tableStyleId>{7E9639D4-E3E2-4D34-9284-5A2195B3D0D7}</a:tableStyleId>
              </a:tblPr>
              <a:tblGrid>
                <a:gridCol w="1732005">
                  <a:extLst>
                    <a:ext uri="{9D8B030D-6E8A-4147-A177-3AD203B41FA5}">
                      <a16:colId xmlns:a16="http://schemas.microsoft.com/office/drawing/2014/main" val="3926259691"/>
                    </a:ext>
                  </a:extLst>
                </a:gridCol>
                <a:gridCol w="3311611">
                  <a:extLst>
                    <a:ext uri="{9D8B030D-6E8A-4147-A177-3AD203B41FA5}">
                      <a16:colId xmlns:a16="http://schemas.microsoft.com/office/drawing/2014/main" val="58037591"/>
                    </a:ext>
                  </a:extLst>
                </a:gridCol>
                <a:gridCol w="1977081">
                  <a:extLst>
                    <a:ext uri="{9D8B030D-6E8A-4147-A177-3AD203B41FA5}">
                      <a16:colId xmlns:a16="http://schemas.microsoft.com/office/drawing/2014/main" val="2291919873"/>
                    </a:ext>
                  </a:extLst>
                </a:gridCol>
                <a:gridCol w="1779373">
                  <a:extLst>
                    <a:ext uri="{9D8B030D-6E8A-4147-A177-3AD203B41FA5}">
                      <a16:colId xmlns:a16="http://schemas.microsoft.com/office/drawing/2014/main" val="3038197024"/>
                    </a:ext>
                  </a:extLst>
                </a:gridCol>
                <a:gridCol w="1715530">
                  <a:extLst>
                    <a:ext uri="{9D8B030D-6E8A-4147-A177-3AD203B41FA5}">
                      <a16:colId xmlns:a16="http://schemas.microsoft.com/office/drawing/2014/main" val="2267253627"/>
                    </a:ext>
                  </a:extLst>
                </a:gridCol>
              </a:tblGrid>
              <a:tr h="0">
                <a:tc>
                  <a:txBody>
                    <a:bodyPr/>
                    <a:lstStyle/>
                    <a:p>
                      <a:pPr algn="ctr"/>
                      <a:r>
                        <a:rPr lang="en-US" b="1" dirty="0"/>
                        <a:t>Monday</a:t>
                      </a:r>
                    </a:p>
                  </a:txBody>
                  <a:tcPr/>
                </a:tc>
                <a:tc>
                  <a:txBody>
                    <a:bodyPr/>
                    <a:lstStyle/>
                    <a:p>
                      <a:pPr algn="ctr"/>
                      <a:r>
                        <a:rPr lang="en-US" b="1" dirty="0"/>
                        <a:t>Tuesday</a:t>
                      </a:r>
                    </a:p>
                  </a:txBody>
                  <a:tcPr/>
                </a:tc>
                <a:tc>
                  <a:txBody>
                    <a:bodyPr/>
                    <a:lstStyle/>
                    <a:p>
                      <a:pPr algn="ctr"/>
                      <a:r>
                        <a:rPr lang="en-US" b="1" dirty="0"/>
                        <a:t>Wednesday</a:t>
                      </a:r>
                    </a:p>
                  </a:txBody>
                  <a:tcPr/>
                </a:tc>
                <a:tc>
                  <a:txBody>
                    <a:bodyPr/>
                    <a:lstStyle/>
                    <a:p>
                      <a:pPr algn="ctr"/>
                      <a:r>
                        <a:rPr lang="en-US" b="1" dirty="0"/>
                        <a:t>Thursday</a:t>
                      </a:r>
                    </a:p>
                  </a:txBody>
                  <a:tcPr/>
                </a:tc>
                <a:tc>
                  <a:txBody>
                    <a:bodyPr/>
                    <a:lstStyle/>
                    <a:p>
                      <a:pPr algn="ctr"/>
                      <a:r>
                        <a:rPr lang="en-US" b="1" dirty="0"/>
                        <a:t>Friday</a:t>
                      </a:r>
                    </a:p>
                  </a:txBody>
                  <a:tcPr/>
                </a:tc>
                <a:extLst>
                  <a:ext uri="{0D108BD9-81ED-4DB2-BD59-A6C34878D82A}">
                    <a16:rowId xmlns:a16="http://schemas.microsoft.com/office/drawing/2014/main" val="656948698"/>
                  </a:ext>
                </a:extLst>
              </a:tr>
              <a:tr h="638314">
                <a:tc>
                  <a:txBody>
                    <a:bodyPr/>
                    <a:lstStyle/>
                    <a:p>
                      <a:r>
                        <a:rPr lang="en-US" b="1" dirty="0"/>
                        <a:t>16</a:t>
                      </a:r>
                    </a:p>
                  </a:txBody>
                  <a:tcPr/>
                </a:tc>
                <a:tc>
                  <a:txBody>
                    <a:bodyPr/>
                    <a:lstStyle/>
                    <a:p>
                      <a:r>
                        <a:rPr lang="en-US" b="1" dirty="0"/>
                        <a:t>17</a:t>
                      </a:r>
                    </a:p>
                  </a:txBody>
                  <a:tcPr/>
                </a:tc>
                <a:tc>
                  <a:txBody>
                    <a:bodyPr/>
                    <a:lstStyle/>
                    <a:p>
                      <a:r>
                        <a:rPr lang="en-US" b="1" dirty="0"/>
                        <a:t>18</a:t>
                      </a:r>
                    </a:p>
                    <a:p>
                      <a:r>
                        <a:rPr lang="en-US" b="1" dirty="0">
                          <a:solidFill>
                            <a:schemeClr val="tx2">
                              <a:lumMod val="75000"/>
                              <a:lumOff val="25000"/>
                            </a:schemeClr>
                          </a:solidFill>
                        </a:rPr>
                        <a:t>Sprint Planning</a:t>
                      </a:r>
                    </a:p>
                    <a:p>
                      <a:r>
                        <a:rPr lang="en-US" b="1" dirty="0">
                          <a:solidFill>
                            <a:schemeClr val="tx2">
                              <a:lumMod val="75000"/>
                              <a:lumOff val="25000"/>
                            </a:schemeClr>
                          </a:solidFill>
                        </a:rPr>
                        <a:t>(Sprint 1)</a:t>
                      </a:r>
                    </a:p>
                  </a:txBody>
                  <a:tcPr/>
                </a:tc>
                <a:tc>
                  <a:txBody>
                    <a:bodyPr/>
                    <a:lstStyle/>
                    <a:p>
                      <a:r>
                        <a:rPr lang="en-US" b="1" dirty="0"/>
                        <a:t>19</a:t>
                      </a:r>
                    </a:p>
                    <a:p>
                      <a:r>
                        <a:rPr lang="en-US" b="0" dirty="0">
                          <a:solidFill>
                            <a:schemeClr val="tx2">
                              <a:lumMod val="75000"/>
                              <a:lumOff val="25000"/>
                            </a:schemeClr>
                          </a:solidFill>
                        </a:rPr>
                        <a:t>Daily standup</a:t>
                      </a:r>
                    </a:p>
                  </a:txBody>
                  <a:tcPr/>
                </a:tc>
                <a:tc>
                  <a:txBody>
                    <a:bodyPr/>
                    <a:lstStyle/>
                    <a:p>
                      <a:r>
                        <a:rPr lang="en-US" b="1" dirty="0"/>
                        <a:t>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extLst>
                  <a:ext uri="{0D108BD9-81ED-4DB2-BD59-A6C34878D82A}">
                    <a16:rowId xmlns:a16="http://schemas.microsoft.com/office/drawing/2014/main" val="4281028076"/>
                  </a:ext>
                </a:extLst>
              </a:tr>
              <a:tr h="275731">
                <a:tc>
                  <a:txBody>
                    <a:bodyPr/>
                    <a:lstStyle/>
                    <a:p>
                      <a:r>
                        <a:rPr lang="en-US" b="1" dirty="0"/>
                        <a:t>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tc>
                  <a:txBody>
                    <a:bodyPr/>
                    <a:lstStyle/>
                    <a:p>
                      <a:r>
                        <a:rPr lang="en-US" b="1" dirty="0"/>
                        <a:t>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tc>
                  <a:txBody>
                    <a:bodyPr/>
                    <a:lstStyle/>
                    <a:p>
                      <a:r>
                        <a:rPr lang="en-US" b="1" dirty="0"/>
                        <a:t>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030A0"/>
                          </a:solidFill>
                        </a:rPr>
                        <a:t>Product Backlog Refinement</a:t>
                      </a:r>
                    </a:p>
                  </a:txBody>
                  <a:tcPr/>
                </a:tc>
                <a:tc>
                  <a:txBody>
                    <a:bodyPr/>
                    <a:lstStyle/>
                    <a:p>
                      <a:r>
                        <a:rPr lang="en-US" b="1" dirty="0"/>
                        <a:t>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tc>
                  <a:txBody>
                    <a:bodyPr/>
                    <a:lstStyle/>
                    <a:p>
                      <a:r>
                        <a:rPr lang="en-US" b="1" dirty="0"/>
                        <a:t>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extLst>
                  <a:ext uri="{0D108BD9-81ED-4DB2-BD59-A6C34878D82A}">
                    <a16:rowId xmlns:a16="http://schemas.microsoft.com/office/drawing/2014/main" val="3714045045"/>
                  </a:ext>
                </a:extLst>
              </a:tr>
              <a:tr h="502390">
                <a:tc>
                  <a:txBody>
                    <a:bodyPr/>
                    <a:lstStyle/>
                    <a:p>
                      <a:r>
                        <a:rPr lang="en-US" b="1" dirty="0"/>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tc>
                  <a:txBody>
                    <a:bodyPr/>
                    <a:lstStyle/>
                    <a:p>
                      <a:r>
                        <a:rPr lang="en-US" b="1" dirty="0"/>
                        <a:t>31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tc>
                  <a:txBody>
                    <a:bodyPr/>
                    <a:lstStyle/>
                    <a:p>
                      <a:r>
                        <a:rPr lang="en-US" b="1" dirty="0"/>
                        <a:t>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030A0"/>
                          </a:solidFill>
                        </a:rPr>
                        <a:t>Product Backlog Refinement</a:t>
                      </a:r>
                    </a:p>
                  </a:txBody>
                  <a:tcPr/>
                </a:tc>
                <a:tc>
                  <a:txBody>
                    <a:bodyPr/>
                    <a:lstStyle/>
                    <a:p>
                      <a:r>
                        <a:rPr lang="en-US" b="1" dirty="0"/>
                        <a:t>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tc>
                  <a:txBody>
                    <a:bodyPr/>
                    <a:lstStyle/>
                    <a:p>
                      <a:r>
                        <a:rPr lang="en-US" b="1" dirty="0"/>
                        <a:t>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extLst>
                  <a:ext uri="{0D108BD9-81ED-4DB2-BD59-A6C34878D82A}">
                    <a16:rowId xmlns:a16="http://schemas.microsoft.com/office/drawing/2014/main" val="2703986286"/>
                  </a:ext>
                </a:extLst>
              </a:tr>
              <a:tr h="693674">
                <a:tc>
                  <a:txBody>
                    <a:bodyPr/>
                    <a:lstStyle/>
                    <a:p>
                      <a:r>
                        <a:rPr lang="en-US" b="1" dirty="0"/>
                        <a:t>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2">
                              <a:lumMod val="75000"/>
                              <a:lumOff val="25000"/>
                            </a:schemeClr>
                          </a:solidFill>
                        </a:rPr>
                        <a:t>Daily standup</a:t>
                      </a:r>
                    </a:p>
                  </a:txBody>
                  <a:tcPr/>
                </a:tc>
                <a:tc>
                  <a:txBody>
                    <a:bodyPr/>
                    <a:lstStyle/>
                    <a:p>
                      <a:r>
                        <a:rPr lang="en-US" b="1" dirty="0"/>
                        <a:t>5</a:t>
                      </a:r>
                    </a:p>
                    <a:p>
                      <a:r>
                        <a:rPr lang="en-US" b="1" dirty="0">
                          <a:solidFill>
                            <a:schemeClr val="tx2">
                              <a:lumMod val="75000"/>
                              <a:lumOff val="25000"/>
                            </a:schemeClr>
                          </a:solidFill>
                        </a:rPr>
                        <a:t>Sprint Review (Sprint 1)</a:t>
                      </a:r>
                    </a:p>
                    <a:p>
                      <a:r>
                        <a:rPr lang="en-US" b="1" dirty="0">
                          <a:solidFill>
                            <a:schemeClr val="tx2">
                              <a:lumMod val="75000"/>
                              <a:lumOff val="25000"/>
                            </a:schemeClr>
                          </a:solidFill>
                        </a:rPr>
                        <a:t>Sprint Retrospective (Sprint 1)</a:t>
                      </a:r>
                    </a:p>
                  </a:txBody>
                  <a:tcPr/>
                </a:tc>
                <a:tc>
                  <a:txBody>
                    <a:bodyPr/>
                    <a:lstStyle/>
                    <a:p>
                      <a:r>
                        <a:rPr lang="en-US" b="1" dirty="0"/>
                        <a:t>6</a:t>
                      </a:r>
                    </a:p>
                    <a:p>
                      <a:r>
                        <a:rPr lang="en-US" b="1" dirty="0">
                          <a:solidFill>
                            <a:schemeClr val="tx2">
                              <a:lumMod val="75000"/>
                              <a:lumOff val="25000"/>
                            </a:schemeClr>
                          </a:solidFill>
                        </a:rPr>
                        <a:t>Sprint Planning</a:t>
                      </a:r>
                    </a:p>
                    <a:p>
                      <a:r>
                        <a:rPr lang="en-US" b="1" dirty="0">
                          <a:solidFill>
                            <a:schemeClr val="tx2">
                              <a:lumMod val="75000"/>
                              <a:lumOff val="25000"/>
                            </a:schemeClr>
                          </a:solidFill>
                        </a:rPr>
                        <a:t>(Sprint 2)</a:t>
                      </a:r>
                    </a:p>
                  </a:txBody>
                  <a:tcPr/>
                </a:tc>
                <a:tc>
                  <a:txBody>
                    <a:bodyPr/>
                    <a:lstStyle/>
                    <a:p>
                      <a:r>
                        <a:rPr lang="en-US" b="1" dirty="0"/>
                        <a:t>7</a:t>
                      </a:r>
                    </a:p>
                  </a:txBody>
                  <a:tcPr/>
                </a:tc>
                <a:tc>
                  <a:txBody>
                    <a:bodyPr/>
                    <a:lstStyle/>
                    <a:p>
                      <a:r>
                        <a:rPr lang="en-US" b="1" dirty="0"/>
                        <a:t>8</a:t>
                      </a:r>
                    </a:p>
                  </a:txBody>
                  <a:tcPr/>
                </a:tc>
                <a:extLst>
                  <a:ext uri="{0D108BD9-81ED-4DB2-BD59-A6C34878D82A}">
                    <a16:rowId xmlns:a16="http://schemas.microsoft.com/office/drawing/2014/main" val="1133235780"/>
                  </a:ext>
                </a:extLst>
              </a:tr>
            </a:tbl>
          </a:graphicData>
        </a:graphic>
      </p:graphicFrame>
      <p:sp>
        <p:nvSpPr>
          <p:cNvPr id="4" name="Slide Number Placeholder 3">
            <a:extLst>
              <a:ext uri="{FF2B5EF4-FFF2-40B4-BE49-F238E27FC236}">
                <a16:creationId xmlns:a16="http://schemas.microsoft.com/office/drawing/2014/main" id="{0A3124B3-3DE9-E8F8-8D30-D2BA48B6E674}"/>
              </a:ext>
            </a:extLst>
          </p:cNvPr>
          <p:cNvSpPr>
            <a:spLocks noGrp="1"/>
          </p:cNvSpPr>
          <p:nvPr>
            <p:ph type="sldNum" sz="quarter" idx="12"/>
          </p:nvPr>
        </p:nvSpPr>
        <p:spPr/>
        <p:txBody>
          <a:bodyPr/>
          <a:lstStyle/>
          <a:p>
            <a:r>
              <a:rPr lang="en-US" dirty="0"/>
              <a:t>D11-</a:t>
            </a:r>
            <a:fld id="{E2543B87-C530-4142-A70E-6A7B9570B26B}" type="slidenum">
              <a:rPr lang="en-US" smtClean="0"/>
              <a:pPr/>
              <a:t>18</a:t>
            </a:fld>
            <a:endParaRPr lang="en-US" dirty="0"/>
          </a:p>
        </p:txBody>
      </p:sp>
      <p:sp>
        <p:nvSpPr>
          <p:cNvPr id="11" name="Rounded Rectangular Callout 10">
            <a:extLst>
              <a:ext uri="{FF2B5EF4-FFF2-40B4-BE49-F238E27FC236}">
                <a16:creationId xmlns:a16="http://schemas.microsoft.com/office/drawing/2014/main" id="{A112E04D-85C4-CEE3-3797-28863E367400}"/>
              </a:ext>
            </a:extLst>
          </p:cNvPr>
          <p:cNvSpPr/>
          <p:nvPr/>
        </p:nvSpPr>
        <p:spPr>
          <a:xfrm>
            <a:off x="7783596" y="5390503"/>
            <a:ext cx="2781431" cy="688755"/>
          </a:xfrm>
          <a:prstGeom prst="wedgeRoundRectCallout">
            <a:avLst>
              <a:gd name="adj1" fmla="val -67880"/>
              <a:gd name="adj2" fmla="val 10396"/>
              <a:gd name="adj3" fmla="val 16667"/>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r>
              <a:rPr lang="en-US" sz="1800" dirty="0"/>
              <a:t>Some teams put a day or two between iterations</a:t>
            </a:r>
          </a:p>
        </p:txBody>
      </p:sp>
      <p:sp>
        <p:nvSpPr>
          <p:cNvPr id="13" name="Rounded Rectangular Callout 12">
            <a:extLst>
              <a:ext uri="{FF2B5EF4-FFF2-40B4-BE49-F238E27FC236}">
                <a16:creationId xmlns:a16="http://schemas.microsoft.com/office/drawing/2014/main" id="{00E78321-717F-B206-6DF6-B21A8C50E89B}"/>
              </a:ext>
            </a:extLst>
          </p:cNvPr>
          <p:cNvSpPr/>
          <p:nvPr/>
        </p:nvSpPr>
        <p:spPr>
          <a:xfrm>
            <a:off x="3183467" y="1714521"/>
            <a:ext cx="2167008" cy="1034663"/>
          </a:xfrm>
          <a:prstGeom prst="wedgeRoundRectCallout">
            <a:avLst>
              <a:gd name="adj1" fmla="val 73778"/>
              <a:gd name="adj2" fmla="val 128174"/>
              <a:gd name="adj3" fmla="val 16667"/>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r>
              <a:rPr lang="en-US" sz="1800" dirty="0"/>
              <a:t>Product Owner, </a:t>
            </a:r>
            <a:br>
              <a:rPr lang="en-US" sz="1800" dirty="0"/>
            </a:br>
            <a:r>
              <a:rPr lang="en-US" sz="1800" dirty="0"/>
              <a:t>As Needed Dev Participation</a:t>
            </a:r>
          </a:p>
        </p:txBody>
      </p:sp>
      <p:sp>
        <p:nvSpPr>
          <p:cNvPr id="14" name="Rounded Rectangular Callout 13">
            <a:extLst>
              <a:ext uri="{FF2B5EF4-FFF2-40B4-BE49-F238E27FC236}">
                <a16:creationId xmlns:a16="http://schemas.microsoft.com/office/drawing/2014/main" id="{C15293CE-C46C-32E5-78A6-0AB96CC4AAAE}"/>
              </a:ext>
            </a:extLst>
          </p:cNvPr>
          <p:cNvSpPr/>
          <p:nvPr/>
        </p:nvSpPr>
        <p:spPr>
          <a:xfrm>
            <a:off x="3183467" y="1714520"/>
            <a:ext cx="2167008" cy="1034663"/>
          </a:xfrm>
          <a:prstGeom prst="wedgeRoundRectCallout">
            <a:avLst>
              <a:gd name="adj1" fmla="val 76904"/>
              <a:gd name="adj2" fmla="val 229880"/>
              <a:gd name="adj3" fmla="val 16667"/>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r>
              <a:rPr lang="en-US" sz="1800" b="1" dirty="0">
                <a:solidFill>
                  <a:srgbClr val="7030A0"/>
                </a:solidFill>
              </a:rPr>
              <a:t>Product Owner, </a:t>
            </a:r>
            <a:br>
              <a:rPr lang="en-US" sz="1800" dirty="0"/>
            </a:br>
            <a:r>
              <a:rPr lang="en-US" sz="1800" dirty="0"/>
              <a:t>As Needed Project Team Participation</a:t>
            </a:r>
          </a:p>
        </p:txBody>
      </p:sp>
      <p:sp>
        <p:nvSpPr>
          <p:cNvPr id="15" name="TextBox 14">
            <a:extLst>
              <a:ext uri="{FF2B5EF4-FFF2-40B4-BE49-F238E27FC236}">
                <a16:creationId xmlns:a16="http://schemas.microsoft.com/office/drawing/2014/main" id="{B5837B1F-1928-3F6E-9C29-C15888FE1238}"/>
              </a:ext>
            </a:extLst>
          </p:cNvPr>
          <p:cNvSpPr txBox="1"/>
          <p:nvPr/>
        </p:nvSpPr>
        <p:spPr>
          <a:xfrm>
            <a:off x="152835" y="6398044"/>
            <a:ext cx="8457765" cy="246221"/>
          </a:xfrm>
          <a:prstGeom prst="rect">
            <a:avLst/>
          </a:prstGeom>
          <a:solidFill>
            <a:schemeClr val="bg1">
              <a:lumMod val="95000"/>
            </a:schemeClr>
          </a:solidFill>
          <a:ln>
            <a:solidFill>
              <a:schemeClr val="bg1">
                <a:lumMod val="75000"/>
              </a:schemeClr>
            </a:solidFill>
          </a:ln>
        </p:spPr>
        <p:style>
          <a:lnRef idx="1">
            <a:schemeClr val="accent3"/>
          </a:lnRef>
          <a:fillRef idx="2">
            <a:schemeClr val="accent3"/>
          </a:fillRef>
          <a:effectRef idx="1">
            <a:schemeClr val="accent3"/>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After: “Sprint Schedule Template.” </a:t>
            </a:r>
            <a:r>
              <a:rPr lang="en-US" sz="1000" dirty="0" err="1"/>
              <a:t>AgileUprising</a:t>
            </a:r>
            <a:r>
              <a:rPr lang="en-US" sz="1000" dirty="0"/>
              <a:t>, 1 Jan. 2017, </a:t>
            </a:r>
            <a:r>
              <a:rPr lang="en-US" sz="1000" dirty="0" err="1"/>
              <a:t>www.agileuprising.com</a:t>
            </a:r>
            <a:r>
              <a:rPr lang="en-US" sz="1000" dirty="0"/>
              <a:t>/2017/01/01/sprint-schedule-template/. Accessed 26 Aug. 2024.</a:t>
            </a:r>
          </a:p>
        </p:txBody>
      </p:sp>
      <p:sp>
        <p:nvSpPr>
          <p:cNvPr id="3" name="Rounded Rectangular Callout 2">
            <a:extLst>
              <a:ext uri="{FF2B5EF4-FFF2-40B4-BE49-F238E27FC236}">
                <a16:creationId xmlns:a16="http://schemas.microsoft.com/office/drawing/2014/main" id="{DEAB1D26-CBAC-8BD0-0BC5-43926DE03EC7}"/>
              </a:ext>
            </a:extLst>
          </p:cNvPr>
          <p:cNvSpPr/>
          <p:nvPr/>
        </p:nvSpPr>
        <p:spPr>
          <a:xfrm>
            <a:off x="8745364" y="3350675"/>
            <a:ext cx="2430636" cy="480883"/>
          </a:xfrm>
          <a:prstGeom prst="wedgeRoundRectCallout">
            <a:avLst>
              <a:gd name="adj1" fmla="val -62307"/>
              <a:gd name="adj2" fmla="val -60030"/>
              <a:gd name="adj3" fmla="val 16667"/>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r>
              <a:rPr lang="en-US" sz="1800" dirty="0"/>
              <a:t>Team’s daily planning</a:t>
            </a:r>
          </a:p>
        </p:txBody>
      </p:sp>
    </p:spTree>
    <p:extLst>
      <p:ext uri="{BB962C8B-B14F-4D97-AF65-F5344CB8AC3E}">
        <p14:creationId xmlns:p14="http://schemas.microsoft.com/office/powerpoint/2010/main" val="160956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AF0C2-8478-4014-4922-6D8603BBF758}"/>
            </a:ext>
          </a:extLst>
        </p:cNvPr>
        <p:cNvGrpSpPr/>
        <p:nvPr/>
      </p:nvGrpSpPr>
      <p:grpSpPr>
        <a:xfrm>
          <a:off x="0" y="0"/>
          <a:ext cx="0" cy="0"/>
          <a:chOff x="0" y="0"/>
          <a:chExt cx="0" cy="0"/>
        </a:xfrm>
      </p:grpSpPr>
      <p:sp>
        <p:nvSpPr>
          <p:cNvPr id="66" name="TextBox 65" descr="The thrid of five caption blocks at the bottom of the page.&#10;This identifies the work performed by the project team in refining the iteration backlog to ensure the proposed work has actionable detail.">
            <a:extLst>
              <a:ext uri="{FF2B5EF4-FFF2-40B4-BE49-F238E27FC236}">
                <a16:creationId xmlns:a16="http://schemas.microsoft.com/office/drawing/2014/main" id="{CAF42C8B-6308-ED61-2C59-A109072A728D}"/>
              </a:ext>
            </a:extLst>
          </p:cNvPr>
          <p:cNvSpPr txBox="1"/>
          <p:nvPr/>
        </p:nvSpPr>
        <p:spPr>
          <a:xfrm>
            <a:off x="5278247" y="5324770"/>
            <a:ext cx="1522010" cy="923330"/>
          </a:xfrm>
          <a:prstGeom prst="rect">
            <a:avLst/>
          </a:prstGeom>
          <a:noFill/>
        </p:spPr>
        <p:txBody>
          <a:bodyPr wrap="square" rtlCol="0">
            <a:spAutoFit/>
          </a:bodyPr>
          <a:lstStyle/>
          <a:p>
            <a:pPr lvl="0" algn="ctr">
              <a:buClrTx/>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Iteration Backlog </a:t>
            </a:r>
            <a:r>
              <a:rPr lang="en-US" sz="1800" b="1" kern="1200" dirty="0">
                <a:solidFill>
                  <a:prstClr val="black"/>
                </a:solidFill>
                <a:latin typeface="Aptos" panose="02110004020202020204"/>
              </a:rPr>
              <a:t>Refinement</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B487DF4-235A-C9CC-FC82-96893D116846}"/>
              </a:ext>
            </a:extLst>
          </p:cNvPr>
          <p:cNvSpPr>
            <a:spLocks noGrp="1"/>
          </p:cNvSpPr>
          <p:nvPr>
            <p:ph type="title"/>
          </p:nvPr>
        </p:nvSpPr>
        <p:spPr/>
        <p:txBody>
          <a:bodyPr/>
          <a:lstStyle/>
          <a:p>
            <a:r>
              <a:rPr lang="en-US" dirty="0"/>
              <a:t>Fast Work: One Day or Less</a:t>
            </a:r>
          </a:p>
        </p:txBody>
      </p:sp>
      <p:sp>
        <p:nvSpPr>
          <p:cNvPr id="34" name="Cube 33" descr="A set of three wishes, two highly detailed and one not deeply detailed, that have been selected by the Prodcut Owner as the focus of the next work period. The drawing illustrates that adaptive teams work on prioritized segements of the Product Backlog.">
            <a:extLst>
              <a:ext uri="{FF2B5EF4-FFF2-40B4-BE49-F238E27FC236}">
                <a16:creationId xmlns:a16="http://schemas.microsoft.com/office/drawing/2014/main" id="{28F03429-6E19-44D1-0B89-F6DBFF135ECF}"/>
              </a:ext>
            </a:extLst>
          </p:cNvPr>
          <p:cNvSpPr/>
          <p:nvPr/>
        </p:nvSpPr>
        <p:spPr>
          <a:xfrm>
            <a:off x="3162734" y="4529238"/>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C</a:t>
            </a:r>
          </a:p>
        </p:txBody>
      </p:sp>
      <p:sp>
        <p:nvSpPr>
          <p:cNvPr id="35" name="Cube 34">
            <a:extLst>
              <a:ext uri="{FF2B5EF4-FFF2-40B4-BE49-F238E27FC236}">
                <a16:creationId xmlns:a16="http://schemas.microsoft.com/office/drawing/2014/main" id="{44C43CC2-0D61-9D47-2938-C81D92CE1942}"/>
              </a:ext>
              <a:ext uri="{C183D7F6-B498-43B3-948B-1728B52AA6E4}">
                <adec:decorative xmlns:adec="http://schemas.microsoft.com/office/drawing/2017/decorative" val="1"/>
              </a:ext>
            </a:extLst>
          </p:cNvPr>
          <p:cNvSpPr/>
          <p:nvPr/>
        </p:nvSpPr>
        <p:spPr>
          <a:xfrm>
            <a:off x="3619935" y="4529238"/>
            <a:ext cx="483703"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F</a:t>
            </a:r>
          </a:p>
        </p:txBody>
      </p:sp>
      <p:sp>
        <p:nvSpPr>
          <p:cNvPr id="33" name="Cube 32">
            <a:extLst>
              <a:ext uri="{FF2B5EF4-FFF2-40B4-BE49-F238E27FC236}">
                <a16:creationId xmlns:a16="http://schemas.microsoft.com/office/drawing/2014/main" id="{C322E339-7152-8560-1CBD-D664F8A12EAA}"/>
              </a:ext>
              <a:ext uri="{C183D7F6-B498-43B3-948B-1728B52AA6E4}">
                <adec:decorative xmlns:adec="http://schemas.microsoft.com/office/drawing/2017/decorative" val="1"/>
              </a:ext>
            </a:extLst>
          </p:cNvPr>
          <p:cNvSpPr/>
          <p:nvPr/>
        </p:nvSpPr>
        <p:spPr>
          <a:xfrm>
            <a:off x="4077134" y="4529238"/>
            <a:ext cx="1077239" cy="459725"/>
          </a:xfrm>
          <a:prstGeom prst="cube">
            <a:avLst>
              <a:gd name="adj" fmla="val 40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ptos" panose="02110004020202020204"/>
                <a:ea typeface="+mn-ea"/>
                <a:cs typeface="+mn-cs"/>
              </a:rPr>
              <a:t>Wish H</a:t>
            </a:r>
          </a:p>
        </p:txBody>
      </p:sp>
      <p:sp>
        <p:nvSpPr>
          <p:cNvPr id="37" name="Cube 36" descr="A illustration of the iteration backlog, where all the wishes have achieved actionable detail. The drawing shows how a big, complicated wish has been broken into smaller component parts,.">
            <a:extLst>
              <a:ext uri="{FF2B5EF4-FFF2-40B4-BE49-F238E27FC236}">
                <a16:creationId xmlns:a16="http://schemas.microsoft.com/office/drawing/2014/main" id="{7A6676AE-4440-AAAA-DFBA-9B01DD4481FD}"/>
              </a:ext>
            </a:extLst>
          </p:cNvPr>
          <p:cNvSpPr/>
          <p:nvPr/>
        </p:nvSpPr>
        <p:spPr>
          <a:xfrm>
            <a:off x="5395059" y="453041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C</a:t>
            </a:r>
          </a:p>
        </p:txBody>
      </p:sp>
      <p:sp>
        <p:nvSpPr>
          <p:cNvPr id="38" name="Cube 37">
            <a:extLst>
              <a:ext uri="{FF2B5EF4-FFF2-40B4-BE49-F238E27FC236}">
                <a16:creationId xmlns:a16="http://schemas.microsoft.com/office/drawing/2014/main" id="{F917052A-9966-7762-E0E8-44204BCFD33C}"/>
              </a:ext>
              <a:ext uri="{C183D7F6-B498-43B3-948B-1728B52AA6E4}">
                <adec:decorative xmlns:adec="http://schemas.microsoft.com/office/drawing/2017/decorative" val="1"/>
              </a:ext>
            </a:extLst>
          </p:cNvPr>
          <p:cNvSpPr>
            <a:spLocks/>
          </p:cNvSpPr>
          <p:nvPr/>
        </p:nvSpPr>
        <p:spPr>
          <a:xfrm>
            <a:off x="5783220" y="453206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39" name="Cube 38">
            <a:extLst>
              <a:ext uri="{FF2B5EF4-FFF2-40B4-BE49-F238E27FC236}">
                <a16:creationId xmlns:a16="http://schemas.microsoft.com/office/drawing/2014/main" id="{C5FBB873-EB4B-BA5D-AF2E-2865CF52AEAC}"/>
              </a:ext>
              <a:ext uri="{C183D7F6-B498-43B3-948B-1728B52AA6E4}">
                <adec:decorative xmlns:adec="http://schemas.microsoft.com/office/drawing/2017/decorative" val="1"/>
              </a:ext>
            </a:extLst>
          </p:cNvPr>
          <p:cNvSpPr/>
          <p:nvPr/>
        </p:nvSpPr>
        <p:spPr>
          <a:xfrm>
            <a:off x="5783220" y="4248845"/>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40" name="Cube 39">
            <a:extLst>
              <a:ext uri="{FF2B5EF4-FFF2-40B4-BE49-F238E27FC236}">
                <a16:creationId xmlns:a16="http://schemas.microsoft.com/office/drawing/2014/main" id="{FA7EAE23-9697-BF5D-459A-2D6FBF332FE8}"/>
              </a:ext>
              <a:ext uri="{C183D7F6-B498-43B3-948B-1728B52AA6E4}">
                <adec:decorative xmlns:adec="http://schemas.microsoft.com/office/drawing/2017/decorative" val="1"/>
              </a:ext>
            </a:extLst>
          </p:cNvPr>
          <p:cNvSpPr>
            <a:spLocks/>
          </p:cNvSpPr>
          <p:nvPr/>
        </p:nvSpPr>
        <p:spPr>
          <a:xfrm>
            <a:off x="6171380" y="4533357"/>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41" name="Cube 40">
            <a:extLst>
              <a:ext uri="{FF2B5EF4-FFF2-40B4-BE49-F238E27FC236}">
                <a16:creationId xmlns:a16="http://schemas.microsoft.com/office/drawing/2014/main" id="{4DEA0BC9-9CD4-3D7E-99C5-1C79F0A63E25}"/>
              </a:ext>
              <a:ext uri="{C183D7F6-B498-43B3-948B-1728B52AA6E4}">
                <adec:decorative xmlns:adec="http://schemas.microsoft.com/office/drawing/2017/decorative" val="1"/>
              </a:ext>
            </a:extLst>
          </p:cNvPr>
          <p:cNvSpPr/>
          <p:nvPr/>
        </p:nvSpPr>
        <p:spPr>
          <a:xfrm>
            <a:off x="6171380" y="4256691"/>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43" name="Cube 42">
            <a:extLst>
              <a:ext uri="{FF2B5EF4-FFF2-40B4-BE49-F238E27FC236}">
                <a16:creationId xmlns:a16="http://schemas.microsoft.com/office/drawing/2014/main" id="{B6AEC14B-2E33-2E7B-3EC2-189FD6C661BE}"/>
              </a:ext>
              <a:ext uri="{C183D7F6-B498-43B3-948B-1728B52AA6E4}">
                <adec:decorative xmlns:adec="http://schemas.microsoft.com/office/drawing/2017/decorative" val="1"/>
              </a:ext>
            </a:extLst>
          </p:cNvPr>
          <p:cNvSpPr/>
          <p:nvPr/>
        </p:nvSpPr>
        <p:spPr>
          <a:xfrm>
            <a:off x="6171380" y="397134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3</a:t>
            </a:r>
          </a:p>
        </p:txBody>
      </p:sp>
      <p:sp>
        <p:nvSpPr>
          <p:cNvPr id="42" name="Cube 41">
            <a:extLst>
              <a:ext uri="{FF2B5EF4-FFF2-40B4-BE49-F238E27FC236}">
                <a16:creationId xmlns:a16="http://schemas.microsoft.com/office/drawing/2014/main" id="{B5FF3049-3419-D8A1-0E95-1E3DF1154634}"/>
              </a:ext>
              <a:ext uri="{C183D7F6-B498-43B3-948B-1728B52AA6E4}">
                <adec:decorative xmlns:adec="http://schemas.microsoft.com/office/drawing/2017/decorative" val="1"/>
              </a:ext>
            </a:extLst>
          </p:cNvPr>
          <p:cNvSpPr/>
          <p:nvPr/>
        </p:nvSpPr>
        <p:spPr>
          <a:xfrm>
            <a:off x="6171380" y="3687853"/>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4</a:t>
            </a:r>
          </a:p>
        </p:txBody>
      </p:sp>
      <p:sp>
        <p:nvSpPr>
          <p:cNvPr id="44" name="Rounded Rectangular Callout 43" descr="A blue callout entitled “Actionable Detail” that points to refinement of the iteration backlog.&#10;It explains that the Product Owner and the project team collaborate to surface and record the actionable detail needed to fulfill the proposed iteration backlog.&#10;It also explains how the Agile Coach may facilitate this work if the project team asks for assistance.">
            <a:extLst>
              <a:ext uri="{FF2B5EF4-FFF2-40B4-BE49-F238E27FC236}">
                <a16:creationId xmlns:a16="http://schemas.microsoft.com/office/drawing/2014/main" id="{D19409B7-B65B-F237-EDC8-4456B1F8A34B}"/>
              </a:ext>
            </a:extLst>
          </p:cNvPr>
          <p:cNvSpPr/>
          <p:nvPr/>
        </p:nvSpPr>
        <p:spPr>
          <a:xfrm>
            <a:off x="838200" y="2463434"/>
            <a:ext cx="3485982" cy="949326"/>
          </a:xfrm>
          <a:prstGeom prst="wedgeRoundRectCallout">
            <a:avLst>
              <a:gd name="adj1" fmla="val 80349"/>
              <a:gd name="adj2" fmla="val 161169"/>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Actionable</a:t>
            </a:r>
            <a:r>
              <a:rPr kumimoji="0" lang="en-US" sz="1800" b="1" i="0" u="none" strike="noStrike" kern="1200" cap="none" spc="0" normalizeH="0" noProof="0" dirty="0">
                <a:ln>
                  <a:noFill/>
                </a:ln>
                <a:solidFill>
                  <a:prstClr val="black"/>
                </a:solidFill>
                <a:effectLst/>
                <a:uLnTx/>
                <a:uFillTx/>
                <a:latin typeface="Aptos" panose="02110004020202020204"/>
                <a:ea typeface="+mn-ea"/>
                <a:cs typeface="+mn-cs"/>
              </a:rPr>
              <a:t> Detail:</a:t>
            </a: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PO and team refine and detail </a:t>
            </a:r>
          </a:p>
          <a:p>
            <a:pPr marL="1841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Agile Coach may facilitate</a:t>
            </a:r>
          </a:p>
        </p:txBody>
      </p:sp>
      <p:sp>
        <p:nvSpPr>
          <p:cNvPr id="45" name="Cube 44" descr="A illustration of the iteration backlog, where some of the wishes have a red circle-slash covering them.&#10;The drawing shows how a the team selects a volume of work that it expects it can complete in the upcoming iteration.">
            <a:extLst>
              <a:ext uri="{FF2B5EF4-FFF2-40B4-BE49-F238E27FC236}">
                <a16:creationId xmlns:a16="http://schemas.microsoft.com/office/drawing/2014/main" id="{C7246998-63D5-F8C5-B7CE-C318FB988262}"/>
              </a:ext>
            </a:extLst>
          </p:cNvPr>
          <p:cNvSpPr/>
          <p:nvPr/>
        </p:nvSpPr>
        <p:spPr>
          <a:xfrm>
            <a:off x="7395606" y="4530123"/>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C</a:t>
            </a:r>
          </a:p>
        </p:txBody>
      </p:sp>
      <p:sp>
        <p:nvSpPr>
          <p:cNvPr id="46" name="Cube 45">
            <a:extLst>
              <a:ext uri="{FF2B5EF4-FFF2-40B4-BE49-F238E27FC236}">
                <a16:creationId xmlns:a16="http://schemas.microsoft.com/office/drawing/2014/main" id="{85DC6082-D7B8-1654-908A-5AE6EC285690}"/>
              </a:ext>
              <a:ext uri="{C183D7F6-B498-43B3-948B-1728B52AA6E4}">
                <adec:decorative xmlns:adec="http://schemas.microsoft.com/office/drawing/2017/decorative" val="1"/>
              </a:ext>
            </a:extLst>
          </p:cNvPr>
          <p:cNvSpPr>
            <a:spLocks/>
          </p:cNvSpPr>
          <p:nvPr/>
        </p:nvSpPr>
        <p:spPr>
          <a:xfrm>
            <a:off x="7783767" y="453206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47" name="Cube 46">
            <a:extLst>
              <a:ext uri="{FF2B5EF4-FFF2-40B4-BE49-F238E27FC236}">
                <a16:creationId xmlns:a16="http://schemas.microsoft.com/office/drawing/2014/main" id="{F799805B-4558-5788-88FB-0F39A9E0AC7A}"/>
              </a:ext>
              <a:ext uri="{C183D7F6-B498-43B3-948B-1728B52AA6E4}">
                <adec:decorative xmlns:adec="http://schemas.microsoft.com/office/drawing/2017/decorative" val="1"/>
              </a:ext>
            </a:extLst>
          </p:cNvPr>
          <p:cNvSpPr/>
          <p:nvPr/>
        </p:nvSpPr>
        <p:spPr>
          <a:xfrm>
            <a:off x="7783767" y="4248845"/>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F</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48" name="Cube 47">
            <a:extLst>
              <a:ext uri="{FF2B5EF4-FFF2-40B4-BE49-F238E27FC236}">
                <a16:creationId xmlns:a16="http://schemas.microsoft.com/office/drawing/2014/main" id="{03CBAE96-A63B-79E4-D164-979444B87A5B}"/>
              </a:ext>
              <a:ext uri="{C183D7F6-B498-43B3-948B-1728B52AA6E4}">
                <adec:decorative xmlns:adec="http://schemas.microsoft.com/office/drawing/2017/decorative" val="1"/>
              </a:ext>
            </a:extLst>
          </p:cNvPr>
          <p:cNvSpPr>
            <a:spLocks/>
          </p:cNvSpPr>
          <p:nvPr/>
        </p:nvSpPr>
        <p:spPr>
          <a:xfrm>
            <a:off x="8171927" y="4531207"/>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1</a:t>
            </a:r>
          </a:p>
        </p:txBody>
      </p:sp>
      <p:sp>
        <p:nvSpPr>
          <p:cNvPr id="49" name="Cube 48">
            <a:extLst>
              <a:ext uri="{FF2B5EF4-FFF2-40B4-BE49-F238E27FC236}">
                <a16:creationId xmlns:a16="http://schemas.microsoft.com/office/drawing/2014/main" id="{AD9543CE-0077-38A7-1707-A1BAAD676021}"/>
              </a:ext>
              <a:ext uri="{C183D7F6-B498-43B3-948B-1728B52AA6E4}">
                <adec:decorative xmlns:adec="http://schemas.microsoft.com/office/drawing/2017/decorative" val="1"/>
              </a:ext>
            </a:extLst>
          </p:cNvPr>
          <p:cNvSpPr/>
          <p:nvPr/>
        </p:nvSpPr>
        <p:spPr>
          <a:xfrm>
            <a:off x="8171927" y="4254541"/>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2</a:t>
            </a:r>
          </a:p>
        </p:txBody>
      </p:sp>
      <p:sp>
        <p:nvSpPr>
          <p:cNvPr id="50" name="Cube 49">
            <a:extLst>
              <a:ext uri="{FF2B5EF4-FFF2-40B4-BE49-F238E27FC236}">
                <a16:creationId xmlns:a16="http://schemas.microsoft.com/office/drawing/2014/main" id="{FEDE1A11-BA20-46C3-C07F-3557092FB34B}"/>
              </a:ext>
              <a:ext uri="{C183D7F6-B498-43B3-948B-1728B52AA6E4}">
                <adec:decorative xmlns:adec="http://schemas.microsoft.com/office/drawing/2017/decorative" val="1"/>
              </a:ext>
            </a:extLst>
          </p:cNvPr>
          <p:cNvSpPr/>
          <p:nvPr/>
        </p:nvSpPr>
        <p:spPr>
          <a:xfrm>
            <a:off x="8171927" y="3969199"/>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3</a:t>
            </a:r>
          </a:p>
        </p:txBody>
      </p:sp>
      <p:sp>
        <p:nvSpPr>
          <p:cNvPr id="51" name="Cube 50">
            <a:extLst>
              <a:ext uri="{FF2B5EF4-FFF2-40B4-BE49-F238E27FC236}">
                <a16:creationId xmlns:a16="http://schemas.microsoft.com/office/drawing/2014/main" id="{97EA84C8-FBD0-DB36-3906-14041F4F9AF7}"/>
              </a:ext>
              <a:ext uri="{C183D7F6-B498-43B3-948B-1728B52AA6E4}">
                <adec:decorative xmlns:adec="http://schemas.microsoft.com/office/drawing/2017/decorative" val="1"/>
              </a:ext>
            </a:extLst>
          </p:cNvPr>
          <p:cNvSpPr/>
          <p:nvPr/>
        </p:nvSpPr>
        <p:spPr>
          <a:xfrm>
            <a:off x="8171927" y="3685703"/>
            <a:ext cx="512064" cy="457200"/>
          </a:xfrm>
          <a:prstGeom prst="cube">
            <a:avLst>
              <a:gd name="adj" fmla="val 40539"/>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 Next Condensed" panose="020B0506020202020204" pitchFamily="34" charset="0"/>
                <a:ea typeface="+mn-ea"/>
                <a:cs typeface="+mn-cs"/>
              </a:rPr>
              <a:t>H</a:t>
            </a:r>
            <a:r>
              <a:rPr kumimoji="0" lang="en-US" sz="1200" b="0" i="0" u="none" strike="noStrike" kern="1200" cap="none" spc="0" normalizeH="0" baseline="-25000" noProof="0" dirty="0">
                <a:ln>
                  <a:noFill/>
                </a:ln>
                <a:solidFill>
                  <a:prstClr val="black"/>
                </a:solidFill>
                <a:effectLst/>
                <a:uLnTx/>
                <a:uFillTx/>
                <a:latin typeface="Avenir Next Condensed" panose="020B0506020202020204" pitchFamily="34" charset="0"/>
                <a:ea typeface="+mn-ea"/>
                <a:cs typeface="+mn-cs"/>
              </a:rPr>
              <a:t>4</a:t>
            </a:r>
          </a:p>
        </p:txBody>
      </p:sp>
      <p:sp>
        <p:nvSpPr>
          <p:cNvPr id="52" name="Rounded Rectangular Callout 51" descr="A blue callout entitled “Fit Capacity” that points to refinement of the Committment drawing.&#10;It explains that the project team, not the Product Owner or the sponsor or the Agile Coach or the customer, decide which items in the iteration backlog fit their capacity for the upcoming iteration. ">
            <a:extLst>
              <a:ext uri="{FF2B5EF4-FFF2-40B4-BE49-F238E27FC236}">
                <a16:creationId xmlns:a16="http://schemas.microsoft.com/office/drawing/2014/main" id="{31499FC2-C32D-0AA8-160C-3F90FD6091E4}"/>
              </a:ext>
            </a:extLst>
          </p:cNvPr>
          <p:cNvSpPr/>
          <p:nvPr/>
        </p:nvSpPr>
        <p:spPr>
          <a:xfrm>
            <a:off x="4645359" y="2479674"/>
            <a:ext cx="2566749" cy="949326"/>
          </a:xfrm>
          <a:prstGeom prst="wedgeRoundRectCallout">
            <a:avLst>
              <a:gd name="adj1" fmla="val 81676"/>
              <a:gd name="adj2" fmla="val 102607"/>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Fit Capacity:</a:t>
            </a:r>
          </a:p>
          <a:p>
            <a:pPr marL="184150" marR="0" lvl="0" indent="-18415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Team decides right-size work (Not PO)</a:t>
            </a:r>
          </a:p>
        </p:txBody>
      </p:sp>
      <p:sp>
        <p:nvSpPr>
          <p:cNvPr id="53" name="&quot;No&quot; Symbol 52">
            <a:extLst>
              <a:ext uri="{FF2B5EF4-FFF2-40B4-BE49-F238E27FC236}">
                <a16:creationId xmlns:a16="http://schemas.microsoft.com/office/drawing/2014/main" id="{3F360C5E-4455-98AA-2A88-F344FDDB39B6}"/>
              </a:ext>
              <a:ext uri="{C183D7F6-B498-43B3-948B-1728B52AA6E4}">
                <adec:decorative xmlns:adec="http://schemas.microsoft.com/office/drawing/2017/decorative" val="1"/>
              </a:ext>
            </a:extLst>
          </p:cNvPr>
          <p:cNvSpPr/>
          <p:nvPr/>
        </p:nvSpPr>
        <p:spPr>
          <a:xfrm>
            <a:off x="8179220" y="3866041"/>
            <a:ext cx="269797" cy="269797"/>
          </a:xfrm>
          <a:prstGeom prst="noSmoking">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4" name="&quot;No&quot; Symbol 53">
            <a:extLst>
              <a:ext uri="{FF2B5EF4-FFF2-40B4-BE49-F238E27FC236}">
                <a16:creationId xmlns:a16="http://schemas.microsoft.com/office/drawing/2014/main" id="{0B3B93F8-F02D-5271-50A4-4E41B7292B06}"/>
              </a:ext>
              <a:ext uri="{C183D7F6-B498-43B3-948B-1728B52AA6E4}">
                <adec:decorative xmlns:adec="http://schemas.microsoft.com/office/drawing/2017/decorative" val="1"/>
              </a:ext>
            </a:extLst>
          </p:cNvPr>
          <p:cNvSpPr/>
          <p:nvPr/>
        </p:nvSpPr>
        <p:spPr>
          <a:xfrm>
            <a:off x="8198846" y="4161727"/>
            <a:ext cx="269797" cy="269797"/>
          </a:xfrm>
          <a:prstGeom prst="noSmoking">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quot;No&quot; Symbol 54">
            <a:extLst>
              <a:ext uri="{FF2B5EF4-FFF2-40B4-BE49-F238E27FC236}">
                <a16:creationId xmlns:a16="http://schemas.microsoft.com/office/drawing/2014/main" id="{4986C947-DCF2-5898-E47C-23B836815677}"/>
              </a:ext>
              <a:ext uri="{C183D7F6-B498-43B3-948B-1728B52AA6E4}">
                <adec:decorative xmlns:adec="http://schemas.microsoft.com/office/drawing/2017/decorative" val="1"/>
              </a:ext>
            </a:extLst>
          </p:cNvPr>
          <p:cNvSpPr/>
          <p:nvPr/>
        </p:nvSpPr>
        <p:spPr>
          <a:xfrm>
            <a:off x="7810686" y="4429379"/>
            <a:ext cx="269797" cy="269797"/>
          </a:xfrm>
          <a:prstGeom prst="noSmoking">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1" name="Rounded Rectangular Callout 60" descr="A blue callout entitled “Agile Coach” that points to refinement of the Committment drawing.&#10;It explains that the Agile Coach could be called on by the team to facilitate the selection process.">
            <a:extLst>
              <a:ext uri="{FF2B5EF4-FFF2-40B4-BE49-F238E27FC236}">
                <a16:creationId xmlns:a16="http://schemas.microsoft.com/office/drawing/2014/main" id="{72974569-1333-03A6-F735-7EABF0D578D5}"/>
              </a:ext>
            </a:extLst>
          </p:cNvPr>
          <p:cNvSpPr/>
          <p:nvPr/>
        </p:nvSpPr>
        <p:spPr>
          <a:xfrm>
            <a:off x="8586865" y="2730190"/>
            <a:ext cx="3145433" cy="688755"/>
          </a:xfrm>
          <a:prstGeom prst="wedgeRoundRectCallout">
            <a:avLst>
              <a:gd name="adj1" fmla="val -51796"/>
              <a:gd name="adj2" fmla="val 99833"/>
              <a:gd name="adj3" fmla="val 16667"/>
            </a:avLst>
          </a:prstGeom>
          <a:solidFill>
            <a:schemeClr val="accent4">
              <a:lumMod val="20000"/>
              <a:lumOff val="80000"/>
            </a:schemeClr>
          </a:soli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lvl="0">
              <a:buClrTx/>
              <a:defRPr/>
            </a:pPr>
            <a:r>
              <a:rPr lang="en-US" sz="1800" b="1" kern="1200" dirty="0">
                <a:solidFill>
                  <a:prstClr val="black"/>
                </a:solidFill>
              </a:rPr>
              <a:t>Agile Coach:</a:t>
            </a:r>
          </a:p>
          <a:p>
            <a:pPr marL="184150" lvl="0" indent="-184150">
              <a:buClrTx/>
              <a:buFont typeface="Arial" panose="020B0604020202020204" pitchFamily="34" charset="0"/>
              <a:buChar char="•"/>
              <a:defRPr/>
            </a:pPr>
            <a:r>
              <a:rPr lang="en-US" sz="1800" kern="1200" dirty="0">
                <a:solidFill>
                  <a:prstClr val="black"/>
                </a:solidFill>
              </a:rPr>
              <a:t>Team can invite facilitation</a:t>
            </a:r>
          </a:p>
        </p:txBody>
      </p:sp>
      <p:sp>
        <p:nvSpPr>
          <p:cNvPr id="64" name="TextBox 63" descr="The second of five caption blocks at the bottom of the page.&#10;This identifies the work performed by the Product Owner in proposing an iteration backlog for the upcoming iteration.">
            <a:extLst>
              <a:ext uri="{FF2B5EF4-FFF2-40B4-BE49-F238E27FC236}">
                <a16:creationId xmlns:a16="http://schemas.microsoft.com/office/drawing/2014/main" id="{95F733B4-C0EC-0075-F848-F1688E1A2780}"/>
              </a:ext>
            </a:extLst>
          </p:cNvPr>
          <p:cNvSpPr txBox="1"/>
          <p:nvPr/>
        </p:nvSpPr>
        <p:spPr>
          <a:xfrm>
            <a:off x="3316129" y="5324770"/>
            <a:ext cx="152201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Proposing Iteration Backlog</a:t>
            </a:r>
          </a:p>
        </p:txBody>
      </p:sp>
      <p:sp>
        <p:nvSpPr>
          <p:cNvPr id="67" name="TextBox 66" descr="The fourth of five caption blocks at the bottom of the page.&#10;This identifies the work performed by the project team in select work that fits its expected capacity in the upcoming iteration and communicating to the Product Owner the work to which they have committed.">
            <a:extLst>
              <a:ext uri="{FF2B5EF4-FFF2-40B4-BE49-F238E27FC236}">
                <a16:creationId xmlns:a16="http://schemas.microsoft.com/office/drawing/2014/main" id="{E5F5BC0A-8657-2E46-0D76-7BD85D4A41A1}"/>
              </a:ext>
            </a:extLst>
          </p:cNvPr>
          <p:cNvSpPr txBox="1"/>
          <p:nvPr/>
        </p:nvSpPr>
        <p:spPr>
          <a:xfrm>
            <a:off x="7222644" y="5343892"/>
            <a:ext cx="16343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Commitment</a:t>
            </a:r>
          </a:p>
        </p:txBody>
      </p:sp>
      <p:sp>
        <p:nvSpPr>
          <p:cNvPr id="3" name="Slide Number Placeholder 2">
            <a:extLst>
              <a:ext uri="{FF2B5EF4-FFF2-40B4-BE49-F238E27FC236}">
                <a16:creationId xmlns:a16="http://schemas.microsoft.com/office/drawing/2014/main" id="{28809185-20E1-808C-2B86-2386E78FA5E6}"/>
              </a:ext>
            </a:extLst>
          </p:cNvPr>
          <p:cNvSpPr>
            <a:spLocks noGrp="1"/>
          </p:cNvSpPr>
          <p:nvPr>
            <p:ph type="sldNum" sz="quarter" idx="12"/>
          </p:nvPr>
        </p:nvSpPr>
        <p:spPr/>
        <p:txBody>
          <a:bodyPr/>
          <a:lstStyle/>
          <a:p>
            <a:fld id="{D3AFE064-28AC-3741-877D-044EFDA5FD73}" type="slidenum">
              <a:rPr lang="en-US" smtClean="0"/>
              <a:t>19</a:t>
            </a:fld>
            <a:endParaRPr lang="en-US"/>
          </a:p>
        </p:txBody>
      </p:sp>
    </p:spTree>
    <p:extLst>
      <p:ext uri="{BB962C8B-B14F-4D97-AF65-F5344CB8AC3E}">
        <p14:creationId xmlns:p14="http://schemas.microsoft.com/office/powerpoint/2010/main" val="1183629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61E54-1010-A7F4-B56A-F46D5964CAA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B0EE0C4-3599-93F9-5FDD-15F23AAC01B2}"/>
              </a:ext>
            </a:extLst>
          </p:cNvPr>
          <p:cNvPicPr>
            <a:picLocks noChangeAspect="1"/>
          </p:cNvPicPr>
          <p:nvPr/>
        </p:nvPicPr>
        <p:blipFill rotWithShape="1">
          <a:blip r:embed="rId3">
            <a:lum bright="70000" contrast="-70000"/>
          </a:blip>
          <a:srcRect t="7813" b="7813"/>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A09F44F-498A-7D62-EED3-86270FA7552D}"/>
              </a:ext>
            </a:extLst>
          </p:cNvPr>
          <p:cNvSpPr>
            <a:spLocks noGrp="1"/>
          </p:cNvSpPr>
          <p:nvPr>
            <p:ph type="title"/>
          </p:nvPr>
        </p:nvSpPr>
        <p:spPr/>
        <p:txBody>
          <a:bodyPr/>
          <a:lstStyle/>
          <a:p>
            <a:r>
              <a:rPr lang="en-US" dirty="0">
                <a:effectLst>
                  <a:glow rad="228600">
                    <a:schemeClr val="bg1">
                      <a:alpha val="40000"/>
                    </a:schemeClr>
                  </a:glow>
                </a:effectLst>
              </a:rPr>
              <a:t>What’s Happening Next</a:t>
            </a:r>
          </a:p>
        </p:txBody>
      </p:sp>
      <p:sp>
        <p:nvSpPr>
          <p:cNvPr id="3" name="Content Placeholder 2">
            <a:extLst>
              <a:ext uri="{FF2B5EF4-FFF2-40B4-BE49-F238E27FC236}">
                <a16:creationId xmlns:a16="http://schemas.microsoft.com/office/drawing/2014/main" id="{DB0C53BC-87B1-1590-0C58-317DBDBAF9E1}"/>
              </a:ext>
            </a:extLst>
          </p:cNvPr>
          <p:cNvSpPr>
            <a:spLocks noGrp="1"/>
          </p:cNvSpPr>
          <p:nvPr>
            <p:ph idx="1"/>
          </p:nvPr>
        </p:nvSpPr>
        <p:spPr/>
        <p:txBody>
          <a:bodyPr/>
          <a:lstStyle/>
          <a:p>
            <a:r>
              <a:rPr lang="en-US" b="1" dirty="0">
                <a:solidFill>
                  <a:schemeClr val="bg1">
                    <a:lumMod val="65000"/>
                  </a:schemeClr>
                </a:solidFill>
                <a:effectLst>
                  <a:glow rad="228600">
                    <a:schemeClr val="bg1">
                      <a:alpha val="40000"/>
                    </a:schemeClr>
                  </a:glow>
                </a:effectLst>
              </a:rPr>
              <a:t>Get ready: </a:t>
            </a:r>
            <a:r>
              <a:rPr lang="en-US" dirty="0">
                <a:solidFill>
                  <a:schemeClr val="bg1">
                    <a:lumMod val="65000"/>
                  </a:schemeClr>
                </a:solidFill>
                <a:effectLst>
                  <a:glow rad="228600">
                    <a:schemeClr val="bg1">
                      <a:alpha val="40000"/>
                    </a:schemeClr>
                  </a:glow>
                </a:effectLst>
              </a:rPr>
              <a:t>pick a project you’re familiar with</a:t>
            </a:r>
          </a:p>
          <a:p>
            <a:r>
              <a:rPr lang="en-US" b="1" dirty="0">
                <a:solidFill>
                  <a:schemeClr val="bg1">
                    <a:lumMod val="65000"/>
                  </a:schemeClr>
                </a:solidFill>
                <a:effectLst>
                  <a:glow rad="228600">
                    <a:schemeClr val="bg1">
                      <a:alpha val="40000"/>
                    </a:schemeClr>
                  </a:glow>
                </a:effectLst>
              </a:rPr>
              <a:t>Learn: </a:t>
            </a:r>
            <a:r>
              <a:rPr lang="en-US" dirty="0">
                <a:solidFill>
                  <a:schemeClr val="bg1">
                    <a:lumMod val="65000"/>
                  </a:schemeClr>
                </a:solidFill>
                <a:effectLst>
                  <a:glow rad="228600">
                    <a:schemeClr val="bg1">
                      <a:alpha val="40000"/>
                    </a:schemeClr>
                  </a:glow>
                </a:effectLst>
              </a:rPr>
              <a:t>adaptive roles and adaptive planning</a:t>
            </a:r>
          </a:p>
          <a:p>
            <a:r>
              <a:rPr lang="en-US" b="1" dirty="0">
                <a:solidFill>
                  <a:schemeClr val="bg1">
                    <a:lumMod val="65000"/>
                  </a:schemeClr>
                </a:solidFill>
                <a:effectLst>
                  <a:glow rad="228600">
                    <a:schemeClr val="bg1">
                      <a:alpha val="40000"/>
                    </a:schemeClr>
                  </a:glow>
                </a:effectLst>
              </a:rPr>
              <a:t>Experience: </a:t>
            </a:r>
            <a:r>
              <a:rPr lang="en-US" dirty="0">
                <a:solidFill>
                  <a:schemeClr val="bg1">
                    <a:lumMod val="65000"/>
                  </a:schemeClr>
                </a:solidFill>
                <a:effectLst>
                  <a:glow rad="228600">
                    <a:schemeClr val="bg1">
                      <a:alpha val="40000"/>
                    </a:schemeClr>
                  </a:glow>
                </a:effectLst>
              </a:rPr>
              <a:t>test-drive adaptive planning</a:t>
            </a:r>
          </a:p>
          <a:p>
            <a:r>
              <a:rPr lang="en-US" b="1" dirty="0">
                <a:solidFill>
                  <a:schemeClr val="bg1">
                    <a:lumMod val="65000"/>
                  </a:schemeClr>
                </a:solidFill>
                <a:effectLst>
                  <a:glow rad="228600">
                    <a:schemeClr val="bg1">
                      <a:alpha val="40000"/>
                    </a:schemeClr>
                  </a:glow>
                </a:effectLst>
              </a:rPr>
              <a:t>Context: </a:t>
            </a:r>
            <a:r>
              <a:rPr lang="en-US" dirty="0">
                <a:solidFill>
                  <a:schemeClr val="bg1">
                    <a:lumMod val="65000"/>
                  </a:schemeClr>
                </a:solidFill>
                <a:effectLst>
                  <a:glow rad="228600">
                    <a:schemeClr val="bg1">
                      <a:alpha val="40000"/>
                    </a:schemeClr>
                  </a:glow>
                </a:effectLst>
              </a:rPr>
              <a:t>a typical planning practice</a:t>
            </a:r>
          </a:p>
          <a:p>
            <a:r>
              <a:rPr lang="en-US" b="1" dirty="0">
                <a:solidFill>
                  <a:srgbClr val="7030A0"/>
                </a:solidFill>
                <a:effectLst>
                  <a:glow rad="228600">
                    <a:schemeClr val="bg1">
                      <a:alpha val="40000"/>
                    </a:schemeClr>
                  </a:glow>
                </a:effectLst>
              </a:rPr>
              <a:t>What’s new: </a:t>
            </a:r>
            <a:r>
              <a:rPr lang="en-US" dirty="0">
                <a:solidFill>
                  <a:srgbClr val="7030A0"/>
                </a:solidFill>
                <a:effectLst>
                  <a:glow rad="228600">
                    <a:schemeClr val="bg1">
                      <a:alpha val="40000"/>
                    </a:schemeClr>
                  </a:glow>
                </a:effectLst>
              </a:rPr>
              <a:t>PMBOK 8</a:t>
            </a:r>
            <a:r>
              <a:rPr lang="en-US" baseline="30000" dirty="0">
                <a:solidFill>
                  <a:srgbClr val="7030A0"/>
                </a:solidFill>
                <a:effectLst>
                  <a:glow rad="228600">
                    <a:schemeClr val="bg1">
                      <a:alpha val="40000"/>
                    </a:schemeClr>
                  </a:glow>
                </a:effectLst>
              </a:rPr>
              <a:t>th</a:t>
            </a:r>
            <a:r>
              <a:rPr lang="en-US" dirty="0">
                <a:solidFill>
                  <a:srgbClr val="7030A0"/>
                </a:solidFill>
                <a:effectLst>
                  <a:glow rad="228600">
                    <a:schemeClr val="bg1">
                      <a:alpha val="40000"/>
                    </a:schemeClr>
                  </a:glow>
                </a:effectLst>
              </a:rPr>
              <a:t> Edition &amp; OPMCP</a:t>
            </a:r>
          </a:p>
          <a:p>
            <a:endParaRPr lang="en-US" dirty="0"/>
          </a:p>
        </p:txBody>
      </p:sp>
      <p:sp>
        <p:nvSpPr>
          <p:cNvPr id="4" name="Slide Number Placeholder 3">
            <a:extLst>
              <a:ext uri="{FF2B5EF4-FFF2-40B4-BE49-F238E27FC236}">
                <a16:creationId xmlns:a16="http://schemas.microsoft.com/office/drawing/2014/main" id="{2F694BBC-A153-4154-6B71-9AF538388328}"/>
              </a:ext>
            </a:extLst>
          </p:cNvPr>
          <p:cNvSpPr>
            <a:spLocks noGrp="1"/>
          </p:cNvSpPr>
          <p:nvPr>
            <p:ph type="sldNum" sz="quarter" idx="12"/>
          </p:nvPr>
        </p:nvSpPr>
        <p:spPr/>
        <p:txBody>
          <a:bodyPr/>
          <a:lstStyle/>
          <a:p>
            <a:fld id="{D3AFE064-28AC-3741-877D-044EFDA5FD73}" type="slidenum">
              <a:rPr lang="en-US" smtClean="0"/>
              <a:t>20</a:t>
            </a:fld>
            <a:endParaRPr lang="en-US"/>
          </a:p>
        </p:txBody>
      </p:sp>
    </p:spTree>
    <p:extLst>
      <p:ext uri="{BB962C8B-B14F-4D97-AF65-F5344CB8AC3E}">
        <p14:creationId xmlns:p14="http://schemas.microsoft.com/office/powerpoint/2010/main" val="2440293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onut 10">
            <a:extLst>
              <a:ext uri="{FF2B5EF4-FFF2-40B4-BE49-F238E27FC236}">
                <a16:creationId xmlns:a16="http://schemas.microsoft.com/office/drawing/2014/main" id="{FBE6EBF6-FBBF-8E2E-54D3-CB42BC11E0AB}"/>
              </a:ext>
            </a:extLst>
          </p:cNvPr>
          <p:cNvSpPr/>
          <p:nvPr/>
        </p:nvSpPr>
        <p:spPr>
          <a:xfrm>
            <a:off x="409839" y="2061708"/>
            <a:ext cx="4091743" cy="4091743"/>
          </a:xfrm>
          <a:prstGeom prst="donut">
            <a:avLst>
              <a:gd name="adj" fmla="val 3556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Content Placeholder 8" descr="PMBOK v8 Mindset, Principles, and Performance Domains">
            <a:extLst>
              <a:ext uri="{FF2B5EF4-FFF2-40B4-BE49-F238E27FC236}">
                <a16:creationId xmlns:a16="http://schemas.microsoft.com/office/drawing/2014/main" id="{B7ACCFC3-9CC3-3170-157C-8497E4B364C9}"/>
              </a:ext>
            </a:extLst>
          </p:cNvPr>
          <p:cNvPicPr>
            <a:picLocks noGrp="1" noChangeAspect="1"/>
          </p:cNvPicPr>
          <p:nvPr>
            <p:ph sz="half" idx="2"/>
          </p:nvPr>
        </p:nvPicPr>
        <p:blipFill>
          <a:blip r:embed="rId2"/>
          <a:stretch>
            <a:fillRect/>
          </a:stretch>
        </p:blipFill>
        <p:spPr>
          <a:xfrm>
            <a:off x="409840" y="2032000"/>
            <a:ext cx="6516501" cy="4157663"/>
          </a:xfrm>
          <a:prstGeom prst="rect">
            <a:avLst/>
          </a:prstGeom>
        </p:spPr>
      </p:pic>
      <p:sp>
        <p:nvSpPr>
          <p:cNvPr id="12" name="Donut 11">
            <a:extLst>
              <a:ext uri="{FF2B5EF4-FFF2-40B4-BE49-F238E27FC236}">
                <a16:creationId xmlns:a16="http://schemas.microsoft.com/office/drawing/2014/main" id="{045F5F0B-78EA-F573-5A4C-BFC0B332F931}"/>
              </a:ext>
            </a:extLst>
          </p:cNvPr>
          <p:cNvSpPr/>
          <p:nvPr/>
        </p:nvSpPr>
        <p:spPr>
          <a:xfrm>
            <a:off x="409838" y="2061707"/>
            <a:ext cx="4091743" cy="4091743"/>
          </a:xfrm>
          <a:prstGeom prst="donut">
            <a:avLst>
              <a:gd name="adj" fmla="val 1562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007844A-661D-6334-AB7A-6AD8DC5A5084}"/>
              </a:ext>
            </a:extLst>
          </p:cNvPr>
          <p:cNvSpPr>
            <a:spLocks noGrp="1"/>
          </p:cNvSpPr>
          <p:nvPr>
            <p:ph type="title"/>
          </p:nvPr>
        </p:nvSpPr>
        <p:spPr/>
        <p:txBody>
          <a:bodyPr/>
          <a:lstStyle/>
          <a:p>
            <a:r>
              <a:rPr lang="en-US" dirty="0"/>
              <a:t>PMBOK 8th Edition—Released Nov. 2025</a:t>
            </a:r>
          </a:p>
        </p:txBody>
      </p:sp>
      <p:sp>
        <p:nvSpPr>
          <p:cNvPr id="5" name="Text Placeholder 4">
            <a:extLst>
              <a:ext uri="{FF2B5EF4-FFF2-40B4-BE49-F238E27FC236}">
                <a16:creationId xmlns:a16="http://schemas.microsoft.com/office/drawing/2014/main" id="{F2D3C607-F2C3-9228-F6EA-89A19A7BB996}"/>
              </a:ext>
            </a:extLst>
          </p:cNvPr>
          <p:cNvSpPr>
            <a:spLocks noGrp="1"/>
          </p:cNvSpPr>
          <p:nvPr>
            <p:ph type="body" idx="1"/>
          </p:nvPr>
        </p:nvSpPr>
        <p:spPr>
          <a:xfrm>
            <a:off x="3539067" y="1681163"/>
            <a:ext cx="2458508" cy="823912"/>
          </a:xfrm>
        </p:spPr>
        <p:txBody>
          <a:bodyPr/>
          <a:lstStyle/>
          <a:p>
            <a:r>
              <a:rPr lang="en-US" dirty="0"/>
              <a:t>A Visualization</a:t>
            </a:r>
          </a:p>
        </p:txBody>
      </p:sp>
      <p:sp>
        <p:nvSpPr>
          <p:cNvPr id="7" name="Text Placeholder 6">
            <a:extLst>
              <a:ext uri="{FF2B5EF4-FFF2-40B4-BE49-F238E27FC236}">
                <a16:creationId xmlns:a16="http://schemas.microsoft.com/office/drawing/2014/main" id="{BCF249ED-BA2C-34C6-E9D9-62B9AEBB4A2A}"/>
              </a:ext>
            </a:extLst>
          </p:cNvPr>
          <p:cNvSpPr>
            <a:spLocks noGrp="1"/>
          </p:cNvSpPr>
          <p:nvPr>
            <p:ph type="body" sz="quarter" idx="3"/>
          </p:nvPr>
        </p:nvSpPr>
        <p:spPr>
          <a:xfrm>
            <a:off x="7145866" y="1681163"/>
            <a:ext cx="4209521" cy="823912"/>
          </a:xfrm>
        </p:spPr>
        <p:txBody>
          <a:bodyPr/>
          <a:lstStyle/>
          <a:p>
            <a:r>
              <a:rPr lang="en-US" dirty="0"/>
              <a:t>Significant Changes</a:t>
            </a:r>
          </a:p>
        </p:txBody>
      </p:sp>
      <p:sp>
        <p:nvSpPr>
          <p:cNvPr id="8" name="Content Placeholder 7">
            <a:extLst>
              <a:ext uri="{FF2B5EF4-FFF2-40B4-BE49-F238E27FC236}">
                <a16:creationId xmlns:a16="http://schemas.microsoft.com/office/drawing/2014/main" id="{A2AD9B91-DAF4-0455-3404-5AA570358044}"/>
              </a:ext>
            </a:extLst>
          </p:cNvPr>
          <p:cNvSpPr>
            <a:spLocks noGrp="1"/>
          </p:cNvSpPr>
          <p:nvPr>
            <p:ph sz="quarter" idx="4"/>
          </p:nvPr>
        </p:nvSpPr>
        <p:spPr>
          <a:xfrm>
            <a:off x="7145866" y="2505075"/>
            <a:ext cx="4636294" cy="3684588"/>
          </a:xfrm>
        </p:spPr>
        <p:txBody>
          <a:bodyPr>
            <a:normAutofit fontScale="85000" lnSpcReduction="20000"/>
          </a:bodyPr>
          <a:lstStyle/>
          <a:p>
            <a:r>
              <a:rPr lang="en-US" dirty="0"/>
              <a:t>Fewer principles: 6</a:t>
            </a:r>
          </a:p>
          <a:p>
            <a:r>
              <a:rPr lang="en-US" dirty="0"/>
              <a:t>Fewer performance domains: 7</a:t>
            </a:r>
          </a:p>
          <a:p>
            <a:r>
              <a:rPr lang="en-US" dirty="0"/>
              <a:t>Fewer processes: 40</a:t>
            </a:r>
          </a:p>
          <a:p>
            <a:pPr lvl="1"/>
            <a:r>
              <a:rPr lang="en-US" dirty="0"/>
              <a:t>Aligned with performance domains</a:t>
            </a:r>
          </a:p>
          <a:p>
            <a:r>
              <a:rPr lang="en-US" dirty="0"/>
              <a:t>“Process groups” -&gt; “Focus Areas” </a:t>
            </a:r>
          </a:p>
          <a:p>
            <a:pPr lvl="1"/>
            <a:r>
              <a:rPr lang="en-US" dirty="0"/>
              <a:t>Initiating, Planning, Executing, Monitoring/Controlling, Closing</a:t>
            </a:r>
          </a:p>
          <a:p>
            <a:r>
              <a:rPr lang="en-US" dirty="0"/>
              <a:t>Now appendixes:</a:t>
            </a:r>
          </a:p>
          <a:p>
            <a:pPr lvl="1"/>
            <a:r>
              <a:rPr lang="en-US" dirty="0"/>
              <a:t>AI (new)</a:t>
            </a:r>
          </a:p>
          <a:p>
            <a:pPr lvl="1"/>
            <a:r>
              <a:rPr lang="en-US" dirty="0"/>
              <a:t>Procurement (demoted)</a:t>
            </a:r>
          </a:p>
          <a:p>
            <a:r>
              <a:rPr lang="en-US" dirty="0"/>
              <a:t>Test </a:t>
            </a:r>
            <a:r>
              <a:rPr lang="en-US"/>
              <a:t>question format</a:t>
            </a:r>
            <a:endParaRPr lang="en-US" dirty="0"/>
          </a:p>
        </p:txBody>
      </p:sp>
      <p:sp>
        <p:nvSpPr>
          <p:cNvPr id="4" name="Slide Number Placeholder 3">
            <a:extLst>
              <a:ext uri="{FF2B5EF4-FFF2-40B4-BE49-F238E27FC236}">
                <a16:creationId xmlns:a16="http://schemas.microsoft.com/office/drawing/2014/main" id="{025FD857-B66D-0521-C8EB-6175A7159795}"/>
              </a:ext>
            </a:extLst>
          </p:cNvPr>
          <p:cNvSpPr>
            <a:spLocks noGrp="1"/>
          </p:cNvSpPr>
          <p:nvPr>
            <p:ph type="sldNum" sz="quarter" idx="12"/>
          </p:nvPr>
        </p:nvSpPr>
        <p:spPr/>
        <p:txBody>
          <a:bodyPr/>
          <a:lstStyle/>
          <a:p>
            <a:fld id="{D3AFE064-28AC-3741-877D-044EFDA5FD73}" type="slidenum">
              <a:rPr lang="en-US" smtClean="0"/>
              <a:t>21</a:t>
            </a:fld>
            <a:endParaRPr lang="en-US"/>
          </a:p>
        </p:txBody>
      </p:sp>
      <p:sp>
        <p:nvSpPr>
          <p:cNvPr id="10" name="TextBox 9">
            <a:extLst>
              <a:ext uri="{FF2B5EF4-FFF2-40B4-BE49-F238E27FC236}">
                <a16:creationId xmlns:a16="http://schemas.microsoft.com/office/drawing/2014/main" id="{E406A47D-E9E6-E017-F260-8F8D2604796E}"/>
              </a:ext>
              <a:ext uri="{C183D7F6-B498-43B3-948B-1728B52AA6E4}">
                <adec:decorative xmlns:adec="http://schemas.microsoft.com/office/drawing/2017/decorative" val="1"/>
              </a:ext>
            </a:extLst>
          </p:cNvPr>
          <p:cNvSpPr txBox="1"/>
          <p:nvPr/>
        </p:nvSpPr>
        <p:spPr>
          <a:xfrm>
            <a:off x="182054" y="6292820"/>
            <a:ext cx="5724970" cy="400110"/>
          </a:xfrm>
          <a:prstGeom prst="rect">
            <a:avLst/>
          </a:prstGeom>
          <a:solidFill>
            <a:schemeClr val="bg1">
              <a:lumMod val="95000"/>
            </a:schemeClr>
          </a:solidFill>
          <a:ln>
            <a:solidFill>
              <a:schemeClr val="bg1">
                <a:lumMod val="75000"/>
              </a:schemeClr>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lvl="0">
              <a:defRPr/>
            </a:pPr>
            <a:r>
              <a:rPr lang="en-US" sz="1000" dirty="0"/>
              <a:t>Roberts, M. (2025, November 17). PMBOK® guide 8th edition: Key updates. Millpond. </a:t>
            </a:r>
            <a:r>
              <a:rPr lang="en-US" sz="1000" dirty="0">
                <a:hlinkClick r:id="rId3"/>
              </a:rPr>
              <a:t>https://millpond.group/blog/pmbokv8/</a:t>
            </a:r>
            <a:r>
              <a:rPr lang="en-US" sz="1000" dirty="0"/>
              <a:t>. Last accessed 9/9/2026.</a:t>
            </a:r>
          </a:p>
        </p:txBody>
      </p:sp>
      <p:sp>
        <p:nvSpPr>
          <p:cNvPr id="13" name="Rectangle 12">
            <a:extLst>
              <a:ext uri="{FF2B5EF4-FFF2-40B4-BE49-F238E27FC236}">
                <a16:creationId xmlns:a16="http://schemas.microsoft.com/office/drawing/2014/main" id="{49026250-139D-0097-306E-8CE7063AACD7}"/>
              </a:ext>
            </a:extLst>
          </p:cNvPr>
          <p:cNvSpPr/>
          <p:nvPr/>
        </p:nvSpPr>
        <p:spPr>
          <a:xfrm>
            <a:off x="4870764" y="4347369"/>
            <a:ext cx="1973656" cy="4057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82F40E-43BD-BF64-117E-CB9FC36BFBE0}"/>
              </a:ext>
            </a:extLst>
          </p:cNvPr>
          <p:cNvSpPr/>
          <p:nvPr/>
        </p:nvSpPr>
        <p:spPr>
          <a:xfrm>
            <a:off x="4870764" y="3923562"/>
            <a:ext cx="1973656" cy="4057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3113357"/>
      </p:ext>
    </p:extLst>
  </p:cSld>
  <p:clrMapOvr>
    <a:masterClrMapping/>
  </p:clrMapOvr>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B76FC3C857F240A9C2E4F15016144F" ma:contentTypeVersion="24" ma:contentTypeDescription="Create a new document." ma:contentTypeScope="" ma:versionID="41b393548e13bb38023d920c5be6f626">
  <xsd:schema xmlns:xsd="http://www.w3.org/2001/XMLSchema" xmlns:xs="http://www.w3.org/2001/XMLSchema" xmlns:p="http://schemas.microsoft.com/office/2006/metadata/properties" xmlns:ns1="http://schemas.microsoft.com/sharepoint/v3" xmlns:ns2="e93a1355-dcbd-4ee6-87a8-44e09f1824ca" xmlns:ns3="c11a4dd1-9999-41de-ad6b-508521c3559d" targetNamespace="http://schemas.microsoft.com/office/2006/metadata/properties" ma:root="true" ma:fieldsID="6569933f291abab2783d53758a50968b" ns1:_="" ns2:_="" ns3:_="">
    <xsd:import namespace="http://schemas.microsoft.com/sharepoint/v3"/>
    <xsd:import namespace="e93a1355-dcbd-4ee6-87a8-44e09f1824ca"/>
    <xsd:import namespace="c11a4dd1-9999-41de-ad6b-508521c3559d"/>
    <xsd:element name="properties">
      <xsd:complexType>
        <xsd:sequence>
          <xsd:element name="documentManagement">
            <xsd:complexType>
              <xsd:all>
                <xsd:element ref="ns2:Category"/>
                <xsd:element ref="ns2:Sub_x002d_Category" minOccurs="0"/>
                <xsd:element ref="ns2:Description0" minOccurs="0"/>
                <xsd:element ref="ns2:Contract_x0020_Years" minOccurs="0"/>
                <xsd:element ref="ns1:PublishingStartDate" minOccurs="0"/>
                <xsd:element ref="ns1:PublishingExpirationDate" minOccurs="0"/>
                <xsd:element ref="ns2:Tags" minOccurs="0"/>
                <xsd:element ref="ns2:related_x0020_document" minOccurs="0"/>
                <xsd:element ref="ns2:Draft"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93a1355-dcbd-4ee6-87a8-44e09f1824ca" elementFormDefault="qualified">
    <xsd:import namespace="http://schemas.microsoft.com/office/2006/documentManagement/types"/>
    <xsd:import namespace="http://schemas.microsoft.com/office/infopath/2007/PartnerControls"/>
    <xsd:element name="Category" ma:index="1" ma:displayName="Category" ma:format="Dropdown" ma:internalName="Category" ma:readOnly="false">
      <xsd:simpleType>
        <xsd:restriction base="dms:Choice">
          <xsd:enumeration value="Advice"/>
          <xsd:enumeration value="Class/Comp"/>
          <xsd:enumeration value="Development"/>
          <xsd:enumeration value="Forms"/>
          <xsd:enumeration value="LRU"/>
          <xsd:enumeration value="Services"/>
          <xsd:enumeration value="Systems"/>
        </xsd:restriction>
      </xsd:simpleType>
    </xsd:element>
    <xsd:element name="Sub_x002d_Category" ma:index="2" nillable="true" ma:displayName="Sub-Category" ma:format="Dropdown" ma:internalName="Sub_x002d_Category">
      <xsd:simpleType>
        <xsd:union memberTypes="dms:Text">
          <xsd:simpleType>
            <xsd:restriction base="dms:Choice">
              <xsd:enumeration value="Manual"/>
              <xsd:enumeration value="Procedural Rules"/>
              <xsd:enumeration value="General"/>
              <xsd:enumeration value="Class/Comp"/>
              <xsd:enumeration value="Position Management"/>
              <xsd:enumeration value="Filling Positions"/>
              <xsd:enumeration value="Workforce Management"/>
              <xsd:enumeration value="Employee Leave"/>
              <xsd:enumeration value="Discipline &amp; Discharge"/>
              <xsd:enumeration value="Safety &amp; Risk"/>
              <xsd:enumeration value="Labor Relations"/>
              <xsd:enumeration value="Arbitration"/>
              <xsd:enumeration value="CBA"/>
              <xsd:enumeration value="Workday"/>
              <xsd:enumeration value="Policy Review"/>
              <xsd:enumeration value="Payroll"/>
            </xsd:restriction>
          </xsd:simpleType>
        </xsd:union>
      </xsd:simpleType>
    </xsd:element>
    <xsd:element name="Description0" ma:index="3" nillable="true" ma:displayName="Description" ma:internalName="Description0">
      <xsd:simpleType>
        <xsd:restriction base="dms:Text">
          <xsd:maxLength value="255"/>
        </xsd:restriction>
      </xsd:simpleType>
    </xsd:element>
    <xsd:element name="Contract_x0020_Years" ma:index="5" nillable="true" ma:displayName="Contract Years" ma:internalName="Contract_x0020_Years">
      <xsd:simpleType>
        <xsd:restriction base="dms:Text">
          <xsd:maxLength value="255"/>
        </xsd:restriction>
      </xsd:simpleType>
    </xsd:element>
    <xsd:element name="Tags" ma:index="14" nillable="true" ma:displayName="Tags" ma:internalName="Tags">
      <xsd:simpleType>
        <xsd:restriction base="dms:Text">
          <xsd:maxLength value="255"/>
        </xsd:restriction>
      </xsd:simpleType>
    </xsd:element>
    <xsd:element name="related_x0020_document" ma:index="15" nillable="true" ma:displayName="related document" ma:format="Hyperlink" ma:internalName="related_x0020_document">
      <xsd:complexType>
        <xsd:complexContent>
          <xsd:extension base="dms:URL">
            <xsd:sequence>
              <xsd:element name="Url" type="dms:ValidUrl" minOccurs="0" nillable="true"/>
              <xsd:element name="Description" type="xsd:string" nillable="true"/>
            </xsd:sequence>
          </xsd:extension>
        </xsd:complexContent>
      </xsd:complexType>
    </xsd:element>
    <xsd:element name="Draft" ma:index="16" nillable="true" ma:displayName="Draft" ma:description="This field is only for use with policies out for review" ma:format="Hyperlink" ma:internalName="Draft">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11a4dd1-9999-41de-ad6b-508521c3559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0"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ntract_x0020_Years xmlns="e93a1355-dcbd-4ee6-87a8-44e09f1824ca" xsi:nil="true"/>
    <related_x0020_document xmlns="e93a1355-dcbd-4ee6-87a8-44e09f1824ca">
      <Url xsi:nil="true"/>
      <Description xsi:nil="true"/>
    </related_x0020_document>
    <Sub_x002d_Category xmlns="e93a1355-dcbd-4ee6-87a8-44e09f1824ca">General</Sub_x002d_Category>
    <Description0 xmlns="e93a1355-dcbd-4ee6-87a8-44e09f1824ca">Adaptive Planning</Description0>
    <Draft xmlns="e93a1355-dcbd-4ee6-87a8-44e09f1824ca">
      <Url xsi:nil="true"/>
      <Description xsi:nil="true"/>
    </Draft>
    <PublishingExpirationDate xmlns="http://schemas.microsoft.com/sharepoint/v3" xsi:nil="true"/>
    <Category xmlns="e93a1355-dcbd-4ee6-87a8-44e09f1824ca">Development</Category>
    <PublishingStartDate xmlns="http://schemas.microsoft.com/sharepoint/v3" xsi:nil="true"/>
    <Tags xmlns="e93a1355-dcbd-4ee6-87a8-44e09f1824ca">OPMAB</Tags>
  </documentManagement>
</p:properties>
</file>

<file path=customXml/itemProps1.xml><?xml version="1.0" encoding="utf-8"?>
<ds:datastoreItem xmlns:ds="http://schemas.openxmlformats.org/officeDocument/2006/customXml" ds:itemID="{8AD993C6-4ED6-444F-BDBB-F0B50E8F5223}"/>
</file>

<file path=customXml/itemProps2.xml><?xml version="1.0" encoding="utf-8"?>
<ds:datastoreItem xmlns:ds="http://schemas.openxmlformats.org/officeDocument/2006/customXml" ds:itemID="{3286294E-3A8D-461E-858A-24FDB6D6838F}"/>
</file>

<file path=customXml/itemProps3.xml><?xml version="1.0" encoding="utf-8"?>
<ds:datastoreItem xmlns:ds="http://schemas.openxmlformats.org/officeDocument/2006/customXml" ds:itemID="{0B8CB599-ACE8-46E3-A444-CA0258815739}"/>
</file>

<file path=docProps/app.xml><?xml version="1.0" encoding="utf-8"?>
<Properties xmlns="http://schemas.openxmlformats.org/officeDocument/2006/extended-properties" xmlns:vt="http://schemas.openxmlformats.org/officeDocument/2006/docPropsVTypes">
  <TotalTime>34184</TotalTime>
  <Words>2305</Words>
  <Application>Microsoft Office PowerPoint</Application>
  <PresentationFormat>Widescreen</PresentationFormat>
  <Paragraphs>427</Paragraphs>
  <Slides>21</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Material Icons</vt:lpstr>
      <vt:lpstr>Aptos Display</vt:lpstr>
      <vt:lpstr>Calibri</vt:lpstr>
      <vt:lpstr>Inter SemiBold</vt:lpstr>
      <vt:lpstr>Century Gothic</vt:lpstr>
      <vt:lpstr>Aptos</vt:lpstr>
      <vt:lpstr>Avenir Next Condensed</vt:lpstr>
      <vt:lpstr>Inter</vt:lpstr>
      <vt:lpstr>Arial</vt:lpstr>
      <vt:lpstr>6_Office Theme</vt:lpstr>
      <vt:lpstr>OPMCP: Course Feedback 2025 Review</vt:lpstr>
      <vt:lpstr>PowerPoint Presentation</vt:lpstr>
      <vt:lpstr>PowerPoint Presentation</vt:lpstr>
      <vt:lpstr>PowerPoint Presentation</vt:lpstr>
      <vt:lpstr>PowerPoint Presentation</vt:lpstr>
      <vt:lpstr>PowerPoint Presentation</vt:lpstr>
      <vt:lpstr>Adaptive Planning:  Concept and Experience</vt:lpstr>
      <vt:lpstr>What’s Happening Next</vt:lpstr>
      <vt:lpstr>Get Ready for Today’s Adaptive Experience</vt:lpstr>
      <vt:lpstr>What’s Happening Next</vt:lpstr>
      <vt:lpstr>A Key Realization for Small Adaptive Projects:  There Is No Project Manager!</vt:lpstr>
      <vt:lpstr>A Common Adaptive Method: Planning Focus </vt:lpstr>
      <vt:lpstr>What’s Happening Next</vt:lpstr>
      <vt:lpstr>Practice Adaptive Planning: Worksheet 4, Part 2 </vt:lpstr>
      <vt:lpstr>Practice Adaptive Planning: Worksheet 4, Part 3 </vt:lpstr>
      <vt:lpstr>A Survey: In Place of Negotiating with the Team</vt:lpstr>
      <vt:lpstr>What’s Happening Next</vt:lpstr>
      <vt:lpstr>Typical Calendar for 4-Week Iteration</vt:lpstr>
      <vt:lpstr>Fast Work: One Day or Less</vt:lpstr>
      <vt:lpstr>What’s Happening Next</vt:lpstr>
      <vt:lpstr>PMBOK 8th Edition—Released Nov. 2025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PMUG-September 2026</dc:title>
  <dc:creator>Christopher 'Delaris' Dennis</dc:creator>
  <cp:lastModifiedBy>Amy Croucher</cp:lastModifiedBy>
  <cp:revision>140</cp:revision>
  <cp:lastPrinted>2026-05-28T19:03:03Z</cp:lastPrinted>
  <dcterms:created xsi:type="dcterms:W3CDTF">2026-04-24T15:16:05Z</dcterms:created>
  <dcterms:modified xsi:type="dcterms:W3CDTF">2026-10-15T16:22:40Z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0x01010006B76FC3C857F240A9C2E4F15016144F</vt:lpwstr>
  </property>
</Properties>
</file>