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2" r:id="rId6"/>
    <p:sldMasterId id="2147483702" r:id="rId7"/>
    <p:sldMasterId id="2147483712" r:id="rId8"/>
  </p:sldMasterIdLst>
  <p:notesMasterIdLst>
    <p:notesMasterId r:id="rId66"/>
  </p:notesMasterIdLst>
  <p:handoutMasterIdLst>
    <p:handoutMasterId r:id="rId67"/>
  </p:handoutMasterIdLst>
  <p:sldIdLst>
    <p:sldId id="256" r:id="rId9"/>
    <p:sldId id="257" r:id="rId10"/>
    <p:sldId id="263" r:id="rId11"/>
    <p:sldId id="261" r:id="rId12"/>
    <p:sldId id="301" r:id="rId13"/>
    <p:sldId id="302" r:id="rId14"/>
    <p:sldId id="303" r:id="rId15"/>
    <p:sldId id="305" r:id="rId16"/>
    <p:sldId id="306" r:id="rId17"/>
    <p:sldId id="308" r:id="rId18"/>
    <p:sldId id="309" r:id="rId19"/>
    <p:sldId id="310" r:id="rId20"/>
    <p:sldId id="311" r:id="rId21"/>
    <p:sldId id="312" r:id="rId22"/>
    <p:sldId id="314" r:id="rId23"/>
    <p:sldId id="316" r:id="rId24"/>
    <p:sldId id="366" r:id="rId25"/>
    <p:sldId id="368" r:id="rId26"/>
    <p:sldId id="367" r:id="rId27"/>
    <p:sldId id="317" r:id="rId28"/>
    <p:sldId id="364" r:id="rId29"/>
    <p:sldId id="365"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9" r:id="rId50"/>
    <p:sldId id="338" r:id="rId51"/>
    <p:sldId id="340" r:id="rId52"/>
    <p:sldId id="341" r:id="rId53"/>
    <p:sldId id="342" r:id="rId54"/>
    <p:sldId id="343" r:id="rId55"/>
    <p:sldId id="344" r:id="rId56"/>
    <p:sldId id="345" r:id="rId57"/>
    <p:sldId id="360" r:id="rId58"/>
    <p:sldId id="361" r:id="rId59"/>
    <p:sldId id="362" r:id="rId60"/>
    <p:sldId id="363" r:id="rId61"/>
    <p:sldId id="348" r:id="rId62"/>
    <p:sldId id="349" r:id="rId63"/>
    <p:sldId id="355" r:id="rId64"/>
    <p:sldId id="35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Slides" id="{1156E33F-3CCC-4B65-8269-19CE3611B7D2}">
          <p14:sldIdLst>
            <p14:sldId id="256"/>
            <p14:sldId id="257"/>
          </p14:sldIdLst>
        </p14:section>
        <p14:section name="Transition and Layout Slides 2" id="{499BB9C9-CD85-4178-B00D-1DDE74F07031}">
          <p14:sldIdLst>
            <p14:sldId id="263"/>
            <p14:sldId id="261"/>
            <p14:sldId id="301"/>
            <p14:sldId id="302"/>
            <p14:sldId id="303"/>
            <p14:sldId id="305"/>
            <p14:sldId id="306"/>
            <p14:sldId id="308"/>
            <p14:sldId id="309"/>
            <p14:sldId id="310"/>
            <p14:sldId id="311"/>
            <p14:sldId id="312"/>
            <p14:sldId id="314"/>
            <p14:sldId id="316"/>
            <p14:sldId id="366"/>
            <p14:sldId id="368"/>
            <p14:sldId id="367"/>
            <p14:sldId id="317"/>
            <p14:sldId id="364"/>
            <p14:sldId id="365"/>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9"/>
            <p14:sldId id="338"/>
            <p14:sldId id="340"/>
            <p14:sldId id="341"/>
            <p14:sldId id="342"/>
            <p14:sldId id="343"/>
            <p14:sldId id="344"/>
            <p14:sldId id="345"/>
            <p14:sldId id="360"/>
            <p14:sldId id="361"/>
            <p14:sldId id="362"/>
            <p14:sldId id="363"/>
            <p14:sldId id="348"/>
            <p14:sldId id="349"/>
            <p14:sldId id="355"/>
            <p14:sldId id="3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908A0D-391F-6B7E-D7A9-4D3CD7C6C550}" name="LICHTY Jacob * DAS" initials="JL" userId="S::Jacob.Lichty@das.oregon.gov::231008d2-67c7-48f1-83aa-6fab5d5639ac" providerId="AD"/>
  <p188:author id="{53D9E2D1-8F14-A929-3A4E-4BA307842907}" name="PYE Nettie * DAS" initials="NP" userId="S::Nettie.PYE@das.oregon.gov::0b8da5be-2180-48e9-af75-b8a3b6e585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CAA"/>
    <a:srgbClr val="F37221"/>
    <a:srgbClr val="E1B924"/>
    <a:srgbClr val="ACC550"/>
    <a:srgbClr val="425F3F"/>
    <a:srgbClr val="263B80"/>
    <a:srgbClr val="618B5D"/>
    <a:srgbClr val="00579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98" autoAdjust="0"/>
    <p:restoredTop sz="83159" autoAdjust="0"/>
  </p:normalViewPr>
  <p:slideViewPr>
    <p:cSldViewPr snapToGrid="0">
      <p:cViewPr varScale="1">
        <p:scale>
          <a:sx n="100" d="100"/>
          <a:sy n="100" d="100"/>
        </p:scale>
        <p:origin x="608"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3140"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A1B24-EE15-8218-3544-AF0A9B5A64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A82D68-CD58-54F0-A784-437B717236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1A64D4-AEE2-4A33-B1F4-557841BF8E13}" type="datetimeFigureOut">
              <a:rPr lang="en-US" smtClean="0"/>
              <a:t>1/7/2026</a:t>
            </a:fld>
            <a:endParaRPr lang="en-US"/>
          </a:p>
        </p:txBody>
      </p:sp>
      <p:sp>
        <p:nvSpPr>
          <p:cNvPr id="4" name="Footer Placeholder 3">
            <a:extLst>
              <a:ext uri="{FF2B5EF4-FFF2-40B4-BE49-F238E27FC236}">
                <a16:creationId xmlns:a16="http://schemas.microsoft.com/office/drawing/2014/main" id="{9EB86FAB-4295-CE26-5D61-5BF6C19B9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D0898C-6A67-D1EB-24EE-D03199B08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D252AB-2902-4156-811F-21B969FC0D46}" type="slidenum">
              <a:rPr lang="en-US" smtClean="0"/>
              <a:t>‹#›</a:t>
            </a:fld>
            <a:endParaRPr lang="en-US"/>
          </a:p>
        </p:txBody>
      </p:sp>
    </p:spTree>
    <p:extLst>
      <p:ext uri="{BB962C8B-B14F-4D97-AF65-F5344CB8AC3E}">
        <p14:creationId xmlns:p14="http://schemas.microsoft.com/office/powerpoint/2010/main" val="350641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FABC0-EB0E-4E88-A1BD-167D51183EDF}"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BD2E8-70B3-43B7-B60F-6F8C511EA8CC}" type="slidenum">
              <a:rPr lang="en-US" smtClean="0"/>
              <a:t>‹#›</a:t>
            </a:fld>
            <a:endParaRPr lang="en-US"/>
          </a:p>
        </p:txBody>
      </p:sp>
    </p:spTree>
    <p:extLst>
      <p:ext uri="{BB962C8B-B14F-4D97-AF65-F5344CB8AC3E}">
        <p14:creationId xmlns:p14="http://schemas.microsoft.com/office/powerpoint/2010/main" val="121668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a:t>
            </a:fld>
            <a:endParaRPr lang="en-US"/>
          </a:p>
        </p:txBody>
      </p:sp>
    </p:spTree>
    <p:extLst>
      <p:ext uri="{BB962C8B-B14F-4D97-AF65-F5344CB8AC3E}">
        <p14:creationId xmlns:p14="http://schemas.microsoft.com/office/powerpoint/2010/main" val="260301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10</a:t>
            </a:fld>
            <a:endParaRPr lang="en-US"/>
          </a:p>
        </p:txBody>
      </p:sp>
    </p:spTree>
    <p:extLst>
      <p:ext uri="{BB962C8B-B14F-4D97-AF65-F5344CB8AC3E}">
        <p14:creationId xmlns:p14="http://schemas.microsoft.com/office/powerpoint/2010/main" val="949904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11</a:t>
            </a:fld>
            <a:endParaRPr lang="en-US"/>
          </a:p>
        </p:txBody>
      </p:sp>
    </p:spTree>
    <p:extLst>
      <p:ext uri="{BB962C8B-B14F-4D97-AF65-F5344CB8AC3E}">
        <p14:creationId xmlns:p14="http://schemas.microsoft.com/office/powerpoint/2010/main" val="294854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12</a:t>
            </a:fld>
            <a:endParaRPr lang="en-US"/>
          </a:p>
        </p:txBody>
      </p:sp>
    </p:spTree>
    <p:extLst>
      <p:ext uri="{BB962C8B-B14F-4D97-AF65-F5344CB8AC3E}">
        <p14:creationId xmlns:p14="http://schemas.microsoft.com/office/powerpoint/2010/main" val="131478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13</a:t>
            </a:fld>
            <a:endParaRPr lang="en-US"/>
          </a:p>
        </p:txBody>
      </p:sp>
    </p:spTree>
    <p:extLst>
      <p:ext uri="{BB962C8B-B14F-4D97-AF65-F5344CB8AC3E}">
        <p14:creationId xmlns:p14="http://schemas.microsoft.com/office/powerpoint/2010/main" val="2539986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14</a:t>
            </a:fld>
            <a:endParaRPr lang="en-US"/>
          </a:p>
        </p:txBody>
      </p:sp>
    </p:spTree>
    <p:extLst>
      <p:ext uri="{BB962C8B-B14F-4D97-AF65-F5344CB8AC3E}">
        <p14:creationId xmlns:p14="http://schemas.microsoft.com/office/powerpoint/2010/main" val="946350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15</a:t>
            </a:fld>
            <a:endParaRPr lang="en-US"/>
          </a:p>
        </p:txBody>
      </p:sp>
    </p:spTree>
    <p:extLst>
      <p:ext uri="{BB962C8B-B14F-4D97-AF65-F5344CB8AC3E}">
        <p14:creationId xmlns:p14="http://schemas.microsoft.com/office/powerpoint/2010/main" val="258554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16</a:t>
            </a:fld>
            <a:endParaRPr lang="en-US"/>
          </a:p>
        </p:txBody>
      </p:sp>
    </p:spTree>
    <p:extLst>
      <p:ext uri="{BB962C8B-B14F-4D97-AF65-F5344CB8AC3E}">
        <p14:creationId xmlns:p14="http://schemas.microsoft.com/office/powerpoint/2010/main" val="67736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17</a:t>
            </a:fld>
            <a:endParaRPr lang="en-US"/>
          </a:p>
        </p:txBody>
      </p:sp>
    </p:spTree>
    <p:extLst>
      <p:ext uri="{BB962C8B-B14F-4D97-AF65-F5344CB8AC3E}">
        <p14:creationId xmlns:p14="http://schemas.microsoft.com/office/powerpoint/2010/main" val="1836942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18</a:t>
            </a:fld>
            <a:endParaRPr lang="en-US"/>
          </a:p>
        </p:txBody>
      </p:sp>
    </p:spTree>
    <p:extLst>
      <p:ext uri="{BB962C8B-B14F-4D97-AF65-F5344CB8AC3E}">
        <p14:creationId xmlns:p14="http://schemas.microsoft.com/office/powerpoint/2010/main" val="276276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19</a:t>
            </a:fld>
            <a:endParaRPr lang="en-US"/>
          </a:p>
        </p:txBody>
      </p:sp>
    </p:spTree>
    <p:extLst>
      <p:ext uri="{BB962C8B-B14F-4D97-AF65-F5344CB8AC3E}">
        <p14:creationId xmlns:p14="http://schemas.microsoft.com/office/powerpoint/2010/main" val="140498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a:t>
            </a:fld>
            <a:endParaRPr lang="en-US"/>
          </a:p>
        </p:txBody>
      </p:sp>
    </p:spTree>
    <p:extLst>
      <p:ext uri="{BB962C8B-B14F-4D97-AF65-F5344CB8AC3E}">
        <p14:creationId xmlns:p14="http://schemas.microsoft.com/office/powerpoint/2010/main" val="332894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20</a:t>
            </a:fld>
            <a:endParaRPr lang="en-US"/>
          </a:p>
        </p:txBody>
      </p:sp>
    </p:spTree>
    <p:extLst>
      <p:ext uri="{BB962C8B-B14F-4D97-AF65-F5344CB8AC3E}">
        <p14:creationId xmlns:p14="http://schemas.microsoft.com/office/powerpoint/2010/main" val="633181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21</a:t>
            </a:fld>
            <a:endParaRPr lang="en-US"/>
          </a:p>
        </p:txBody>
      </p:sp>
    </p:spTree>
    <p:extLst>
      <p:ext uri="{BB962C8B-B14F-4D97-AF65-F5344CB8AC3E}">
        <p14:creationId xmlns:p14="http://schemas.microsoft.com/office/powerpoint/2010/main" val="802868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22</a:t>
            </a:fld>
            <a:endParaRPr lang="en-US"/>
          </a:p>
        </p:txBody>
      </p:sp>
    </p:spTree>
    <p:extLst>
      <p:ext uri="{BB962C8B-B14F-4D97-AF65-F5344CB8AC3E}">
        <p14:creationId xmlns:p14="http://schemas.microsoft.com/office/powerpoint/2010/main" val="3726602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23</a:t>
            </a:fld>
            <a:endParaRPr lang="en-US"/>
          </a:p>
        </p:txBody>
      </p:sp>
    </p:spTree>
    <p:extLst>
      <p:ext uri="{BB962C8B-B14F-4D97-AF65-F5344CB8AC3E}">
        <p14:creationId xmlns:p14="http://schemas.microsoft.com/office/powerpoint/2010/main" val="3030277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24</a:t>
            </a:fld>
            <a:endParaRPr lang="en-US"/>
          </a:p>
        </p:txBody>
      </p:sp>
    </p:spTree>
    <p:extLst>
      <p:ext uri="{BB962C8B-B14F-4D97-AF65-F5344CB8AC3E}">
        <p14:creationId xmlns:p14="http://schemas.microsoft.com/office/powerpoint/2010/main" val="2413894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25</a:t>
            </a:fld>
            <a:endParaRPr lang="en-US"/>
          </a:p>
        </p:txBody>
      </p:sp>
    </p:spTree>
    <p:extLst>
      <p:ext uri="{BB962C8B-B14F-4D97-AF65-F5344CB8AC3E}">
        <p14:creationId xmlns:p14="http://schemas.microsoft.com/office/powerpoint/2010/main" val="210967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26</a:t>
            </a:fld>
            <a:endParaRPr lang="en-US"/>
          </a:p>
        </p:txBody>
      </p:sp>
    </p:spTree>
    <p:extLst>
      <p:ext uri="{BB962C8B-B14F-4D97-AF65-F5344CB8AC3E}">
        <p14:creationId xmlns:p14="http://schemas.microsoft.com/office/powerpoint/2010/main" val="3337286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27</a:t>
            </a:fld>
            <a:endParaRPr lang="en-US"/>
          </a:p>
        </p:txBody>
      </p:sp>
    </p:spTree>
    <p:extLst>
      <p:ext uri="{BB962C8B-B14F-4D97-AF65-F5344CB8AC3E}">
        <p14:creationId xmlns:p14="http://schemas.microsoft.com/office/powerpoint/2010/main" val="1766113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28</a:t>
            </a:fld>
            <a:endParaRPr lang="en-US"/>
          </a:p>
        </p:txBody>
      </p:sp>
    </p:spTree>
    <p:extLst>
      <p:ext uri="{BB962C8B-B14F-4D97-AF65-F5344CB8AC3E}">
        <p14:creationId xmlns:p14="http://schemas.microsoft.com/office/powerpoint/2010/main" val="4049168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29</a:t>
            </a:fld>
            <a:endParaRPr lang="en-US"/>
          </a:p>
        </p:txBody>
      </p:sp>
    </p:spTree>
    <p:extLst>
      <p:ext uri="{BB962C8B-B14F-4D97-AF65-F5344CB8AC3E}">
        <p14:creationId xmlns:p14="http://schemas.microsoft.com/office/powerpoint/2010/main" val="44633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a:t>
            </a:fld>
            <a:endParaRPr lang="en-US"/>
          </a:p>
        </p:txBody>
      </p:sp>
    </p:spTree>
    <p:extLst>
      <p:ext uri="{BB962C8B-B14F-4D97-AF65-F5344CB8AC3E}">
        <p14:creationId xmlns:p14="http://schemas.microsoft.com/office/powerpoint/2010/main" val="3902042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30</a:t>
            </a:fld>
            <a:endParaRPr lang="en-US"/>
          </a:p>
        </p:txBody>
      </p:sp>
    </p:spTree>
    <p:extLst>
      <p:ext uri="{BB962C8B-B14F-4D97-AF65-F5344CB8AC3E}">
        <p14:creationId xmlns:p14="http://schemas.microsoft.com/office/powerpoint/2010/main" val="238032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31</a:t>
            </a:fld>
            <a:endParaRPr lang="en-US"/>
          </a:p>
        </p:txBody>
      </p:sp>
    </p:spTree>
    <p:extLst>
      <p:ext uri="{BB962C8B-B14F-4D97-AF65-F5344CB8AC3E}">
        <p14:creationId xmlns:p14="http://schemas.microsoft.com/office/powerpoint/2010/main" val="3826514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32</a:t>
            </a:fld>
            <a:endParaRPr lang="en-US"/>
          </a:p>
        </p:txBody>
      </p:sp>
    </p:spTree>
    <p:extLst>
      <p:ext uri="{BB962C8B-B14F-4D97-AF65-F5344CB8AC3E}">
        <p14:creationId xmlns:p14="http://schemas.microsoft.com/office/powerpoint/2010/main" val="3334750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33</a:t>
            </a:fld>
            <a:endParaRPr lang="en-US"/>
          </a:p>
        </p:txBody>
      </p:sp>
    </p:spTree>
    <p:extLst>
      <p:ext uri="{BB962C8B-B14F-4D97-AF65-F5344CB8AC3E}">
        <p14:creationId xmlns:p14="http://schemas.microsoft.com/office/powerpoint/2010/main" val="851184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34</a:t>
            </a:fld>
            <a:endParaRPr lang="en-US"/>
          </a:p>
        </p:txBody>
      </p:sp>
    </p:spTree>
    <p:extLst>
      <p:ext uri="{BB962C8B-B14F-4D97-AF65-F5344CB8AC3E}">
        <p14:creationId xmlns:p14="http://schemas.microsoft.com/office/powerpoint/2010/main" val="2608921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35</a:t>
            </a:fld>
            <a:endParaRPr lang="en-US"/>
          </a:p>
        </p:txBody>
      </p:sp>
    </p:spTree>
    <p:extLst>
      <p:ext uri="{BB962C8B-B14F-4D97-AF65-F5344CB8AC3E}">
        <p14:creationId xmlns:p14="http://schemas.microsoft.com/office/powerpoint/2010/main" val="2705400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36</a:t>
            </a:fld>
            <a:endParaRPr lang="en-US"/>
          </a:p>
        </p:txBody>
      </p:sp>
    </p:spTree>
    <p:extLst>
      <p:ext uri="{BB962C8B-B14F-4D97-AF65-F5344CB8AC3E}">
        <p14:creationId xmlns:p14="http://schemas.microsoft.com/office/powerpoint/2010/main" val="3015905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37</a:t>
            </a:fld>
            <a:endParaRPr lang="en-US"/>
          </a:p>
        </p:txBody>
      </p:sp>
    </p:spTree>
    <p:extLst>
      <p:ext uri="{BB962C8B-B14F-4D97-AF65-F5344CB8AC3E}">
        <p14:creationId xmlns:p14="http://schemas.microsoft.com/office/powerpoint/2010/main" val="2888512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38</a:t>
            </a:fld>
            <a:endParaRPr lang="en-US"/>
          </a:p>
        </p:txBody>
      </p:sp>
    </p:spTree>
    <p:extLst>
      <p:ext uri="{BB962C8B-B14F-4D97-AF65-F5344CB8AC3E}">
        <p14:creationId xmlns:p14="http://schemas.microsoft.com/office/powerpoint/2010/main" val="3305180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39</a:t>
            </a:fld>
            <a:endParaRPr lang="en-US"/>
          </a:p>
        </p:txBody>
      </p:sp>
    </p:spTree>
    <p:extLst>
      <p:ext uri="{BB962C8B-B14F-4D97-AF65-F5344CB8AC3E}">
        <p14:creationId xmlns:p14="http://schemas.microsoft.com/office/powerpoint/2010/main" val="144768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a:t>
            </a:fld>
            <a:endParaRPr lang="en-US"/>
          </a:p>
        </p:txBody>
      </p:sp>
    </p:spTree>
    <p:extLst>
      <p:ext uri="{BB962C8B-B14F-4D97-AF65-F5344CB8AC3E}">
        <p14:creationId xmlns:p14="http://schemas.microsoft.com/office/powerpoint/2010/main" val="998403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40</a:t>
            </a:fld>
            <a:endParaRPr lang="en-US"/>
          </a:p>
        </p:txBody>
      </p:sp>
    </p:spTree>
    <p:extLst>
      <p:ext uri="{BB962C8B-B14F-4D97-AF65-F5344CB8AC3E}">
        <p14:creationId xmlns:p14="http://schemas.microsoft.com/office/powerpoint/2010/main" val="3280151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41</a:t>
            </a:fld>
            <a:endParaRPr lang="en-US"/>
          </a:p>
        </p:txBody>
      </p:sp>
    </p:spTree>
    <p:extLst>
      <p:ext uri="{BB962C8B-B14F-4D97-AF65-F5344CB8AC3E}">
        <p14:creationId xmlns:p14="http://schemas.microsoft.com/office/powerpoint/2010/main" val="1185135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42</a:t>
            </a:fld>
            <a:endParaRPr lang="en-US"/>
          </a:p>
        </p:txBody>
      </p:sp>
    </p:spTree>
    <p:extLst>
      <p:ext uri="{BB962C8B-B14F-4D97-AF65-F5344CB8AC3E}">
        <p14:creationId xmlns:p14="http://schemas.microsoft.com/office/powerpoint/2010/main" val="2243886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43</a:t>
            </a:fld>
            <a:endParaRPr lang="en-US"/>
          </a:p>
        </p:txBody>
      </p:sp>
    </p:spTree>
    <p:extLst>
      <p:ext uri="{BB962C8B-B14F-4D97-AF65-F5344CB8AC3E}">
        <p14:creationId xmlns:p14="http://schemas.microsoft.com/office/powerpoint/2010/main" val="3832286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44</a:t>
            </a:fld>
            <a:endParaRPr lang="en-US"/>
          </a:p>
        </p:txBody>
      </p:sp>
    </p:spTree>
    <p:extLst>
      <p:ext uri="{BB962C8B-B14F-4D97-AF65-F5344CB8AC3E}">
        <p14:creationId xmlns:p14="http://schemas.microsoft.com/office/powerpoint/2010/main" val="79023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45</a:t>
            </a:fld>
            <a:endParaRPr lang="en-US"/>
          </a:p>
        </p:txBody>
      </p:sp>
    </p:spTree>
    <p:extLst>
      <p:ext uri="{BB962C8B-B14F-4D97-AF65-F5344CB8AC3E}">
        <p14:creationId xmlns:p14="http://schemas.microsoft.com/office/powerpoint/2010/main" val="2443050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46</a:t>
            </a:fld>
            <a:endParaRPr lang="en-US"/>
          </a:p>
        </p:txBody>
      </p:sp>
    </p:spTree>
    <p:extLst>
      <p:ext uri="{BB962C8B-B14F-4D97-AF65-F5344CB8AC3E}">
        <p14:creationId xmlns:p14="http://schemas.microsoft.com/office/powerpoint/2010/main" val="3110392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47</a:t>
            </a:fld>
            <a:endParaRPr lang="en-US"/>
          </a:p>
        </p:txBody>
      </p:sp>
    </p:spTree>
    <p:extLst>
      <p:ext uri="{BB962C8B-B14F-4D97-AF65-F5344CB8AC3E}">
        <p14:creationId xmlns:p14="http://schemas.microsoft.com/office/powerpoint/2010/main" val="11895007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48</a:t>
            </a:fld>
            <a:endParaRPr lang="en-US"/>
          </a:p>
        </p:txBody>
      </p:sp>
    </p:spTree>
    <p:extLst>
      <p:ext uri="{BB962C8B-B14F-4D97-AF65-F5344CB8AC3E}">
        <p14:creationId xmlns:p14="http://schemas.microsoft.com/office/powerpoint/2010/main" val="1491002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49</a:t>
            </a:fld>
            <a:endParaRPr lang="en-US"/>
          </a:p>
        </p:txBody>
      </p:sp>
    </p:spTree>
    <p:extLst>
      <p:ext uri="{BB962C8B-B14F-4D97-AF65-F5344CB8AC3E}">
        <p14:creationId xmlns:p14="http://schemas.microsoft.com/office/powerpoint/2010/main" val="292067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5</a:t>
            </a:fld>
            <a:endParaRPr lang="en-US"/>
          </a:p>
        </p:txBody>
      </p:sp>
    </p:spTree>
    <p:extLst>
      <p:ext uri="{BB962C8B-B14F-4D97-AF65-F5344CB8AC3E}">
        <p14:creationId xmlns:p14="http://schemas.microsoft.com/office/powerpoint/2010/main" val="1307185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50</a:t>
            </a:fld>
            <a:endParaRPr lang="en-US"/>
          </a:p>
        </p:txBody>
      </p:sp>
    </p:spTree>
    <p:extLst>
      <p:ext uri="{BB962C8B-B14F-4D97-AF65-F5344CB8AC3E}">
        <p14:creationId xmlns:p14="http://schemas.microsoft.com/office/powerpoint/2010/main" val="3690360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51</a:t>
            </a:fld>
            <a:endParaRPr lang="en-US"/>
          </a:p>
        </p:txBody>
      </p:sp>
    </p:spTree>
    <p:extLst>
      <p:ext uri="{BB962C8B-B14F-4D97-AF65-F5344CB8AC3E}">
        <p14:creationId xmlns:p14="http://schemas.microsoft.com/office/powerpoint/2010/main" val="260611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52</a:t>
            </a:fld>
            <a:endParaRPr lang="en-US"/>
          </a:p>
        </p:txBody>
      </p:sp>
    </p:spTree>
    <p:extLst>
      <p:ext uri="{BB962C8B-B14F-4D97-AF65-F5344CB8AC3E}">
        <p14:creationId xmlns:p14="http://schemas.microsoft.com/office/powerpoint/2010/main" val="636871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53</a:t>
            </a:fld>
            <a:endParaRPr lang="en-US"/>
          </a:p>
        </p:txBody>
      </p:sp>
    </p:spTree>
    <p:extLst>
      <p:ext uri="{BB962C8B-B14F-4D97-AF65-F5344CB8AC3E}">
        <p14:creationId xmlns:p14="http://schemas.microsoft.com/office/powerpoint/2010/main" val="16184477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54</a:t>
            </a:fld>
            <a:endParaRPr lang="en-US"/>
          </a:p>
        </p:txBody>
      </p:sp>
    </p:spTree>
    <p:extLst>
      <p:ext uri="{BB962C8B-B14F-4D97-AF65-F5344CB8AC3E}">
        <p14:creationId xmlns:p14="http://schemas.microsoft.com/office/powerpoint/2010/main" val="13229201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55</a:t>
            </a:fld>
            <a:endParaRPr lang="en-US"/>
          </a:p>
        </p:txBody>
      </p:sp>
    </p:spTree>
    <p:extLst>
      <p:ext uri="{BB962C8B-B14F-4D97-AF65-F5344CB8AC3E}">
        <p14:creationId xmlns:p14="http://schemas.microsoft.com/office/powerpoint/2010/main" val="27502531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56</a:t>
            </a:fld>
            <a:endParaRPr lang="en-US"/>
          </a:p>
        </p:txBody>
      </p:sp>
    </p:spTree>
    <p:extLst>
      <p:ext uri="{BB962C8B-B14F-4D97-AF65-F5344CB8AC3E}">
        <p14:creationId xmlns:p14="http://schemas.microsoft.com/office/powerpoint/2010/main" val="303331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6</a:t>
            </a:fld>
            <a:endParaRPr lang="en-US"/>
          </a:p>
        </p:txBody>
      </p:sp>
    </p:spTree>
    <p:extLst>
      <p:ext uri="{BB962C8B-B14F-4D97-AF65-F5344CB8AC3E}">
        <p14:creationId xmlns:p14="http://schemas.microsoft.com/office/powerpoint/2010/main" val="369282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7</a:t>
            </a:fld>
            <a:endParaRPr lang="en-US"/>
          </a:p>
        </p:txBody>
      </p:sp>
    </p:spTree>
    <p:extLst>
      <p:ext uri="{BB962C8B-B14F-4D97-AF65-F5344CB8AC3E}">
        <p14:creationId xmlns:p14="http://schemas.microsoft.com/office/powerpoint/2010/main" val="388891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8</a:t>
            </a:fld>
            <a:endParaRPr lang="en-US"/>
          </a:p>
        </p:txBody>
      </p:sp>
    </p:spTree>
    <p:extLst>
      <p:ext uri="{BB962C8B-B14F-4D97-AF65-F5344CB8AC3E}">
        <p14:creationId xmlns:p14="http://schemas.microsoft.com/office/powerpoint/2010/main" val="91889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BD2E8-70B3-43B7-B60F-6F8C511EA8CC}" type="slidenum">
              <a:rPr lang="en-US" smtClean="0"/>
              <a:t>9</a:t>
            </a:fld>
            <a:endParaRPr lang="en-US"/>
          </a:p>
        </p:txBody>
      </p:sp>
    </p:spTree>
    <p:extLst>
      <p:ext uri="{BB962C8B-B14F-4D97-AF65-F5344CB8AC3E}">
        <p14:creationId xmlns:p14="http://schemas.microsoft.com/office/powerpoint/2010/main" val="3163644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D5F4C-B22E-87C5-5E33-084712F1BB85}"/>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7"/>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0"/>
            <a:ext cx="12192000" cy="18176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22458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1DB10A0E-82BD-5AF0-FD1B-54E0308BAD9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65534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064D3892-2DD7-EE87-F2F7-DC597F2F7E0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34513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451E1-4971-8C70-E29A-BF64AAFE29A0}"/>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171324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1117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72535"/>
            <a:ext cx="5264150" cy="2268538"/>
          </a:xfrm>
        </p:spPr>
        <p:txBody>
          <a:bodyPr anchor="ctr" anchorCtr="0">
            <a:normAutofit/>
          </a:bodyPr>
          <a:lstStyle>
            <a:lvl1pPr>
              <a:defRPr sz="5400">
                <a:solidFill>
                  <a:schemeClr val="accent2"/>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6437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02297"/>
            <a:ext cx="5264150" cy="3638776"/>
          </a:xfrm>
        </p:spPr>
        <p:txBody>
          <a:bodyPr anchor="ctr" anchorCtr="0">
            <a:normAutofit/>
          </a:bodyPr>
          <a:lstStyle>
            <a:lvl1pPr>
              <a:defRPr sz="5400">
                <a:solidFill>
                  <a:schemeClr val="accent2"/>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77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9984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4771E022-246E-3D33-45F6-AC6B91BFAD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108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89914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6ED4D970-23AF-733D-8FCE-4CE131F1C37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8684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02BEB-3422-9E94-962C-D3E5E34127F8}"/>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7" name="Title 1">
            <a:extLst>
              <a:ext uri="{FF2B5EF4-FFF2-40B4-BE49-F238E27FC236}">
                <a16:creationId xmlns:a16="http://schemas.microsoft.com/office/drawing/2014/main" id="{DD76883E-1DE0-8729-513E-E5FADCCC8A7E}"/>
              </a:ext>
            </a:extLst>
          </p:cNvPr>
          <p:cNvSpPr>
            <a:spLocks noGrp="1"/>
          </p:cNvSpPr>
          <p:nvPr>
            <p:ph type="ctrTitle"/>
          </p:nvPr>
        </p:nvSpPr>
        <p:spPr>
          <a:xfrm>
            <a:off x="1839750" y="2257636"/>
            <a:ext cx="6835899" cy="2342728"/>
          </a:xfrm>
        </p:spPr>
        <p:txBody>
          <a:bodyPr anchor="ctr" anchorCtr="0">
            <a:normAutofit/>
          </a:bodyPr>
          <a:lstStyle>
            <a:lvl1pPr algn="l">
              <a:defRPr sz="6600">
                <a:solidFill>
                  <a:schemeClr val="bg2"/>
                </a:solidFill>
              </a:defRPr>
            </a:lvl1pPr>
          </a:lstStyle>
          <a:p>
            <a:r>
              <a:rPr lang="en-US"/>
              <a:t>Click to edit Master title style</a:t>
            </a:r>
            <a:endParaRPr lang="en-US" dirty="0"/>
          </a:p>
        </p:txBody>
      </p:sp>
      <p:pic>
        <p:nvPicPr>
          <p:cNvPr id="8" name="Picture 7" descr="Oregon State Seal">
            <a:extLst>
              <a:ext uri="{FF2B5EF4-FFF2-40B4-BE49-F238E27FC236}">
                <a16:creationId xmlns:a16="http://schemas.microsoft.com/office/drawing/2014/main" id="{3203676B-7580-1514-3A4C-85301B2E360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2257636"/>
            <a:ext cx="2335673" cy="2342728"/>
          </a:xfrm>
          <a:prstGeom prst="rect">
            <a:avLst/>
          </a:prstGeom>
        </p:spPr>
      </p:pic>
    </p:spTree>
    <p:extLst>
      <p:ext uri="{BB962C8B-B14F-4D97-AF65-F5344CB8AC3E}">
        <p14:creationId xmlns:p14="http://schemas.microsoft.com/office/powerpoint/2010/main" val="192055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5AA42B2-326E-3C90-D997-BA02502472F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01004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26388EB-350E-CCDF-E111-767A1E5A78D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43516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267C0-70AF-005E-01CC-6AFBA4DD991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03126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47455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5"/>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6022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9075"/>
            <a:ext cx="5264150" cy="3655452"/>
          </a:xfrm>
        </p:spPr>
        <p:txBody>
          <a:bodyPr anchor="ctr" anchorCtr="0">
            <a:normAutofit/>
          </a:bodyPr>
          <a:lstStyle>
            <a:lvl1pPr>
              <a:defRPr sz="5400">
                <a:solidFill>
                  <a:schemeClr val="accent5"/>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9890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2395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1" name="Title 10">
            <a:extLst>
              <a:ext uri="{FF2B5EF4-FFF2-40B4-BE49-F238E27FC236}">
                <a16:creationId xmlns:a16="http://schemas.microsoft.com/office/drawing/2014/main" id="{13D29285-A485-B869-8F9E-49320269A0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2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91316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3F50B191-7D59-5AFE-03CA-9C08E47D38F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72150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119882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5513AE2-64EC-DCDD-CD00-07595AF3A0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734218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9D40835C-084A-8A40-BF2D-A5147710061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63747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hank You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02BEB-3422-9E94-962C-D3E5E34127F8}"/>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7" name="Title 1">
            <a:extLst>
              <a:ext uri="{FF2B5EF4-FFF2-40B4-BE49-F238E27FC236}">
                <a16:creationId xmlns:a16="http://schemas.microsoft.com/office/drawing/2014/main" id="{DD76883E-1DE0-8729-513E-E5FADCCC8A7E}"/>
              </a:ext>
            </a:extLst>
          </p:cNvPr>
          <p:cNvSpPr>
            <a:spLocks noGrp="1"/>
          </p:cNvSpPr>
          <p:nvPr>
            <p:ph type="ctrTitle"/>
          </p:nvPr>
        </p:nvSpPr>
        <p:spPr>
          <a:xfrm>
            <a:off x="1839750" y="2257636"/>
            <a:ext cx="6835899" cy="2342728"/>
          </a:xfrm>
        </p:spPr>
        <p:txBody>
          <a:bodyPr anchor="ctr" anchorCtr="0">
            <a:normAutofit/>
          </a:bodyPr>
          <a:lstStyle>
            <a:lvl1pPr algn="l">
              <a:defRPr sz="66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25362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0CBB7-403E-80D3-8035-B91B9605636E}"/>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978425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05403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210820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0686"/>
            <a:ext cx="5264150" cy="3663841"/>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8859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2427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8DA62D9D-7F2C-8BE4-AAAC-E80FEE23BE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123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12372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93772-5CD8-0D96-E16A-3B8BE93C7A7D}"/>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2994839"/>
            <a:ext cx="5264150" cy="2268537"/>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71920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09589C0-BBEC-3850-0914-49E7E2F8C8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048643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C26E362-4BB4-86B1-4BDC-E3C9874DAD8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49304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1FE547D-9837-4263-7FBA-6518D4898EE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88921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C852F-9663-8F0F-A39E-C8C796F3A0D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27984497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894049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94839"/>
            <a:ext cx="5264150" cy="2268537"/>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93613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593909"/>
            <a:ext cx="5264150" cy="3669468"/>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898126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937744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A1E30B4-BF52-848B-6092-1C7BBC7FC9E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0359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2356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A12B5-49D0-25D4-CA0B-D418BA412D3F}"/>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1716361"/>
            <a:ext cx="5264150" cy="3547015"/>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17691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F75322B-D108-0B6F-CD74-36CF7534C32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15988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E10A22A-B483-EC22-54C0-09282ADA1C2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30841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886A08AE-464A-92BF-D70B-F951F3AB249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38049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14873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CC9B3E6-E9AA-901B-9EA9-DC8D7A36E2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5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3074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1/7/2026</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B80D27A5-C18F-33C6-4AAF-EF2A845512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1471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D354A7-A2BF-CBB3-A3D6-4FF62FB4B93B}"/>
              </a:ext>
              <a:ext uri="{C183D7F6-B498-43B3-948B-1728B52AA6E4}">
                <adec:decorative xmlns:adec="http://schemas.microsoft.com/office/drawing/2017/decorative" val="1"/>
              </a:ext>
            </a:extLst>
          </p:cNvPr>
          <p:cNvPicPr>
            <a:picLocks noChangeAspect="1"/>
          </p:cNvPicPr>
          <p:nvPr userDrawn="1"/>
        </p:nvPicPr>
        <p:blipFill>
          <a:blip r:embed="rId13"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013717326"/>
      </p:ext>
    </p:extLst>
  </p:cSld>
  <p:clrMap bg1="lt1" tx1="dk1" bg2="lt2" tx2="dk2" accent1="accent1" accent2="accent2" accent3="accent3" accent4="accent4" accent5="accent5" accent6="accent6" hlink="hlink" folHlink="folHlink"/>
  <p:sldLayoutIdLst>
    <p:sldLayoutId id="2147483673" r:id="rId1"/>
    <p:sldLayoutId id="2147483723" r:id="rId2"/>
    <p:sldLayoutId id="2147483674" r:id="rId3"/>
    <p:sldLayoutId id="2147483675" r:id="rId4"/>
    <p:sldLayoutId id="2147483722"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B6F04-E005-981A-E21D-732CE579D09C}"/>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28950251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24"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7068E-601E-5568-9B53-CD02EA2D47E2}"/>
              </a:ext>
              <a:ext uri="{C183D7F6-B498-43B3-948B-1728B52AA6E4}">
                <adec:decorative xmlns:adec="http://schemas.microsoft.com/office/drawing/2017/decorative" val="1"/>
              </a:ext>
            </a:extLst>
          </p:cNvPr>
          <p:cNvPicPr>
            <a:picLocks noChangeAspect="1"/>
          </p:cNvPicPr>
          <p:nvPr userDrawn="1"/>
        </p:nvPicPr>
        <p:blipFill>
          <a:blip r:embed="rId13"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34917412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5" r:id="rId4"/>
    <p:sldLayoutId id="2147483696" r:id="rId5"/>
    <p:sldLayoutId id="2147483697" r:id="rId6"/>
    <p:sldLayoutId id="2147483698" r:id="rId7"/>
    <p:sldLayoutId id="2147483699" r:id="rId8"/>
    <p:sldLayoutId id="2147483700" r:id="rId9"/>
    <p:sldLayoutId id="2147483701" r:id="rId10"/>
    <p:sldLayoutId id="2147483728" r:id="rId11"/>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E3B07B-9D76-BA71-338B-30745BB4512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1180255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26"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700F66-526F-6833-205A-CB37735E20B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1/7/2026</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1284929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27" r:id="rId4"/>
    <p:sldLayoutId id="2147483716" r:id="rId5"/>
    <p:sldLayoutId id="2147483717" r:id="rId6"/>
    <p:sldLayoutId id="2147483718" r:id="rId7"/>
    <p:sldLayoutId id="2147483719" r:id="rId8"/>
    <p:sldLayoutId id="2147483720" r:id="rId9"/>
    <p:sldLayoutId id="214748372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das/HR/Documents/Underfill-Equal-Pay-Assessments-Desk-Guide.pdf"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20.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20.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A9ED-B656-2E90-DE9B-B185ADC05B67}"/>
              </a:ext>
            </a:extLst>
          </p:cNvPr>
          <p:cNvSpPr>
            <a:spLocks noGrp="1"/>
          </p:cNvSpPr>
          <p:nvPr>
            <p:ph type="ctrTitle"/>
          </p:nvPr>
        </p:nvSpPr>
        <p:spPr>
          <a:xfrm>
            <a:off x="482600" y="707010"/>
            <a:ext cx="4890678" cy="3698974"/>
          </a:xfrm>
        </p:spPr>
        <p:txBody>
          <a:bodyPr anchor="t">
            <a:noAutofit/>
          </a:bodyPr>
          <a:lstStyle/>
          <a:p>
            <a:r>
              <a:rPr lang="en-US" sz="3200" dirty="0"/>
              <a:t>Contract Training </a:t>
            </a:r>
            <a:br>
              <a:rPr lang="en-US" sz="3200" dirty="0"/>
            </a:br>
            <a:r>
              <a:rPr lang="en-US" sz="3200" dirty="0"/>
              <a:t>2025-2027:</a:t>
            </a:r>
            <a:br>
              <a:rPr lang="en-US" sz="3200" dirty="0"/>
            </a:br>
            <a:br>
              <a:rPr lang="en-US" sz="3200" dirty="0"/>
            </a:br>
            <a:r>
              <a:rPr lang="en-US" sz="3200" dirty="0"/>
              <a:t>SEIU &amp; State of Oregon</a:t>
            </a:r>
            <a:br>
              <a:rPr lang="en-US" sz="3200" dirty="0"/>
            </a:br>
            <a:br>
              <a:rPr lang="en-US" sz="3200" dirty="0"/>
            </a:br>
            <a:r>
              <a:rPr lang="en-US" sz="3200" dirty="0"/>
              <a:t>Collective Bargaining Agreement</a:t>
            </a:r>
          </a:p>
        </p:txBody>
      </p:sp>
      <p:sp>
        <p:nvSpPr>
          <p:cNvPr id="3" name="Subtitle 2">
            <a:extLst>
              <a:ext uri="{FF2B5EF4-FFF2-40B4-BE49-F238E27FC236}">
                <a16:creationId xmlns:a16="http://schemas.microsoft.com/office/drawing/2014/main" id="{C3BBC9CC-8DF3-46E8-0E39-C71409485D45}"/>
              </a:ext>
            </a:extLst>
          </p:cNvPr>
          <p:cNvSpPr>
            <a:spLocks noGrp="1"/>
          </p:cNvSpPr>
          <p:nvPr>
            <p:ph type="subTitle" idx="1"/>
          </p:nvPr>
        </p:nvSpPr>
        <p:spPr>
          <a:xfrm>
            <a:off x="226244" y="5501664"/>
            <a:ext cx="11762556" cy="936703"/>
          </a:xfrm>
        </p:spPr>
        <p:txBody>
          <a:bodyPr/>
          <a:lstStyle/>
          <a:p>
            <a:pPr algn="ctr"/>
            <a:r>
              <a:rPr lang="en-US" sz="2900" dirty="0"/>
              <a:t>SEIU Represented Agencies</a:t>
            </a:r>
          </a:p>
        </p:txBody>
      </p:sp>
      <p:pic>
        <p:nvPicPr>
          <p:cNvPr id="4" name="Picture 3">
            <a:extLst>
              <a:ext uri="{FF2B5EF4-FFF2-40B4-BE49-F238E27FC236}">
                <a16:creationId xmlns:a16="http://schemas.microsoft.com/office/drawing/2014/main" id="{F730A249-1DC7-0941-502D-B73371FA276C}"/>
              </a:ext>
            </a:extLst>
          </p:cNvPr>
          <p:cNvPicPr>
            <a:picLocks noChangeAspect="1"/>
          </p:cNvPicPr>
          <p:nvPr/>
        </p:nvPicPr>
        <p:blipFill>
          <a:blip r:embed="rId3"/>
          <a:stretch>
            <a:fillRect/>
          </a:stretch>
        </p:blipFill>
        <p:spPr>
          <a:xfrm>
            <a:off x="5945171" y="1609989"/>
            <a:ext cx="2526231" cy="2285214"/>
          </a:xfrm>
          <a:prstGeom prst="rect">
            <a:avLst/>
          </a:prstGeom>
          <a:ln>
            <a:solidFill>
              <a:schemeClr val="tx1">
                <a:lumMod val="75000"/>
                <a:lumOff val="25000"/>
              </a:schemeClr>
            </a:solidFill>
          </a:ln>
        </p:spPr>
      </p:pic>
    </p:spTree>
    <p:extLst>
      <p:ext uri="{BB962C8B-B14F-4D97-AF65-F5344CB8AC3E}">
        <p14:creationId xmlns:p14="http://schemas.microsoft.com/office/powerpoint/2010/main" val="129973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5520E-EF17-508A-B062-BD63E8E2D3E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56EB512-A19B-E770-990A-56477B4E13F8}"/>
              </a:ext>
            </a:extLst>
          </p:cNvPr>
          <p:cNvSpPr>
            <a:spLocks noGrp="1"/>
          </p:cNvSpPr>
          <p:nvPr>
            <p:ph type="title"/>
          </p:nvPr>
        </p:nvSpPr>
        <p:spPr>
          <a:xfrm>
            <a:off x="65988" y="365126"/>
            <a:ext cx="9964132" cy="1193988"/>
          </a:xfrm>
        </p:spPr>
        <p:txBody>
          <a:bodyPr>
            <a:normAutofit/>
          </a:bodyPr>
          <a:lstStyle/>
          <a:p>
            <a:r>
              <a:rPr lang="en-US" sz="2800" dirty="0"/>
              <a:t>Article 4 – Term of Agreement</a:t>
            </a:r>
          </a:p>
        </p:txBody>
      </p:sp>
      <p:sp>
        <p:nvSpPr>
          <p:cNvPr id="14" name="TextBox 13">
            <a:extLst>
              <a:ext uri="{FF2B5EF4-FFF2-40B4-BE49-F238E27FC236}">
                <a16:creationId xmlns:a16="http://schemas.microsoft.com/office/drawing/2014/main" id="{EFC206A0-3336-D13D-D44E-6CA9F60F32F4}"/>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7AD1B076-0C8B-CE7D-7F45-F6D373A10241}"/>
              </a:ext>
            </a:extLst>
          </p:cNvPr>
          <p:cNvSpPr txBox="1"/>
          <p:nvPr/>
        </p:nvSpPr>
        <p:spPr>
          <a:xfrm>
            <a:off x="-4528" y="2130700"/>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Two</a:t>
            </a:r>
            <a:r>
              <a:rPr lang="en-US" dirty="0">
                <a:latin typeface="Roboto" panose="02000000000000000000" pitchFamily="2" charset="0"/>
                <a:ea typeface="Roboto" panose="02000000000000000000" pitchFamily="2" charset="0"/>
                <a:cs typeface="Roboto" panose="02000000000000000000" pitchFamily="2" charset="0"/>
              </a:rPr>
              <a:t>-year term of agreement effective date of ratification through June 30, 2027.</a:t>
            </a:r>
          </a:p>
        </p:txBody>
      </p:sp>
      <p:sp>
        <p:nvSpPr>
          <p:cNvPr id="2" name="Rectangle 1">
            <a:extLst>
              <a:ext uri="{FF2B5EF4-FFF2-40B4-BE49-F238E27FC236}">
                <a16:creationId xmlns:a16="http://schemas.microsoft.com/office/drawing/2014/main" id="{559161B0-5C93-E43E-3747-EA1157DD362C}"/>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844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0E154-3830-7EE7-4F77-1DFD92CDB66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9860AFD-C14E-28F5-4B8A-DE6F4AE0E219}"/>
              </a:ext>
            </a:extLst>
          </p:cNvPr>
          <p:cNvSpPr>
            <a:spLocks noGrp="1"/>
          </p:cNvSpPr>
          <p:nvPr>
            <p:ph type="title"/>
          </p:nvPr>
        </p:nvSpPr>
        <p:spPr>
          <a:xfrm>
            <a:off x="65988" y="365126"/>
            <a:ext cx="9964132" cy="1193988"/>
          </a:xfrm>
        </p:spPr>
        <p:txBody>
          <a:bodyPr>
            <a:normAutofit/>
          </a:bodyPr>
          <a:lstStyle/>
          <a:p>
            <a:r>
              <a:rPr lang="en-US" sz="2800" dirty="0"/>
              <a:t>Article 10 – Union Rights</a:t>
            </a:r>
          </a:p>
        </p:txBody>
      </p:sp>
      <p:sp>
        <p:nvSpPr>
          <p:cNvPr id="14" name="TextBox 13">
            <a:extLst>
              <a:ext uri="{FF2B5EF4-FFF2-40B4-BE49-F238E27FC236}">
                <a16:creationId xmlns:a16="http://schemas.microsoft.com/office/drawing/2014/main" id="{21BF1679-9CC0-B2A4-6333-43936CE0858B}"/>
              </a:ext>
            </a:extLst>
          </p:cNvPr>
          <p:cNvSpPr txBox="1"/>
          <p:nvPr/>
        </p:nvSpPr>
        <p:spPr>
          <a:xfrm>
            <a:off x="-4528"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3AB69F8E-1078-DB31-F507-6A066B12B84A}"/>
              </a:ext>
            </a:extLst>
          </p:cNvPr>
          <p:cNvSpPr txBox="1"/>
          <p:nvPr/>
        </p:nvSpPr>
        <p:spPr>
          <a:xfrm>
            <a:off x="-4528" y="2130700"/>
            <a:ext cx="12196528" cy="2267287"/>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Added </a:t>
            </a:r>
            <a:r>
              <a:rPr lang="en-US" sz="1600" dirty="0">
                <a:latin typeface="Roboto" panose="02000000000000000000" pitchFamily="2" charset="0"/>
                <a:ea typeface="Roboto" panose="02000000000000000000" pitchFamily="2" charset="0"/>
                <a:cs typeface="Roboto" panose="02000000000000000000" pitchFamily="2" charset="0"/>
              </a:rPr>
              <a:t>language allowing steward paid time off to be present, upon request, when an employee is reporting discrimination or harassment in the workplace through the process set forth in DAS Policy.</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Revised</a:t>
            </a:r>
            <a:r>
              <a:rPr lang="en-US" sz="1600" dirty="0">
                <a:latin typeface="Roboto" panose="02000000000000000000" pitchFamily="2" charset="0"/>
                <a:ea typeface="Roboto" panose="02000000000000000000" pitchFamily="2" charset="0"/>
                <a:cs typeface="Roboto" panose="02000000000000000000" pitchFamily="2" charset="0"/>
              </a:rPr>
              <a:t> language to allow sub local officers the ability to take up to twelve hours of paid time off per calendar year during regularly scheduled working hours at a mutually agreed upon time to attend meetings or trainings that pertain to labor-management issues, collective bargaining updates, or any other non-political topics.</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Updated</a:t>
            </a:r>
            <a:r>
              <a:rPr lang="en-US" sz="1600" dirty="0">
                <a:latin typeface="Roboto" panose="02000000000000000000" pitchFamily="2" charset="0"/>
                <a:ea typeface="Roboto" panose="02000000000000000000" pitchFamily="2" charset="0"/>
                <a:cs typeface="Roboto" panose="02000000000000000000" pitchFamily="2" charset="0"/>
              </a:rPr>
              <a:t> report fields in reports provided by DAS to the union.</a:t>
            </a:r>
          </a:p>
        </p:txBody>
      </p:sp>
      <p:sp>
        <p:nvSpPr>
          <p:cNvPr id="2" name="Rectangle 1">
            <a:extLst>
              <a:ext uri="{FF2B5EF4-FFF2-40B4-BE49-F238E27FC236}">
                <a16:creationId xmlns:a16="http://schemas.microsoft.com/office/drawing/2014/main" id="{7A9214BB-9207-8B54-9586-085CFC57CFC9}"/>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C0EE23-CF90-F2FB-BCD7-78B75ADE276B}"/>
              </a:ext>
            </a:extLst>
          </p:cNvPr>
          <p:cNvSpPr txBox="1"/>
          <p:nvPr/>
        </p:nvSpPr>
        <p:spPr>
          <a:xfrm>
            <a:off x="-4529" y="4905378"/>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A01E410C-E402-105A-4589-B06281C0E82E}"/>
              </a:ext>
            </a:extLst>
          </p:cNvPr>
          <p:cNvSpPr txBox="1"/>
          <p:nvPr/>
        </p:nvSpPr>
        <p:spPr>
          <a:xfrm>
            <a:off x="0" y="5274710"/>
            <a:ext cx="12196528" cy="789960"/>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effectLst/>
                <a:latin typeface="Roboto" panose="02000000000000000000" pitchFamily="2" charset="0"/>
                <a:ea typeface="Roboto" panose="02000000000000000000" pitchFamily="2" charset="0"/>
                <a:cs typeface="Roboto" panose="02000000000000000000" pitchFamily="2" charset="0"/>
              </a:rPr>
              <a:t>These changes allow stewards and elected leaders to better represent members.  The updates to the information the union receives will improve the outreach to members.</a:t>
            </a:r>
            <a:endParaRPr lang="en-US" sz="16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47548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B3F87-1B02-84AA-4BA8-75D6E0CBB9F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F0A712-AC32-E4B7-A4BA-5ED62F779493}"/>
              </a:ext>
            </a:extLst>
          </p:cNvPr>
          <p:cNvSpPr>
            <a:spLocks noGrp="1"/>
          </p:cNvSpPr>
          <p:nvPr>
            <p:ph type="title"/>
          </p:nvPr>
        </p:nvSpPr>
        <p:spPr>
          <a:xfrm>
            <a:off x="65988" y="365126"/>
            <a:ext cx="9964132" cy="1193988"/>
          </a:xfrm>
        </p:spPr>
        <p:txBody>
          <a:bodyPr>
            <a:normAutofit/>
          </a:bodyPr>
          <a:lstStyle/>
          <a:p>
            <a:r>
              <a:rPr lang="en-US" sz="2800" dirty="0"/>
              <a:t>Article 14 – Negotiations Procedure</a:t>
            </a:r>
          </a:p>
        </p:txBody>
      </p:sp>
      <p:sp>
        <p:nvSpPr>
          <p:cNvPr id="14" name="TextBox 13">
            <a:extLst>
              <a:ext uri="{FF2B5EF4-FFF2-40B4-BE49-F238E27FC236}">
                <a16:creationId xmlns:a16="http://schemas.microsoft.com/office/drawing/2014/main" id="{BADEF787-0F0B-7695-CD66-247B79F52C7E}"/>
              </a:ext>
            </a:extLst>
          </p:cNvPr>
          <p:cNvSpPr txBox="1"/>
          <p:nvPr/>
        </p:nvSpPr>
        <p:spPr>
          <a:xfrm>
            <a:off x="-4529"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1E467C59-C176-AB6A-8A42-77220275C1F5}"/>
              </a:ext>
            </a:extLst>
          </p:cNvPr>
          <p:cNvSpPr txBox="1"/>
          <p:nvPr/>
        </p:nvSpPr>
        <p:spPr>
          <a:xfrm>
            <a:off x="-4528" y="2130700"/>
            <a:ext cx="12191998" cy="87716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Housekeeping</a:t>
            </a:r>
            <a:r>
              <a:rPr lang="en-US" dirty="0">
                <a:latin typeface="Roboto" panose="02000000000000000000" pitchFamily="2" charset="0"/>
                <a:ea typeface="Roboto" panose="02000000000000000000" pitchFamily="2" charset="0"/>
                <a:cs typeface="Roboto" panose="02000000000000000000" pitchFamily="2" charset="0"/>
              </a:rPr>
              <a:t> to update Agency names.</a:t>
            </a:r>
          </a:p>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Increased</a:t>
            </a:r>
            <a:r>
              <a:rPr lang="en-US" dirty="0">
                <a:latin typeface="Roboto" panose="02000000000000000000" pitchFamily="2" charset="0"/>
                <a:ea typeface="Roboto" panose="02000000000000000000" pitchFamily="2" charset="0"/>
                <a:cs typeface="Roboto" panose="02000000000000000000" pitchFamily="2" charset="0"/>
              </a:rPr>
              <a:t> Central Table union bargaining delegates from 10 to 12</a:t>
            </a:r>
            <a:r>
              <a:rPr lang="en-US" sz="1400" dirty="0">
                <a:latin typeface="Roboto" panose="02000000000000000000" pitchFamily="2" charset="0"/>
                <a:ea typeface="Roboto" panose="02000000000000000000" pitchFamily="2" charset="0"/>
                <a:cs typeface="Roboto" panose="02000000000000000000" pitchFamily="2" charset="0"/>
              </a:rPr>
              <a:t>.</a:t>
            </a:r>
          </a:p>
        </p:txBody>
      </p:sp>
      <p:sp>
        <p:nvSpPr>
          <p:cNvPr id="2" name="Rectangle 1">
            <a:extLst>
              <a:ext uri="{FF2B5EF4-FFF2-40B4-BE49-F238E27FC236}">
                <a16:creationId xmlns:a16="http://schemas.microsoft.com/office/drawing/2014/main" id="{738A8D99-D037-1C14-78F8-0ED08E87D54D}"/>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569B3A-7714-CD3F-D2EF-9C0150EF39B0}"/>
              </a:ext>
            </a:extLst>
          </p:cNvPr>
          <p:cNvSpPr txBox="1"/>
          <p:nvPr/>
        </p:nvSpPr>
        <p:spPr>
          <a:xfrm>
            <a:off x="-4529" y="3635922"/>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47C6DBBC-6A1A-B303-30C8-06FEC9F4D6A9}"/>
              </a:ext>
            </a:extLst>
          </p:cNvPr>
          <p:cNvSpPr txBox="1"/>
          <p:nvPr/>
        </p:nvSpPr>
        <p:spPr>
          <a:xfrm>
            <a:off x="0" y="4005254"/>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The increased number of central table members creates a more representative bargaining team.</a:t>
            </a:r>
          </a:p>
        </p:txBody>
      </p:sp>
    </p:spTree>
    <p:extLst>
      <p:ext uri="{BB962C8B-B14F-4D97-AF65-F5344CB8AC3E}">
        <p14:creationId xmlns:p14="http://schemas.microsoft.com/office/powerpoint/2010/main" val="2904348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997F5-C1B3-1252-464A-8419CB7483A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4945FB-9366-11A5-2F41-B57947F8218E}"/>
              </a:ext>
            </a:extLst>
          </p:cNvPr>
          <p:cNvSpPr>
            <a:spLocks noGrp="1"/>
          </p:cNvSpPr>
          <p:nvPr>
            <p:ph type="title"/>
          </p:nvPr>
        </p:nvSpPr>
        <p:spPr>
          <a:xfrm>
            <a:off x="65988" y="365126"/>
            <a:ext cx="9964132" cy="1193988"/>
          </a:xfrm>
        </p:spPr>
        <p:txBody>
          <a:bodyPr>
            <a:normAutofit/>
          </a:bodyPr>
          <a:lstStyle/>
          <a:p>
            <a:r>
              <a:rPr lang="en-US" sz="2800" dirty="0"/>
              <a:t>Article 19 – Personnel Records</a:t>
            </a:r>
          </a:p>
        </p:txBody>
      </p:sp>
      <p:sp>
        <p:nvSpPr>
          <p:cNvPr id="14" name="TextBox 13">
            <a:extLst>
              <a:ext uri="{FF2B5EF4-FFF2-40B4-BE49-F238E27FC236}">
                <a16:creationId xmlns:a16="http://schemas.microsoft.com/office/drawing/2014/main" id="{2BFC83B7-61D7-BB8A-945E-0CC5D1851A4E}"/>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FA0F34AA-A57B-E700-2C24-93759660A518}"/>
              </a:ext>
            </a:extLst>
          </p:cNvPr>
          <p:cNvSpPr txBox="1"/>
          <p:nvPr/>
        </p:nvSpPr>
        <p:spPr>
          <a:xfrm>
            <a:off x="-4528" y="2130700"/>
            <a:ext cx="12196528" cy="2123658"/>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If the </a:t>
            </a:r>
            <a:r>
              <a:rPr lang="en-US" dirty="0">
                <a:latin typeface="Roboto" panose="02000000000000000000" pitchFamily="2" charset="0"/>
                <a:ea typeface="Roboto" panose="02000000000000000000" pitchFamily="2" charset="0"/>
                <a:cs typeface="Roboto" panose="02000000000000000000" pitchFamily="2" charset="0"/>
              </a:rPr>
              <a:t>official personnel file or supervisory working file is stored at a different location, the Agency may, at its discretion, allow the employee to view the file at a location determined by the Agency, provide an electronic copy, or deliver a copy of the file to the employee for review within five (5) business days of their request.</a:t>
            </a:r>
          </a:p>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Clarified</a:t>
            </a:r>
            <a:r>
              <a:rPr lang="en-US" dirty="0">
                <a:latin typeface="Roboto" panose="02000000000000000000" pitchFamily="2" charset="0"/>
                <a:ea typeface="Roboto" panose="02000000000000000000" pitchFamily="2" charset="0"/>
                <a:cs typeface="Roboto" panose="02000000000000000000" pitchFamily="2" charset="0"/>
              </a:rPr>
              <a:t> if supervisory working file cannot be made available due to the absence of a supervisor, an extension of up to 10 business days will be granted.</a:t>
            </a:r>
          </a:p>
        </p:txBody>
      </p:sp>
      <p:sp>
        <p:nvSpPr>
          <p:cNvPr id="2" name="Rectangle 1">
            <a:extLst>
              <a:ext uri="{FF2B5EF4-FFF2-40B4-BE49-F238E27FC236}">
                <a16:creationId xmlns:a16="http://schemas.microsoft.com/office/drawing/2014/main" id="{12C2E858-51C8-2FC4-2B06-592E3037CC71}"/>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190C31-4154-EE17-5EE4-B04E021204DD}"/>
              </a:ext>
            </a:extLst>
          </p:cNvPr>
          <p:cNvSpPr txBox="1"/>
          <p:nvPr/>
        </p:nvSpPr>
        <p:spPr>
          <a:xfrm>
            <a:off x="-4529" y="501573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9B7F1FF0-7365-261C-0A61-D917BE54405E}"/>
              </a:ext>
            </a:extLst>
          </p:cNvPr>
          <p:cNvSpPr txBox="1"/>
          <p:nvPr/>
        </p:nvSpPr>
        <p:spPr>
          <a:xfrm>
            <a:off x="0" y="5385068"/>
            <a:ext cx="12196528" cy="87716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Ensure employees have timely access to their personal file or supervisory working file. Clarifies that the file can be reviewed based on the means that make the most sense to the agency -- electronic, delivered, viewed. </a:t>
            </a:r>
          </a:p>
        </p:txBody>
      </p:sp>
    </p:spTree>
    <p:extLst>
      <p:ext uri="{BB962C8B-B14F-4D97-AF65-F5344CB8AC3E}">
        <p14:creationId xmlns:p14="http://schemas.microsoft.com/office/powerpoint/2010/main" val="1213459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61523-EF6C-7DA9-9AF8-C8F51087DFA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B2AC569-13AB-E7BB-D8C3-724368174C22}"/>
              </a:ext>
            </a:extLst>
          </p:cNvPr>
          <p:cNvSpPr>
            <a:spLocks noGrp="1"/>
          </p:cNvSpPr>
          <p:nvPr>
            <p:ph type="title"/>
          </p:nvPr>
        </p:nvSpPr>
        <p:spPr>
          <a:xfrm>
            <a:off x="65988" y="365126"/>
            <a:ext cx="9964132" cy="1193988"/>
          </a:xfrm>
        </p:spPr>
        <p:txBody>
          <a:bodyPr>
            <a:normAutofit/>
          </a:bodyPr>
          <a:lstStyle/>
          <a:p>
            <a:r>
              <a:rPr lang="en-US" sz="2800" dirty="0"/>
              <a:t>Article 21 – Grievance and Arb Procedure</a:t>
            </a:r>
          </a:p>
        </p:txBody>
      </p:sp>
      <p:sp>
        <p:nvSpPr>
          <p:cNvPr id="14" name="TextBox 13">
            <a:extLst>
              <a:ext uri="{FF2B5EF4-FFF2-40B4-BE49-F238E27FC236}">
                <a16:creationId xmlns:a16="http://schemas.microsoft.com/office/drawing/2014/main" id="{71239E72-0F99-0321-E7F8-CCDAA07040D3}"/>
              </a:ext>
            </a:extLst>
          </p:cNvPr>
          <p:cNvSpPr txBox="1"/>
          <p:nvPr/>
        </p:nvSpPr>
        <p:spPr>
          <a:xfrm>
            <a:off x="-4528"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D0034D7B-AD8C-6D76-DB3E-5A2C8642E0CB}"/>
              </a:ext>
            </a:extLst>
          </p:cNvPr>
          <p:cNvSpPr txBox="1"/>
          <p:nvPr/>
        </p:nvSpPr>
        <p:spPr>
          <a:xfrm>
            <a:off x="-4528" y="2130700"/>
            <a:ext cx="12196528" cy="129266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Restructured</a:t>
            </a:r>
            <a:r>
              <a:rPr lang="en-US" dirty="0">
                <a:latin typeface="Roboto" panose="02000000000000000000" pitchFamily="2" charset="0"/>
                <a:ea typeface="Roboto" panose="02000000000000000000" pitchFamily="2" charset="0"/>
                <a:cs typeface="Roboto" panose="02000000000000000000" pitchFamily="2" charset="0"/>
              </a:rPr>
              <a:t> Article for clarity.</a:t>
            </a:r>
          </a:p>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In cases </a:t>
            </a:r>
            <a:r>
              <a:rPr lang="en-US" dirty="0">
                <a:latin typeface="Roboto" panose="02000000000000000000" pitchFamily="2" charset="0"/>
                <a:ea typeface="Roboto" panose="02000000000000000000" pitchFamily="2" charset="0"/>
                <a:cs typeface="Roboto" panose="02000000000000000000" pitchFamily="2" charset="0"/>
              </a:rPr>
              <a:t>where the grievant is a steward, the grievant cannot be the steward of record.</a:t>
            </a:r>
          </a:p>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Housekeeping</a:t>
            </a:r>
            <a:r>
              <a:rPr lang="en-US" dirty="0">
                <a:latin typeface="Roboto" panose="02000000000000000000" pitchFamily="2" charset="0"/>
                <a:ea typeface="Roboto" panose="02000000000000000000" pitchFamily="2" charset="0"/>
                <a:cs typeface="Roboto" panose="02000000000000000000" pitchFamily="2" charset="0"/>
              </a:rPr>
              <a:t> changes throughout Article.</a:t>
            </a:r>
          </a:p>
        </p:txBody>
      </p:sp>
      <p:sp>
        <p:nvSpPr>
          <p:cNvPr id="2" name="Rectangle 1">
            <a:extLst>
              <a:ext uri="{FF2B5EF4-FFF2-40B4-BE49-F238E27FC236}">
                <a16:creationId xmlns:a16="http://schemas.microsoft.com/office/drawing/2014/main" id="{ECC4852D-831F-103E-879D-B388DEE3C8D6}"/>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C85B6B-6311-BB5D-12DE-A90B703FA3A8}"/>
              </a:ext>
            </a:extLst>
          </p:cNvPr>
          <p:cNvSpPr txBox="1"/>
          <p:nvPr/>
        </p:nvSpPr>
        <p:spPr>
          <a:xfrm>
            <a:off x="-4529" y="3959117"/>
            <a:ext cx="12191999" cy="369332"/>
          </a:xfrm>
          <a:prstGeom prst="rect">
            <a:avLst/>
          </a:prstGeom>
          <a:noFill/>
          <a:ln>
            <a:noFill/>
          </a:ln>
        </p:spPr>
        <p:txBody>
          <a:bodyPr wrap="square" rtlCol="0">
            <a:spAutoFit/>
          </a:bodyPr>
          <a:lstStyle/>
          <a:p>
            <a:r>
              <a:rPr lang="en-US" u="sng" dirty="0">
                <a:latin typeface="+mj-lt"/>
              </a:rPr>
              <a:t>Intent</a:t>
            </a:r>
          </a:p>
        </p:txBody>
      </p:sp>
      <p:sp>
        <p:nvSpPr>
          <p:cNvPr id="6" name="TextBox 5">
            <a:extLst>
              <a:ext uri="{FF2B5EF4-FFF2-40B4-BE49-F238E27FC236}">
                <a16:creationId xmlns:a16="http://schemas.microsoft.com/office/drawing/2014/main" id="{E22B5E13-D63B-5CA4-8ED5-C09E6E930213}"/>
              </a:ext>
            </a:extLst>
          </p:cNvPr>
          <p:cNvSpPr txBox="1"/>
          <p:nvPr/>
        </p:nvSpPr>
        <p:spPr>
          <a:xfrm>
            <a:off x="0" y="4328449"/>
            <a:ext cx="12196528" cy="129266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Entire article was reorganized for the purpose of reducing confusion on timelines for filing versus appeals at various steps of process by reordering the language for better flow throughout article. </a:t>
            </a:r>
          </a:p>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Requires grievances at all steps to be filed with union representation.</a:t>
            </a:r>
          </a:p>
        </p:txBody>
      </p:sp>
    </p:spTree>
    <p:extLst>
      <p:ext uri="{BB962C8B-B14F-4D97-AF65-F5344CB8AC3E}">
        <p14:creationId xmlns:p14="http://schemas.microsoft.com/office/powerpoint/2010/main" val="2297956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B597A-9151-39D5-C8B4-21AC36C94A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3CE3D22-48B8-AC01-22E8-0AD5DDE275A4}"/>
              </a:ext>
            </a:extLst>
          </p:cNvPr>
          <p:cNvSpPr>
            <a:spLocks noGrp="1"/>
          </p:cNvSpPr>
          <p:nvPr>
            <p:ph type="title"/>
          </p:nvPr>
        </p:nvSpPr>
        <p:spPr>
          <a:xfrm>
            <a:off x="65988" y="365126"/>
            <a:ext cx="9964132" cy="1193988"/>
          </a:xfrm>
        </p:spPr>
        <p:txBody>
          <a:bodyPr>
            <a:normAutofit/>
          </a:bodyPr>
          <a:lstStyle/>
          <a:p>
            <a:r>
              <a:rPr lang="en-US" sz="2800" dirty="0"/>
              <a:t>Article 22 &amp; 22T – No Discrimination</a:t>
            </a:r>
          </a:p>
        </p:txBody>
      </p:sp>
      <p:sp>
        <p:nvSpPr>
          <p:cNvPr id="14" name="TextBox 13">
            <a:extLst>
              <a:ext uri="{FF2B5EF4-FFF2-40B4-BE49-F238E27FC236}">
                <a16:creationId xmlns:a16="http://schemas.microsoft.com/office/drawing/2014/main" id="{B3B3CFD4-BA8F-233C-627F-01F6465433A3}"/>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0DEA1608-9442-CE67-54C3-5B42677F754E}"/>
              </a:ext>
            </a:extLst>
          </p:cNvPr>
          <p:cNvSpPr txBox="1"/>
          <p:nvPr/>
        </p:nvSpPr>
        <p:spPr>
          <a:xfrm>
            <a:off x="-4528" y="2130700"/>
            <a:ext cx="12196528" cy="2641749"/>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Upon receipt </a:t>
            </a:r>
            <a:r>
              <a:rPr lang="en-US" sz="1400" dirty="0">
                <a:latin typeface="Roboto" panose="02000000000000000000" pitchFamily="2" charset="0"/>
                <a:ea typeface="Roboto" panose="02000000000000000000" pitchFamily="2" charset="0"/>
                <a:cs typeface="Roboto" panose="02000000000000000000" pitchFamily="2" charset="0"/>
              </a:rPr>
              <a:t>of the grievance, an evaluation shall be conducted to determine whether safeguards are necessary and, if so, what safeguards should be implemented. The evaluation for safeguards may be modified and updated as needed based on new information that might be discovered as the investigation progresses.</a:t>
            </a:r>
          </a:p>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Agencies will </a:t>
            </a:r>
            <a:r>
              <a:rPr lang="en-US" sz="1400" dirty="0">
                <a:latin typeface="Roboto" panose="02000000000000000000" pitchFamily="2" charset="0"/>
                <a:ea typeface="Roboto" panose="02000000000000000000" pitchFamily="2" charset="0"/>
                <a:cs typeface="Roboto" panose="02000000000000000000" pitchFamily="2" charset="0"/>
              </a:rPr>
              <a:t>maintain an internal complaint procedure that includes an escalation process for the statewide Discrimination and Harassment Free Workplace Policy. The internal complaint procedure will be included in new employee onboarding. Upon receipt of a complaint, an evaluation shall be conducted to determine whether safeguards are necessary and, if so, what safeguards should be implemented. The evaluation for safeguards may be modified and updated as needed based on new information that might be discovered as the investigation progresses. Any alleged violations of the statewide Discrimination and Harassment Free Workplace Policy are not subject to the grievance and arbitration procedure outlined in Article 21.</a:t>
            </a:r>
          </a:p>
        </p:txBody>
      </p:sp>
      <p:sp>
        <p:nvSpPr>
          <p:cNvPr id="2" name="Rectangle 1">
            <a:extLst>
              <a:ext uri="{FF2B5EF4-FFF2-40B4-BE49-F238E27FC236}">
                <a16:creationId xmlns:a16="http://schemas.microsoft.com/office/drawing/2014/main" id="{ACD18F5F-F739-9F62-F403-3414312E2215}"/>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0F3920-107A-C8B0-C477-EDF7D028BAB3}"/>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27C31C17-3446-5F6F-DDF5-73ED14852203}"/>
              </a:ext>
            </a:extLst>
          </p:cNvPr>
          <p:cNvSpPr txBox="1"/>
          <p:nvPr/>
        </p:nvSpPr>
        <p:spPr>
          <a:xfrm>
            <a:off x="0" y="5372138"/>
            <a:ext cx="12196528" cy="102592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When someone is reporting discrimination either through the grievance process or the complaint process, they will now know that whether or not they need safeguards put into place is part of the process taken by the Agency.  Including a process for violations of the policy in the contract addresses behaviors that may not rise to the legal status contained in  Article 22. </a:t>
            </a:r>
          </a:p>
        </p:txBody>
      </p:sp>
    </p:spTree>
    <p:extLst>
      <p:ext uri="{BB962C8B-B14F-4D97-AF65-F5344CB8AC3E}">
        <p14:creationId xmlns:p14="http://schemas.microsoft.com/office/powerpoint/2010/main" val="2935608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56AFA-78D1-803B-4580-F6C947E95BB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D015A-5B09-E30C-EF32-098363246217}"/>
              </a:ext>
            </a:extLst>
          </p:cNvPr>
          <p:cNvSpPr>
            <a:spLocks noGrp="1"/>
          </p:cNvSpPr>
          <p:nvPr>
            <p:ph type="title"/>
          </p:nvPr>
        </p:nvSpPr>
        <p:spPr>
          <a:xfrm>
            <a:off x="65988" y="365126"/>
            <a:ext cx="9964132" cy="1193988"/>
          </a:xfrm>
        </p:spPr>
        <p:txBody>
          <a:bodyPr>
            <a:normAutofit/>
          </a:bodyPr>
          <a:lstStyle/>
          <a:p>
            <a:r>
              <a:rPr lang="en-US" sz="2800" dirty="0"/>
              <a:t>Article 26 – Differentials – General Changes</a:t>
            </a:r>
          </a:p>
        </p:txBody>
      </p:sp>
      <p:sp>
        <p:nvSpPr>
          <p:cNvPr id="14" name="TextBox 13">
            <a:extLst>
              <a:ext uri="{FF2B5EF4-FFF2-40B4-BE49-F238E27FC236}">
                <a16:creationId xmlns:a16="http://schemas.microsoft.com/office/drawing/2014/main" id="{0BBBCCCF-051B-B0D7-4337-2C5E5844848D}"/>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FA1BA39D-9952-03FD-C636-8743B1160C5C}"/>
              </a:ext>
            </a:extLst>
          </p:cNvPr>
          <p:cNvSpPr txBox="1"/>
          <p:nvPr/>
        </p:nvSpPr>
        <p:spPr>
          <a:xfrm>
            <a:off x="-4528" y="2087970"/>
            <a:ext cx="12196528" cy="2267287"/>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Added </a:t>
            </a:r>
            <a:r>
              <a:rPr lang="en-US" sz="1600" dirty="0">
                <a:latin typeface="Roboto" panose="02000000000000000000" pitchFamily="2" charset="0"/>
                <a:ea typeface="Roboto" panose="02000000000000000000" pitchFamily="2" charset="0"/>
                <a:cs typeface="Roboto" panose="02000000000000000000" pitchFamily="2" charset="0"/>
              </a:rPr>
              <a:t>language</a:t>
            </a:r>
            <a:r>
              <a:rPr lang="en-US" sz="1600" b="1" dirty="0">
                <a:latin typeface="Roboto" panose="02000000000000000000" pitchFamily="2" charset="0"/>
                <a:ea typeface="Roboto" panose="02000000000000000000" pitchFamily="2" charset="0"/>
                <a:cs typeface="Roboto" panose="02000000000000000000" pitchFamily="2" charset="0"/>
              </a:rPr>
              <a:t> </a:t>
            </a:r>
            <a:r>
              <a:rPr lang="en-US" sz="1600" dirty="0">
                <a:latin typeface="Roboto" panose="02000000000000000000" pitchFamily="2" charset="0"/>
                <a:ea typeface="Roboto" panose="02000000000000000000" pitchFamily="2" charset="0"/>
                <a:cs typeface="Roboto" panose="02000000000000000000" pitchFamily="2" charset="0"/>
              </a:rPr>
              <a:t>to ODOT Training differential to clarify employees are not eligible for the $1.00 per hour differential when they are mentoring or providing on the job training to a coworker.</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Added</a:t>
            </a:r>
            <a:r>
              <a:rPr lang="en-US" sz="1600" dirty="0">
                <a:latin typeface="Roboto" panose="02000000000000000000" pitchFamily="2" charset="0"/>
                <a:ea typeface="Roboto" panose="02000000000000000000" pitchFamily="2" charset="0"/>
                <a:cs typeface="Roboto" panose="02000000000000000000" pitchFamily="2" charset="0"/>
              </a:rPr>
              <a:t> National Board of Physicians and Surgeons to list of recognized boards.</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Added</a:t>
            </a:r>
            <a:r>
              <a:rPr lang="en-US" sz="1600" dirty="0">
                <a:latin typeface="Roboto" panose="02000000000000000000" pitchFamily="2" charset="0"/>
                <a:ea typeface="Roboto" panose="02000000000000000000" pitchFamily="2" charset="0"/>
                <a:cs typeface="Roboto" panose="02000000000000000000" pitchFamily="2" charset="0"/>
              </a:rPr>
              <a:t> language to leadwork differential regarding pyramiding.</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Deleted</a:t>
            </a:r>
            <a:r>
              <a:rPr lang="en-US" sz="1600" dirty="0">
                <a:latin typeface="Roboto" panose="02000000000000000000" pitchFamily="2" charset="0"/>
                <a:ea typeface="Roboto" panose="02000000000000000000" pitchFamily="2" charset="0"/>
                <a:cs typeface="Roboto" panose="02000000000000000000" pitchFamily="2" charset="0"/>
              </a:rPr>
              <a:t> Section 7. Leadwork Differential. Employment Department.</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Deleted</a:t>
            </a:r>
            <a:r>
              <a:rPr lang="en-US" sz="1600" dirty="0">
                <a:latin typeface="Roboto" panose="02000000000000000000" pitchFamily="2" charset="0"/>
                <a:ea typeface="Roboto" panose="02000000000000000000" pitchFamily="2" charset="0"/>
                <a:cs typeface="Roboto" panose="02000000000000000000" pitchFamily="2" charset="0"/>
              </a:rPr>
              <a:t> Section 9.  Leadwork Differential. State Library.</a:t>
            </a:r>
          </a:p>
        </p:txBody>
      </p:sp>
      <p:sp>
        <p:nvSpPr>
          <p:cNvPr id="2" name="Rectangle 1">
            <a:extLst>
              <a:ext uri="{FF2B5EF4-FFF2-40B4-BE49-F238E27FC236}">
                <a16:creationId xmlns:a16="http://schemas.microsoft.com/office/drawing/2014/main" id="{5B7283FD-75DD-B09D-962C-DA4A725D28A7}"/>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933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0DA97-2E79-0620-0910-D2C9B2F19F0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E812F49-5C84-A677-76E5-9541D185E32F}"/>
              </a:ext>
            </a:extLst>
          </p:cNvPr>
          <p:cNvSpPr>
            <a:spLocks noGrp="1"/>
          </p:cNvSpPr>
          <p:nvPr>
            <p:ph type="title"/>
          </p:nvPr>
        </p:nvSpPr>
        <p:spPr>
          <a:xfrm>
            <a:off x="65988" y="365126"/>
            <a:ext cx="9964132" cy="1193988"/>
          </a:xfrm>
        </p:spPr>
        <p:txBody>
          <a:bodyPr>
            <a:normAutofit/>
          </a:bodyPr>
          <a:lstStyle/>
          <a:p>
            <a:r>
              <a:rPr lang="en-US" sz="2800" dirty="0"/>
              <a:t>Article 26 – Differentials (Continued) – Work out of Class Differential</a:t>
            </a:r>
          </a:p>
        </p:txBody>
      </p:sp>
      <p:sp>
        <p:nvSpPr>
          <p:cNvPr id="14" name="TextBox 13">
            <a:extLst>
              <a:ext uri="{FF2B5EF4-FFF2-40B4-BE49-F238E27FC236}">
                <a16:creationId xmlns:a16="http://schemas.microsoft.com/office/drawing/2014/main" id="{B2B2D4C7-4B6A-D4DD-E438-B57FD08A8E1A}"/>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9CF93EF0-BB86-BE36-74B1-3FA57DE424B8}"/>
              </a:ext>
            </a:extLst>
          </p:cNvPr>
          <p:cNvSpPr txBox="1"/>
          <p:nvPr/>
        </p:nvSpPr>
        <p:spPr>
          <a:xfrm>
            <a:off x="-4528" y="2024906"/>
            <a:ext cx="12196528" cy="390876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Revised</a:t>
            </a:r>
            <a:r>
              <a:rPr lang="en-US" sz="1200" dirty="0">
                <a:latin typeface="Roboto" panose="02000000000000000000" pitchFamily="2" charset="0"/>
                <a:ea typeface="Roboto" panose="02000000000000000000" pitchFamily="2" charset="0"/>
                <a:cs typeface="Roboto" panose="02000000000000000000" pitchFamily="2" charset="0"/>
              </a:rPr>
              <a:t> WOC language in Section 11: Distinguishes temporary assignments and WOC Pending Upward Reclassification. Requires Internal Assessment.</a:t>
            </a:r>
          </a:p>
          <a:p>
            <a:pPr marL="742950" lvl="1" indent="-28575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Clarified WOC language for temporary assignments and reclassification.</a:t>
            </a:r>
          </a:p>
          <a:p>
            <a:pPr marL="742950" lvl="1" indent="-28575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Requires written notice for training/developmental assignments (no WOC pay).</a:t>
            </a:r>
          </a:p>
          <a:p>
            <a:pPr marL="742950" lvl="1" indent="-28575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Agencies must now conduct internal assessments to determine WOC differential.</a:t>
            </a:r>
          </a:p>
          <a:p>
            <a:pPr marL="742950" lvl="1" indent="-285750">
              <a:lnSpc>
                <a:spcPct val="150000"/>
              </a:lnSpc>
              <a:buFont typeface="Arial" panose="020B0604020202020204" pitchFamily="34" charset="0"/>
              <a:buChar char="•"/>
            </a:pPr>
            <a:r>
              <a:rPr lang="en-US" sz="1200" b="1" dirty="0">
                <a:latin typeface="Roboto" panose="02000000000000000000" pitchFamily="2" charset="0"/>
                <a:ea typeface="Roboto" panose="02000000000000000000" pitchFamily="2" charset="0"/>
                <a:cs typeface="Roboto" panose="02000000000000000000" pitchFamily="2" charset="0"/>
              </a:rPr>
              <a:t>Temporary WOC:</a:t>
            </a:r>
          </a:p>
          <a:p>
            <a:pPr marL="1200150" lvl="2" indent="-285750">
              <a:lnSpc>
                <a:spcPct val="150000"/>
              </a:lnSpc>
              <a:buFont typeface="Arial" panose="020B0604020202020204" pitchFamily="34" charset="0"/>
              <a:buChar char="•"/>
            </a:pPr>
            <a:r>
              <a:rPr lang="en-US" sz="1050" dirty="0">
                <a:latin typeface="Roboto" panose="02000000000000000000" pitchFamily="2" charset="0"/>
                <a:ea typeface="Roboto" panose="02000000000000000000" pitchFamily="2" charset="0"/>
                <a:cs typeface="Roboto" panose="02000000000000000000" pitchFamily="2" charset="0"/>
              </a:rPr>
              <a:t>For temporary assignments, if assessment results in one step above, equal to or below the employee’s current rate of pay, the differential will be 5% or a dollar amount based on the first step of the higher salary range, whichever is greater.</a:t>
            </a:r>
          </a:p>
          <a:p>
            <a:pPr marL="1657350" lvl="3" indent="-285750">
              <a:lnSpc>
                <a:spcPct val="150000"/>
              </a:lnSpc>
              <a:buFont typeface="Arial" panose="020B0604020202020204" pitchFamily="34" charset="0"/>
              <a:buChar char="•"/>
            </a:pPr>
            <a:r>
              <a:rPr lang="en-US" sz="1050" dirty="0">
                <a:latin typeface="Roboto" panose="02000000000000000000" pitchFamily="2" charset="0"/>
                <a:ea typeface="Roboto" panose="02000000000000000000" pitchFamily="2" charset="0"/>
                <a:cs typeface="Roboto" panose="02000000000000000000" pitchFamily="2" charset="0"/>
              </a:rPr>
              <a:t>If the assessment results in two steps or more above the employee’s current pay rate, the agency will use the outcome of the assessment to determine the dollar amount of the differential.</a:t>
            </a:r>
          </a:p>
          <a:p>
            <a:pPr marL="1657350" lvl="3" indent="-285750">
              <a:lnSpc>
                <a:spcPct val="150000"/>
              </a:lnSpc>
              <a:buFont typeface="Arial" panose="020B0604020202020204" pitchFamily="34" charset="0"/>
              <a:buChar char="•"/>
            </a:pPr>
            <a:r>
              <a:rPr lang="en-US" sz="1050" dirty="0">
                <a:latin typeface="Roboto" panose="02000000000000000000" pitchFamily="2" charset="0"/>
                <a:ea typeface="Roboto" panose="02000000000000000000" pitchFamily="2" charset="0"/>
                <a:cs typeface="Roboto" panose="02000000000000000000" pitchFamily="2" charset="0"/>
              </a:rPr>
              <a:t>If the differential is a dollar amount, the amount will be adjusted due to changes to the base salary (e.g. COLA or step increase).</a:t>
            </a:r>
          </a:p>
          <a:p>
            <a:pPr marL="742950" lvl="1" indent="-285750">
              <a:lnSpc>
                <a:spcPct val="150000"/>
              </a:lnSpc>
              <a:buFont typeface="Arial" panose="020B0604020202020204" pitchFamily="34" charset="0"/>
              <a:buChar char="•"/>
            </a:pPr>
            <a:r>
              <a:rPr lang="en-US" sz="1200" b="1" dirty="0">
                <a:latin typeface="Roboto" panose="02000000000000000000" pitchFamily="2" charset="0"/>
                <a:ea typeface="Roboto" panose="02000000000000000000" pitchFamily="2" charset="0"/>
                <a:cs typeface="Roboto" panose="02000000000000000000" pitchFamily="2" charset="0"/>
              </a:rPr>
              <a:t>WOC Pending Reclass:</a:t>
            </a:r>
          </a:p>
          <a:p>
            <a:pPr marL="1200150" lvl="2" indent="-285750">
              <a:lnSpc>
                <a:spcPct val="150000"/>
              </a:lnSpc>
              <a:buFont typeface="Arial" panose="020B0604020202020204" pitchFamily="34" charset="0"/>
              <a:buChar char="•"/>
            </a:pPr>
            <a:r>
              <a:rPr lang="en-US" sz="1050" dirty="0">
                <a:latin typeface="Roboto" panose="02000000000000000000" pitchFamily="2" charset="0"/>
                <a:ea typeface="Roboto" panose="02000000000000000000" pitchFamily="2" charset="0"/>
                <a:cs typeface="Roboto" panose="02000000000000000000" pitchFamily="2" charset="0"/>
              </a:rPr>
              <a:t>If the assessment results in a step above the employee’s current pay rate, the agency will use the outcome of the assessment to determine the dollar amount of the differential.</a:t>
            </a:r>
          </a:p>
          <a:p>
            <a:pPr marL="1657350" lvl="3" indent="-285750">
              <a:lnSpc>
                <a:spcPct val="150000"/>
              </a:lnSpc>
              <a:buFont typeface="Arial" panose="020B0604020202020204" pitchFamily="34" charset="0"/>
              <a:buChar char="•"/>
            </a:pPr>
            <a:r>
              <a:rPr lang="en-US" sz="1050" dirty="0">
                <a:latin typeface="Roboto" panose="02000000000000000000" pitchFamily="2" charset="0"/>
                <a:ea typeface="Roboto" panose="02000000000000000000" pitchFamily="2" charset="0"/>
                <a:cs typeface="Roboto" panose="02000000000000000000" pitchFamily="2" charset="0"/>
              </a:rPr>
              <a:t>The differential will be adjusted due to changes to the base salary (e.g. COLA or step increase).</a:t>
            </a:r>
          </a:p>
          <a:p>
            <a:pPr marL="1657350" lvl="3" indent="-285750">
              <a:lnSpc>
                <a:spcPct val="150000"/>
              </a:lnSpc>
              <a:buFont typeface="Arial" panose="020B0604020202020204" pitchFamily="34" charset="0"/>
              <a:buChar char="•"/>
            </a:pPr>
            <a:r>
              <a:rPr lang="en-US" sz="1050" dirty="0">
                <a:latin typeface="Roboto" panose="02000000000000000000" pitchFamily="2" charset="0"/>
                <a:ea typeface="Roboto" panose="02000000000000000000" pitchFamily="2" charset="0"/>
                <a:cs typeface="Roboto" panose="02000000000000000000" pitchFamily="2" charset="0"/>
              </a:rPr>
              <a:t> Employees at the top step of their current job classification will have the differential adjusted to the next step in the higher salary range annually on their benefit service date until their base salary plus the work-</a:t>
            </a:r>
            <a:r>
              <a:rPr lang="en-US" sz="1050" dirty="0" err="1">
                <a:latin typeface="Roboto" panose="02000000000000000000" pitchFamily="2" charset="0"/>
                <a:ea typeface="Roboto" panose="02000000000000000000" pitchFamily="2" charset="0"/>
                <a:cs typeface="Roboto" panose="02000000000000000000" pitchFamily="2" charset="0"/>
              </a:rPr>
              <a:t>out-of</a:t>
            </a:r>
            <a:r>
              <a:rPr lang="en-US" sz="1050" dirty="0">
                <a:latin typeface="Roboto" panose="02000000000000000000" pitchFamily="2" charset="0"/>
                <a:ea typeface="Roboto" panose="02000000000000000000" pitchFamily="2" charset="0"/>
                <a:cs typeface="Roboto" panose="02000000000000000000" pitchFamily="2" charset="0"/>
              </a:rPr>
              <a:t> classification differential reaches the top step of the higher salary range.</a:t>
            </a:r>
          </a:p>
        </p:txBody>
      </p:sp>
      <p:sp>
        <p:nvSpPr>
          <p:cNvPr id="2" name="Rectangle 1">
            <a:extLst>
              <a:ext uri="{FF2B5EF4-FFF2-40B4-BE49-F238E27FC236}">
                <a16:creationId xmlns:a16="http://schemas.microsoft.com/office/drawing/2014/main" id="{FE6873E7-067F-8520-F2D3-1C1D6BE88380}"/>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618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E6EF6-A029-7C6D-90B2-9FF6C8F42AC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9DBE620-4BC1-1948-E414-BC9A42CA50BF}"/>
              </a:ext>
            </a:extLst>
          </p:cNvPr>
          <p:cNvSpPr>
            <a:spLocks noGrp="1"/>
          </p:cNvSpPr>
          <p:nvPr>
            <p:ph type="title"/>
          </p:nvPr>
        </p:nvSpPr>
        <p:spPr>
          <a:xfrm>
            <a:off x="65988" y="365126"/>
            <a:ext cx="9964132" cy="1193988"/>
          </a:xfrm>
        </p:spPr>
        <p:txBody>
          <a:bodyPr>
            <a:normAutofit/>
          </a:bodyPr>
          <a:lstStyle/>
          <a:p>
            <a:r>
              <a:rPr lang="en-US" sz="2800" dirty="0"/>
              <a:t>Article 26 – Differentials (Continued) – Underfill Differential</a:t>
            </a:r>
          </a:p>
        </p:txBody>
      </p:sp>
      <p:sp>
        <p:nvSpPr>
          <p:cNvPr id="14" name="TextBox 13">
            <a:extLst>
              <a:ext uri="{FF2B5EF4-FFF2-40B4-BE49-F238E27FC236}">
                <a16:creationId xmlns:a16="http://schemas.microsoft.com/office/drawing/2014/main" id="{F761BB9E-0841-FFFD-78AA-66AF1C9645F0}"/>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AA8ABC4E-DEEC-BE85-D685-392CC0C7F071}"/>
              </a:ext>
            </a:extLst>
          </p:cNvPr>
          <p:cNvSpPr txBox="1"/>
          <p:nvPr/>
        </p:nvSpPr>
        <p:spPr>
          <a:xfrm>
            <a:off x="-4528" y="2087970"/>
            <a:ext cx="12196528" cy="495520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Underfill Differential—New language</a:t>
            </a:r>
          </a:p>
          <a:p>
            <a:pPr marL="742950" lvl="1" indent="-28575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When the agency selects an employee to fill a higher-level classification and the employee is fully performing the duties and responsibilities of the higher classification, the agency will apply the underfill differential.  The agency will conduct an internal assessment to determine the appropriate dollar amount of the differential. </a:t>
            </a:r>
          </a:p>
          <a:p>
            <a:pPr marL="1200150" lvl="2" indent="-285750">
              <a:lnSpc>
                <a:spcPct val="150000"/>
              </a:lnSpc>
              <a:buFont typeface="Arial" panose="020B0604020202020204" pitchFamily="34" charset="0"/>
              <a:buChar char="•"/>
            </a:pPr>
            <a:r>
              <a:rPr lang="en-US" sz="1050" dirty="0">
                <a:latin typeface="Roboto" panose="02000000000000000000" pitchFamily="2" charset="0"/>
                <a:ea typeface="Roboto" panose="02000000000000000000" pitchFamily="2" charset="0"/>
                <a:cs typeface="Roboto" panose="02000000000000000000" pitchFamily="2" charset="0"/>
              </a:rPr>
              <a:t>If the assessment results in a step equal to or below the employee's current pay rate, the differential will be a dollar amount based on the next higher step in the new salary range. If that step provides an increase of less than two and five tenths percent (2.5%), the agency will apply the next higher step in the new classification's salary range.</a:t>
            </a:r>
          </a:p>
          <a:p>
            <a:pPr marL="1200150" lvl="2" indent="-285750">
              <a:lnSpc>
                <a:spcPct val="150000"/>
              </a:lnSpc>
              <a:buFont typeface="Arial" panose="020B0604020202020204" pitchFamily="34" charset="0"/>
              <a:buChar char="•"/>
            </a:pPr>
            <a:r>
              <a:rPr lang="en-US" sz="1050" dirty="0">
                <a:latin typeface="Roboto" panose="02000000000000000000" pitchFamily="2" charset="0"/>
                <a:ea typeface="Roboto" panose="02000000000000000000" pitchFamily="2" charset="0"/>
                <a:cs typeface="Roboto" panose="02000000000000000000" pitchFamily="2" charset="0"/>
              </a:rPr>
              <a:t>If the assessment results in a step above the employee's current pay rate, the agency will use the outcome of the assessment to determine the dollar amount of the differential. If this increase is still less than two-point five percent (2.5%), the agency will use the next higher step in the new classification's salary range to determine the dollar amount of the differential.</a:t>
            </a:r>
          </a:p>
          <a:p>
            <a:pPr marL="742950" lvl="1" indent="-28575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Once the employee meets the minimum qualifications of the position, the Agency shall administratively move the employee to the higher classification and the underfill differential shall be removed. This action is not considered a reclassification.</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For New Hires:</a:t>
            </a:r>
          </a:p>
          <a:p>
            <a:pPr marL="742950" lvl="1" indent="-28575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agency's appointing authority or management designee will conduct an internal assessment to determine the appropriate dollar amount of the employee's base position upon hire before determining the underfill differential.</a:t>
            </a:r>
          </a:p>
          <a:p>
            <a:pPr marL="742950" lvl="1" indent="-28575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When the employee is administratively moved to the higher position, the benefit service date remains unchanged.</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For Current State Employees:</a:t>
            </a:r>
          </a:p>
          <a:p>
            <a:pPr marL="742950" lvl="1" indent="-28575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employee's benefit service date is set out six (6) months from the date of placement into the underfill position. </a:t>
            </a:r>
          </a:p>
          <a:p>
            <a:pPr lvl="1">
              <a:lnSpc>
                <a:spcPct val="150000"/>
              </a:lnSpc>
            </a:pPr>
            <a:r>
              <a:rPr lang="en-US" sz="1200" dirty="0">
                <a:hlinkClick r:id="rId3" tooltip="https://www.oregon.gov/das/hr/documents/underfill-equal-pay-assessments-desk-guide.pdf"/>
              </a:rPr>
              <a:t>Underfill Equal Pay Assessment Desk Guide</a:t>
            </a:r>
            <a:endParaRPr lang="en-US" sz="12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Font typeface="Arial" panose="020B0604020202020204" pitchFamily="34" charset="0"/>
              <a:buChar char="•"/>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Font typeface="Arial" panose="020B0604020202020204" pitchFamily="34" charset="0"/>
              <a:buChar char="•"/>
            </a:pP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750BBC00-DF6E-20B2-585A-44239614EE3F}"/>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971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C9A3D-3DA5-66AA-7EDA-C85DCF67CC3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E25911A-9AE1-28F2-117D-4EE9EBED418C}"/>
              </a:ext>
            </a:extLst>
          </p:cNvPr>
          <p:cNvSpPr>
            <a:spLocks noGrp="1"/>
          </p:cNvSpPr>
          <p:nvPr>
            <p:ph type="title"/>
          </p:nvPr>
        </p:nvSpPr>
        <p:spPr>
          <a:xfrm>
            <a:off x="65988" y="365126"/>
            <a:ext cx="9964132" cy="1193988"/>
          </a:xfrm>
        </p:spPr>
        <p:txBody>
          <a:bodyPr>
            <a:normAutofit/>
          </a:bodyPr>
          <a:lstStyle/>
          <a:p>
            <a:r>
              <a:rPr lang="en-US" sz="2800" dirty="0"/>
              <a:t>Article 26 – Differentials (Continued) – Essential Worker Pay</a:t>
            </a:r>
          </a:p>
        </p:txBody>
      </p:sp>
      <p:sp>
        <p:nvSpPr>
          <p:cNvPr id="14" name="TextBox 13">
            <a:extLst>
              <a:ext uri="{FF2B5EF4-FFF2-40B4-BE49-F238E27FC236}">
                <a16:creationId xmlns:a16="http://schemas.microsoft.com/office/drawing/2014/main" id="{98A13EC1-0A3C-5ADC-E2DC-72A07BB15CFE}"/>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2FEA45C9-EC9A-7A05-1642-00FC0159A237}"/>
              </a:ext>
            </a:extLst>
          </p:cNvPr>
          <p:cNvSpPr txBox="1"/>
          <p:nvPr/>
        </p:nvSpPr>
        <p:spPr>
          <a:xfrm>
            <a:off x="-4528" y="2087970"/>
            <a:ext cx="12196528" cy="1585049"/>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Essential Worker Pay</a:t>
            </a:r>
            <a:r>
              <a:rPr lang="en-US" dirty="0">
                <a:latin typeface="Roboto" panose="02000000000000000000" pitchFamily="2" charset="0"/>
                <a:ea typeface="Roboto" panose="02000000000000000000" pitchFamily="2" charset="0"/>
                <a:cs typeface="Roboto" panose="02000000000000000000" pitchFamily="2" charset="0"/>
              </a:rPr>
              <a:t>—The Essential Worker Pay differential increased from $3/hr. to $4/hr. Employees will receive the differential for their entire shift if any part of it falls on a designated closure day, regardless of when the closure starts or ends. Employees will receive the differential for their entire shift when it takes place during a curtailment.</a:t>
            </a:r>
          </a:p>
          <a:p>
            <a:pPr marL="285750" indent="-285750">
              <a:lnSpc>
                <a:spcPct val="150000"/>
              </a:lnSpc>
              <a:buFont typeface="Arial" panose="020B0604020202020204" pitchFamily="34" charset="0"/>
              <a:buChar char="•"/>
            </a:pP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92D50967-E160-B83A-1E2D-E3E4B93251F2}"/>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522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3F7C6E-F55B-B87F-6966-DC9461052BF7}"/>
              </a:ext>
            </a:extLst>
          </p:cNvPr>
          <p:cNvSpPr>
            <a:spLocks noGrp="1"/>
          </p:cNvSpPr>
          <p:nvPr>
            <p:ph type="ctrTitle"/>
          </p:nvPr>
        </p:nvSpPr>
        <p:spPr/>
        <p:txBody>
          <a:bodyPr>
            <a:normAutofit/>
          </a:bodyPr>
          <a:lstStyle/>
          <a:p>
            <a:br>
              <a:rPr lang="en-US" dirty="0"/>
            </a:br>
            <a:br>
              <a:rPr lang="en-US" sz="3100" dirty="0"/>
            </a:br>
            <a:endParaRPr lang="en-US" sz="3100" dirty="0"/>
          </a:p>
        </p:txBody>
      </p:sp>
      <p:sp>
        <p:nvSpPr>
          <p:cNvPr id="2" name="Content Placeholder 2">
            <a:extLst>
              <a:ext uri="{FF2B5EF4-FFF2-40B4-BE49-F238E27FC236}">
                <a16:creationId xmlns:a16="http://schemas.microsoft.com/office/drawing/2014/main" id="{869C1C30-0632-165A-488F-C4F644FFDA00}"/>
              </a:ext>
            </a:extLst>
          </p:cNvPr>
          <p:cNvSpPr txBox="1">
            <a:spLocks/>
          </p:cNvSpPr>
          <p:nvPr/>
        </p:nvSpPr>
        <p:spPr>
          <a:xfrm>
            <a:off x="4127499" y="1648870"/>
            <a:ext cx="5297208" cy="356026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latin typeface="+mj-lt"/>
              </a:rPr>
              <a:t>01</a:t>
            </a:r>
            <a:r>
              <a:rPr lang="en-US" sz="2400" dirty="0">
                <a:solidFill>
                  <a:schemeClr val="bg1"/>
                </a:solidFill>
                <a:latin typeface="+mj-lt"/>
              </a:rPr>
              <a:t> 	Bargaining Teams</a:t>
            </a:r>
          </a:p>
          <a:p>
            <a:pPr marL="0" indent="0">
              <a:buFont typeface="Arial" panose="020B0604020202020204" pitchFamily="34" charset="0"/>
              <a:buNone/>
            </a:pPr>
            <a:r>
              <a:rPr lang="en-US" sz="2400" b="1" dirty="0">
                <a:solidFill>
                  <a:schemeClr val="bg1"/>
                </a:solidFill>
                <a:latin typeface="+mj-lt"/>
              </a:rPr>
              <a:t>02</a:t>
            </a:r>
            <a:r>
              <a:rPr lang="en-US" sz="2400" dirty="0">
                <a:solidFill>
                  <a:schemeClr val="bg1"/>
                </a:solidFill>
                <a:latin typeface="+mj-lt"/>
              </a:rPr>
              <a:t> 	Contract Changes Review</a:t>
            </a:r>
          </a:p>
          <a:p>
            <a:pPr marL="0" indent="0">
              <a:buFont typeface="Arial" panose="020B0604020202020204" pitchFamily="34" charset="0"/>
              <a:buNone/>
            </a:pPr>
            <a:r>
              <a:rPr lang="en-US" sz="2400" b="1" dirty="0">
                <a:solidFill>
                  <a:schemeClr val="bg1"/>
                </a:solidFill>
                <a:latin typeface="+mj-lt"/>
              </a:rPr>
              <a:t>03</a:t>
            </a:r>
            <a:r>
              <a:rPr lang="en-US" sz="2400" dirty="0">
                <a:solidFill>
                  <a:schemeClr val="bg1"/>
                </a:solidFill>
                <a:latin typeface="+mj-lt"/>
              </a:rPr>
              <a:t> 	Questions</a:t>
            </a:r>
          </a:p>
        </p:txBody>
      </p:sp>
      <p:sp>
        <p:nvSpPr>
          <p:cNvPr id="3" name="Title 1">
            <a:extLst>
              <a:ext uri="{FF2B5EF4-FFF2-40B4-BE49-F238E27FC236}">
                <a16:creationId xmlns:a16="http://schemas.microsoft.com/office/drawing/2014/main" id="{B590554E-78F3-1B5A-754B-22A60F339FB9}"/>
              </a:ext>
            </a:extLst>
          </p:cNvPr>
          <p:cNvSpPr txBox="1">
            <a:spLocks/>
          </p:cNvSpPr>
          <p:nvPr/>
        </p:nvSpPr>
        <p:spPr>
          <a:xfrm>
            <a:off x="207799" y="1188637"/>
            <a:ext cx="3263901" cy="448072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a:solidFill>
                  <a:schemeClr val="bg1"/>
                </a:solidFill>
              </a:rPr>
              <a:t>Agenda</a:t>
            </a:r>
          </a:p>
        </p:txBody>
      </p:sp>
      <p:cxnSp>
        <p:nvCxnSpPr>
          <p:cNvPr id="6" name="Straight Connector 5">
            <a:extLst>
              <a:ext uri="{FF2B5EF4-FFF2-40B4-BE49-F238E27FC236}">
                <a16:creationId xmlns:a16="http://schemas.microsoft.com/office/drawing/2014/main" id="{C452695F-63FF-6C87-AAB2-2F576921501D}"/>
              </a:ext>
            </a:extLst>
          </p:cNvPr>
          <p:cNvCxnSpPr>
            <a:cxnSpLocks/>
          </p:cNvCxnSpPr>
          <p:nvPr/>
        </p:nvCxnSpPr>
        <p:spPr>
          <a:xfrm>
            <a:off x="3797360" y="2063750"/>
            <a:ext cx="4479" cy="273050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51224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09EB4-7A9F-93DE-A116-047CE0403F2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84E64C-900C-2748-855B-1CB0DD59465F}"/>
              </a:ext>
            </a:extLst>
          </p:cNvPr>
          <p:cNvSpPr>
            <a:spLocks noGrp="1"/>
          </p:cNvSpPr>
          <p:nvPr>
            <p:ph type="title"/>
          </p:nvPr>
        </p:nvSpPr>
        <p:spPr>
          <a:xfrm>
            <a:off x="65988" y="365126"/>
            <a:ext cx="9964132" cy="1193988"/>
          </a:xfrm>
        </p:spPr>
        <p:txBody>
          <a:bodyPr>
            <a:normAutofit/>
          </a:bodyPr>
          <a:lstStyle/>
          <a:p>
            <a:r>
              <a:rPr lang="en-US" sz="2800" dirty="0"/>
              <a:t>Article 27 – Salary Increase</a:t>
            </a:r>
          </a:p>
        </p:txBody>
      </p:sp>
      <p:sp>
        <p:nvSpPr>
          <p:cNvPr id="14" name="TextBox 13">
            <a:extLst>
              <a:ext uri="{FF2B5EF4-FFF2-40B4-BE49-F238E27FC236}">
                <a16:creationId xmlns:a16="http://schemas.microsoft.com/office/drawing/2014/main" id="{06534466-086E-1BD2-EB56-AB1E6802FB21}"/>
              </a:ext>
            </a:extLst>
          </p:cNvPr>
          <p:cNvSpPr txBox="1"/>
          <p:nvPr/>
        </p:nvSpPr>
        <p:spPr>
          <a:xfrm>
            <a:off x="-4528"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DE6DF010-DC5C-D955-8667-005C1B07888E}"/>
              </a:ext>
            </a:extLst>
          </p:cNvPr>
          <p:cNvSpPr txBox="1"/>
          <p:nvPr/>
        </p:nvSpPr>
        <p:spPr>
          <a:xfrm>
            <a:off x="-4528" y="2130700"/>
            <a:ext cx="12196528" cy="3085460"/>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Cost of Living Adjustments:</a:t>
            </a:r>
          </a:p>
          <a:p>
            <a:pPr marL="742950" lvl="1" indent="-285750">
              <a:lnSpc>
                <a:spcPct val="150000"/>
              </a:lnSpc>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Effective February 1, 2026—2.5% COLA.</a:t>
            </a:r>
          </a:p>
          <a:p>
            <a:pPr marL="742950" lvl="1" indent="-285750">
              <a:lnSpc>
                <a:spcPct val="150000"/>
              </a:lnSpc>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Effective January 1, 2027—4.0% COLA.</a:t>
            </a:r>
          </a:p>
          <a:p>
            <a:pPr marL="742950" lvl="1" indent="-285750">
              <a:lnSpc>
                <a:spcPct val="150000"/>
              </a:lnSpc>
              <a:buFont typeface="Courier New" panose="02070309020205020404" pitchFamily="49" charset="0"/>
              <a:buChar char="o"/>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New Top Step:</a:t>
            </a:r>
          </a:p>
          <a:p>
            <a:pPr marL="742950" lvl="1" indent="-285750">
              <a:lnSpc>
                <a:spcPct val="150000"/>
              </a:lnSpc>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Effective February 1, 2027, an additional step shall be added to all salary ranges. Employees who are at the top step and have been employed with the State for ten (10) or more years will be moved to the next step in the salary range on February 1, 2027. All employees who are at the top step who have been with the State for less than ten (10) years will move to the new top step on their next BSD after implementation.</a:t>
            </a:r>
          </a:p>
          <a:p>
            <a:pPr lvl="1"/>
            <a:endParaRPr lang="en-US" sz="105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Font typeface="Arial" panose="020B0604020202020204" pitchFamily="34" charset="0"/>
              <a:buChar char="•"/>
            </a:pP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C86C584B-D979-A243-9E7E-22BD9757BC09}"/>
              </a:ext>
            </a:extLst>
          </p:cNvPr>
          <p:cNvSpPr/>
          <p:nvPr/>
        </p:nvSpPr>
        <p:spPr>
          <a:xfrm>
            <a:off x="10112199"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6753D3-CB0D-FCB2-F523-0C7F98351D9B}"/>
              </a:ext>
            </a:extLst>
          </p:cNvPr>
          <p:cNvSpPr txBox="1"/>
          <p:nvPr/>
        </p:nvSpPr>
        <p:spPr>
          <a:xfrm>
            <a:off x="-4529" y="5128695"/>
            <a:ext cx="12191999" cy="369332"/>
          </a:xfrm>
          <a:prstGeom prst="rect">
            <a:avLst/>
          </a:prstGeom>
          <a:noFill/>
          <a:ln>
            <a:noFill/>
          </a:ln>
        </p:spPr>
        <p:txBody>
          <a:bodyPr wrap="square" rtlCol="0">
            <a:spAutoFit/>
          </a:bodyPr>
          <a:lstStyle/>
          <a:p>
            <a:r>
              <a:rPr lang="en-US" u="sng" dirty="0">
                <a:latin typeface="+mj-lt"/>
              </a:rPr>
              <a:t>Intent</a:t>
            </a:r>
          </a:p>
        </p:txBody>
      </p:sp>
      <p:sp>
        <p:nvSpPr>
          <p:cNvPr id="6" name="TextBox 5">
            <a:extLst>
              <a:ext uri="{FF2B5EF4-FFF2-40B4-BE49-F238E27FC236}">
                <a16:creationId xmlns:a16="http://schemas.microsoft.com/office/drawing/2014/main" id="{33D689A5-C0F5-1008-8798-0EF3F2A8D82C}"/>
              </a:ext>
            </a:extLst>
          </p:cNvPr>
          <p:cNvSpPr txBox="1"/>
          <p:nvPr/>
        </p:nvSpPr>
        <p:spPr>
          <a:xfrm>
            <a:off x="0" y="5498027"/>
            <a:ext cx="12196528" cy="102592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Added an additional step to all salary ranges. In recognition of state employee longevity, employees with 10 or more years will automatically be moved to next step (10 years is any state time, not just time within one agency or on classification). </a:t>
            </a:r>
          </a:p>
          <a:p>
            <a:pPr marL="285750"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For all others at current top step, employees will move to the new top step on their next BSD.</a:t>
            </a:r>
          </a:p>
        </p:txBody>
      </p:sp>
    </p:spTree>
    <p:extLst>
      <p:ext uri="{BB962C8B-B14F-4D97-AF65-F5344CB8AC3E}">
        <p14:creationId xmlns:p14="http://schemas.microsoft.com/office/powerpoint/2010/main" val="3226882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5D1C1-592E-87C1-6687-E7EB8F89449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AFEABFC-FE9E-E5C7-46CB-7529943BBEC3}"/>
              </a:ext>
            </a:extLst>
          </p:cNvPr>
          <p:cNvSpPr>
            <a:spLocks noGrp="1"/>
          </p:cNvSpPr>
          <p:nvPr>
            <p:ph type="title"/>
          </p:nvPr>
        </p:nvSpPr>
        <p:spPr>
          <a:xfrm>
            <a:off x="65988" y="365126"/>
            <a:ext cx="9964132" cy="1193988"/>
          </a:xfrm>
        </p:spPr>
        <p:txBody>
          <a:bodyPr>
            <a:normAutofit/>
          </a:bodyPr>
          <a:lstStyle/>
          <a:p>
            <a:r>
              <a:rPr lang="en-US" sz="2800" dirty="0"/>
              <a:t>Article 27 – Salary Increase (continued)</a:t>
            </a:r>
          </a:p>
        </p:txBody>
      </p:sp>
      <p:sp>
        <p:nvSpPr>
          <p:cNvPr id="14" name="TextBox 13">
            <a:extLst>
              <a:ext uri="{FF2B5EF4-FFF2-40B4-BE49-F238E27FC236}">
                <a16:creationId xmlns:a16="http://schemas.microsoft.com/office/drawing/2014/main" id="{FFC09D77-B3E2-83EE-338E-D0C88827FAFA}"/>
              </a:ext>
            </a:extLst>
          </p:cNvPr>
          <p:cNvSpPr txBox="1"/>
          <p:nvPr/>
        </p:nvSpPr>
        <p:spPr>
          <a:xfrm>
            <a:off x="-4528"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0F12B582-5C45-9C96-0DA3-3C674555D9B0}"/>
              </a:ext>
            </a:extLst>
          </p:cNvPr>
          <p:cNvSpPr txBox="1"/>
          <p:nvPr/>
        </p:nvSpPr>
        <p:spPr>
          <a:xfrm>
            <a:off x="-4528" y="2130700"/>
            <a:ext cx="5903052" cy="4701287"/>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Effective July 1, 2025, the salary selectives will be implemented as follows:</a:t>
            </a:r>
          </a:p>
          <a:p>
            <a:pPr marL="628650" lvl="1" indent="-171450">
              <a:lnSpc>
                <a:spcPct val="150000"/>
              </a:lnSpc>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Employees whose base salary falls below the first step of the new range will be placed on the first step of the new range.</a:t>
            </a:r>
          </a:p>
          <a:p>
            <a:pPr marL="628650" lvl="1" indent="-171450">
              <a:lnSpc>
                <a:spcPct val="150000"/>
              </a:lnSpc>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Employees whose base salary falls on a step in the new salary range will be placed on the equivalent step number in the new range (i.e., Step 6 to Step 6).</a:t>
            </a:r>
          </a:p>
          <a:p>
            <a:pPr marL="628650" lvl="1" indent="-171450">
              <a:lnSpc>
                <a:spcPct val="150000"/>
              </a:lnSpc>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Employees who are off step will be placed on the next higher step in the old range and then placed on the equivalent step number in the new range (i.e., Step 6 to Step 6).</a:t>
            </a:r>
          </a:p>
          <a:p>
            <a:pPr marL="628650" lvl="1" indent="-171450">
              <a:lnSpc>
                <a:spcPct val="150000"/>
              </a:lnSpc>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Employees whose base salary is above the top step of the new range will be red circled.</a:t>
            </a:r>
          </a:p>
          <a:p>
            <a:pPr marL="628650" lvl="1" indent="-171450">
              <a:lnSpc>
                <a:spcPct val="150000"/>
              </a:lnSpc>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All benefit service dates (BSDs) will remain the same.</a:t>
            </a:r>
          </a:p>
          <a:p>
            <a:pPr lvl="1"/>
            <a:endParaRPr lang="en-US" sz="105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Font typeface="Arial" panose="020B0604020202020204" pitchFamily="34" charset="0"/>
              <a:buChar char="•"/>
            </a:pPr>
            <a:endParaRPr lang="en-US" sz="1200" dirty="0">
              <a:latin typeface="Roboto" panose="02000000000000000000" pitchFamily="2" charset="0"/>
              <a:ea typeface="Roboto" panose="02000000000000000000" pitchFamily="2" charset="0"/>
              <a:cs typeface="Roboto" panose="02000000000000000000" pitchFamily="2" charset="0"/>
            </a:endParaRPr>
          </a:p>
        </p:txBody>
      </p:sp>
      <p:pic>
        <p:nvPicPr>
          <p:cNvPr id="2" name="Graphic 1" descr="Question Mark with solid fill">
            <a:extLst>
              <a:ext uri="{FF2B5EF4-FFF2-40B4-BE49-F238E27FC236}">
                <a16:creationId xmlns:a16="http://schemas.microsoft.com/office/drawing/2014/main" id="{9BBCBC39-9131-CC9F-4AAB-F9D87DE7A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13981" y="2051115"/>
            <a:ext cx="914400" cy="914400"/>
          </a:xfrm>
          <a:prstGeom prst="rect">
            <a:avLst/>
          </a:prstGeom>
        </p:spPr>
      </p:pic>
      <p:pic>
        <p:nvPicPr>
          <p:cNvPr id="3" name="Graphic 2" descr="Question Mark with solid fill">
            <a:extLst>
              <a:ext uri="{FF2B5EF4-FFF2-40B4-BE49-F238E27FC236}">
                <a16:creationId xmlns:a16="http://schemas.microsoft.com/office/drawing/2014/main" id="{80CB2807-768F-F7E8-2041-9E827FD64C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5716" y="2051115"/>
            <a:ext cx="914400" cy="914400"/>
          </a:xfrm>
          <a:prstGeom prst="rect">
            <a:avLst/>
          </a:prstGeom>
        </p:spPr>
      </p:pic>
      <p:sp>
        <p:nvSpPr>
          <p:cNvPr id="4" name="Rectangle 3">
            <a:extLst>
              <a:ext uri="{FF2B5EF4-FFF2-40B4-BE49-F238E27FC236}">
                <a16:creationId xmlns:a16="http://schemas.microsoft.com/office/drawing/2014/main" id="{1AB2B204-0134-E395-E154-0B8871A69CB7}"/>
              </a:ext>
            </a:extLst>
          </p:cNvPr>
          <p:cNvSpPr/>
          <p:nvPr/>
        </p:nvSpPr>
        <p:spPr>
          <a:xfrm>
            <a:off x="10112199"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9FAEF17F-58AB-AD80-9CA8-D70A56470D53}"/>
              </a:ext>
            </a:extLst>
          </p:cNvPr>
          <p:cNvGraphicFramePr>
            <a:graphicFrameLocks noGrp="1"/>
          </p:cNvGraphicFramePr>
          <p:nvPr>
            <p:extLst>
              <p:ext uri="{D42A27DB-BD31-4B8C-83A1-F6EECF244321}">
                <p14:modId xmlns:p14="http://schemas.microsoft.com/office/powerpoint/2010/main" val="1989037039"/>
              </p:ext>
            </p:extLst>
          </p:nvPr>
        </p:nvGraphicFramePr>
        <p:xfrm>
          <a:off x="6091471" y="2006729"/>
          <a:ext cx="6013002" cy="4766817"/>
        </p:xfrm>
        <a:graphic>
          <a:graphicData uri="http://schemas.openxmlformats.org/drawingml/2006/table">
            <a:tbl>
              <a:tblPr firstRow="1" bandRow="1">
                <a:tableStyleId>{FABFCF23-3B69-468F-B69F-88F6DE6A72F2}</a:tableStyleId>
              </a:tblPr>
              <a:tblGrid>
                <a:gridCol w="2004334">
                  <a:extLst>
                    <a:ext uri="{9D8B030D-6E8A-4147-A177-3AD203B41FA5}">
                      <a16:colId xmlns:a16="http://schemas.microsoft.com/office/drawing/2014/main" val="3768719277"/>
                    </a:ext>
                  </a:extLst>
                </a:gridCol>
                <a:gridCol w="2004334">
                  <a:extLst>
                    <a:ext uri="{9D8B030D-6E8A-4147-A177-3AD203B41FA5}">
                      <a16:colId xmlns:a16="http://schemas.microsoft.com/office/drawing/2014/main" val="2085496115"/>
                    </a:ext>
                  </a:extLst>
                </a:gridCol>
                <a:gridCol w="2004334">
                  <a:extLst>
                    <a:ext uri="{9D8B030D-6E8A-4147-A177-3AD203B41FA5}">
                      <a16:colId xmlns:a16="http://schemas.microsoft.com/office/drawing/2014/main" val="194544149"/>
                    </a:ext>
                  </a:extLst>
                </a:gridCol>
              </a:tblGrid>
              <a:tr h="308209">
                <a:tc>
                  <a:txBody>
                    <a:bodyPr/>
                    <a:lstStyle/>
                    <a:p>
                      <a:pPr algn="ctr"/>
                      <a:r>
                        <a:rPr lang="en-US" sz="1400" dirty="0"/>
                        <a:t>Job Classification</a:t>
                      </a:r>
                    </a:p>
                  </a:txBody>
                  <a:tcPr/>
                </a:tc>
                <a:tc>
                  <a:txBody>
                    <a:bodyPr/>
                    <a:lstStyle/>
                    <a:p>
                      <a:pPr algn="ctr"/>
                      <a:r>
                        <a:rPr lang="en-US" sz="1400" dirty="0"/>
                        <a:t>Current Salary Range</a:t>
                      </a:r>
                    </a:p>
                  </a:txBody>
                  <a:tcPr/>
                </a:tc>
                <a:tc>
                  <a:txBody>
                    <a:bodyPr/>
                    <a:lstStyle/>
                    <a:p>
                      <a:pPr algn="ctr"/>
                      <a:r>
                        <a:rPr lang="en-US" sz="1400" dirty="0"/>
                        <a:t>New Salary Range</a:t>
                      </a:r>
                    </a:p>
                  </a:txBody>
                  <a:tcPr/>
                </a:tc>
                <a:extLst>
                  <a:ext uri="{0D108BD9-81ED-4DB2-BD59-A6C34878D82A}">
                    <a16:rowId xmlns:a16="http://schemas.microsoft.com/office/drawing/2014/main" val="2602819105"/>
                  </a:ext>
                </a:extLst>
              </a:tr>
              <a:tr h="294743">
                <a:tc>
                  <a:txBody>
                    <a:bodyPr/>
                    <a:lstStyle/>
                    <a:p>
                      <a:r>
                        <a:rPr lang="en-US" sz="1000" dirty="0">
                          <a:latin typeface="Roboto" panose="02000000000000000000" pitchFamily="2" charset="0"/>
                          <a:ea typeface="Roboto" panose="02000000000000000000" pitchFamily="2" charset="0"/>
                          <a:cs typeface="Roboto" panose="02000000000000000000" pitchFamily="2" charset="0"/>
                        </a:rPr>
                        <a:t>*Human Service Specialist 1</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15</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16Q</a:t>
                      </a:r>
                    </a:p>
                  </a:txBody>
                  <a:tcPr anchor="ctr"/>
                </a:tc>
                <a:extLst>
                  <a:ext uri="{0D108BD9-81ED-4DB2-BD59-A6C34878D82A}">
                    <a16:rowId xmlns:a16="http://schemas.microsoft.com/office/drawing/2014/main" val="1145972652"/>
                  </a:ext>
                </a:extLst>
              </a:tr>
              <a:tr h="577892">
                <a:tc>
                  <a:txBody>
                    <a:bodyPr/>
                    <a:lstStyle/>
                    <a:p>
                      <a:r>
                        <a:rPr lang="en-US" sz="1000" dirty="0">
                          <a:latin typeface="Roboto" panose="02000000000000000000" pitchFamily="2" charset="0"/>
                          <a:ea typeface="Roboto" panose="02000000000000000000" pitchFamily="2" charset="0"/>
                          <a:cs typeface="Roboto" panose="02000000000000000000" pitchFamily="2" charset="0"/>
                        </a:rPr>
                        <a:t>*Human Services Specialist 2</a:t>
                      </a:r>
                    </a:p>
                    <a:p>
                      <a:r>
                        <a:rPr lang="en-US" sz="1000" dirty="0">
                          <a:latin typeface="Roboto" panose="02000000000000000000" pitchFamily="2" charset="0"/>
                          <a:ea typeface="Roboto" panose="02000000000000000000" pitchFamily="2" charset="0"/>
                          <a:cs typeface="Roboto" panose="02000000000000000000" pitchFamily="2" charset="0"/>
                        </a:rPr>
                        <a:t>(Abolish and move incumbents to Public Benefits Specialist)</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Roboto" panose="02000000000000000000" pitchFamily="2" charset="0"/>
                          <a:ea typeface="Roboto" panose="02000000000000000000" pitchFamily="2" charset="0"/>
                          <a:cs typeface="Roboto" panose="02000000000000000000" pitchFamily="2" charset="0"/>
                        </a:rPr>
                        <a:t>Abolish and move incumbents to Public Benefits Specialist</a:t>
                      </a:r>
                    </a:p>
                    <a:p>
                      <a:pPr algn="ctr"/>
                      <a:endParaRPr lang="en-US" sz="100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1447100515"/>
                  </a:ext>
                </a:extLst>
              </a:tr>
              <a:tr h="416082">
                <a:tc>
                  <a:txBody>
                    <a:bodyPr/>
                    <a:lstStyle/>
                    <a:p>
                      <a:r>
                        <a:rPr lang="en-US" sz="1000" dirty="0">
                          <a:latin typeface="Roboto" panose="02000000000000000000" pitchFamily="2" charset="0"/>
                          <a:ea typeface="Roboto" panose="02000000000000000000" pitchFamily="2" charset="0"/>
                          <a:cs typeface="Roboto" panose="02000000000000000000" pitchFamily="2" charset="0"/>
                        </a:rPr>
                        <a:t>*Human Services Specialist 3 </a:t>
                      </a:r>
                    </a:p>
                    <a:p>
                      <a:r>
                        <a:rPr lang="en-US" sz="1000" dirty="0">
                          <a:latin typeface="Roboto" panose="02000000000000000000" pitchFamily="2" charset="0"/>
                          <a:ea typeface="Roboto" panose="02000000000000000000" pitchFamily="2" charset="0"/>
                          <a:cs typeface="Roboto" panose="02000000000000000000" pitchFamily="2" charset="0"/>
                        </a:rPr>
                        <a:t>(Rename to Public Benefits Specialist)</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19</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20Q</a:t>
                      </a:r>
                    </a:p>
                  </a:txBody>
                  <a:tcPr anchor="ctr"/>
                </a:tc>
                <a:extLst>
                  <a:ext uri="{0D108BD9-81ED-4DB2-BD59-A6C34878D82A}">
                    <a16:rowId xmlns:a16="http://schemas.microsoft.com/office/drawing/2014/main" val="2727200228"/>
                  </a:ext>
                </a:extLst>
              </a:tr>
              <a:tr h="577892">
                <a:tc>
                  <a:txBody>
                    <a:bodyPr/>
                    <a:lstStyle/>
                    <a:p>
                      <a:r>
                        <a:rPr lang="en-US" sz="1000" dirty="0">
                          <a:latin typeface="Roboto" panose="02000000000000000000" pitchFamily="2" charset="0"/>
                          <a:ea typeface="Roboto" panose="02000000000000000000" pitchFamily="2" charset="0"/>
                          <a:cs typeface="Roboto" panose="02000000000000000000" pitchFamily="2" charset="0"/>
                        </a:rPr>
                        <a:t>*Human Services Specialist 4 </a:t>
                      </a:r>
                    </a:p>
                    <a:p>
                      <a:r>
                        <a:rPr lang="en-US" sz="1000" dirty="0">
                          <a:latin typeface="Roboto" panose="02000000000000000000" pitchFamily="2" charset="0"/>
                          <a:ea typeface="Roboto" panose="02000000000000000000" pitchFamily="2" charset="0"/>
                          <a:cs typeface="Roboto" panose="02000000000000000000" pitchFamily="2" charset="0"/>
                        </a:rPr>
                        <a:t>(Rename to Public Benefits Specialist, Senior)</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22</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23S</a:t>
                      </a:r>
                    </a:p>
                  </a:txBody>
                  <a:tcPr anchor="ctr"/>
                </a:tc>
                <a:extLst>
                  <a:ext uri="{0D108BD9-81ED-4DB2-BD59-A6C34878D82A}">
                    <a16:rowId xmlns:a16="http://schemas.microsoft.com/office/drawing/2014/main" val="417469007"/>
                  </a:ext>
                </a:extLst>
              </a:tr>
              <a:tr h="294743">
                <a:tc>
                  <a:txBody>
                    <a:bodyPr/>
                    <a:lstStyle/>
                    <a:p>
                      <a:r>
                        <a:rPr lang="en-US" sz="1000" dirty="0">
                          <a:latin typeface="Roboto" panose="02000000000000000000" pitchFamily="2" charset="0"/>
                          <a:ea typeface="Roboto" panose="02000000000000000000" pitchFamily="2" charset="0"/>
                          <a:cs typeface="Roboto" panose="02000000000000000000" pitchFamily="2" charset="0"/>
                        </a:rPr>
                        <a:t>Human Services Case Manager</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22Q</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23S</a:t>
                      </a:r>
                    </a:p>
                  </a:txBody>
                  <a:tcPr anchor="ctr"/>
                </a:tc>
                <a:extLst>
                  <a:ext uri="{0D108BD9-81ED-4DB2-BD59-A6C34878D82A}">
                    <a16:rowId xmlns:a16="http://schemas.microsoft.com/office/drawing/2014/main" val="4146657560"/>
                  </a:ext>
                </a:extLst>
              </a:tr>
              <a:tr h="294743">
                <a:tc>
                  <a:txBody>
                    <a:bodyPr/>
                    <a:lstStyle/>
                    <a:p>
                      <a:r>
                        <a:rPr lang="en-US" sz="1000">
                          <a:latin typeface="Roboto" panose="02000000000000000000" pitchFamily="2" charset="0"/>
                          <a:ea typeface="Roboto" panose="02000000000000000000" pitchFamily="2" charset="0"/>
                          <a:cs typeface="Roboto" panose="02000000000000000000" pitchFamily="2" charset="0"/>
                        </a:rPr>
                        <a:t>District Veterinarian</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29</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32</a:t>
                      </a:r>
                    </a:p>
                  </a:txBody>
                  <a:tcPr anchor="ctr"/>
                </a:tc>
                <a:extLst>
                  <a:ext uri="{0D108BD9-81ED-4DB2-BD59-A6C34878D82A}">
                    <a16:rowId xmlns:a16="http://schemas.microsoft.com/office/drawing/2014/main" val="2116934656"/>
                  </a:ext>
                </a:extLst>
              </a:tr>
              <a:tr h="294743">
                <a:tc>
                  <a:txBody>
                    <a:bodyPr/>
                    <a:lstStyle/>
                    <a:p>
                      <a:r>
                        <a:rPr lang="en-US" sz="1000" dirty="0">
                          <a:latin typeface="Roboto" panose="02000000000000000000" pitchFamily="2" charset="0"/>
                          <a:ea typeface="Roboto" panose="02000000000000000000" pitchFamily="2" charset="0"/>
                          <a:cs typeface="Roboto" panose="02000000000000000000" pitchFamily="2" charset="0"/>
                        </a:rPr>
                        <a:t>Medical Laboratory Technician 2</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20</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21</a:t>
                      </a:r>
                    </a:p>
                  </a:txBody>
                  <a:tcPr anchor="ctr"/>
                </a:tc>
                <a:extLst>
                  <a:ext uri="{0D108BD9-81ED-4DB2-BD59-A6C34878D82A}">
                    <a16:rowId xmlns:a16="http://schemas.microsoft.com/office/drawing/2014/main" val="2893909021"/>
                  </a:ext>
                </a:extLst>
              </a:tr>
              <a:tr h="294743">
                <a:tc>
                  <a:txBody>
                    <a:bodyPr/>
                    <a:lstStyle/>
                    <a:p>
                      <a:r>
                        <a:rPr lang="en-US" sz="1000" dirty="0">
                          <a:latin typeface="Roboto" panose="02000000000000000000" pitchFamily="2" charset="0"/>
                          <a:ea typeface="Roboto" panose="02000000000000000000" pitchFamily="2" charset="0"/>
                          <a:cs typeface="Roboto" panose="02000000000000000000" pitchFamily="2" charset="0"/>
                        </a:rPr>
                        <a:t>Physical Therapist</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31T</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32T</a:t>
                      </a:r>
                    </a:p>
                  </a:txBody>
                  <a:tcPr anchor="ctr"/>
                </a:tc>
                <a:extLst>
                  <a:ext uri="{0D108BD9-81ED-4DB2-BD59-A6C34878D82A}">
                    <a16:rowId xmlns:a16="http://schemas.microsoft.com/office/drawing/2014/main" val="1454847652"/>
                  </a:ext>
                </a:extLst>
              </a:tr>
              <a:tr h="294743">
                <a:tc>
                  <a:txBody>
                    <a:bodyPr/>
                    <a:lstStyle/>
                    <a:p>
                      <a:r>
                        <a:rPr lang="en-US" sz="1000" dirty="0">
                          <a:latin typeface="Roboto" panose="02000000000000000000" pitchFamily="2" charset="0"/>
                          <a:ea typeface="Roboto" panose="02000000000000000000" pitchFamily="2" charset="0"/>
                          <a:cs typeface="Roboto" panose="02000000000000000000" pitchFamily="2" charset="0"/>
                        </a:rPr>
                        <a:t>State Library Specialist 1</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12</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13</a:t>
                      </a:r>
                    </a:p>
                  </a:txBody>
                  <a:tcPr anchor="ctr"/>
                </a:tc>
                <a:extLst>
                  <a:ext uri="{0D108BD9-81ED-4DB2-BD59-A6C34878D82A}">
                    <a16:rowId xmlns:a16="http://schemas.microsoft.com/office/drawing/2014/main" val="2615565940"/>
                  </a:ext>
                </a:extLst>
              </a:tr>
              <a:tr h="294743">
                <a:tc>
                  <a:txBody>
                    <a:bodyPr/>
                    <a:lstStyle/>
                    <a:p>
                      <a:r>
                        <a:rPr lang="en-US" sz="1000" dirty="0">
                          <a:latin typeface="Roboto" panose="02000000000000000000" pitchFamily="2" charset="0"/>
                          <a:ea typeface="Roboto" panose="02000000000000000000" pitchFamily="2" charset="0"/>
                          <a:cs typeface="Roboto" panose="02000000000000000000" pitchFamily="2" charset="0"/>
                        </a:rPr>
                        <a:t>ISS Series</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Class Study</a:t>
                      </a:r>
                    </a:p>
                  </a:txBody>
                  <a:tcPr anchor="ctr"/>
                </a:tc>
                <a:extLst>
                  <a:ext uri="{0D108BD9-81ED-4DB2-BD59-A6C34878D82A}">
                    <a16:rowId xmlns:a16="http://schemas.microsoft.com/office/drawing/2014/main" val="2543984603"/>
                  </a:ext>
                </a:extLst>
              </a:tr>
              <a:tr h="294743">
                <a:tc>
                  <a:txBody>
                    <a:bodyPr/>
                    <a:lstStyle/>
                    <a:p>
                      <a:r>
                        <a:rPr lang="en-US" sz="1000" dirty="0">
                          <a:latin typeface="Roboto" panose="02000000000000000000" pitchFamily="2" charset="0"/>
                          <a:ea typeface="Roboto" panose="02000000000000000000" pitchFamily="2" charset="0"/>
                          <a:cs typeface="Roboto" panose="02000000000000000000" pitchFamily="2" charset="0"/>
                        </a:rPr>
                        <a:t>Civil Rights Investigator 1</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21</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23</a:t>
                      </a:r>
                    </a:p>
                  </a:txBody>
                  <a:tcPr anchor="ctr"/>
                </a:tc>
                <a:extLst>
                  <a:ext uri="{0D108BD9-81ED-4DB2-BD59-A6C34878D82A}">
                    <a16:rowId xmlns:a16="http://schemas.microsoft.com/office/drawing/2014/main" val="264990031"/>
                  </a:ext>
                </a:extLst>
              </a:tr>
              <a:tr h="294743">
                <a:tc>
                  <a:txBody>
                    <a:bodyPr/>
                    <a:lstStyle/>
                    <a:p>
                      <a:r>
                        <a:rPr lang="en-US" sz="1000" dirty="0">
                          <a:latin typeface="Roboto" panose="02000000000000000000" pitchFamily="2" charset="0"/>
                          <a:ea typeface="Roboto" panose="02000000000000000000" pitchFamily="2" charset="0"/>
                          <a:cs typeface="Roboto" panose="02000000000000000000" pitchFamily="2" charset="0"/>
                        </a:rPr>
                        <a:t>Civil Rights Investigator 2</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26</a:t>
                      </a:r>
                    </a:p>
                  </a:txBody>
                  <a:tcPr anchor="ctr"/>
                </a:tc>
                <a:tc>
                  <a:txBody>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28</a:t>
                      </a:r>
                    </a:p>
                  </a:txBody>
                  <a:tcPr anchor="ctr"/>
                </a:tc>
                <a:extLst>
                  <a:ext uri="{0D108BD9-81ED-4DB2-BD59-A6C34878D82A}">
                    <a16:rowId xmlns:a16="http://schemas.microsoft.com/office/drawing/2014/main" val="871469713"/>
                  </a:ext>
                </a:extLst>
              </a:tr>
            </a:tbl>
          </a:graphicData>
        </a:graphic>
      </p:graphicFrame>
      <p:sp>
        <p:nvSpPr>
          <p:cNvPr id="10" name="TextBox 9">
            <a:extLst>
              <a:ext uri="{FF2B5EF4-FFF2-40B4-BE49-F238E27FC236}">
                <a16:creationId xmlns:a16="http://schemas.microsoft.com/office/drawing/2014/main" id="{E51E6626-1F04-224D-ABAA-0381240C46C7}"/>
              </a:ext>
            </a:extLst>
          </p:cNvPr>
          <p:cNvSpPr txBox="1"/>
          <p:nvPr/>
        </p:nvSpPr>
        <p:spPr>
          <a:xfrm>
            <a:off x="6091471" y="1741207"/>
            <a:ext cx="6268968" cy="538609"/>
          </a:xfrm>
          <a:prstGeom prst="rect">
            <a:avLst/>
          </a:prstGeom>
          <a:noFill/>
        </p:spPr>
        <p:txBody>
          <a:bodyPr wrap="square" rtlCol="0">
            <a:spAutoFit/>
          </a:bodyPr>
          <a:lstStyle/>
          <a:p>
            <a:r>
              <a:rPr lang="en-US" sz="1050" i="1" dirty="0">
                <a:latin typeface="Roboto" panose="02000000000000000000" pitchFamily="2" charset="0"/>
                <a:ea typeface="Roboto" panose="02000000000000000000" pitchFamily="2" charset="0"/>
                <a:cs typeface="Roboto" panose="02000000000000000000" pitchFamily="2" charset="0"/>
              </a:rPr>
              <a:t>*Salary range is equivalent to standard salary range at each step but truncate first three (3) steps.</a:t>
            </a:r>
          </a:p>
          <a:p>
            <a:endParaRPr lang="en-US" dirty="0"/>
          </a:p>
        </p:txBody>
      </p:sp>
    </p:spTree>
    <p:extLst>
      <p:ext uri="{BB962C8B-B14F-4D97-AF65-F5344CB8AC3E}">
        <p14:creationId xmlns:p14="http://schemas.microsoft.com/office/powerpoint/2010/main" val="410293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122FC-CFDA-C685-F10A-C8A06D8DAD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78B5F29-10FC-1DA6-9FF1-360DDE92398B}"/>
              </a:ext>
            </a:extLst>
          </p:cNvPr>
          <p:cNvSpPr>
            <a:spLocks noGrp="1"/>
          </p:cNvSpPr>
          <p:nvPr>
            <p:ph type="title"/>
          </p:nvPr>
        </p:nvSpPr>
        <p:spPr>
          <a:xfrm>
            <a:off x="65988" y="365126"/>
            <a:ext cx="9964132" cy="1193988"/>
          </a:xfrm>
        </p:spPr>
        <p:txBody>
          <a:bodyPr>
            <a:normAutofit/>
          </a:bodyPr>
          <a:lstStyle/>
          <a:p>
            <a:r>
              <a:rPr lang="en-US" sz="2800" dirty="0"/>
              <a:t>Article 29 – Salary Administration</a:t>
            </a:r>
          </a:p>
        </p:txBody>
      </p:sp>
      <p:sp>
        <p:nvSpPr>
          <p:cNvPr id="14" name="TextBox 13">
            <a:extLst>
              <a:ext uri="{FF2B5EF4-FFF2-40B4-BE49-F238E27FC236}">
                <a16:creationId xmlns:a16="http://schemas.microsoft.com/office/drawing/2014/main" id="{70790B9B-2462-0949-1456-7EFE9AA9D56F}"/>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78FB3152-2A74-C010-7A18-6EF68FE9D8CD}"/>
              </a:ext>
            </a:extLst>
          </p:cNvPr>
          <p:cNvSpPr txBox="1"/>
          <p:nvPr/>
        </p:nvSpPr>
        <p:spPr>
          <a:xfrm>
            <a:off x="-4528" y="2130700"/>
            <a:ext cx="12196528" cy="231858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Added</a:t>
            </a:r>
            <a:r>
              <a:rPr lang="en-US" sz="1400" dirty="0">
                <a:latin typeface="Roboto" panose="02000000000000000000" pitchFamily="2" charset="0"/>
                <a:ea typeface="Roboto" panose="02000000000000000000" pitchFamily="2" charset="0"/>
                <a:cs typeface="Roboto" panose="02000000000000000000" pitchFamily="2" charset="0"/>
              </a:rPr>
              <a:t> new Section 2 addressing internal assessments and benefit service date for specific position appointment changes, including promotion, demotion, lateral transfer to different classification, reemployment after a less than two-year break in service and return from layoff, return from trial service removal and return from demotion in lieu of layoff.</a:t>
            </a:r>
          </a:p>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New Section 4</a:t>
            </a:r>
            <a:r>
              <a:rPr lang="en-US" sz="1400" dirty="0">
                <a:latin typeface="Roboto" panose="02000000000000000000" pitchFamily="2" charset="0"/>
                <a:ea typeface="Roboto" panose="02000000000000000000" pitchFamily="2" charset="0"/>
                <a:cs typeface="Roboto" panose="02000000000000000000" pitchFamily="2" charset="0"/>
              </a:rPr>
              <a:t>—Underpayments. Upon notice from an employee, the State will pay undisputed, underpaid wages. If the underpayment is less than five percent (5%) of the employee's gross wages, the amount will be paid no later than the next regular payday. If the underpayment is more than five percent (5%) of the employee's gross wages, the amount will be paid within three (3) business days.</a:t>
            </a:r>
          </a:p>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Revised</a:t>
            </a:r>
            <a:r>
              <a:rPr lang="en-US" sz="1400" dirty="0">
                <a:latin typeface="Roboto" panose="02000000000000000000" pitchFamily="2" charset="0"/>
                <a:ea typeface="Roboto" panose="02000000000000000000" pitchFamily="2" charset="0"/>
                <a:cs typeface="Roboto" panose="02000000000000000000" pitchFamily="2" charset="0"/>
              </a:rPr>
              <a:t> language in Section 5 regarding recoupment of wage and benefit overpayments to align with statute.</a:t>
            </a:r>
          </a:p>
        </p:txBody>
      </p:sp>
      <p:sp>
        <p:nvSpPr>
          <p:cNvPr id="2" name="Rectangle 1">
            <a:extLst>
              <a:ext uri="{FF2B5EF4-FFF2-40B4-BE49-F238E27FC236}">
                <a16:creationId xmlns:a16="http://schemas.microsoft.com/office/drawing/2014/main" id="{3FB98101-78F3-0E06-D4FA-A9F233BD6C9B}"/>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55FA620-1736-BBFD-DD7E-AADC475E0E46}"/>
              </a:ext>
            </a:extLst>
          </p:cNvPr>
          <p:cNvSpPr/>
          <p:nvPr/>
        </p:nvSpPr>
        <p:spPr>
          <a:xfrm>
            <a:off x="10277475" y="2858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B30546-48D9-CDCC-1A17-E77A9EF3F5D8}"/>
              </a:ext>
            </a:extLst>
          </p:cNvPr>
          <p:cNvSpPr txBox="1"/>
          <p:nvPr/>
        </p:nvSpPr>
        <p:spPr>
          <a:xfrm>
            <a:off x="-4529" y="4672872"/>
            <a:ext cx="12191999" cy="369332"/>
          </a:xfrm>
          <a:prstGeom prst="rect">
            <a:avLst/>
          </a:prstGeom>
          <a:noFill/>
          <a:ln>
            <a:noFill/>
          </a:ln>
        </p:spPr>
        <p:txBody>
          <a:bodyPr wrap="square" rtlCol="0">
            <a:spAutoFit/>
          </a:bodyPr>
          <a:lstStyle/>
          <a:p>
            <a:r>
              <a:rPr lang="en-US" u="sng" dirty="0">
                <a:latin typeface="+mj-lt"/>
              </a:rPr>
              <a:t>Intent</a:t>
            </a:r>
          </a:p>
        </p:txBody>
      </p:sp>
      <p:sp>
        <p:nvSpPr>
          <p:cNvPr id="8" name="TextBox 7">
            <a:extLst>
              <a:ext uri="{FF2B5EF4-FFF2-40B4-BE49-F238E27FC236}">
                <a16:creationId xmlns:a16="http://schemas.microsoft.com/office/drawing/2014/main" id="{C844D706-BB55-3878-BF1E-744B048D9D79}"/>
              </a:ext>
            </a:extLst>
          </p:cNvPr>
          <p:cNvSpPr txBox="1"/>
          <p:nvPr/>
        </p:nvSpPr>
        <p:spPr>
          <a:xfrm>
            <a:off x="0" y="5042204"/>
            <a:ext cx="12196528" cy="167225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These changes reflect an ongoing administration of Equal Pay methodology. This is done through a constant focus on evaluating an employee’s time in current position and related work and educational experiences. </a:t>
            </a:r>
          </a:p>
          <a:p>
            <a:pPr marL="285750"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Introduces internal assessments into a variety of salary placement scenarios and maintains any contractual minimums to not cause any “take away” scenarios while introducing the possibility for employees to be compensated at a higher rate upon placement if the outcome of the internal assessment indicates the employee should be paid higher.</a:t>
            </a:r>
          </a:p>
        </p:txBody>
      </p:sp>
    </p:spTree>
    <p:extLst>
      <p:ext uri="{BB962C8B-B14F-4D97-AF65-F5344CB8AC3E}">
        <p14:creationId xmlns:p14="http://schemas.microsoft.com/office/powerpoint/2010/main" val="2966859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8F560-45D5-DA92-F773-2E9DC30D18C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5D43FF2-7A9F-35B5-274A-C71CCAC89993}"/>
              </a:ext>
            </a:extLst>
          </p:cNvPr>
          <p:cNvSpPr>
            <a:spLocks noGrp="1"/>
          </p:cNvSpPr>
          <p:nvPr>
            <p:ph type="title"/>
          </p:nvPr>
        </p:nvSpPr>
        <p:spPr>
          <a:xfrm>
            <a:off x="65988" y="365126"/>
            <a:ext cx="9964132" cy="1193988"/>
          </a:xfrm>
        </p:spPr>
        <p:txBody>
          <a:bodyPr>
            <a:normAutofit/>
          </a:bodyPr>
          <a:lstStyle/>
          <a:p>
            <a:r>
              <a:rPr lang="en-US" sz="2800" dirty="0">
                <a:solidFill>
                  <a:schemeClr val="bg1"/>
                </a:solidFill>
              </a:rPr>
              <a:t>Article 29 </a:t>
            </a:r>
            <a:r>
              <a:rPr lang="en-US" sz="2800" dirty="0"/>
              <a:t>– Salary Administration (Continued) – Recoupment of Wage and Benefit Overpayments</a:t>
            </a:r>
          </a:p>
        </p:txBody>
      </p:sp>
      <p:sp>
        <p:nvSpPr>
          <p:cNvPr id="14" name="TextBox 13">
            <a:extLst>
              <a:ext uri="{FF2B5EF4-FFF2-40B4-BE49-F238E27FC236}">
                <a16:creationId xmlns:a16="http://schemas.microsoft.com/office/drawing/2014/main" id="{0C877A26-31B2-6EC1-2D16-D1ACE0287EDF}"/>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9BC34E55-3718-BE74-0198-FA79E87F6026}"/>
              </a:ext>
            </a:extLst>
          </p:cNvPr>
          <p:cNvSpPr txBox="1"/>
          <p:nvPr/>
        </p:nvSpPr>
        <p:spPr>
          <a:xfrm>
            <a:off x="-4528" y="2130700"/>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Revised</a:t>
            </a:r>
            <a:r>
              <a:rPr lang="en-US" dirty="0">
                <a:latin typeface="Roboto" panose="02000000000000000000" pitchFamily="2" charset="0"/>
                <a:ea typeface="Roboto" panose="02000000000000000000" pitchFamily="2" charset="0"/>
                <a:cs typeface="Roboto" panose="02000000000000000000" pitchFamily="2" charset="0"/>
              </a:rPr>
              <a:t> language in Section 5 regarding recoupment of wage and benefit overpayments to align with statute.</a:t>
            </a:r>
          </a:p>
        </p:txBody>
      </p:sp>
      <p:sp>
        <p:nvSpPr>
          <p:cNvPr id="2" name="Rectangle 1">
            <a:extLst>
              <a:ext uri="{FF2B5EF4-FFF2-40B4-BE49-F238E27FC236}">
                <a16:creationId xmlns:a16="http://schemas.microsoft.com/office/drawing/2014/main" id="{AF2E0B62-63F2-AFF8-A813-7DF932B39D89}"/>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5FBF643-4C0F-4919-DC32-C5BCAE37102E}"/>
              </a:ext>
            </a:extLst>
          </p:cNvPr>
          <p:cNvSpPr/>
          <p:nvPr/>
        </p:nvSpPr>
        <p:spPr>
          <a:xfrm>
            <a:off x="10277475" y="2858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969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0D7EE-4AEA-6196-3365-2D9D6360ACA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688A1D-D85F-2CA6-4A4B-532D735769CD}"/>
              </a:ext>
            </a:extLst>
          </p:cNvPr>
          <p:cNvSpPr>
            <a:spLocks noGrp="1"/>
          </p:cNvSpPr>
          <p:nvPr>
            <p:ph type="title"/>
          </p:nvPr>
        </p:nvSpPr>
        <p:spPr>
          <a:xfrm>
            <a:off x="65988" y="365126"/>
            <a:ext cx="9964132" cy="1193988"/>
          </a:xfrm>
        </p:spPr>
        <p:txBody>
          <a:bodyPr>
            <a:normAutofit/>
          </a:bodyPr>
          <a:lstStyle/>
          <a:p>
            <a:r>
              <a:rPr lang="en-US" sz="2800" dirty="0"/>
              <a:t>Article 31 – Insurance</a:t>
            </a:r>
          </a:p>
        </p:txBody>
      </p:sp>
      <p:sp>
        <p:nvSpPr>
          <p:cNvPr id="14" name="TextBox 13">
            <a:extLst>
              <a:ext uri="{FF2B5EF4-FFF2-40B4-BE49-F238E27FC236}">
                <a16:creationId xmlns:a16="http://schemas.microsoft.com/office/drawing/2014/main" id="{0FB5E7BE-7512-741F-0F79-A1D47813CF7C}"/>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B4E0B765-157C-92D2-B9DE-2A46C5D8B003}"/>
              </a:ext>
            </a:extLst>
          </p:cNvPr>
          <p:cNvSpPr txBox="1"/>
          <p:nvPr/>
        </p:nvSpPr>
        <p:spPr>
          <a:xfrm>
            <a:off x="-4528" y="2130700"/>
            <a:ext cx="12196528" cy="2677656"/>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For Plan Year 2025</a:t>
            </a:r>
            <a:r>
              <a:rPr lang="en-US" sz="1600" dirty="0">
                <a:latin typeface="Roboto" panose="02000000000000000000" pitchFamily="2" charset="0"/>
                <a:ea typeface="Roboto" panose="02000000000000000000" pitchFamily="2" charset="0"/>
                <a:cs typeface="Roboto" panose="02000000000000000000" pitchFamily="2" charset="0"/>
              </a:rPr>
              <a:t>, employees enrolled in a medical plan that is at least 10% lower in cost than the monthly premium rate for the highest cost medical plan available to the majority of employees, the Employer will pay 99% and the employee will pay 1% of the premium.</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For Plan Years 2026 and 2027</a:t>
            </a:r>
            <a:r>
              <a:rPr lang="en-US" sz="1600" dirty="0">
                <a:latin typeface="Roboto" panose="02000000000000000000" pitchFamily="2" charset="0"/>
                <a:ea typeface="Roboto" panose="02000000000000000000" pitchFamily="2" charset="0"/>
                <a:cs typeface="Roboto" panose="02000000000000000000" pitchFamily="2" charset="0"/>
              </a:rPr>
              <a:t>, employees enrolled in a medical plan that is at least 5% lower in cost than the monthly premium rate for the highest cost medical plan available to the majority of employees, the Employer will pay 99% and the employee will pay 1% of the premium.</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For all other employees </a:t>
            </a:r>
            <a:r>
              <a:rPr lang="en-US" sz="1600" dirty="0">
                <a:latin typeface="Roboto" panose="02000000000000000000" pitchFamily="2" charset="0"/>
                <a:ea typeface="Roboto" panose="02000000000000000000" pitchFamily="2" charset="0"/>
                <a:cs typeface="Roboto" panose="02000000000000000000" pitchFamily="2" charset="0"/>
              </a:rPr>
              <a:t>during plan years 2025, 2026 and 2027, the state will pay 95% and the worker will pay 5%.</a:t>
            </a:r>
          </a:p>
        </p:txBody>
      </p:sp>
      <p:sp>
        <p:nvSpPr>
          <p:cNvPr id="2" name="Rectangle 1">
            <a:extLst>
              <a:ext uri="{FF2B5EF4-FFF2-40B4-BE49-F238E27FC236}">
                <a16:creationId xmlns:a16="http://schemas.microsoft.com/office/drawing/2014/main" id="{92E6690A-4234-D48A-590D-BC93FE372A5D}"/>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99B32D-BFCB-6747-4722-0078ACADF09F}"/>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F31F7562-4B12-D70D-33CA-DEA3E6E5107B}"/>
              </a:ext>
            </a:extLst>
          </p:cNvPr>
          <p:cNvSpPr txBox="1"/>
          <p:nvPr/>
        </p:nvSpPr>
        <p:spPr>
          <a:xfrm>
            <a:off x="0" y="5372138"/>
            <a:ext cx="12196528" cy="420628"/>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To lower the required percentage difference in order to be considered a "least cost" plan.</a:t>
            </a:r>
          </a:p>
        </p:txBody>
      </p:sp>
    </p:spTree>
    <p:extLst>
      <p:ext uri="{BB962C8B-B14F-4D97-AF65-F5344CB8AC3E}">
        <p14:creationId xmlns:p14="http://schemas.microsoft.com/office/powerpoint/2010/main" val="2722362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A9618-350A-C23B-0D61-D4B2F9303C4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35F564-52DB-ACCA-2437-13B2510D8E7A}"/>
              </a:ext>
            </a:extLst>
          </p:cNvPr>
          <p:cNvSpPr>
            <a:spLocks noGrp="1"/>
          </p:cNvSpPr>
          <p:nvPr>
            <p:ph type="title"/>
          </p:nvPr>
        </p:nvSpPr>
        <p:spPr>
          <a:xfrm>
            <a:off x="65988" y="365126"/>
            <a:ext cx="9964132" cy="1193988"/>
          </a:xfrm>
        </p:spPr>
        <p:txBody>
          <a:bodyPr>
            <a:normAutofit/>
          </a:bodyPr>
          <a:lstStyle/>
          <a:p>
            <a:r>
              <a:rPr lang="en-US" sz="2800" dirty="0"/>
              <a:t>Article 32 – Overtime</a:t>
            </a:r>
          </a:p>
        </p:txBody>
      </p:sp>
      <p:sp>
        <p:nvSpPr>
          <p:cNvPr id="14" name="TextBox 13">
            <a:extLst>
              <a:ext uri="{FF2B5EF4-FFF2-40B4-BE49-F238E27FC236}">
                <a16:creationId xmlns:a16="http://schemas.microsoft.com/office/drawing/2014/main" id="{B9E64B65-4867-5645-31E6-A1EA2DCF9B1A}"/>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6E7A6A15-CF6B-430C-72A9-EDB4A2EAF5B7}"/>
              </a:ext>
            </a:extLst>
          </p:cNvPr>
          <p:cNvSpPr txBox="1"/>
          <p:nvPr/>
        </p:nvSpPr>
        <p:spPr>
          <a:xfrm>
            <a:off x="-4528" y="2130700"/>
            <a:ext cx="12196528" cy="87716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Added</a:t>
            </a:r>
            <a:r>
              <a:rPr lang="en-US" dirty="0">
                <a:latin typeface="Roboto" panose="02000000000000000000" pitchFamily="2" charset="0"/>
                <a:ea typeface="Roboto" panose="02000000000000000000" pitchFamily="2" charset="0"/>
                <a:cs typeface="Roboto" panose="02000000000000000000" pitchFamily="2" charset="0"/>
              </a:rPr>
              <a:t> Interview Leave and Inclement Weather/Hazardous Conditions Leave to hours excluded from being counted as time worked for overtime purposes.</a:t>
            </a:r>
          </a:p>
        </p:txBody>
      </p:sp>
      <p:sp>
        <p:nvSpPr>
          <p:cNvPr id="2" name="Rectangle 1">
            <a:extLst>
              <a:ext uri="{FF2B5EF4-FFF2-40B4-BE49-F238E27FC236}">
                <a16:creationId xmlns:a16="http://schemas.microsoft.com/office/drawing/2014/main" id="{7D7CDFCA-1234-6536-0F91-ACCD6D2C765E}"/>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787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5F5EF-9689-18BD-AC67-F5CD810FAEA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ADB6E1-69E5-73C5-3AE2-DE424C6792DE}"/>
              </a:ext>
            </a:extLst>
          </p:cNvPr>
          <p:cNvSpPr>
            <a:spLocks noGrp="1"/>
          </p:cNvSpPr>
          <p:nvPr>
            <p:ph type="title"/>
          </p:nvPr>
        </p:nvSpPr>
        <p:spPr>
          <a:xfrm>
            <a:off x="65988" y="365126"/>
            <a:ext cx="9964132" cy="1193988"/>
          </a:xfrm>
        </p:spPr>
        <p:txBody>
          <a:bodyPr>
            <a:normAutofit/>
          </a:bodyPr>
          <a:lstStyle/>
          <a:p>
            <a:r>
              <a:rPr lang="en-US" sz="2800" dirty="0"/>
              <a:t>Article 43 – Career Development</a:t>
            </a:r>
          </a:p>
        </p:txBody>
      </p:sp>
      <p:sp>
        <p:nvSpPr>
          <p:cNvPr id="14" name="TextBox 13">
            <a:extLst>
              <a:ext uri="{FF2B5EF4-FFF2-40B4-BE49-F238E27FC236}">
                <a16:creationId xmlns:a16="http://schemas.microsoft.com/office/drawing/2014/main" id="{CD699B0C-7281-B0D5-01A3-F17DB8509E0B}"/>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61A4DD20-1E2B-2154-B05E-CCE7A61A3678}"/>
              </a:ext>
            </a:extLst>
          </p:cNvPr>
          <p:cNvSpPr txBox="1"/>
          <p:nvPr/>
        </p:nvSpPr>
        <p:spPr>
          <a:xfrm>
            <a:off x="-4528" y="2130700"/>
            <a:ext cx="12196528" cy="129266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Employees</a:t>
            </a:r>
            <a:r>
              <a:rPr lang="en-US" dirty="0">
                <a:latin typeface="Roboto" panose="02000000000000000000" pitchFamily="2" charset="0"/>
                <a:ea typeface="Roboto" panose="02000000000000000000" pitchFamily="2" charset="0"/>
                <a:cs typeface="Roboto" panose="02000000000000000000" pitchFamily="2" charset="0"/>
              </a:rPr>
              <a:t>, subject to providing reasonable notice and receiving prior supervisory approval, shall be allowed paid time to talk to internal recruiters when such time occurs during their work hours. Such requests shall not be arbitrarily denied or rescinded.</a:t>
            </a:r>
          </a:p>
        </p:txBody>
      </p:sp>
      <p:sp>
        <p:nvSpPr>
          <p:cNvPr id="2" name="Rectangle 1">
            <a:extLst>
              <a:ext uri="{FF2B5EF4-FFF2-40B4-BE49-F238E27FC236}">
                <a16:creationId xmlns:a16="http://schemas.microsoft.com/office/drawing/2014/main" id="{9EF41088-323D-B9D0-7A06-9B95B22B990C}"/>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8B4358-8B20-9353-B995-0AFE68A494EE}"/>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751B8C79-CC02-C719-9F8D-04F943B0B87A}"/>
              </a:ext>
            </a:extLst>
          </p:cNvPr>
          <p:cNvSpPr txBox="1"/>
          <p:nvPr/>
        </p:nvSpPr>
        <p:spPr>
          <a:xfrm>
            <a:off x="0" y="5372138"/>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This change supports career development for employees.</a:t>
            </a:r>
          </a:p>
        </p:txBody>
      </p:sp>
    </p:spTree>
    <p:extLst>
      <p:ext uri="{BB962C8B-B14F-4D97-AF65-F5344CB8AC3E}">
        <p14:creationId xmlns:p14="http://schemas.microsoft.com/office/powerpoint/2010/main" val="624397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32984-5A66-BF3C-1603-DC5905ECF5D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BB37A81-A57C-EE4F-2F49-8E446471BB97}"/>
              </a:ext>
            </a:extLst>
          </p:cNvPr>
          <p:cNvSpPr>
            <a:spLocks noGrp="1"/>
          </p:cNvSpPr>
          <p:nvPr>
            <p:ph type="title"/>
          </p:nvPr>
        </p:nvSpPr>
        <p:spPr>
          <a:xfrm>
            <a:off x="65988" y="365126"/>
            <a:ext cx="9964132" cy="1193988"/>
          </a:xfrm>
        </p:spPr>
        <p:txBody>
          <a:bodyPr>
            <a:normAutofit/>
          </a:bodyPr>
          <a:lstStyle/>
          <a:p>
            <a:r>
              <a:rPr lang="en-US" sz="2800" dirty="0"/>
              <a:t>Article 45 – Filling of Vacancies</a:t>
            </a:r>
          </a:p>
        </p:txBody>
      </p:sp>
      <p:sp>
        <p:nvSpPr>
          <p:cNvPr id="14" name="TextBox 13">
            <a:extLst>
              <a:ext uri="{FF2B5EF4-FFF2-40B4-BE49-F238E27FC236}">
                <a16:creationId xmlns:a16="http://schemas.microsoft.com/office/drawing/2014/main" id="{7A311328-3E55-199C-5357-73D5AAF59ECA}"/>
              </a:ext>
            </a:extLst>
          </p:cNvPr>
          <p:cNvSpPr txBox="1"/>
          <p:nvPr/>
        </p:nvSpPr>
        <p:spPr>
          <a:xfrm>
            <a:off x="-4528" y="1718638"/>
            <a:ext cx="12196526"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B33E7649-B837-1C1B-72F8-11C4B43D3D18}"/>
              </a:ext>
            </a:extLst>
          </p:cNvPr>
          <p:cNvSpPr txBox="1"/>
          <p:nvPr/>
        </p:nvSpPr>
        <p:spPr>
          <a:xfrm>
            <a:off x="-4528" y="2130700"/>
            <a:ext cx="12196528" cy="87716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SEIU</a:t>
            </a:r>
            <a:r>
              <a:rPr lang="en-US" dirty="0">
                <a:latin typeface="Roboto" panose="02000000000000000000" pitchFamily="2" charset="0"/>
                <a:ea typeface="Roboto" panose="02000000000000000000" pitchFamily="2" charset="0"/>
                <a:cs typeface="Roboto" panose="02000000000000000000" pitchFamily="2" charset="0"/>
              </a:rPr>
              <a:t> </a:t>
            </a:r>
            <a:r>
              <a:rPr lang="en-US" b="1" dirty="0">
                <a:latin typeface="Roboto" panose="02000000000000000000" pitchFamily="2" charset="0"/>
                <a:ea typeface="Roboto" panose="02000000000000000000" pitchFamily="2" charset="0"/>
                <a:cs typeface="Roboto" panose="02000000000000000000" pitchFamily="2" charset="0"/>
              </a:rPr>
              <a:t>represented temporary employees </a:t>
            </a:r>
            <a:r>
              <a:rPr lang="en-US" dirty="0">
                <a:latin typeface="Roboto" panose="02000000000000000000" pitchFamily="2" charset="0"/>
                <a:ea typeface="Roboto" panose="02000000000000000000" pitchFamily="2" charset="0"/>
                <a:cs typeface="Roboto" panose="02000000000000000000" pitchFamily="2" charset="0"/>
              </a:rPr>
              <a:t>who are currently employed with the state shall be treated as internal candidates for job postings they apply for within their Agency or other state agencies.</a:t>
            </a:r>
          </a:p>
        </p:txBody>
      </p:sp>
      <p:sp>
        <p:nvSpPr>
          <p:cNvPr id="2" name="Rectangle 1">
            <a:extLst>
              <a:ext uri="{FF2B5EF4-FFF2-40B4-BE49-F238E27FC236}">
                <a16:creationId xmlns:a16="http://schemas.microsoft.com/office/drawing/2014/main" id="{6D94BADE-B556-63C7-8EDA-76C1EFE4E68A}"/>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7B75EF-5D51-B5F5-DB55-5A96881A6DF9}"/>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B3076F11-3FC2-C9CE-612B-F4180915EC6F}"/>
              </a:ext>
            </a:extLst>
          </p:cNvPr>
          <p:cNvSpPr txBox="1"/>
          <p:nvPr/>
        </p:nvSpPr>
        <p:spPr>
          <a:xfrm>
            <a:off x="0" y="5372138"/>
            <a:ext cx="12196528" cy="115929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Ensure temp employees can be treated as internal candidates. Creates potential to decrease the need for open competitive recruitments, streamline the selection process, decrease time to fill, as well as decrease any barriers for current state temporary employees to become regular-status employees.</a:t>
            </a:r>
          </a:p>
        </p:txBody>
      </p:sp>
    </p:spTree>
    <p:extLst>
      <p:ext uri="{BB962C8B-B14F-4D97-AF65-F5344CB8AC3E}">
        <p14:creationId xmlns:p14="http://schemas.microsoft.com/office/powerpoint/2010/main" val="4220248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0C282-B41D-C767-85B3-F80AC7E36E3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B7B7F4C-9D1E-4FD2-EA9E-2FBAE34008D3}"/>
              </a:ext>
            </a:extLst>
          </p:cNvPr>
          <p:cNvSpPr>
            <a:spLocks noGrp="1"/>
          </p:cNvSpPr>
          <p:nvPr>
            <p:ph type="title"/>
          </p:nvPr>
        </p:nvSpPr>
        <p:spPr>
          <a:xfrm>
            <a:off x="65988" y="365126"/>
            <a:ext cx="9964132" cy="1193988"/>
          </a:xfrm>
        </p:spPr>
        <p:txBody>
          <a:bodyPr>
            <a:normAutofit/>
          </a:bodyPr>
          <a:lstStyle/>
          <a:p>
            <a:r>
              <a:rPr lang="en-US" sz="2800" dirty="0"/>
              <a:t>Article 51 – LD Appointment</a:t>
            </a:r>
          </a:p>
        </p:txBody>
      </p:sp>
      <p:sp>
        <p:nvSpPr>
          <p:cNvPr id="14" name="TextBox 13">
            <a:extLst>
              <a:ext uri="{FF2B5EF4-FFF2-40B4-BE49-F238E27FC236}">
                <a16:creationId xmlns:a16="http://schemas.microsoft.com/office/drawing/2014/main" id="{4D47478D-94AA-E1E0-7B07-12B5A25881C4}"/>
              </a:ext>
            </a:extLst>
          </p:cNvPr>
          <p:cNvSpPr txBox="1"/>
          <p:nvPr/>
        </p:nvSpPr>
        <p:spPr>
          <a:xfrm>
            <a:off x="-4528"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2DDB8B6E-2028-6FD0-D565-63B30DE8B6CC}"/>
              </a:ext>
            </a:extLst>
          </p:cNvPr>
          <p:cNvSpPr txBox="1"/>
          <p:nvPr/>
        </p:nvSpPr>
        <p:spPr>
          <a:xfrm>
            <a:off x="-4528" y="2130700"/>
            <a:ext cx="12191999" cy="87716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A newly</a:t>
            </a:r>
            <a:r>
              <a:rPr lang="en-US" dirty="0">
                <a:latin typeface="Roboto" panose="02000000000000000000" pitchFamily="2" charset="0"/>
                <a:ea typeface="Roboto" panose="02000000000000000000" pitchFamily="2" charset="0"/>
                <a:cs typeface="Roboto" panose="02000000000000000000" pitchFamily="2" charset="0"/>
              </a:rPr>
              <a:t> hired employee to state employment for a special study or project LD shall be placed on the Agency recall list and the secondary recall list if the LD exceeds 2 years.</a:t>
            </a:r>
          </a:p>
        </p:txBody>
      </p:sp>
      <p:sp>
        <p:nvSpPr>
          <p:cNvPr id="2" name="Rectangle 1">
            <a:extLst>
              <a:ext uri="{FF2B5EF4-FFF2-40B4-BE49-F238E27FC236}">
                <a16:creationId xmlns:a16="http://schemas.microsoft.com/office/drawing/2014/main" id="{B878C373-104B-8324-ED41-B7A00F05C226}"/>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784CE8-3CBA-FC3E-D489-0D058D70EA3B}"/>
              </a:ext>
            </a:extLst>
          </p:cNvPr>
          <p:cNvSpPr txBox="1"/>
          <p:nvPr/>
        </p:nvSpPr>
        <p:spPr>
          <a:xfrm>
            <a:off x="-4529" y="420152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3D50E7B5-F690-B3CC-1E10-D2D851B5D400}"/>
              </a:ext>
            </a:extLst>
          </p:cNvPr>
          <p:cNvSpPr txBox="1"/>
          <p:nvPr/>
        </p:nvSpPr>
        <p:spPr>
          <a:xfrm>
            <a:off x="0" y="4570858"/>
            <a:ext cx="12196528" cy="87716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Continue to separate rights for workload LD from special studies and project LD. Given the nature of special studies and project LD we agreed to expand their rights to be added to the secondary recall list. </a:t>
            </a:r>
          </a:p>
        </p:txBody>
      </p:sp>
    </p:spTree>
    <p:extLst>
      <p:ext uri="{BB962C8B-B14F-4D97-AF65-F5344CB8AC3E}">
        <p14:creationId xmlns:p14="http://schemas.microsoft.com/office/powerpoint/2010/main" val="3455408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E0487-317F-ACC1-FB6F-2A2757FA53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568744D-C404-88E6-63D1-C03AF98B4B78}"/>
              </a:ext>
            </a:extLst>
          </p:cNvPr>
          <p:cNvSpPr>
            <a:spLocks noGrp="1"/>
          </p:cNvSpPr>
          <p:nvPr>
            <p:ph type="title"/>
          </p:nvPr>
        </p:nvSpPr>
        <p:spPr>
          <a:xfrm>
            <a:off x="65988" y="365126"/>
            <a:ext cx="9964132" cy="1193988"/>
          </a:xfrm>
        </p:spPr>
        <p:txBody>
          <a:bodyPr>
            <a:normAutofit/>
          </a:bodyPr>
          <a:lstStyle/>
          <a:p>
            <a:r>
              <a:rPr lang="en-US" sz="2800" dirty="0"/>
              <a:t>Article 57 – Bereavement Leave</a:t>
            </a:r>
          </a:p>
        </p:txBody>
      </p:sp>
      <p:sp>
        <p:nvSpPr>
          <p:cNvPr id="14" name="TextBox 13">
            <a:extLst>
              <a:ext uri="{FF2B5EF4-FFF2-40B4-BE49-F238E27FC236}">
                <a16:creationId xmlns:a16="http://schemas.microsoft.com/office/drawing/2014/main" id="{0C436C09-84D5-CA48-EE07-8B18C79F6281}"/>
              </a:ext>
            </a:extLst>
          </p:cNvPr>
          <p:cNvSpPr txBox="1"/>
          <p:nvPr/>
        </p:nvSpPr>
        <p:spPr>
          <a:xfrm>
            <a:off x="-4528"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A60027B7-1B08-C4B2-181E-173538ACEA66}"/>
              </a:ext>
            </a:extLst>
          </p:cNvPr>
          <p:cNvSpPr txBox="1"/>
          <p:nvPr/>
        </p:nvSpPr>
        <p:spPr>
          <a:xfrm>
            <a:off x="-4528" y="2130700"/>
            <a:ext cx="12196528" cy="189795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Bereavement</a:t>
            </a:r>
            <a:r>
              <a:rPr lang="en-US" sz="1600" dirty="0">
                <a:latin typeface="Roboto" panose="02000000000000000000" pitchFamily="2" charset="0"/>
                <a:ea typeface="Roboto" panose="02000000000000000000" pitchFamily="2" charset="0"/>
                <a:cs typeface="Roboto" panose="02000000000000000000" pitchFamily="2" charset="0"/>
              </a:rPr>
              <a:t> leave may be taken to deal with the death of a family member, including attending the funeral or alternative to a funeral of the family member, making arrangements necessitated by the death of the family member or grieving the death of the family member. Employees shall be eligible for a maximum of 24 hours paid bereavement leave per family member.</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Modified language </a:t>
            </a:r>
            <a:r>
              <a:rPr lang="en-US" sz="1600" dirty="0">
                <a:latin typeface="Roboto" panose="02000000000000000000" pitchFamily="2" charset="0"/>
                <a:ea typeface="Roboto" panose="02000000000000000000" pitchFamily="2" charset="0"/>
                <a:cs typeface="Roboto" panose="02000000000000000000" pitchFamily="2" charset="0"/>
              </a:rPr>
              <a:t>to require an employee to use accrued leave prior to leave without pay if additional bereavement time is needed.</a:t>
            </a:r>
          </a:p>
        </p:txBody>
      </p:sp>
      <p:sp>
        <p:nvSpPr>
          <p:cNvPr id="2" name="Rectangle 1">
            <a:extLst>
              <a:ext uri="{FF2B5EF4-FFF2-40B4-BE49-F238E27FC236}">
                <a16:creationId xmlns:a16="http://schemas.microsoft.com/office/drawing/2014/main" id="{4B75429F-955B-A244-16AC-21C068598BAD}"/>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524246-C575-9A9B-49C0-90CAAFD6A337}"/>
              </a:ext>
            </a:extLst>
          </p:cNvPr>
          <p:cNvSpPr txBox="1"/>
          <p:nvPr/>
        </p:nvSpPr>
        <p:spPr>
          <a:xfrm>
            <a:off x="-4529" y="420152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32CF7D55-26B3-7AE9-603F-2ED1859CF4BC}"/>
              </a:ext>
            </a:extLst>
          </p:cNvPr>
          <p:cNvSpPr txBox="1"/>
          <p:nvPr/>
        </p:nvSpPr>
        <p:spPr>
          <a:xfrm>
            <a:off x="0" y="4570858"/>
            <a:ext cx="12196528" cy="789960"/>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Updated eligibility language to align with OFLA. Clarifies the 24 hours of paid BL is available per death of a family member. Employees must exhaust any accrued leave when requesting additional BL time before utilizing LWOP. </a:t>
            </a:r>
          </a:p>
        </p:txBody>
      </p:sp>
    </p:spTree>
    <p:extLst>
      <p:ext uri="{BB962C8B-B14F-4D97-AF65-F5344CB8AC3E}">
        <p14:creationId xmlns:p14="http://schemas.microsoft.com/office/powerpoint/2010/main" val="2234272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F54C4D-5210-D1AD-1B57-E9CBF07179AA}"/>
              </a:ext>
            </a:extLst>
          </p:cNvPr>
          <p:cNvSpPr>
            <a:spLocks noGrp="1"/>
          </p:cNvSpPr>
          <p:nvPr>
            <p:ph type="title"/>
          </p:nvPr>
        </p:nvSpPr>
        <p:spPr>
          <a:xfrm>
            <a:off x="260350" y="1601274"/>
            <a:ext cx="5264150" cy="3655452"/>
          </a:xfrm>
        </p:spPr>
        <p:txBody>
          <a:bodyPr>
            <a:normAutofit/>
          </a:bodyPr>
          <a:lstStyle/>
          <a:p>
            <a:r>
              <a:rPr lang="en-US" sz="4800" dirty="0"/>
              <a:t>Bargaining Teams</a:t>
            </a:r>
          </a:p>
        </p:txBody>
      </p:sp>
      <p:pic>
        <p:nvPicPr>
          <p:cNvPr id="2" name="Picture 1">
            <a:extLst>
              <a:ext uri="{FF2B5EF4-FFF2-40B4-BE49-F238E27FC236}">
                <a16:creationId xmlns:a16="http://schemas.microsoft.com/office/drawing/2014/main" id="{11F6EEFA-C880-39A8-B55D-44A150AE8AA2}"/>
              </a:ext>
            </a:extLst>
          </p:cNvPr>
          <p:cNvPicPr>
            <a:picLocks noChangeAspect="1"/>
          </p:cNvPicPr>
          <p:nvPr/>
        </p:nvPicPr>
        <p:blipFill>
          <a:blip r:embed="rId3">
            <a:duotone>
              <a:prstClr val="black"/>
              <a:schemeClr val="tx2">
                <a:tint val="45000"/>
                <a:satMod val="400000"/>
              </a:schemeClr>
            </a:duotone>
          </a:blip>
          <a:stretch>
            <a:fillRect/>
          </a:stretch>
        </p:blipFill>
        <p:spPr>
          <a:xfrm>
            <a:off x="4481194" y="1770525"/>
            <a:ext cx="5527063" cy="3692078"/>
          </a:xfrm>
          <a:prstGeom prst="rect">
            <a:avLst/>
          </a:prstGeom>
        </p:spPr>
      </p:pic>
    </p:spTree>
    <p:extLst>
      <p:ext uri="{BB962C8B-B14F-4D97-AF65-F5344CB8AC3E}">
        <p14:creationId xmlns:p14="http://schemas.microsoft.com/office/powerpoint/2010/main" val="4281172311"/>
      </p:ext>
    </p:extLst>
  </p:cSld>
  <p:clrMapOvr>
    <a:masterClrMapping/>
  </p:clrMapOvr>
  <mc:AlternateContent xmlns:mc="http://schemas.openxmlformats.org/markup-compatibility/2006" xmlns:p14="http://schemas.microsoft.com/office/powerpoint/2010/main">
    <mc:Choice Requires="p14">
      <p:transition spd="slow" p14:dur="2250">
        <p:push/>
      </p:transition>
    </mc:Choice>
    <mc:Fallback xmlns="">
      <p:transition spd="slow">
        <p:push/>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06A7F-1CCA-6254-79E6-CC17D61047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915133C-19BB-49FC-30A2-9A590B75049A}"/>
              </a:ext>
            </a:extLst>
          </p:cNvPr>
          <p:cNvSpPr>
            <a:spLocks noGrp="1"/>
          </p:cNvSpPr>
          <p:nvPr>
            <p:ph type="title"/>
          </p:nvPr>
        </p:nvSpPr>
        <p:spPr>
          <a:xfrm>
            <a:off x="65988" y="365126"/>
            <a:ext cx="9964132" cy="1193988"/>
          </a:xfrm>
        </p:spPr>
        <p:txBody>
          <a:bodyPr>
            <a:normAutofit/>
          </a:bodyPr>
          <a:lstStyle/>
          <a:p>
            <a:r>
              <a:rPr lang="en-US" sz="2800" dirty="0"/>
              <a:t>Article 58 – Holidays</a:t>
            </a:r>
          </a:p>
        </p:txBody>
      </p:sp>
      <p:sp>
        <p:nvSpPr>
          <p:cNvPr id="14" name="TextBox 13">
            <a:extLst>
              <a:ext uri="{FF2B5EF4-FFF2-40B4-BE49-F238E27FC236}">
                <a16:creationId xmlns:a16="http://schemas.microsoft.com/office/drawing/2014/main" id="{B4C4313F-C23B-476E-E796-085A1F3FCBE2}"/>
              </a:ext>
            </a:extLst>
          </p:cNvPr>
          <p:cNvSpPr txBox="1"/>
          <p:nvPr/>
        </p:nvSpPr>
        <p:spPr>
          <a:xfrm>
            <a:off x="-4528"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834B88CC-9CC6-721B-9C92-43307BE7D2B9}"/>
              </a:ext>
            </a:extLst>
          </p:cNvPr>
          <p:cNvSpPr txBox="1"/>
          <p:nvPr/>
        </p:nvSpPr>
        <p:spPr>
          <a:xfrm>
            <a:off x="-4528" y="2130700"/>
            <a:ext cx="12191999" cy="87716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Changed title </a:t>
            </a:r>
            <a:r>
              <a:rPr lang="en-US" dirty="0">
                <a:latin typeface="Roboto" panose="02000000000000000000" pitchFamily="2" charset="0"/>
                <a:ea typeface="Roboto" panose="02000000000000000000" pitchFamily="2" charset="0"/>
                <a:cs typeface="Roboto" panose="02000000000000000000" pitchFamily="2" charset="0"/>
              </a:rPr>
              <a:t>(or name) of the Friday after Thanksgiving holiday to “Native American Heritage Day on the day after Thanksgiving".</a:t>
            </a:r>
          </a:p>
        </p:txBody>
      </p:sp>
      <p:sp>
        <p:nvSpPr>
          <p:cNvPr id="2" name="Rectangle 1">
            <a:extLst>
              <a:ext uri="{FF2B5EF4-FFF2-40B4-BE49-F238E27FC236}">
                <a16:creationId xmlns:a16="http://schemas.microsoft.com/office/drawing/2014/main" id="{A1E98BD7-0E53-2F3E-8013-6FF52779246F}"/>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E147CF-7942-D7BE-4262-86E62C5F5F16}"/>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2D7E163D-7540-8B06-262B-25B4E064C556}"/>
              </a:ext>
            </a:extLst>
          </p:cNvPr>
          <p:cNvSpPr txBox="1"/>
          <p:nvPr/>
        </p:nvSpPr>
        <p:spPr>
          <a:xfrm>
            <a:off x="0" y="5372138"/>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Updating the title of the holiday in recognition of Indigenous peoples.</a:t>
            </a:r>
          </a:p>
        </p:txBody>
      </p:sp>
    </p:spTree>
    <p:extLst>
      <p:ext uri="{BB962C8B-B14F-4D97-AF65-F5344CB8AC3E}">
        <p14:creationId xmlns:p14="http://schemas.microsoft.com/office/powerpoint/2010/main" val="1157627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50C08-6837-DFB5-EACF-2F65C3150A9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4E21BAF-EFB9-1858-0576-2BBA76311EFF}"/>
              </a:ext>
            </a:extLst>
          </p:cNvPr>
          <p:cNvSpPr>
            <a:spLocks noGrp="1"/>
          </p:cNvSpPr>
          <p:nvPr>
            <p:ph type="title"/>
          </p:nvPr>
        </p:nvSpPr>
        <p:spPr>
          <a:xfrm>
            <a:off x="65988" y="365126"/>
            <a:ext cx="9964132" cy="1193988"/>
          </a:xfrm>
        </p:spPr>
        <p:txBody>
          <a:bodyPr>
            <a:normAutofit/>
          </a:bodyPr>
          <a:lstStyle/>
          <a:p>
            <a:r>
              <a:rPr lang="en-US" sz="2800" dirty="0"/>
              <a:t>Article 59 – Election Days</a:t>
            </a:r>
          </a:p>
        </p:txBody>
      </p:sp>
      <p:sp>
        <p:nvSpPr>
          <p:cNvPr id="14" name="TextBox 13">
            <a:extLst>
              <a:ext uri="{FF2B5EF4-FFF2-40B4-BE49-F238E27FC236}">
                <a16:creationId xmlns:a16="http://schemas.microsoft.com/office/drawing/2014/main" id="{17C09CEE-8FD5-0D7D-CA30-704ED24F82EA}"/>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2B5E178C-CF21-A9AA-4274-1EC321B40EFF}"/>
              </a:ext>
            </a:extLst>
          </p:cNvPr>
          <p:cNvSpPr txBox="1"/>
          <p:nvPr/>
        </p:nvSpPr>
        <p:spPr>
          <a:xfrm>
            <a:off x="-4528" y="2130700"/>
            <a:ext cx="12196528" cy="1708160"/>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Revised language </a:t>
            </a:r>
            <a:r>
              <a:rPr lang="en-US" dirty="0">
                <a:latin typeface="Roboto" panose="02000000000000000000" pitchFamily="2" charset="0"/>
                <a:ea typeface="Roboto" panose="02000000000000000000" pitchFamily="2" charset="0"/>
                <a:cs typeface="Roboto" panose="02000000000000000000" pitchFamily="2" charset="0"/>
              </a:rPr>
              <a:t>to allow employees to use accrued leave, and when no accrued leave is available, approved leave without pay, for in-person voting on state and federal election days. </a:t>
            </a:r>
          </a:p>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Employees</a:t>
            </a:r>
            <a:r>
              <a:rPr lang="en-US" dirty="0">
                <a:latin typeface="Roboto" panose="02000000000000000000" pitchFamily="2" charset="0"/>
                <a:ea typeface="Roboto" panose="02000000000000000000" pitchFamily="2" charset="0"/>
                <a:cs typeface="Roboto" panose="02000000000000000000" pitchFamily="2" charset="0"/>
              </a:rPr>
              <a:t> needing to cure their ballot may use accrued leave, and when no accrued leave is available, approved leave without pay, with documentation, to support the need for the leave time.</a:t>
            </a:r>
          </a:p>
        </p:txBody>
      </p:sp>
      <p:sp>
        <p:nvSpPr>
          <p:cNvPr id="2" name="Rectangle 1">
            <a:extLst>
              <a:ext uri="{FF2B5EF4-FFF2-40B4-BE49-F238E27FC236}">
                <a16:creationId xmlns:a16="http://schemas.microsoft.com/office/drawing/2014/main" id="{8107AE83-A97F-5102-D627-437ECC877FFF}"/>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9528C6-BAF9-7162-AB37-BDB7C29C9028}"/>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1E0B2406-7FF7-3B77-F2D3-BAAA7A922C05}"/>
              </a:ext>
            </a:extLst>
          </p:cNvPr>
          <p:cNvSpPr txBox="1"/>
          <p:nvPr/>
        </p:nvSpPr>
        <p:spPr>
          <a:xfrm>
            <a:off x="0" y="5372138"/>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Updates the language to reflect our current voting processes.</a:t>
            </a:r>
          </a:p>
        </p:txBody>
      </p:sp>
    </p:spTree>
    <p:extLst>
      <p:ext uri="{BB962C8B-B14F-4D97-AF65-F5344CB8AC3E}">
        <p14:creationId xmlns:p14="http://schemas.microsoft.com/office/powerpoint/2010/main" val="948068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194D6-F7C5-021F-B3F7-3270E866B3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261D2FE-F8FD-3A85-9898-0B13A933A564}"/>
              </a:ext>
            </a:extLst>
          </p:cNvPr>
          <p:cNvSpPr>
            <a:spLocks noGrp="1"/>
          </p:cNvSpPr>
          <p:nvPr>
            <p:ph type="title"/>
          </p:nvPr>
        </p:nvSpPr>
        <p:spPr>
          <a:xfrm>
            <a:off x="65988" y="365126"/>
            <a:ext cx="9964132" cy="1193988"/>
          </a:xfrm>
        </p:spPr>
        <p:txBody>
          <a:bodyPr>
            <a:normAutofit/>
          </a:bodyPr>
          <a:lstStyle/>
          <a:p>
            <a:r>
              <a:rPr lang="en-US" sz="2800" dirty="0"/>
              <a:t>Article 64 – Pre Retirement Planning</a:t>
            </a:r>
          </a:p>
        </p:txBody>
      </p:sp>
      <p:sp>
        <p:nvSpPr>
          <p:cNvPr id="14" name="TextBox 13">
            <a:extLst>
              <a:ext uri="{FF2B5EF4-FFF2-40B4-BE49-F238E27FC236}">
                <a16:creationId xmlns:a16="http://schemas.microsoft.com/office/drawing/2014/main" id="{84DD7132-F8BC-BF6F-133E-9EF3F8B30324}"/>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44368BFE-E6C1-1ABF-C356-FD56F8498DFB}"/>
              </a:ext>
            </a:extLst>
          </p:cNvPr>
          <p:cNvSpPr txBox="1"/>
          <p:nvPr/>
        </p:nvSpPr>
        <p:spPr>
          <a:xfrm>
            <a:off x="-4528" y="2130700"/>
            <a:ext cx="12191999" cy="2267287"/>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Revised</a:t>
            </a:r>
            <a:r>
              <a:rPr lang="en-US" sz="1600" dirty="0">
                <a:latin typeface="Roboto" panose="02000000000000000000" pitchFamily="2" charset="0"/>
                <a:ea typeface="Roboto" panose="02000000000000000000" pitchFamily="2" charset="0"/>
                <a:cs typeface="Roboto" panose="02000000000000000000" pitchFamily="2" charset="0"/>
              </a:rPr>
              <a:t> language throughout Article to reference Pre-Retirement Planning.</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Clarifies</a:t>
            </a:r>
            <a:r>
              <a:rPr lang="en-US" sz="1600" dirty="0">
                <a:latin typeface="Roboto" panose="02000000000000000000" pitchFamily="2" charset="0"/>
                <a:ea typeface="Roboto" panose="02000000000000000000" pitchFamily="2" charset="0"/>
                <a:cs typeface="Roboto" panose="02000000000000000000" pitchFamily="2" charset="0"/>
              </a:rPr>
              <a:t> 28 hours of leave with pay shall be granted upon hire for use throughout their employment with the state.</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Clarifies</a:t>
            </a:r>
            <a:r>
              <a:rPr lang="en-US" sz="1600" dirty="0">
                <a:latin typeface="Roboto" panose="02000000000000000000" pitchFamily="2" charset="0"/>
                <a:ea typeface="Roboto" panose="02000000000000000000" pitchFamily="2" charset="0"/>
                <a:cs typeface="Roboto" panose="02000000000000000000" pitchFamily="2" charset="0"/>
              </a:rPr>
              <a:t> approval for pre-retirement planning leave shall be granted unless the Agency determines that its use would have a significant adverse impact on the efficiency of the employee's work unit. Requests for leave with shorter notice than 5 days' notice are subject to management's discretion.</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Added </a:t>
            </a:r>
            <a:r>
              <a:rPr lang="en-US" sz="1600" dirty="0">
                <a:latin typeface="Roboto" panose="02000000000000000000" pitchFamily="2" charset="0"/>
                <a:ea typeface="Roboto" panose="02000000000000000000" pitchFamily="2" charset="0"/>
                <a:cs typeface="Roboto" panose="02000000000000000000" pitchFamily="2" charset="0"/>
              </a:rPr>
              <a:t>OSGP to list of programs employee may use leave to investigate and assemble.</a:t>
            </a:r>
          </a:p>
        </p:txBody>
      </p:sp>
      <p:sp>
        <p:nvSpPr>
          <p:cNvPr id="4" name="Rectangle 3">
            <a:extLst>
              <a:ext uri="{FF2B5EF4-FFF2-40B4-BE49-F238E27FC236}">
                <a16:creationId xmlns:a16="http://schemas.microsoft.com/office/drawing/2014/main" id="{C0A3B130-ED7E-0C86-4549-4F22031597F5}"/>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965366-1817-9537-7F5E-AD89B53C5B6B}"/>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6" name="TextBox 5">
            <a:extLst>
              <a:ext uri="{FF2B5EF4-FFF2-40B4-BE49-F238E27FC236}">
                <a16:creationId xmlns:a16="http://schemas.microsoft.com/office/drawing/2014/main" id="{195C7F91-EA50-C062-E89E-04BBED106429}"/>
              </a:ext>
            </a:extLst>
          </p:cNvPr>
          <p:cNvSpPr txBox="1"/>
          <p:nvPr/>
        </p:nvSpPr>
        <p:spPr>
          <a:xfrm>
            <a:off x="0" y="5372138"/>
            <a:ext cx="12196528" cy="115929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Terminology change from counseling to planning better encompasses reasons employees can utilize leave.  Clarifies 28 hours follows employee through their state employment as a block of time. Modifies the approval for PR planning. Agencies must grant leave unless there is a significant adverse impact on efficiency of work unit. </a:t>
            </a:r>
          </a:p>
        </p:txBody>
      </p:sp>
    </p:spTree>
    <p:extLst>
      <p:ext uri="{BB962C8B-B14F-4D97-AF65-F5344CB8AC3E}">
        <p14:creationId xmlns:p14="http://schemas.microsoft.com/office/powerpoint/2010/main" val="3924941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B441A-CE1E-6E4F-431A-2004BACC45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A8315D-3A02-17A3-705F-42AB28FF10BD}"/>
              </a:ext>
            </a:extLst>
          </p:cNvPr>
          <p:cNvSpPr>
            <a:spLocks noGrp="1"/>
          </p:cNvSpPr>
          <p:nvPr>
            <p:ph type="title"/>
          </p:nvPr>
        </p:nvSpPr>
        <p:spPr>
          <a:xfrm>
            <a:off x="65988" y="365126"/>
            <a:ext cx="9964132" cy="1193988"/>
          </a:xfrm>
        </p:spPr>
        <p:txBody>
          <a:bodyPr>
            <a:normAutofit/>
          </a:bodyPr>
          <a:lstStyle/>
          <a:p>
            <a:r>
              <a:rPr lang="en-US" sz="2800" dirty="0"/>
              <a:t>Article 81 – Reclassification Upward</a:t>
            </a:r>
          </a:p>
        </p:txBody>
      </p:sp>
      <p:sp>
        <p:nvSpPr>
          <p:cNvPr id="14" name="TextBox 13">
            <a:extLst>
              <a:ext uri="{FF2B5EF4-FFF2-40B4-BE49-F238E27FC236}">
                <a16:creationId xmlns:a16="http://schemas.microsoft.com/office/drawing/2014/main" id="{A166DA96-2D73-B1DE-1AA9-F808E9C7B035}"/>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D039FCA4-9E21-8F93-2A95-36FE8ADC60E3}"/>
              </a:ext>
            </a:extLst>
          </p:cNvPr>
          <p:cNvSpPr txBox="1"/>
          <p:nvPr/>
        </p:nvSpPr>
        <p:spPr>
          <a:xfrm>
            <a:off x="-4528" y="2130700"/>
            <a:ext cx="12196528" cy="2831544"/>
          </a:xfrm>
          <a:prstGeom prst="rect">
            <a:avLst/>
          </a:prstGeom>
          <a:noFill/>
          <a:ln>
            <a:noFill/>
          </a:ln>
        </p:spPr>
        <p:txBody>
          <a:bodyPr wrap="square" rtlCol="0">
            <a:spAutoFit/>
          </a:bodyPr>
          <a:lstStyle/>
          <a:p>
            <a:pPr marL="171450" indent="-1714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Adds requirement </a:t>
            </a:r>
            <a:r>
              <a:rPr lang="en-US" sz="1200" dirty="0">
                <a:latin typeface="Roboto" panose="02000000000000000000" pitchFamily="2" charset="0"/>
                <a:ea typeface="Roboto" panose="02000000000000000000" pitchFamily="2" charset="0"/>
                <a:cs typeface="Roboto" panose="02000000000000000000" pitchFamily="2" charset="0"/>
              </a:rPr>
              <a:t>to notify union when supervisor initiates a reclassification request for an employee.</a:t>
            </a:r>
          </a:p>
          <a:p>
            <a:pPr marL="171450" indent="-1714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Employees</a:t>
            </a:r>
            <a:r>
              <a:rPr lang="en-US" sz="1200" dirty="0">
                <a:latin typeface="Roboto" panose="02000000000000000000" pitchFamily="2" charset="0"/>
                <a:ea typeface="Roboto" panose="02000000000000000000" pitchFamily="2" charset="0"/>
                <a:cs typeface="Roboto" panose="02000000000000000000" pitchFamily="2" charset="0"/>
              </a:rPr>
              <a:t>, or supervisors with prior notice to the employee(s), and the union, who believe the duties included in an employee(s) official position description demonstrate higher-level work shall submit a request for reclassification review. Duties assigned to an employee on an ongoing basis shall be reviewed pursuant to this Article, including the reclassification review and appeal process. Temporary assignments of work may be grieved under Article 26, Section 11.</a:t>
            </a:r>
          </a:p>
          <a:p>
            <a:pPr marL="171450" indent="-1714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Reworded</a:t>
            </a:r>
            <a:r>
              <a:rPr lang="en-US" sz="1200" dirty="0">
                <a:latin typeface="Roboto" panose="02000000000000000000" pitchFamily="2" charset="0"/>
                <a:ea typeface="Roboto" panose="02000000000000000000" pitchFamily="2" charset="0"/>
                <a:cs typeface="Roboto" panose="02000000000000000000" pitchFamily="2" charset="0"/>
              </a:rPr>
              <a:t> Article for clarity.</a:t>
            </a:r>
          </a:p>
          <a:p>
            <a:pPr marL="171450" indent="-1714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Adds requirement </a:t>
            </a:r>
            <a:r>
              <a:rPr lang="en-US" sz="1200" dirty="0">
                <a:latin typeface="Roboto" panose="02000000000000000000" pitchFamily="2" charset="0"/>
                <a:ea typeface="Roboto" panose="02000000000000000000" pitchFamily="2" charset="0"/>
                <a:cs typeface="Roboto" panose="02000000000000000000" pitchFamily="2" charset="0"/>
              </a:rPr>
              <a:t>to conduct an internal assessment to determine appropriate rate of pay on reclassification equal, lateral or downward.</a:t>
            </a:r>
          </a:p>
          <a:p>
            <a:pPr marL="171450" indent="-1714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Reclassification</a:t>
            </a:r>
            <a:r>
              <a:rPr lang="en-US" sz="1200" dirty="0">
                <a:latin typeface="Roboto" panose="02000000000000000000" pitchFamily="2" charset="0"/>
                <a:ea typeface="Roboto" panose="02000000000000000000" pitchFamily="2" charset="0"/>
                <a:cs typeface="Roboto" panose="02000000000000000000" pitchFamily="2" charset="0"/>
              </a:rPr>
              <a:t> Appeal Committee will have 5 business days from the receipt of reconsideration request to determine if the request meets the reconsideration criteria and will notify the Agency and the union of its decision.</a:t>
            </a:r>
          </a:p>
          <a:p>
            <a:pPr marL="171450" indent="-1714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If no</a:t>
            </a:r>
            <a:r>
              <a:rPr lang="en-US" sz="1200" dirty="0">
                <a:latin typeface="Roboto" panose="02000000000000000000" pitchFamily="2" charset="0"/>
                <a:ea typeface="Roboto" panose="02000000000000000000" pitchFamily="2" charset="0"/>
                <a:cs typeface="Roboto" panose="02000000000000000000" pitchFamily="2" charset="0"/>
              </a:rPr>
              <a:t> timely request for consideration, or if the request does not meet the reconsideration criteria, the Committee's decision will be final and binding.</a:t>
            </a:r>
          </a:p>
          <a:p>
            <a:pPr marL="171450" indent="-1714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Agency</a:t>
            </a:r>
            <a:r>
              <a:rPr lang="en-US" sz="1200" dirty="0">
                <a:latin typeface="Roboto" panose="02000000000000000000" pitchFamily="2" charset="0"/>
                <a:ea typeface="Roboto" panose="02000000000000000000" pitchFamily="2" charset="0"/>
                <a:cs typeface="Roboto" panose="02000000000000000000" pitchFamily="2" charset="0"/>
              </a:rPr>
              <a:t> may adjust date of reclass to avoid overpayment</a:t>
            </a:r>
          </a:p>
        </p:txBody>
      </p:sp>
      <p:sp>
        <p:nvSpPr>
          <p:cNvPr id="2" name="Rectangle 1">
            <a:extLst>
              <a:ext uri="{FF2B5EF4-FFF2-40B4-BE49-F238E27FC236}">
                <a16:creationId xmlns:a16="http://schemas.microsoft.com/office/drawing/2014/main" id="{D96FD48B-D2A7-4865-69C8-24069006DBDE}"/>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982643-F5B6-BA6D-B16B-147B8A6F1D26}"/>
              </a:ext>
            </a:extLst>
          </p:cNvPr>
          <p:cNvSpPr txBox="1"/>
          <p:nvPr/>
        </p:nvSpPr>
        <p:spPr>
          <a:xfrm>
            <a:off x="-4529" y="5285613"/>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234C8366-5AFC-AE8A-BD4D-C49A96F350A4}"/>
              </a:ext>
            </a:extLst>
          </p:cNvPr>
          <p:cNvSpPr txBox="1"/>
          <p:nvPr/>
        </p:nvSpPr>
        <p:spPr>
          <a:xfrm>
            <a:off x="0" y="5654945"/>
            <a:ext cx="12196528" cy="61555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200" dirty="0">
                <a:latin typeface="Roboto" panose="02000000000000000000" pitchFamily="2" charset="0"/>
                <a:ea typeface="Roboto" panose="02000000000000000000" pitchFamily="2" charset="0"/>
                <a:cs typeface="Roboto" panose="02000000000000000000" pitchFamily="2" charset="0"/>
              </a:rPr>
              <a:t>Provides clarification on what avenue to take for temporary versus permanent duties in PDs. Also clarifies that employees will receive lump sum payment if reclass is not approved by legislature or if the duties are removed for work performed at higher level. </a:t>
            </a:r>
          </a:p>
        </p:txBody>
      </p:sp>
    </p:spTree>
    <p:extLst>
      <p:ext uri="{BB962C8B-B14F-4D97-AF65-F5344CB8AC3E}">
        <p14:creationId xmlns:p14="http://schemas.microsoft.com/office/powerpoint/2010/main" val="2428036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92202-0555-A92A-A749-4CB87E504BD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4F0CE14-9851-F232-8C94-CC43E8385241}"/>
              </a:ext>
            </a:extLst>
          </p:cNvPr>
          <p:cNvSpPr>
            <a:spLocks noGrp="1"/>
          </p:cNvSpPr>
          <p:nvPr>
            <p:ph type="title"/>
          </p:nvPr>
        </p:nvSpPr>
        <p:spPr>
          <a:xfrm>
            <a:off x="65988" y="365126"/>
            <a:ext cx="9964132" cy="1193988"/>
          </a:xfrm>
        </p:spPr>
        <p:txBody>
          <a:bodyPr>
            <a:normAutofit/>
          </a:bodyPr>
          <a:lstStyle/>
          <a:p>
            <a:r>
              <a:rPr lang="en-US" sz="2800" dirty="0"/>
              <a:t>Article 86 – Workload Prioritization</a:t>
            </a:r>
          </a:p>
        </p:txBody>
      </p:sp>
      <p:sp>
        <p:nvSpPr>
          <p:cNvPr id="14" name="TextBox 13">
            <a:extLst>
              <a:ext uri="{FF2B5EF4-FFF2-40B4-BE49-F238E27FC236}">
                <a16:creationId xmlns:a16="http://schemas.microsoft.com/office/drawing/2014/main" id="{C8771F8C-5574-B6E0-EAE4-0F96E5AFBCE0}"/>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09221EB3-FB07-4075-CA6E-71F6E9E0A0FF}"/>
              </a:ext>
            </a:extLst>
          </p:cNvPr>
          <p:cNvSpPr txBox="1"/>
          <p:nvPr/>
        </p:nvSpPr>
        <p:spPr>
          <a:xfrm>
            <a:off x="-4528" y="2130700"/>
            <a:ext cx="12196528" cy="115929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The immediate </a:t>
            </a:r>
            <a:r>
              <a:rPr lang="en-US" sz="1600" dirty="0">
                <a:latin typeface="Roboto" panose="02000000000000000000" pitchFamily="2" charset="0"/>
                <a:ea typeface="Roboto" panose="02000000000000000000" pitchFamily="2" charset="0"/>
                <a:cs typeface="Roboto" panose="02000000000000000000" pitchFamily="2" charset="0"/>
              </a:rPr>
              <a:t>supervisor will respond to workload prioritization requests and outline a clear prioritization of the employee's work assignments in a timely manner, unless such request is deemed to be inappropriate or excessive. </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At the </a:t>
            </a:r>
            <a:r>
              <a:rPr lang="en-US" sz="1600" dirty="0">
                <a:latin typeface="Roboto" panose="02000000000000000000" pitchFamily="2" charset="0"/>
                <a:ea typeface="Roboto" panose="02000000000000000000" pitchFamily="2" charset="0"/>
                <a:cs typeface="Roboto" panose="02000000000000000000" pitchFamily="2" charset="0"/>
              </a:rPr>
              <a:t>request of the employee, the immediate supervisor will meet with the employee to discuss the prioritization.</a:t>
            </a:r>
          </a:p>
        </p:txBody>
      </p:sp>
      <p:sp>
        <p:nvSpPr>
          <p:cNvPr id="2" name="Rectangle 1">
            <a:extLst>
              <a:ext uri="{FF2B5EF4-FFF2-40B4-BE49-F238E27FC236}">
                <a16:creationId xmlns:a16="http://schemas.microsoft.com/office/drawing/2014/main" id="{E8578284-D2F1-73BF-10BE-AA626EC6D28C}"/>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409522-1470-CF4D-7FF7-E733C2AEC985}"/>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B7966FFF-659D-2B74-EA82-A44E9056CD8F}"/>
              </a:ext>
            </a:extLst>
          </p:cNvPr>
          <p:cNvSpPr txBox="1"/>
          <p:nvPr/>
        </p:nvSpPr>
        <p:spPr>
          <a:xfrm>
            <a:off x="0" y="5372138"/>
            <a:ext cx="12196528" cy="420628"/>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Clarifies and standardizes the support that employees receive when they make a request under this article.</a:t>
            </a:r>
          </a:p>
        </p:txBody>
      </p:sp>
    </p:spTree>
    <p:extLst>
      <p:ext uri="{BB962C8B-B14F-4D97-AF65-F5344CB8AC3E}">
        <p14:creationId xmlns:p14="http://schemas.microsoft.com/office/powerpoint/2010/main" val="2761745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13A50-DD94-6F00-62A4-B1FCA8CD0EB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699C38B-B8EE-1A3C-73B1-357CAEB818D3}"/>
              </a:ext>
            </a:extLst>
          </p:cNvPr>
          <p:cNvSpPr>
            <a:spLocks noGrp="1"/>
          </p:cNvSpPr>
          <p:nvPr>
            <p:ph type="title"/>
          </p:nvPr>
        </p:nvSpPr>
        <p:spPr>
          <a:xfrm>
            <a:off x="65988" y="365126"/>
            <a:ext cx="9964132" cy="1193988"/>
          </a:xfrm>
        </p:spPr>
        <p:txBody>
          <a:bodyPr>
            <a:normAutofit/>
          </a:bodyPr>
          <a:lstStyle/>
          <a:p>
            <a:r>
              <a:rPr lang="en-US" sz="2800" dirty="0"/>
              <a:t>Article 101 &amp; 101T – Safety and Health</a:t>
            </a:r>
          </a:p>
        </p:txBody>
      </p:sp>
      <p:sp>
        <p:nvSpPr>
          <p:cNvPr id="14" name="TextBox 13">
            <a:extLst>
              <a:ext uri="{FF2B5EF4-FFF2-40B4-BE49-F238E27FC236}">
                <a16:creationId xmlns:a16="http://schemas.microsoft.com/office/drawing/2014/main" id="{A013B603-28C8-4951-6D9E-AB03D5B369AF}"/>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834F6A18-E258-B46D-5975-2E3690991C6D}"/>
              </a:ext>
            </a:extLst>
          </p:cNvPr>
          <p:cNvSpPr txBox="1"/>
          <p:nvPr/>
        </p:nvSpPr>
        <p:spPr>
          <a:xfrm>
            <a:off x="-4528" y="2130700"/>
            <a:ext cx="12196528" cy="115929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Upon</a:t>
            </a:r>
            <a:r>
              <a:rPr lang="en-US" sz="1600" dirty="0">
                <a:latin typeface="Roboto" panose="02000000000000000000" pitchFamily="2" charset="0"/>
                <a:ea typeface="Roboto" panose="02000000000000000000" pitchFamily="2" charset="0"/>
                <a:cs typeface="Roboto" panose="02000000000000000000" pitchFamily="2" charset="0"/>
              </a:rPr>
              <a:t> receipt of a complaint, an evaluation shall be conducted to determine whether safeguards are necessary and, if so, what safeguards should be implemented. The evaluation for safeguards may be modified and updated as needed based on new information that might be discovered as the investigation progresses.</a:t>
            </a:r>
          </a:p>
        </p:txBody>
      </p:sp>
      <p:sp>
        <p:nvSpPr>
          <p:cNvPr id="2" name="Rectangle 1">
            <a:extLst>
              <a:ext uri="{FF2B5EF4-FFF2-40B4-BE49-F238E27FC236}">
                <a16:creationId xmlns:a16="http://schemas.microsoft.com/office/drawing/2014/main" id="{DE3ACC71-9FB3-AB06-24DC-1DDFBADCCC0F}"/>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68B730-830A-337E-DF6A-70E1BF9BFC13}"/>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C3E0A48E-94D9-9A27-9223-B96974F475D6}"/>
              </a:ext>
            </a:extLst>
          </p:cNvPr>
          <p:cNvSpPr txBox="1"/>
          <p:nvPr/>
        </p:nvSpPr>
        <p:spPr>
          <a:xfrm>
            <a:off x="0" y="5372138"/>
            <a:ext cx="12196528" cy="789960"/>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When someone is reporting unprofessional workplace behavior, they will now know that whether or not they need safeguards put into place is part of the process taken by the Agency. </a:t>
            </a:r>
          </a:p>
        </p:txBody>
      </p:sp>
    </p:spTree>
    <p:extLst>
      <p:ext uri="{BB962C8B-B14F-4D97-AF65-F5344CB8AC3E}">
        <p14:creationId xmlns:p14="http://schemas.microsoft.com/office/powerpoint/2010/main" val="491840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BDD8A-DEF2-DA32-7192-CB69DD9ED7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8CD246E-242E-93DD-638B-60BAAC985BE0}"/>
              </a:ext>
            </a:extLst>
          </p:cNvPr>
          <p:cNvSpPr>
            <a:spLocks noGrp="1"/>
          </p:cNvSpPr>
          <p:nvPr>
            <p:ph type="title"/>
          </p:nvPr>
        </p:nvSpPr>
        <p:spPr>
          <a:xfrm>
            <a:off x="65988" y="365126"/>
            <a:ext cx="9964132" cy="1193988"/>
          </a:xfrm>
        </p:spPr>
        <p:txBody>
          <a:bodyPr>
            <a:normAutofit/>
          </a:bodyPr>
          <a:lstStyle/>
          <a:p>
            <a:r>
              <a:rPr lang="en-US" sz="2800" dirty="0"/>
              <a:t>Article 121 – Education Training and Development</a:t>
            </a:r>
          </a:p>
        </p:txBody>
      </p:sp>
      <p:sp>
        <p:nvSpPr>
          <p:cNvPr id="14" name="TextBox 13">
            <a:extLst>
              <a:ext uri="{FF2B5EF4-FFF2-40B4-BE49-F238E27FC236}">
                <a16:creationId xmlns:a16="http://schemas.microsoft.com/office/drawing/2014/main" id="{05926F0E-6DB6-852F-8910-A1EE33CB6E68}"/>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310AAAE4-02BC-6F12-7391-74B6D3D6E9B0}"/>
              </a:ext>
            </a:extLst>
          </p:cNvPr>
          <p:cNvSpPr txBox="1"/>
          <p:nvPr/>
        </p:nvSpPr>
        <p:spPr>
          <a:xfrm>
            <a:off x="-4528" y="2130700"/>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Deleted Article.</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FA0F4E61-7525-DEEC-AA67-D3D959A84908}"/>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247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24D8B-1622-6B0D-6C5C-8ED9C662C54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EBF2659-1481-A88E-BB53-4DECC6F1D374}"/>
              </a:ext>
            </a:extLst>
          </p:cNvPr>
          <p:cNvSpPr>
            <a:spLocks noGrp="1"/>
          </p:cNvSpPr>
          <p:nvPr>
            <p:ph type="title"/>
          </p:nvPr>
        </p:nvSpPr>
        <p:spPr>
          <a:xfrm>
            <a:off x="65988" y="365126"/>
            <a:ext cx="9964132" cy="1193988"/>
          </a:xfrm>
        </p:spPr>
        <p:txBody>
          <a:bodyPr>
            <a:normAutofit/>
          </a:bodyPr>
          <a:lstStyle/>
          <a:p>
            <a:r>
              <a:rPr lang="en-US" sz="2800" dirty="0"/>
              <a:t>Article 123 – Inclement or Hazardous Conditions</a:t>
            </a:r>
          </a:p>
        </p:txBody>
      </p:sp>
      <p:sp>
        <p:nvSpPr>
          <p:cNvPr id="14" name="TextBox 13">
            <a:extLst>
              <a:ext uri="{FF2B5EF4-FFF2-40B4-BE49-F238E27FC236}">
                <a16:creationId xmlns:a16="http://schemas.microsoft.com/office/drawing/2014/main" id="{3EDCBC7B-FE30-8A84-BA62-C69E166A857B}"/>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D819D899-ED95-8784-8F8F-FD1C2F80FA43}"/>
              </a:ext>
            </a:extLst>
          </p:cNvPr>
          <p:cNvSpPr txBox="1"/>
          <p:nvPr/>
        </p:nvSpPr>
        <p:spPr>
          <a:xfrm>
            <a:off x="-4528" y="2130700"/>
            <a:ext cx="12196528" cy="310854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Closures</a:t>
            </a:r>
            <a:r>
              <a:rPr lang="en-US" sz="1200" dirty="0">
                <a:latin typeface="Roboto" panose="02000000000000000000" pitchFamily="2" charset="0"/>
                <a:ea typeface="Roboto" panose="02000000000000000000" pitchFamily="2" charset="0"/>
                <a:cs typeface="Roboto" panose="02000000000000000000" pitchFamily="2" charset="0"/>
              </a:rPr>
              <a:t> and curtailments will be made in accordance with the statewide Temporary Interruption of Employment Policy (60.015.01).</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The Employer</a:t>
            </a:r>
            <a:r>
              <a:rPr lang="en-US" sz="1200" dirty="0">
                <a:latin typeface="Roboto" panose="02000000000000000000" pitchFamily="2" charset="0"/>
                <a:ea typeface="Roboto" panose="02000000000000000000" pitchFamily="2" charset="0"/>
                <a:cs typeface="Roboto" panose="02000000000000000000" pitchFamily="2" charset="0"/>
              </a:rPr>
              <a:t>/Agency will announce closures or curtailments to employees no later than 5 am.  When a closure is announced after a curtailment has already been announced or a curtailment is extended, the Employer/Agency will announce the change as soon as the decision is made.</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Reworded</a:t>
            </a:r>
            <a:r>
              <a:rPr lang="en-US" sz="1200" dirty="0">
                <a:latin typeface="Roboto" panose="02000000000000000000" pitchFamily="2" charset="0"/>
                <a:ea typeface="Roboto" panose="02000000000000000000" pitchFamily="2" charset="0"/>
                <a:cs typeface="Roboto" panose="02000000000000000000" pitchFamily="2" charset="0"/>
              </a:rPr>
              <a:t> Article for clarity.</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Increased</a:t>
            </a:r>
            <a:r>
              <a:rPr lang="en-US" sz="1200" dirty="0">
                <a:latin typeface="Roboto" panose="02000000000000000000" pitchFamily="2" charset="0"/>
                <a:ea typeface="Roboto" panose="02000000000000000000" pitchFamily="2" charset="0"/>
                <a:cs typeface="Roboto" panose="02000000000000000000" pitchFamily="2" charset="0"/>
              </a:rPr>
              <a:t> Inclement Weather/Hazardous Conditions Leave from 40 hours to 56 hours per biennium.</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Added language </a:t>
            </a:r>
            <a:r>
              <a:rPr lang="en-US" sz="1200" dirty="0">
                <a:latin typeface="Roboto" panose="02000000000000000000" pitchFamily="2" charset="0"/>
                <a:ea typeface="Roboto" panose="02000000000000000000" pitchFamily="2" charset="0"/>
                <a:cs typeface="Roboto" panose="02000000000000000000" pitchFamily="2" charset="0"/>
              </a:rPr>
              <a:t>clarifying that an employee would be paid for the remainder of their shift if an office or facility is closed following the beginning of an employee's shift so long as no work is available, no alternate work location is available, or the employee is approved to work from home but is unable to do so for reasons beyond their control.  If an employee declines to work from an alternate worksite, the employee will use accrued vacation hours, compensatory time off, personal leave time or leave without pay.</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When a</a:t>
            </a:r>
            <a:r>
              <a:rPr lang="en-US" sz="1200" dirty="0">
                <a:latin typeface="Roboto" panose="02000000000000000000" pitchFamily="2" charset="0"/>
                <a:ea typeface="Roboto" panose="02000000000000000000" pitchFamily="2" charset="0"/>
                <a:cs typeface="Roboto" panose="02000000000000000000" pitchFamily="2" charset="0"/>
              </a:rPr>
              <a:t> situation arises that a non-essential employee is required to report to work, in-person, during an Inclement Weather/Hazardous Conditions event, the employee shall receive the Essential Worker Inclement Weather/Hazardous Conditions Pay differential under Article 26, Section 14.</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The State </a:t>
            </a:r>
            <a:r>
              <a:rPr lang="en-US" sz="1200" dirty="0">
                <a:latin typeface="Roboto" panose="02000000000000000000" pitchFamily="2" charset="0"/>
                <a:ea typeface="Roboto" panose="02000000000000000000" pitchFamily="2" charset="0"/>
                <a:cs typeface="Roboto" panose="02000000000000000000" pitchFamily="2" charset="0"/>
              </a:rPr>
              <a:t>will outline the factors that are used when making closure or curtailment decisions.</a:t>
            </a:r>
          </a:p>
        </p:txBody>
      </p:sp>
      <p:sp>
        <p:nvSpPr>
          <p:cNvPr id="2" name="Rectangle 1">
            <a:extLst>
              <a:ext uri="{FF2B5EF4-FFF2-40B4-BE49-F238E27FC236}">
                <a16:creationId xmlns:a16="http://schemas.microsoft.com/office/drawing/2014/main" id="{8FAEAE9D-8343-A953-9AEE-4E800A5AFBD0}"/>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C0E449-C9C5-3AB8-AF87-6E8AE8BE40B1}"/>
              </a:ext>
            </a:extLst>
          </p:cNvPr>
          <p:cNvSpPr txBox="1"/>
          <p:nvPr/>
        </p:nvSpPr>
        <p:spPr>
          <a:xfrm>
            <a:off x="-4529" y="537987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DAB72027-F7F3-029C-CD32-9CA6D198A496}"/>
              </a:ext>
            </a:extLst>
          </p:cNvPr>
          <p:cNvSpPr txBox="1"/>
          <p:nvPr/>
        </p:nvSpPr>
        <p:spPr>
          <a:xfrm>
            <a:off x="0" y="5749208"/>
            <a:ext cx="12196528" cy="89255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200" dirty="0">
                <a:latin typeface="Roboto" panose="02000000000000000000" pitchFamily="2" charset="0"/>
                <a:ea typeface="Roboto" panose="02000000000000000000" pitchFamily="2" charset="0"/>
                <a:cs typeface="Roboto" panose="02000000000000000000" pitchFamily="2" charset="0"/>
              </a:rPr>
              <a:t>Adds reference to statewide policy. Adds language to address delayed openings and notification requirements. If closures happen after an employee’s shift starts, they are required to work if work is available, and if work is not available, they are paid for the remainder of their shift. If they chose not to work, employees must use their own leave or LWOP. </a:t>
            </a:r>
          </a:p>
        </p:txBody>
      </p:sp>
    </p:spTree>
    <p:extLst>
      <p:ext uri="{BB962C8B-B14F-4D97-AF65-F5344CB8AC3E}">
        <p14:creationId xmlns:p14="http://schemas.microsoft.com/office/powerpoint/2010/main" val="774198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F34CC-D7B5-9EEC-9F2E-21C8EEFE25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253FE76-1A7D-386A-02DE-653B954B3AD8}"/>
              </a:ext>
            </a:extLst>
          </p:cNvPr>
          <p:cNvSpPr>
            <a:spLocks noGrp="1"/>
          </p:cNvSpPr>
          <p:nvPr>
            <p:ph type="title"/>
          </p:nvPr>
        </p:nvSpPr>
        <p:spPr>
          <a:xfrm>
            <a:off x="65988" y="365126"/>
            <a:ext cx="9964132" cy="1193988"/>
          </a:xfrm>
        </p:spPr>
        <p:txBody>
          <a:bodyPr>
            <a:normAutofit fontScale="90000"/>
          </a:bodyPr>
          <a:lstStyle/>
          <a:p>
            <a:r>
              <a:rPr lang="en-US" sz="2800" dirty="0"/>
              <a:t>Article 133 – Leave to Address Domestic Violence, Harassment, Sexual Assault, Bias, Stalking or Human Trafficking</a:t>
            </a:r>
          </a:p>
        </p:txBody>
      </p:sp>
      <p:sp>
        <p:nvSpPr>
          <p:cNvPr id="14" name="TextBox 13">
            <a:extLst>
              <a:ext uri="{FF2B5EF4-FFF2-40B4-BE49-F238E27FC236}">
                <a16:creationId xmlns:a16="http://schemas.microsoft.com/office/drawing/2014/main" id="{29DB56B8-89AE-6C57-0937-3D8B5A7BEC75}"/>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C7D9D076-9F64-448A-F1D7-C6BFFBCAEBDC}"/>
              </a:ext>
            </a:extLst>
          </p:cNvPr>
          <p:cNvSpPr txBox="1"/>
          <p:nvPr/>
        </p:nvSpPr>
        <p:spPr>
          <a:xfrm>
            <a:off x="-4528" y="2130700"/>
            <a:ext cx="12196528" cy="2267287"/>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Changed title </a:t>
            </a:r>
            <a:r>
              <a:rPr lang="en-US" sz="1600" dirty="0">
                <a:latin typeface="Roboto" panose="02000000000000000000" pitchFamily="2" charset="0"/>
                <a:ea typeface="Roboto" panose="02000000000000000000" pitchFamily="2" charset="0"/>
                <a:cs typeface="Roboto" panose="02000000000000000000" pitchFamily="2" charset="0"/>
              </a:rPr>
              <a:t>to reflect leaves covered under Article.</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Clarified</a:t>
            </a:r>
            <a:r>
              <a:rPr lang="en-US" sz="1600" dirty="0">
                <a:latin typeface="Roboto" panose="02000000000000000000" pitchFamily="2" charset="0"/>
                <a:ea typeface="Roboto" panose="02000000000000000000" pitchFamily="2" charset="0"/>
                <a:cs typeface="Roboto" panose="02000000000000000000" pitchFamily="2" charset="0"/>
              </a:rPr>
              <a:t> that an employee who is the victim of domestic violence, harassment, sexual assault, bias, stalking or human trafficking, or the parent or guardian of a minor child or dependent who is a victim of domestic violence, harassment, sexual assault, bias, stalking or human trafficking, may take leave in multiple blocks of time intermittently and/or to supplement an altered or reduced schedule.</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Changed reference </a:t>
            </a:r>
            <a:r>
              <a:rPr lang="en-US" sz="1600" dirty="0">
                <a:latin typeface="Roboto" panose="02000000000000000000" pitchFamily="2" charset="0"/>
                <a:ea typeface="Roboto" panose="02000000000000000000" pitchFamily="2" charset="0"/>
                <a:cs typeface="Roboto" panose="02000000000000000000" pitchFamily="2" charset="0"/>
              </a:rPr>
              <a:t>from ORS 659A.283 to DAS Policy 60.000.12, “Statutorily Required Leaves With and Without Pay".</a:t>
            </a:r>
          </a:p>
        </p:txBody>
      </p:sp>
      <p:sp>
        <p:nvSpPr>
          <p:cNvPr id="2" name="Rectangle 1">
            <a:extLst>
              <a:ext uri="{FF2B5EF4-FFF2-40B4-BE49-F238E27FC236}">
                <a16:creationId xmlns:a16="http://schemas.microsoft.com/office/drawing/2014/main" id="{733E7E27-7A1B-F8A2-A013-D10C2B6B1548}"/>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A8D71B-A0EE-4A56-9C9E-1A801EB4A58E}"/>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6" name="TextBox 5">
            <a:extLst>
              <a:ext uri="{FF2B5EF4-FFF2-40B4-BE49-F238E27FC236}">
                <a16:creationId xmlns:a16="http://schemas.microsoft.com/office/drawing/2014/main" id="{6970468B-5435-1973-233D-932B961BC906}"/>
              </a:ext>
            </a:extLst>
          </p:cNvPr>
          <p:cNvSpPr txBox="1"/>
          <p:nvPr/>
        </p:nvSpPr>
        <p:spPr>
          <a:xfrm>
            <a:off x="0" y="5372138"/>
            <a:ext cx="12196528" cy="420628"/>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Adds additional reasons outlined in statue and policy. </a:t>
            </a:r>
          </a:p>
        </p:txBody>
      </p:sp>
    </p:spTree>
    <p:extLst>
      <p:ext uri="{BB962C8B-B14F-4D97-AF65-F5344CB8AC3E}">
        <p14:creationId xmlns:p14="http://schemas.microsoft.com/office/powerpoint/2010/main" val="2453776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E8F6-9DA4-31D2-504C-3A580B35CD7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A5CEE22-942A-5BFB-02F2-178EE68DEFF8}"/>
              </a:ext>
            </a:extLst>
          </p:cNvPr>
          <p:cNvSpPr>
            <a:spLocks noGrp="1"/>
          </p:cNvSpPr>
          <p:nvPr>
            <p:ph type="title"/>
          </p:nvPr>
        </p:nvSpPr>
        <p:spPr>
          <a:xfrm>
            <a:off x="65988" y="365126"/>
            <a:ext cx="9964132" cy="1193988"/>
          </a:xfrm>
        </p:spPr>
        <p:txBody>
          <a:bodyPr>
            <a:normAutofit/>
          </a:bodyPr>
          <a:lstStyle/>
          <a:p>
            <a:r>
              <a:rPr lang="en-US" sz="2800" dirty="0"/>
              <a:t>Article 136 – Critical Incident Leave</a:t>
            </a:r>
          </a:p>
        </p:txBody>
      </p:sp>
      <p:sp>
        <p:nvSpPr>
          <p:cNvPr id="14" name="TextBox 13">
            <a:extLst>
              <a:ext uri="{FF2B5EF4-FFF2-40B4-BE49-F238E27FC236}">
                <a16:creationId xmlns:a16="http://schemas.microsoft.com/office/drawing/2014/main" id="{2E16D882-FFD5-0BB1-BE03-E8E6238EBD50}"/>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76F06E76-9723-0AC9-7C24-21E22CEA7497}"/>
              </a:ext>
            </a:extLst>
          </p:cNvPr>
          <p:cNvSpPr txBox="1"/>
          <p:nvPr/>
        </p:nvSpPr>
        <p:spPr>
          <a:xfrm>
            <a:off x="-4528" y="2130700"/>
            <a:ext cx="12196528" cy="2267287"/>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Restructured </a:t>
            </a:r>
            <a:r>
              <a:rPr lang="en-US" sz="1600" dirty="0">
                <a:latin typeface="Roboto" panose="02000000000000000000" pitchFamily="2" charset="0"/>
                <a:ea typeface="Roboto" panose="02000000000000000000" pitchFamily="2" charset="0"/>
                <a:cs typeface="Roboto" panose="02000000000000000000" pitchFamily="2" charset="0"/>
              </a:rPr>
              <a:t>paragraphs for clarity.</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Any</a:t>
            </a:r>
            <a:r>
              <a:rPr lang="en-US" sz="1600" dirty="0">
                <a:latin typeface="Roboto" panose="02000000000000000000" pitchFamily="2" charset="0"/>
                <a:ea typeface="Roboto" panose="02000000000000000000" pitchFamily="2" charset="0"/>
                <a:cs typeface="Roboto" panose="02000000000000000000" pitchFamily="2" charset="0"/>
              </a:rPr>
              <a:t> period of time beyond three scheduled workdays necessary for purpose of readjustment shall be determined by the employee's physician or mental health practitioner.</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New language </a:t>
            </a:r>
            <a:r>
              <a:rPr lang="en-US" sz="1600" dirty="0">
                <a:latin typeface="Roboto" panose="02000000000000000000" pitchFamily="2" charset="0"/>
                <a:ea typeface="Roboto" panose="02000000000000000000" pitchFamily="2" charset="0"/>
                <a:cs typeface="Roboto" panose="02000000000000000000" pitchFamily="2" charset="0"/>
              </a:rPr>
              <a:t>added that other critical incidents may occur. In these cases, Agencies may request for DAS CHRO to conduct a rapid review of the specific situations to determine if time off is justified. Time off may include the use of administrative leave, accrued leaves, leave without pay, or other paid leave.</a:t>
            </a:r>
          </a:p>
        </p:txBody>
      </p:sp>
      <p:sp>
        <p:nvSpPr>
          <p:cNvPr id="2" name="Rectangle 1">
            <a:extLst>
              <a:ext uri="{FF2B5EF4-FFF2-40B4-BE49-F238E27FC236}">
                <a16:creationId xmlns:a16="http://schemas.microsoft.com/office/drawing/2014/main" id="{7268DF7B-E97B-4E93-F9AE-DCAD259ED882}"/>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4D32C9-F7AC-98F9-210E-33F28F5CA220}"/>
              </a:ext>
            </a:extLst>
          </p:cNvPr>
          <p:cNvSpPr txBox="1"/>
          <p:nvPr/>
        </p:nvSpPr>
        <p:spPr>
          <a:xfrm>
            <a:off x="-4529" y="5002806"/>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EDE79AB3-2C9C-F840-58E8-BD97D4E7CB38}"/>
              </a:ext>
            </a:extLst>
          </p:cNvPr>
          <p:cNvSpPr txBox="1"/>
          <p:nvPr/>
        </p:nvSpPr>
        <p:spPr>
          <a:xfrm>
            <a:off x="0" y="5372138"/>
            <a:ext cx="12196528" cy="789960"/>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Provides clarity on the intent of language bargained previously.  And, recognizes that there are events that happen that do not fall into this definition that could warrant time off and creates a process for that.</a:t>
            </a:r>
          </a:p>
        </p:txBody>
      </p:sp>
    </p:spTree>
    <p:extLst>
      <p:ext uri="{BB962C8B-B14F-4D97-AF65-F5344CB8AC3E}">
        <p14:creationId xmlns:p14="http://schemas.microsoft.com/office/powerpoint/2010/main" val="1285683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2DE32-26CE-9DCB-42A4-661D8349C6EC}"/>
              </a:ext>
            </a:extLst>
          </p:cNvPr>
          <p:cNvSpPr>
            <a:spLocks noGrp="1"/>
          </p:cNvSpPr>
          <p:nvPr>
            <p:ph type="title"/>
          </p:nvPr>
        </p:nvSpPr>
        <p:spPr>
          <a:xfrm>
            <a:off x="65988" y="365126"/>
            <a:ext cx="9964132" cy="1193988"/>
          </a:xfrm>
        </p:spPr>
        <p:txBody>
          <a:bodyPr>
            <a:normAutofit/>
          </a:bodyPr>
          <a:lstStyle/>
          <a:p>
            <a:r>
              <a:rPr lang="en-US" sz="2800" dirty="0"/>
              <a:t>SEIU Central Table – Union Team Members</a:t>
            </a:r>
          </a:p>
        </p:txBody>
      </p:sp>
      <p:graphicFrame>
        <p:nvGraphicFramePr>
          <p:cNvPr id="5" name="Content Placeholder 4">
            <a:extLst>
              <a:ext uri="{FF2B5EF4-FFF2-40B4-BE49-F238E27FC236}">
                <a16:creationId xmlns:a16="http://schemas.microsoft.com/office/drawing/2014/main" id="{B7AAC55F-84A0-E90F-2C3A-8E7A409C5BA0}"/>
              </a:ext>
            </a:extLst>
          </p:cNvPr>
          <p:cNvGraphicFramePr>
            <a:graphicFrameLocks noGrp="1"/>
          </p:cNvGraphicFramePr>
          <p:nvPr>
            <p:ph idx="1"/>
            <p:extLst>
              <p:ext uri="{D42A27DB-BD31-4B8C-83A1-F6EECF244321}">
                <p14:modId xmlns:p14="http://schemas.microsoft.com/office/powerpoint/2010/main" val="2134442091"/>
              </p:ext>
            </p:extLst>
          </p:nvPr>
        </p:nvGraphicFramePr>
        <p:xfrm>
          <a:off x="3467100" y="1863685"/>
          <a:ext cx="5257800" cy="4798342"/>
        </p:xfrm>
        <a:graphic>
          <a:graphicData uri="http://schemas.openxmlformats.org/drawingml/2006/table">
            <a:tbl>
              <a:tblPr firstRow="1" bandRow="1">
                <a:tableStyleId>{7DF18680-E054-41AD-8BC1-D1AEF772440D}</a:tableStyleId>
              </a:tblPr>
              <a:tblGrid>
                <a:gridCol w="5257800">
                  <a:extLst>
                    <a:ext uri="{9D8B030D-6E8A-4147-A177-3AD203B41FA5}">
                      <a16:colId xmlns:a16="http://schemas.microsoft.com/office/drawing/2014/main" val="1088703746"/>
                    </a:ext>
                  </a:extLst>
                </a:gridCol>
              </a:tblGrid>
              <a:tr h="370840">
                <a:tc>
                  <a:txBody>
                    <a:bodyPr/>
                    <a:lstStyle/>
                    <a:p>
                      <a:pPr algn="ctr"/>
                      <a:r>
                        <a:rPr lang="en-US" dirty="0"/>
                        <a:t>Union Team 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4505248"/>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Heather Blankenheim – Co-Chief Negotiator – SEIU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5801173"/>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Phillip Shilts – Co-Chief Negotiator – SEIU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8142288"/>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Angela Ward – Co-Chair – ODFW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21853254"/>
                  </a:ext>
                </a:extLst>
              </a:tr>
              <a:tr h="348262">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Joseph Dyer – Co-Chair – OHA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3525970"/>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Austin Folnagy – OED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9473576"/>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Ibrahim Coulibaly – BOLI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4438006"/>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Jesse Rodriguez – OSH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9731416"/>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Jordan Meyer – ODHS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1242877"/>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Rachelle Mullins – ODHS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7562535"/>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Ritchie Maes – ODOT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0766541"/>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Sarah Heinsohn – OPRD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8613084"/>
                  </a:ext>
                </a:extLst>
              </a:tr>
              <a:tr h="370840">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Tracy Thompson – DCBS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469033"/>
                  </a:ext>
                </a:extLst>
              </a:tr>
            </a:tbl>
          </a:graphicData>
        </a:graphic>
      </p:graphicFrame>
      <p:sp>
        <p:nvSpPr>
          <p:cNvPr id="6" name="Rectangle 5">
            <a:extLst>
              <a:ext uri="{FF2B5EF4-FFF2-40B4-BE49-F238E27FC236}">
                <a16:creationId xmlns:a16="http://schemas.microsoft.com/office/drawing/2014/main" id="{071CD2BE-7043-FCBE-E3A9-485EEFF41D4C}"/>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774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2D049-0E3D-E8C9-D29B-1126E17ECE3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8AB8E28-65C0-60BB-47AF-ED2C18933E82}"/>
              </a:ext>
            </a:extLst>
          </p:cNvPr>
          <p:cNvSpPr>
            <a:spLocks noGrp="1"/>
          </p:cNvSpPr>
          <p:nvPr>
            <p:ph type="title"/>
          </p:nvPr>
        </p:nvSpPr>
        <p:spPr>
          <a:xfrm>
            <a:off x="65988" y="365126"/>
            <a:ext cx="9964132" cy="1193988"/>
          </a:xfrm>
        </p:spPr>
        <p:txBody>
          <a:bodyPr>
            <a:normAutofit/>
          </a:bodyPr>
          <a:lstStyle/>
          <a:p>
            <a:r>
              <a:rPr lang="en-US" sz="2800" dirty="0"/>
              <a:t>Article 138 – Working Remotely</a:t>
            </a:r>
          </a:p>
        </p:txBody>
      </p:sp>
      <p:sp>
        <p:nvSpPr>
          <p:cNvPr id="14" name="TextBox 13">
            <a:extLst>
              <a:ext uri="{FF2B5EF4-FFF2-40B4-BE49-F238E27FC236}">
                <a16:creationId xmlns:a16="http://schemas.microsoft.com/office/drawing/2014/main" id="{BD80A2A2-71FE-EC03-7E02-9D850DAFD970}"/>
              </a:ext>
            </a:extLst>
          </p:cNvPr>
          <p:cNvSpPr txBox="1"/>
          <p:nvPr/>
        </p:nvSpPr>
        <p:spPr>
          <a:xfrm>
            <a:off x="-4528"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D0D0F95F-9BBE-722A-30B1-467A6CE93DDC}"/>
              </a:ext>
            </a:extLst>
          </p:cNvPr>
          <p:cNvSpPr txBox="1"/>
          <p:nvPr/>
        </p:nvSpPr>
        <p:spPr>
          <a:xfrm>
            <a:off x="-4528" y="2130700"/>
            <a:ext cx="12191999" cy="2277547"/>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When</a:t>
            </a:r>
            <a:r>
              <a:rPr lang="en-US" sz="1200" dirty="0">
                <a:latin typeface="Roboto" panose="02000000000000000000" pitchFamily="2" charset="0"/>
                <a:ea typeface="Roboto" panose="02000000000000000000" pitchFamily="2" charset="0"/>
                <a:cs typeface="Roboto" panose="02000000000000000000" pitchFamily="2" charset="0"/>
              </a:rPr>
              <a:t> remote work is requested, the supervisor will conduct a specific assessment of an individual employee's unique job duties and circumstances. Ad hoc in person meetings, trainings or other in-person requirements shall not be the sole reason to determine if an employee is ineligible for a remote work agreement.</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Remote</a:t>
            </a:r>
            <a:r>
              <a:rPr lang="en-US" sz="1200" dirty="0">
                <a:latin typeface="Roboto" panose="02000000000000000000" pitchFamily="2" charset="0"/>
                <a:ea typeface="Roboto" panose="02000000000000000000" pitchFamily="2" charset="0"/>
                <a:cs typeface="Roboto" panose="02000000000000000000" pitchFamily="2" charset="0"/>
              </a:rPr>
              <a:t> work agreements shall not be arbitrarily modified permanently in any way.</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Out-of-State </a:t>
            </a:r>
            <a:r>
              <a:rPr lang="en-US" sz="1200" dirty="0">
                <a:latin typeface="Roboto" panose="02000000000000000000" pitchFamily="2" charset="0"/>
                <a:ea typeface="Roboto" panose="02000000000000000000" pitchFamily="2" charset="0"/>
                <a:cs typeface="Roboto" panose="02000000000000000000" pitchFamily="2" charset="0"/>
              </a:rPr>
              <a:t>employees who have an approved Remote Work Agreement will not have their agreement rescinded with less than thirty (30) calendar days' notice.</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Alleged violations </a:t>
            </a:r>
            <a:r>
              <a:rPr lang="en-US" sz="1200" dirty="0">
                <a:latin typeface="Roboto" panose="02000000000000000000" pitchFamily="2" charset="0"/>
                <a:ea typeface="Roboto" panose="02000000000000000000" pitchFamily="2" charset="0"/>
                <a:cs typeface="Roboto" panose="02000000000000000000" pitchFamily="2" charset="0"/>
              </a:rPr>
              <a:t>of this Article may be appealed directly to DAS LRU within 30 days of the alleged violations. Such appeals are not arbitrable.</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Any alleged </a:t>
            </a:r>
            <a:r>
              <a:rPr lang="en-US" sz="1200" dirty="0">
                <a:latin typeface="Roboto" panose="02000000000000000000" pitchFamily="2" charset="0"/>
                <a:ea typeface="Roboto" panose="02000000000000000000" pitchFamily="2" charset="0"/>
                <a:cs typeface="Roboto" panose="02000000000000000000" pitchFamily="2" charset="0"/>
              </a:rPr>
              <a:t>violations of sections (3) or (4) of this article may be appealed directly to an appeal panel consisting of a representative of the DAS LRU and a Union designee. Decisions and remedies shall be rendered by the panel no later than thirty (30) days after receipt of the appeal by the panel. The decision and remedy are not arbitrable and will be binding on the parties. If no decision is rendered by the panel, then the supervisor's decision will stand.</a:t>
            </a:r>
          </a:p>
        </p:txBody>
      </p:sp>
      <p:pic>
        <p:nvPicPr>
          <p:cNvPr id="2" name="Graphic 1" descr="Question Mark with solid fill">
            <a:extLst>
              <a:ext uri="{FF2B5EF4-FFF2-40B4-BE49-F238E27FC236}">
                <a16:creationId xmlns:a16="http://schemas.microsoft.com/office/drawing/2014/main" id="{46A62BA7-F11E-D58D-F8FB-3608D7B001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13981" y="2051115"/>
            <a:ext cx="914400" cy="914400"/>
          </a:xfrm>
          <a:prstGeom prst="rect">
            <a:avLst/>
          </a:prstGeom>
        </p:spPr>
      </p:pic>
      <p:pic>
        <p:nvPicPr>
          <p:cNvPr id="3" name="Graphic 2" descr="Question Mark with solid fill">
            <a:extLst>
              <a:ext uri="{FF2B5EF4-FFF2-40B4-BE49-F238E27FC236}">
                <a16:creationId xmlns:a16="http://schemas.microsoft.com/office/drawing/2014/main" id="{6FF68F5F-9C00-57EC-1DDA-A46CA959C5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5716" y="2051115"/>
            <a:ext cx="914400" cy="914400"/>
          </a:xfrm>
          <a:prstGeom prst="rect">
            <a:avLst/>
          </a:prstGeom>
        </p:spPr>
      </p:pic>
      <p:sp>
        <p:nvSpPr>
          <p:cNvPr id="4" name="Rectangle 3">
            <a:extLst>
              <a:ext uri="{FF2B5EF4-FFF2-40B4-BE49-F238E27FC236}">
                <a16:creationId xmlns:a16="http://schemas.microsoft.com/office/drawing/2014/main" id="{0860699A-56B9-919A-1F11-4303A669319A}"/>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CDAB36-C8AA-399E-571E-B4D8951831A0}"/>
              </a:ext>
            </a:extLst>
          </p:cNvPr>
          <p:cNvSpPr txBox="1"/>
          <p:nvPr/>
        </p:nvSpPr>
        <p:spPr>
          <a:xfrm>
            <a:off x="-4529" y="4691721"/>
            <a:ext cx="12191999" cy="369332"/>
          </a:xfrm>
          <a:prstGeom prst="rect">
            <a:avLst/>
          </a:prstGeom>
          <a:noFill/>
          <a:ln>
            <a:noFill/>
          </a:ln>
        </p:spPr>
        <p:txBody>
          <a:bodyPr wrap="square" rtlCol="0">
            <a:spAutoFit/>
          </a:bodyPr>
          <a:lstStyle/>
          <a:p>
            <a:r>
              <a:rPr lang="en-US" u="sng" dirty="0">
                <a:latin typeface="+mj-lt"/>
              </a:rPr>
              <a:t>Intent</a:t>
            </a:r>
          </a:p>
        </p:txBody>
      </p:sp>
      <p:sp>
        <p:nvSpPr>
          <p:cNvPr id="6" name="TextBox 5">
            <a:extLst>
              <a:ext uri="{FF2B5EF4-FFF2-40B4-BE49-F238E27FC236}">
                <a16:creationId xmlns:a16="http://schemas.microsoft.com/office/drawing/2014/main" id="{02C2F0EC-6F45-BA5D-B7AD-10B052EB6B2A}"/>
              </a:ext>
            </a:extLst>
          </p:cNvPr>
          <p:cNvSpPr txBox="1"/>
          <p:nvPr/>
        </p:nvSpPr>
        <p:spPr>
          <a:xfrm>
            <a:off x="0" y="5061053"/>
            <a:ext cx="12196528" cy="615553"/>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200" dirty="0">
                <a:latin typeface="Roboto" panose="02000000000000000000" pitchFamily="2" charset="0"/>
                <a:ea typeface="Roboto" panose="02000000000000000000" pitchFamily="2" charset="0"/>
                <a:cs typeface="Roboto" panose="02000000000000000000" pitchFamily="2" charset="0"/>
              </a:rPr>
              <a:t>Clarifies the supervisor must conduct an assessment on an individual versus classification based.  Remote workers may be expected to attend ad hoc meetings, trainings, etc. but having ad hoc meetings is not a basis for denying remote work. Temporary scenarios  or adjustments to remote work agreements may be utilized when appropriate. </a:t>
            </a:r>
          </a:p>
        </p:txBody>
      </p:sp>
    </p:spTree>
    <p:extLst>
      <p:ext uri="{BB962C8B-B14F-4D97-AF65-F5344CB8AC3E}">
        <p14:creationId xmlns:p14="http://schemas.microsoft.com/office/powerpoint/2010/main" val="531149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574DE-8E55-0551-C999-44DAEFC0DA9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DF05F9F-5B43-F500-3108-82E8FCFF75C3}"/>
              </a:ext>
            </a:extLst>
          </p:cNvPr>
          <p:cNvSpPr>
            <a:spLocks noGrp="1"/>
          </p:cNvSpPr>
          <p:nvPr>
            <p:ph type="title"/>
          </p:nvPr>
        </p:nvSpPr>
        <p:spPr>
          <a:xfrm>
            <a:off x="65988" y="365126"/>
            <a:ext cx="9964132" cy="1193988"/>
          </a:xfrm>
        </p:spPr>
        <p:txBody>
          <a:bodyPr>
            <a:normAutofit/>
          </a:bodyPr>
          <a:lstStyle/>
          <a:p>
            <a:r>
              <a:rPr lang="en-US" sz="2800" dirty="0"/>
              <a:t>LOA 361 – Contract Specialist</a:t>
            </a:r>
          </a:p>
        </p:txBody>
      </p:sp>
      <p:sp>
        <p:nvSpPr>
          <p:cNvPr id="14" name="TextBox 13">
            <a:extLst>
              <a:ext uri="{FF2B5EF4-FFF2-40B4-BE49-F238E27FC236}">
                <a16:creationId xmlns:a16="http://schemas.microsoft.com/office/drawing/2014/main" id="{AE1F2F57-CE5A-3DB5-BA90-50B132E364AD}"/>
              </a:ext>
            </a:extLst>
          </p:cNvPr>
          <p:cNvSpPr txBox="1"/>
          <p:nvPr/>
        </p:nvSpPr>
        <p:spPr>
          <a:xfrm>
            <a:off x="-4528" y="1718638"/>
            <a:ext cx="12192000"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F1DA9BE1-C5C4-B1F2-ECA1-E5DADB79CAA5}"/>
              </a:ext>
            </a:extLst>
          </p:cNvPr>
          <p:cNvSpPr txBox="1"/>
          <p:nvPr/>
        </p:nvSpPr>
        <p:spPr>
          <a:xfrm>
            <a:off x="-4528" y="2130700"/>
            <a:ext cx="12192000" cy="3365024"/>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100" b="1" dirty="0">
                <a:latin typeface="Roboto" panose="02000000000000000000" pitchFamily="2" charset="0"/>
                <a:ea typeface="Roboto" panose="02000000000000000000" pitchFamily="2" charset="0"/>
                <a:cs typeface="Roboto" panose="02000000000000000000" pitchFamily="2" charset="0"/>
              </a:rPr>
              <a:t>Extensions</a:t>
            </a:r>
            <a:r>
              <a:rPr lang="en-US" sz="1100" dirty="0">
                <a:latin typeface="Roboto" panose="02000000000000000000" pitchFamily="2" charset="0"/>
                <a:ea typeface="Roboto" panose="02000000000000000000" pitchFamily="2" charset="0"/>
                <a:cs typeface="Roboto" panose="02000000000000000000" pitchFamily="2" charset="0"/>
              </a:rPr>
              <a:t> to contract specialist assignments must be mutually agreed upon.</a:t>
            </a:r>
          </a:p>
          <a:p>
            <a:pPr marL="285750" indent="-285750">
              <a:lnSpc>
                <a:spcPct val="150000"/>
              </a:lnSpc>
              <a:buFont typeface="Courier New" panose="02070309020205020404" pitchFamily="49" charset="0"/>
              <a:buChar char="o"/>
            </a:pPr>
            <a:r>
              <a:rPr lang="en-US" sz="1100" b="1" dirty="0">
                <a:latin typeface="Roboto" panose="02000000000000000000" pitchFamily="2" charset="0"/>
                <a:ea typeface="Roboto" panose="02000000000000000000" pitchFamily="2" charset="0"/>
                <a:cs typeface="Roboto" panose="02000000000000000000" pitchFamily="2" charset="0"/>
              </a:rPr>
              <a:t>When applicable</a:t>
            </a:r>
            <a:r>
              <a:rPr lang="en-US" sz="1100" dirty="0">
                <a:latin typeface="Roboto" panose="02000000000000000000" pitchFamily="2" charset="0"/>
                <a:ea typeface="Roboto" panose="02000000000000000000" pitchFamily="2" charset="0"/>
                <a:cs typeface="Roboto" panose="02000000000000000000" pitchFamily="2" charset="0"/>
              </a:rPr>
              <a:t>, Contract Specialists may take part in the shift bidding process for their base position while on assignment as a Contract Specialist.</a:t>
            </a:r>
          </a:p>
          <a:p>
            <a:pPr marL="285750" indent="-285750">
              <a:lnSpc>
                <a:spcPct val="150000"/>
              </a:lnSpc>
              <a:buFont typeface="Courier New" panose="02070309020205020404" pitchFamily="49" charset="0"/>
              <a:buChar char="o"/>
            </a:pPr>
            <a:r>
              <a:rPr lang="en-US" sz="1100" b="1" dirty="0">
                <a:latin typeface="Roboto" panose="02000000000000000000" pitchFamily="2" charset="0"/>
                <a:ea typeface="Roboto" panose="02000000000000000000" pitchFamily="2" charset="0"/>
                <a:cs typeface="Roboto" panose="02000000000000000000" pitchFamily="2" charset="0"/>
              </a:rPr>
              <a:t>Contract</a:t>
            </a:r>
            <a:r>
              <a:rPr lang="en-US" sz="1100" dirty="0">
                <a:latin typeface="Roboto" panose="02000000000000000000" pitchFamily="2" charset="0"/>
                <a:ea typeface="Roboto" panose="02000000000000000000" pitchFamily="2" charset="0"/>
                <a:cs typeface="Roboto" panose="02000000000000000000" pitchFamily="2" charset="0"/>
              </a:rPr>
              <a:t> Specialists will enter their time electronically, including any leave used during the assignment.</a:t>
            </a:r>
          </a:p>
          <a:p>
            <a:pPr marL="285750" indent="-285750">
              <a:lnSpc>
                <a:spcPct val="150000"/>
              </a:lnSpc>
              <a:buFont typeface="Courier New" panose="02070309020205020404" pitchFamily="49" charset="0"/>
              <a:buChar char="o"/>
            </a:pPr>
            <a:r>
              <a:rPr lang="en-US" sz="1100" b="1" dirty="0">
                <a:latin typeface="Roboto" panose="02000000000000000000" pitchFamily="2" charset="0"/>
                <a:ea typeface="Roboto" panose="02000000000000000000" pitchFamily="2" charset="0"/>
                <a:cs typeface="Roboto" panose="02000000000000000000" pitchFamily="2" charset="0"/>
              </a:rPr>
              <a:t>Contract</a:t>
            </a:r>
            <a:r>
              <a:rPr lang="en-US" sz="1100" dirty="0">
                <a:latin typeface="Roboto" panose="02000000000000000000" pitchFamily="2" charset="0"/>
                <a:ea typeface="Roboto" panose="02000000000000000000" pitchFamily="2" charset="0"/>
                <a:cs typeface="Roboto" panose="02000000000000000000" pitchFamily="2" charset="0"/>
              </a:rPr>
              <a:t> Specialists will keep their existing agency issued equipment, such as a laptop, for use in their role as a Contract Specialist, including time entry and receiving statewide employee emails. Contract Specialists who do not have agency-issued equipment will be provided a mechanism to complete time entry and receive statewide emails. The mechanism will be outline in the contract specialist's individual agreement.</a:t>
            </a:r>
          </a:p>
          <a:p>
            <a:pPr marL="285750" indent="-285750">
              <a:lnSpc>
                <a:spcPct val="150000"/>
              </a:lnSpc>
              <a:buFont typeface="Courier New" panose="02070309020205020404" pitchFamily="49" charset="0"/>
              <a:buChar char="o"/>
            </a:pPr>
            <a:r>
              <a:rPr lang="en-US" sz="1100" b="1" dirty="0">
                <a:latin typeface="Roboto" panose="02000000000000000000" pitchFamily="2" charset="0"/>
                <a:ea typeface="Roboto" panose="02000000000000000000" pitchFamily="2" charset="0"/>
                <a:cs typeface="Roboto" panose="02000000000000000000" pitchFamily="2" charset="0"/>
              </a:rPr>
              <a:t>While on </a:t>
            </a:r>
            <a:r>
              <a:rPr lang="en-US" sz="1100" dirty="0">
                <a:latin typeface="Roboto" panose="02000000000000000000" pitchFamily="2" charset="0"/>
                <a:ea typeface="Roboto" panose="02000000000000000000" pitchFamily="2" charset="0"/>
                <a:cs typeface="Roboto" panose="02000000000000000000" pitchFamily="2" charset="0"/>
              </a:rPr>
              <a:t>this assignment, the contract specialist will not perform regular agency work.</a:t>
            </a:r>
          </a:p>
          <a:p>
            <a:pPr marL="285750" indent="-285750">
              <a:lnSpc>
                <a:spcPct val="150000"/>
              </a:lnSpc>
              <a:buFont typeface="Courier New" panose="02070309020205020404" pitchFamily="49" charset="0"/>
              <a:buChar char="o"/>
            </a:pPr>
            <a:r>
              <a:rPr lang="en-US" sz="1100" b="1" dirty="0">
                <a:latin typeface="Roboto" panose="02000000000000000000" pitchFamily="2" charset="0"/>
                <a:ea typeface="Roboto" panose="02000000000000000000" pitchFamily="2" charset="0"/>
                <a:cs typeface="Roboto" panose="02000000000000000000" pitchFamily="2" charset="0"/>
              </a:rPr>
              <a:t>Time spent </a:t>
            </a:r>
            <a:r>
              <a:rPr lang="en-US" sz="1100" dirty="0">
                <a:latin typeface="Roboto" panose="02000000000000000000" pitchFamily="2" charset="0"/>
                <a:ea typeface="Roboto" panose="02000000000000000000" pitchFamily="2" charset="0"/>
                <a:cs typeface="Roboto" panose="02000000000000000000" pitchFamily="2" charset="0"/>
              </a:rPr>
              <a:t>traveling on behalf of the Union during regularly scheduled hours shall be on Agency time.</a:t>
            </a:r>
          </a:p>
          <a:p>
            <a:pPr marL="285750" indent="-285750">
              <a:lnSpc>
                <a:spcPct val="150000"/>
              </a:lnSpc>
              <a:buFont typeface="Courier New" panose="02070309020205020404" pitchFamily="49" charset="0"/>
              <a:buChar char="o"/>
            </a:pPr>
            <a:r>
              <a:rPr lang="en-US" sz="1100" b="1" dirty="0">
                <a:latin typeface="Roboto" panose="02000000000000000000" pitchFamily="2" charset="0"/>
                <a:ea typeface="Roboto" panose="02000000000000000000" pitchFamily="2" charset="0"/>
                <a:cs typeface="Roboto" panose="02000000000000000000" pitchFamily="2" charset="0"/>
              </a:rPr>
              <a:t>Added language </a:t>
            </a:r>
            <a:r>
              <a:rPr lang="en-US" sz="1100" dirty="0">
                <a:latin typeface="Roboto" panose="02000000000000000000" pitchFamily="2" charset="0"/>
                <a:ea typeface="Roboto" panose="02000000000000000000" pitchFamily="2" charset="0"/>
                <a:cs typeface="Roboto" panose="02000000000000000000" pitchFamily="2" charset="0"/>
              </a:rPr>
              <a:t>that Contract Specialists may attend labor/management committee meetings as a non-decision-making participant, unless it is a labor/management committee where the Contract Specialist has been elected/appointed.</a:t>
            </a:r>
          </a:p>
          <a:p>
            <a:pPr marL="285750" indent="-285750">
              <a:lnSpc>
                <a:spcPct val="150000"/>
              </a:lnSpc>
              <a:buFont typeface="Courier New" panose="02070309020205020404" pitchFamily="49" charset="0"/>
              <a:buChar char="o"/>
            </a:pPr>
            <a:r>
              <a:rPr lang="en-US" sz="1100" b="1" dirty="0">
                <a:latin typeface="Roboto" panose="02000000000000000000" pitchFamily="2" charset="0"/>
                <a:ea typeface="Roboto" panose="02000000000000000000" pitchFamily="2" charset="0"/>
                <a:cs typeface="Roboto" panose="02000000000000000000" pitchFamily="2" charset="0"/>
              </a:rPr>
              <a:t>Added language </a:t>
            </a:r>
            <a:r>
              <a:rPr lang="en-US" sz="1100" dirty="0">
                <a:latin typeface="Roboto" panose="02000000000000000000" pitchFamily="2" charset="0"/>
                <a:ea typeface="Roboto" panose="02000000000000000000" pitchFamily="2" charset="0"/>
                <a:cs typeface="Roboto" panose="02000000000000000000" pitchFamily="2" charset="0"/>
              </a:rPr>
              <a:t>that Contract Specialists shall not be assigned duties that involve processing grievances, leading contract negotiations or acting in the role of a union steward.</a:t>
            </a:r>
          </a:p>
          <a:p>
            <a:pPr marL="285750" indent="-285750">
              <a:lnSpc>
                <a:spcPct val="150000"/>
              </a:lnSpc>
              <a:buFont typeface="Courier New" panose="02070309020205020404" pitchFamily="49" charset="0"/>
              <a:buChar char="o"/>
            </a:pPr>
            <a:r>
              <a:rPr lang="en-US" sz="1100" b="1" dirty="0">
                <a:latin typeface="Roboto" panose="02000000000000000000" pitchFamily="2" charset="0"/>
                <a:ea typeface="Roboto" panose="02000000000000000000" pitchFamily="2" charset="0"/>
                <a:cs typeface="Roboto" panose="02000000000000000000" pitchFamily="2" charset="0"/>
              </a:rPr>
              <a:t>Added language </a:t>
            </a:r>
            <a:r>
              <a:rPr lang="en-US" sz="1100" dirty="0">
                <a:latin typeface="Roboto" panose="02000000000000000000" pitchFamily="2" charset="0"/>
                <a:ea typeface="Roboto" panose="02000000000000000000" pitchFamily="2" charset="0"/>
                <a:cs typeface="Roboto" panose="02000000000000000000" pitchFamily="2" charset="0"/>
              </a:rPr>
              <a:t>that Contract Specialists who remain in their official union delegate or board member role during their Contract Specialist assignment are required to use accrued leave or temporarily modify their schedule while performing official union delegate or board duties during their regularly scheduled hours.</a:t>
            </a:r>
          </a:p>
        </p:txBody>
      </p:sp>
      <p:sp>
        <p:nvSpPr>
          <p:cNvPr id="2" name="Rectangle 1">
            <a:extLst>
              <a:ext uri="{FF2B5EF4-FFF2-40B4-BE49-F238E27FC236}">
                <a16:creationId xmlns:a16="http://schemas.microsoft.com/office/drawing/2014/main" id="{16B8981A-050D-3C0F-890D-9B12650C700B}"/>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B106735-22B0-3F08-37BE-98E964F4A928}"/>
              </a:ext>
            </a:extLst>
          </p:cNvPr>
          <p:cNvSpPr txBox="1"/>
          <p:nvPr/>
        </p:nvSpPr>
        <p:spPr>
          <a:xfrm>
            <a:off x="-4529" y="5568412"/>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F083A5E8-71C1-7E24-E344-9AF2EE4C46D0}"/>
              </a:ext>
            </a:extLst>
          </p:cNvPr>
          <p:cNvSpPr txBox="1"/>
          <p:nvPr/>
        </p:nvSpPr>
        <p:spPr>
          <a:xfrm>
            <a:off x="0" y="5937744"/>
            <a:ext cx="12196528" cy="318036"/>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100" dirty="0">
                <a:latin typeface="Roboto" panose="02000000000000000000" pitchFamily="2" charset="0"/>
                <a:ea typeface="Roboto" panose="02000000000000000000" pitchFamily="2" charset="0"/>
                <a:cs typeface="Roboto" panose="02000000000000000000" pitchFamily="2" charset="0"/>
              </a:rPr>
              <a:t>To provide more clarity around the roles and responsibilities of contract specialists</a:t>
            </a:r>
          </a:p>
        </p:txBody>
      </p:sp>
    </p:spTree>
    <p:extLst>
      <p:ext uri="{BB962C8B-B14F-4D97-AF65-F5344CB8AC3E}">
        <p14:creationId xmlns:p14="http://schemas.microsoft.com/office/powerpoint/2010/main" val="2336508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8022B-4B59-0304-C429-2F66E545C75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F85CE99-CC21-98E0-9210-1FC2AF475BB9}"/>
              </a:ext>
            </a:extLst>
          </p:cNvPr>
          <p:cNvSpPr>
            <a:spLocks noGrp="1"/>
          </p:cNvSpPr>
          <p:nvPr>
            <p:ph type="title"/>
          </p:nvPr>
        </p:nvSpPr>
        <p:spPr>
          <a:xfrm>
            <a:off x="65988" y="365126"/>
            <a:ext cx="9964132" cy="1193988"/>
          </a:xfrm>
        </p:spPr>
        <p:txBody>
          <a:bodyPr>
            <a:normAutofit/>
          </a:bodyPr>
          <a:lstStyle/>
          <a:p>
            <a:r>
              <a:rPr lang="en-US" sz="2800" dirty="0"/>
              <a:t>LOA 461 – A22 and A22T No Discrimination Alleged Violations </a:t>
            </a:r>
          </a:p>
        </p:txBody>
      </p:sp>
      <p:sp>
        <p:nvSpPr>
          <p:cNvPr id="14" name="TextBox 13">
            <a:extLst>
              <a:ext uri="{FF2B5EF4-FFF2-40B4-BE49-F238E27FC236}">
                <a16:creationId xmlns:a16="http://schemas.microsoft.com/office/drawing/2014/main" id="{D247153E-8E14-640E-B937-25AE99F970DE}"/>
              </a:ext>
            </a:extLst>
          </p:cNvPr>
          <p:cNvSpPr txBox="1"/>
          <p:nvPr/>
        </p:nvSpPr>
        <p:spPr>
          <a:xfrm>
            <a:off x="-4528" y="1718638"/>
            <a:ext cx="12191999"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ED3C2C17-0005-244D-321F-C0A1FEA63F1A}"/>
              </a:ext>
            </a:extLst>
          </p:cNvPr>
          <p:cNvSpPr txBox="1"/>
          <p:nvPr/>
        </p:nvSpPr>
        <p:spPr>
          <a:xfrm>
            <a:off x="-4528" y="2130700"/>
            <a:ext cx="12191999"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LOA allowing </a:t>
            </a:r>
            <a:r>
              <a:rPr lang="en-US" dirty="0">
                <a:latin typeface="Roboto" panose="02000000000000000000" pitchFamily="2" charset="0"/>
                <a:ea typeface="Roboto" panose="02000000000000000000" pitchFamily="2" charset="0"/>
                <a:cs typeface="Roboto" panose="02000000000000000000" pitchFamily="2" charset="0"/>
              </a:rPr>
              <a:t>Article 22 and 22T grievances to proceed to Step 3 extended through June 30, 2027.</a:t>
            </a:r>
          </a:p>
        </p:txBody>
      </p:sp>
      <p:sp>
        <p:nvSpPr>
          <p:cNvPr id="2" name="Rectangle 1">
            <a:extLst>
              <a:ext uri="{FF2B5EF4-FFF2-40B4-BE49-F238E27FC236}">
                <a16:creationId xmlns:a16="http://schemas.microsoft.com/office/drawing/2014/main" id="{5BAEC860-4370-2F5F-F98B-B4FA8549A6D9}"/>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24AE1A-311E-F270-9C01-F08D80401B6C}"/>
              </a:ext>
            </a:extLst>
          </p:cNvPr>
          <p:cNvSpPr txBox="1"/>
          <p:nvPr/>
        </p:nvSpPr>
        <p:spPr>
          <a:xfrm>
            <a:off x="-4529" y="3815027"/>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A719BC6D-BBE3-4B3B-EC02-A155E30D6583}"/>
              </a:ext>
            </a:extLst>
          </p:cNvPr>
          <p:cNvSpPr txBox="1"/>
          <p:nvPr/>
        </p:nvSpPr>
        <p:spPr>
          <a:xfrm>
            <a:off x="0" y="4184359"/>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Continues the practice put in place two years ago to have LRU be part of the Article 22 and 22T grievance process.</a:t>
            </a:r>
          </a:p>
        </p:txBody>
      </p:sp>
    </p:spTree>
    <p:extLst>
      <p:ext uri="{BB962C8B-B14F-4D97-AF65-F5344CB8AC3E}">
        <p14:creationId xmlns:p14="http://schemas.microsoft.com/office/powerpoint/2010/main" val="843837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36EB8-752A-50C9-BF7C-6166C73400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4B36CB6-EE71-E8BE-E3E4-F41E60883A74}"/>
              </a:ext>
            </a:extLst>
          </p:cNvPr>
          <p:cNvSpPr>
            <a:spLocks noGrp="1"/>
          </p:cNvSpPr>
          <p:nvPr>
            <p:ph type="title"/>
          </p:nvPr>
        </p:nvSpPr>
        <p:spPr>
          <a:xfrm>
            <a:off x="65988" y="365126"/>
            <a:ext cx="9964132" cy="1193988"/>
          </a:xfrm>
        </p:spPr>
        <p:txBody>
          <a:bodyPr>
            <a:normAutofit/>
          </a:bodyPr>
          <a:lstStyle/>
          <a:p>
            <a:r>
              <a:rPr lang="en-US" sz="2800" dirty="0">
                <a:solidFill>
                  <a:schemeClr val="bg1"/>
                </a:solidFill>
              </a:rPr>
              <a:t>LOA</a:t>
            </a:r>
            <a:r>
              <a:rPr lang="en-US" sz="2800" dirty="0"/>
              <a:t> 463 – A22 &amp; 22T Equity and Non-Discrimination Initiative</a:t>
            </a:r>
          </a:p>
        </p:txBody>
      </p:sp>
      <p:sp>
        <p:nvSpPr>
          <p:cNvPr id="14" name="TextBox 13">
            <a:extLst>
              <a:ext uri="{FF2B5EF4-FFF2-40B4-BE49-F238E27FC236}">
                <a16:creationId xmlns:a16="http://schemas.microsoft.com/office/drawing/2014/main" id="{9C0DCDDA-F408-ECBC-B26E-17DA5FF78210}"/>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54B2ED8A-2A27-7AD3-FE75-91E35E500E4C}"/>
              </a:ext>
            </a:extLst>
          </p:cNvPr>
          <p:cNvSpPr txBox="1"/>
          <p:nvPr/>
        </p:nvSpPr>
        <p:spPr>
          <a:xfrm>
            <a:off x="-4528" y="2130700"/>
            <a:ext cx="12196528" cy="2649956"/>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The Union </a:t>
            </a:r>
            <a:r>
              <a:rPr lang="en-US" sz="1400" dirty="0">
                <a:latin typeface="Roboto" panose="02000000000000000000" pitchFamily="2" charset="0"/>
                <a:ea typeface="Roboto" panose="02000000000000000000" pitchFamily="2" charset="0"/>
                <a:cs typeface="Roboto" panose="02000000000000000000" pitchFamily="2" charset="0"/>
              </a:rPr>
              <a:t>will provide the State with a list of stewards trained specifically to handle equity issues to be present for reporting. Stewards trained in equity shall work with employees within their own Agency, unless a trained steward does not exist within the Agency, or there is a conflict.</a:t>
            </a:r>
          </a:p>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On a quarterly </a:t>
            </a:r>
            <a:r>
              <a:rPr lang="en-US" sz="1400" dirty="0">
                <a:latin typeface="Roboto" panose="02000000000000000000" pitchFamily="2" charset="0"/>
                <a:ea typeface="Roboto" panose="02000000000000000000" pitchFamily="2" charset="0"/>
                <a:cs typeface="Roboto" panose="02000000000000000000" pitchFamily="2" charset="0"/>
              </a:rPr>
              <a:t>basis, the State will provide the Union de-identified demographic, separation and investigation data. The data includes:</a:t>
            </a:r>
          </a:p>
          <a:p>
            <a:pPr marL="742950" marR="0" lvl="1" indent="-285750">
              <a:lnSpc>
                <a:spcPct val="115000"/>
              </a:lnSpc>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Demographic Data on the current make-up of state employees (race/ethnicity, age, gender, gender identity, disability status, and veteran status)</a:t>
            </a:r>
          </a:p>
          <a:p>
            <a:pPr marL="742950" marR="0" lvl="1" indent="-285750">
              <a:lnSpc>
                <a:spcPct val="115000"/>
              </a:lnSpc>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A list of employees, by Agency, who promoted within the State, including their demographic data</a:t>
            </a:r>
            <a:endParaRPr lang="en-US" sz="1100" dirty="0">
              <a:latin typeface="Roboto" panose="02000000000000000000" pitchFamily="2" charset="0"/>
              <a:ea typeface="Roboto" panose="02000000000000000000" pitchFamily="2" charset="0"/>
              <a:cs typeface="Roboto" panose="02000000000000000000" pitchFamily="2" charset="0"/>
            </a:endParaRPr>
          </a:p>
          <a:p>
            <a:pPr marL="742950" marR="0" lvl="1" indent="-285750">
              <a:lnSpc>
                <a:spcPct val="115000"/>
              </a:lnSpc>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A list of employees, by Agency, who separated from state service within the State, including the reason for separation, and their demographic data</a:t>
            </a:r>
          </a:p>
          <a:p>
            <a:pPr marL="742950" marR="0" lvl="1" indent="-285750">
              <a:lnSpc>
                <a:spcPct val="115000"/>
              </a:lnSpc>
              <a:spcAft>
                <a:spcPts val="10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A statewide report that provides a summary of all personnel investigations initiated by all state agencies</a:t>
            </a: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Once meeting</a:t>
            </a:r>
            <a:r>
              <a:rPr lang="en-US" sz="1400" dirty="0">
                <a:latin typeface="Roboto" panose="02000000000000000000" pitchFamily="2" charset="0"/>
                <a:ea typeface="Roboto" panose="02000000000000000000" pitchFamily="2" charset="0"/>
                <a:cs typeface="Roboto" panose="02000000000000000000" pitchFamily="2" charset="0"/>
              </a:rPr>
              <a:t> per quarter of the SEIU/DAS Statewide Council meeting will be dedicated to equity and non-discrimination initiative topics. Subject matter experts will be invited to attend and participate as appropriate.</a:t>
            </a:r>
          </a:p>
        </p:txBody>
      </p:sp>
      <p:sp>
        <p:nvSpPr>
          <p:cNvPr id="2" name="Rectangle 1">
            <a:extLst>
              <a:ext uri="{FF2B5EF4-FFF2-40B4-BE49-F238E27FC236}">
                <a16:creationId xmlns:a16="http://schemas.microsoft.com/office/drawing/2014/main" id="{72C54D2A-83B9-FAEE-AF4B-7E974ACAF3F1}"/>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44654C-1634-AB83-8C43-B48CBEC394A0}"/>
              </a:ext>
            </a:extLst>
          </p:cNvPr>
          <p:cNvSpPr txBox="1"/>
          <p:nvPr/>
        </p:nvSpPr>
        <p:spPr>
          <a:xfrm>
            <a:off x="-4529" y="5068297"/>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BB30D8FD-E3B0-113D-6CF6-711149A7F2C5}"/>
              </a:ext>
            </a:extLst>
          </p:cNvPr>
          <p:cNvSpPr txBox="1"/>
          <p:nvPr/>
        </p:nvSpPr>
        <p:spPr>
          <a:xfrm>
            <a:off x="0" y="5437629"/>
            <a:ext cx="12196528" cy="702756"/>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Continues the practice of having stewards who are specifically trained to handle equity issues and sharing data with the union.  Creates a different meeting process to discuss that data.</a:t>
            </a:r>
          </a:p>
        </p:txBody>
      </p:sp>
    </p:spTree>
    <p:extLst>
      <p:ext uri="{BB962C8B-B14F-4D97-AF65-F5344CB8AC3E}">
        <p14:creationId xmlns:p14="http://schemas.microsoft.com/office/powerpoint/2010/main" val="563365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378BF-39D7-46F1-7BA8-2E5CE1340E0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E2955B8-12FD-3CE3-B182-5A89AD97AE7F}"/>
              </a:ext>
            </a:extLst>
          </p:cNvPr>
          <p:cNvSpPr>
            <a:spLocks noGrp="1"/>
          </p:cNvSpPr>
          <p:nvPr>
            <p:ph type="title"/>
          </p:nvPr>
        </p:nvSpPr>
        <p:spPr>
          <a:xfrm>
            <a:off x="65988" y="365126"/>
            <a:ext cx="9964132" cy="1193988"/>
          </a:xfrm>
        </p:spPr>
        <p:txBody>
          <a:bodyPr>
            <a:normAutofit/>
          </a:bodyPr>
          <a:lstStyle/>
          <a:p>
            <a:r>
              <a:rPr lang="en-US" sz="2800" dirty="0"/>
              <a:t>LOA 464 – A27 Salary and Benefit Report</a:t>
            </a:r>
          </a:p>
        </p:txBody>
      </p:sp>
      <p:sp>
        <p:nvSpPr>
          <p:cNvPr id="14" name="TextBox 13">
            <a:extLst>
              <a:ext uri="{FF2B5EF4-FFF2-40B4-BE49-F238E27FC236}">
                <a16:creationId xmlns:a16="http://schemas.microsoft.com/office/drawing/2014/main" id="{26C83C81-ED13-2F0E-8924-451FB77736A0}"/>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0C8BECE5-3116-0ED5-0B53-9DD5BF514ECA}"/>
              </a:ext>
            </a:extLst>
          </p:cNvPr>
          <p:cNvSpPr txBox="1"/>
          <p:nvPr/>
        </p:nvSpPr>
        <p:spPr>
          <a:xfrm>
            <a:off x="-4528" y="2130700"/>
            <a:ext cx="12196528" cy="115929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Added language </a:t>
            </a:r>
            <a:r>
              <a:rPr lang="en-US" sz="1600" dirty="0">
                <a:latin typeface="Roboto" panose="02000000000000000000" pitchFamily="2" charset="0"/>
                <a:ea typeface="Roboto" panose="02000000000000000000" pitchFamily="2" charset="0"/>
                <a:cs typeface="Roboto" panose="02000000000000000000" pitchFamily="2" charset="0"/>
              </a:rPr>
              <a:t>to existing LOA. If the DAS Classification and Compensation Unit intends to modify the methodology used in the most recent salary and benefit report, SEIU will be given an opportunity to provide feedback to identify key areas of concern and opportunities for improvement, as well as providing insight into the climate and concerns of the employee population.</a:t>
            </a:r>
          </a:p>
        </p:txBody>
      </p:sp>
      <p:sp>
        <p:nvSpPr>
          <p:cNvPr id="2" name="Rectangle 1">
            <a:extLst>
              <a:ext uri="{FF2B5EF4-FFF2-40B4-BE49-F238E27FC236}">
                <a16:creationId xmlns:a16="http://schemas.microsoft.com/office/drawing/2014/main" id="{4ABAB016-304C-3AAF-4D28-306895BFF4EA}"/>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Question Mark with solid fill">
            <a:extLst>
              <a:ext uri="{FF2B5EF4-FFF2-40B4-BE49-F238E27FC236}">
                <a16:creationId xmlns:a16="http://schemas.microsoft.com/office/drawing/2014/main" id="{F7877635-9E06-9D78-1B43-DD0636F1E4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13981" y="2051115"/>
            <a:ext cx="914400" cy="914400"/>
          </a:xfrm>
          <a:prstGeom prst="rect">
            <a:avLst/>
          </a:prstGeom>
        </p:spPr>
      </p:pic>
      <p:pic>
        <p:nvPicPr>
          <p:cNvPr id="6" name="Graphic 5" descr="Question Mark with solid fill">
            <a:extLst>
              <a:ext uri="{FF2B5EF4-FFF2-40B4-BE49-F238E27FC236}">
                <a16:creationId xmlns:a16="http://schemas.microsoft.com/office/drawing/2014/main" id="{EFA1F28F-33B9-6296-A0FD-934CEEFD70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5716" y="2051115"/>
            <a:ext cx="914400" cy="914400"/>
          </a:xfrm>
          <a:prstGeom prst="rect">
            <a:avLst/>
          </a:prstGeom>
        </p:spPr>
      </p:pic>
    </p:spTree>
    <p:extLst>
      <p:ext uri="{BB962C8B-B14F-4D97-AF65-F5344CB8AC3E}">
        <p14:creationId xmlns:p14="http://schemas.microsoft.com/office/powerpoint/2010/main" val="3612543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D564-D0EE-8693-7048-93FE44A600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D6FA70A-E58B-BCA6-D73F-BF52625CF8BC}"/>
              </a:ext>
            </a:extLst>
          </p:cNvPr>
          <p:cNvSpPr>
            <a:spLocks noGrp="1"/>
          </p:cNvSpPr>
          <p:nvPr>
            <p:ph type="title"/>
          </p:nvPr>
        </p:nvSpPr>
        <p:spPr>
          <a:xfrm>
            <a:off x="65988" y="365126"/>
            <a:ext cx="9964132" cy="1193988"/>
          </a:xfrm>
        </p:spPr>
        <p:txBody>
          <a:bodyPr>
            <a:normAutofit/>
          </a:bodyPr>
          <a:lstStyle/>
          <a:p>
            <a:r>
              <a:rPr lang="en-US" sz="2800" dirty="0"/>
              <a:t>New LOA – A71 Seasonal and Intermittent Workforce Committee</a:t>
            </a:r>
          </a:p>
        </p:txBody>
      </p:sp>
      <p:sp>
        <p:nvSpPr>
          <p:cNvPr id="14" name="TextBox 13">
            <a:extLst>
              <a:ext uri="{FF2B5EF4-FFF2-40B4-BE49-F238E27FC236}">
                <a16:creationId xmlns:a16="http://schemas.microsoft.com/office/drawing/2014/main" id="{BE440BF3-97EA-4DD3-C902-64AD9D297AA3}"/>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1BD14EA8-9AEB-705E-0C43-C1778E99B86C}"/>
              </a:ext>
            </a:extLst>
          </p:cNvPr>
          <p:cNvSpPr txBox="1"/>
          <p:nvPr/>
        </p:nvSpPr>
        <p:spPr>
          <a:xfrm>
            <a:off x="-4528" y="2130700"/>
            <a:ext cx="12196528" cy="2831544"/>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A joint </a:t>
            </a:r>
            <a:r>
              <a:rPr lang="en-US" sz="1200" dirty="0">
                <a:latin typeface="Roboto" panose="02000000000000000000" pitchFamily="2" charset="0"/>
                <a:ea typeface="Roboto" panose="02000000000000000000" pitchFamily="2" charset="0"/>
                <a:cs typeface="Roboto" panose="02000000000000000000" pitchFamily="2" charset="0"/>
              </a:rPr>
              <a:t>LMC will be established to discuss the current seasonal language in Article 71.  The committee will be established no later than January 1, 2026.</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The committee </a:t>
            </a:r>
            <a:r>
              <a:rPr lang="en-US" sz="1200" dirty="0">
                <a:latin typeface="Roboto" panose="02000000000000000000" pitchFamily="2" charset="0"/>
                <a:ea typeface="Roboto" panose="02000000000000000000" pitchFamily="2" charset="0"/>
                <a:cs typeface="Roboto" panose="02000000000000000000" pitchFamily="2" charset="0"/>
              </a:rPr>
              <a:t>will be tasked with reviewing the application of Article 71 by agencies who employ seasonal and/or intermittent employees. This review will include, but is not limited to:</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Definition</a:t>
            </a:r>
            <a:r>
              <a:rPr lang="en-US" sz="1200" dirty="0">
                <a:latin typeface="Roboto" panose="02000000000000000000" pitchFamily="2" charset="0"/>
                <a:ea typeface="Roboto" panose="02000000000000000000" pitchFamily="2" charset="0"/>
                <a:cs typeface="Roboto" panose="02000000000000000000" pitchFamily="2" charset="0"/>
              </a:rPr>
              <a:t> of seasonal and intermittent employee</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End</a:t>
            </a:r>
            <a:r>
              <a:rPr lang="en-US" sz="1200" dirty="0">
                <a:latin typeface="Roboto" panose="02000000000000000000" pitchFamily="2" charset="0"/>
                <a:ea typeface="Roboto" panose="02000000000000000000" pitchFamily="2" charset="0"/>
                <a:cs typeface="Roboto" panose="02000000000000000000" pitchFamily="2" charset="0"/>
              </a:rPr>
              <a:t> of Season/Seasonal recall</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Step</a:t>
            </a:r>
            <a:r>
              <a:rPr lang="en-US" sz="1200" dirty="0">
                <a:latin typeface="Roboto" panose="02000000000000000000" pitchFamily="2" charset="0"/>
                <a:ea typeface="Roboto" panose="02000000000000000000" pitchFamily="2" charset="0"/>
                <a:cs typeface="Roboto" panose="02000000000000000000" pitchFamily="2" charset="0"/>
              </a:rPr>
              <a:t> increases and benefit service date</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Leave</a:t>
            </a:r>
            <a:r>
              <a:rPr lang="en-US" sz="1200" dirty="0">
                <a:latin typeface="Roboto" panose="02000000000000000000" pitchFamily="2" charset="0"/>
                <a:ea typeface="Roboto" panose="02000000000000000000" pitchFamily="2" charset="0"/>
                <a:cs typeface="Roboto" panose="02000000000000000000" pitchFamily="2" charset="0"/>
              </a:rPr>
              <a:t> carryover/cash-outs between seasons</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Insurance</a:t>
            </a:r>
            <a:r>
              <a:rPr lang="en-US" sz="1200" dirty="0">
                <a:latin typeface="Roboto" panose="02000000000000000000" pitchFamily="2" charset="0"/>
                <a:ea typeface="Roboto" panose="02000000000000000000" pitchFamily="2" charset="0"/>
                <a:cs typeface="Roboto" panose="02000000000000000000" pitchFamily="2" charset="0"/>
              </a:rPr>
              <a:t> eligibility</a:t>
            </a:r>
          </a:p>
          <a:p>
            <a:pPr marL="285750" indent="-285750">
              <a:lnSpc>
                <a:spcPct val="150000"/>
              </a:lnSpc>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The committee </a:t>
            </a:r>
            <a:r>
              <a:rPr lang="en-US" sz="1200" dirty="0">
                <a:latin typeface="Roboto" panose="02000000000000000000" pitchFamily="2" charset="0"/>
                <a:ea typeface="Roboto" panose="02000000000000000000" pitchFamily="2" charset="0"/>
                <a:cs typeface="Roboto" panose="02000000000000000000" pitchFamily="2" charset="0"/>
              </a:rPr>
              <a:t>will submit recommendations for consideration to SEIU and DAS LRU. SEIU and DAS LRU will review the recommendations and use them to inform bargaining proposals during 2027-2029 contract negotiations.</a:t>
            </a:r>
          </a:p>
        </p:txBody>
      </p:sp>
      <p:sp>
        <p:nvSpPr>
          <p:cNvPr id="2" name="Rectangle 1">
            <a:extLst>
              <a:ext uri="{FF2B5EF4-FFF2-40B4-BE49-F238E27FC236}">
                <a16:creationId xmlns:a16="http://schemas.microsoft.com/office/drawing/2014/main" id="{29573FB9-3422-4CA9-74FE-615BFD0AB432}"/>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04B902-DD4B-8F78-385A-53227141E73D}"/>
              </a:ext>
            </a:extLst>
          </p:cNvPr>
          <p:cNvSpPr txBox="1"/>
          <p:nvPr/>
        </p:nvSpPr>
        <p:spPr>
          <a:xfrm>
            <a:off x="-4529" y="5342167"/>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62D201C8-4A46-9DD1-1D7C-4CE6838902A2}"/>
              </a:ext>
            </a:extLst>
          </p:cNvPr>
          <p:cNvSpPr txBox="1"/>
          <p:nvPr/>
        </p:nvSpPr>
        <p:spPr>
          <a:xfrm>
            <a:off x="0" y="5711499"/>
            <a:ext cx="12196528" cy="338554"/>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200" dirty="0">
                <a:latin typeface="Roboto" panose="02000000000000000000" pitchFamily="2" charset="0"/>
                <a:ea typeface="Roboto" panose="02000000000000000000" pitchFamily="2" charset="0"/>
                <a:cs typeface="Roboto" panose="02000000000000000000" pitchFamily="2" charset="0"/>
              </a:rPr>
              <a:t>To review processes that surround seasonal workers and make suggestions for changes for bargaining in two years.</a:t>
            </a:r>
          </a:p>
        </p:txBody>
      </p:sp>
    </p:spTree>
    <p:extLst>
      <p:ext uri="{BB962C8B-B14F-4D97-AF65-F5344CB8AC3E}">
        <p14:creationId xmlns:p14="http://schemas.microsoft.com/office/powerpoint/2010/main" val="2144266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6DDAB-DF01-EB39-66BF-45BC12344A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D6F06C-A369-C530-3DB4-194FDBDB0678}"/>
              </a:ext>
            </a:extLst>
          </p:cNvPr>
          <p:cNvSpPr>
            <a:spLocks noGrp="1"/>
          </p:cNvSpPr>
          <p:nvPr>
            <p:ph type="title"/>
          </p:nvPr>
        </p:nvSpPr>
        <p:spPr>
          <a:xfrm>
            <a:off x="65988" y="365126"/>
            <a:ext cx="9964132" cy="1193988"/>
          </a:xfrm>
        </p:spPr>
        <p:txBody>
          <a:bodyPr>
            <a:normAutofit/>
          </a:bodyPr>
          <a:lstStyle/>
          <a:p>
            <a:r>
              <a:rPr lang="en-US" sz="2800" dirty="0"/>
              <a:t>New LOA – Employee Monitoring</a:t>
            </a:r>
          </a:p>
        </p:txBody>
      </p:sp>
      <p:sp>
        <p:nvSpPr>
          <p:cNvPr id="14" name="TextBox 13">
            <a:extLst>
              <a:ext uri="{FF2B5EF4-FFF2-40B4-BE49-F238E27FC236}">
                <a16:creationId xmlns:a16="http://schemas.microsoft.com/office/drawing/2014/main" id="{2A3B54FA-A27F-02FD-E610-BAFD93F7EEC4}"/>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A54D6659-78D3-B1A3-9BE6-48B89CDBB12B}"/>
              </a:ext>
            </a:extLst>
          </p:cNvPr>
          <p:cNvSpPr txBox="1"/>
          <p:nvPr/>
        </p:nvSpPr>
        <p:spPr>
          <a:xfrm>
            <a:off x="-4528" y="2130700"/>
            <a:ext cx="12196528" cy="115929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The Employer </a:t>
            </a:r>
            <a:r>
              <a:rPr lang="en-US" sz="1600" dirty="0">
                <a:latin typeface="Roboto" panose="02000000000000000000" pitchFamily="2" charset="0"/>
                <a:ea typeface="Roboto" panose="02000000000000000000" pitchFamily="2" charset="0"/>
                <a:cs typeface="Roboto" panose="02000000000000000000" pitchFamily="2" charset="0"/>
              </a:rPr>
              <a:t>shall notify the Union, the sub local president, and affected employees prior to implementing or modifying any employee monitoring, surveillance, or data collection technology. The notice shall include a description of the technology, its purpose and the data being collected.</a:t>
            </a:r>
          </a:p>
        </p:txBody>
      </p:sp>
      <p:sp>
        <p:nvSpPr>
          <p:cNvPr id="2" name="Rectangle 1">
            <a:extLst>
              <a:ext uri="{FF2B5EF4-FFF2-40B4-BE49-F238E27FC236}">
                <a16:creationId xmlns:a16="http://schemas.microsoft.com/office/drawing/2014/main" id="{4C381054-E365-C6CE-8BEE-246564B03100}"/>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469D42A-21EA-C8BE-5377-0CA5C748541D}"/>
              </a:ext>
            </a:extLst>
          </p:cNvPr>
          <p:cNvSpPr txBox="1"/>
          <p:nvPr/>
        </p:nvSpPr>
        <p:spPr>
          <a:xfrm>
            <a:off x="-4529" y="3815027"/>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8758C7AF-4628-1BF4-644C-32FA490FABBB}"/>
              </a:ext>
            </a:extLst>
          </p:cNvPr>
          <p:cNvSpPr txBox="1"/>
          <p:nvPr/>
        </p:nvSpPr>
        <p:spPr>
          <a:xfrm>
            <a:off x="0" y="4184359"/>
            <a:ext cx="12196528" cy="420628"/>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Creates a process to notify the union of changes that could impact employees.</a:t>
            </a:r>
          </a:p>
        </p:txBody>
      </p:sp>
    </p:spTree>
    <p:extLst>
      <p:ext uri="{BB962C8B-B14F-4D97-AF65-F5344CB8AC3E}">
        <p14:creationId xmlns:p14="http://schemas.microsoft.com/office/powerpoint/2010/main" val="2001824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5279D-A13B-2EF8-43EF-5605B604799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A9B7F2-166B-2FD1-BF50-19E6BC40A4C8}"/>
              </a:ext>
            </a:extLst>
          </p:cNvPr>
          <p:cNvSpPr>
            <a:spLocks noGrp="1"/>
          </p:cNvSpPr>
          <p:nvPr>
            <p:ph type="title"/>
          </p:nvPr>
        </p:nvSpPr>
        <p:spPr>
          <a:xfrm>
            <a:off x="65988" y="365126"/>
            <a:ext cx="9964132" cy="1193988"/>
          </a:xfrm>
        </p:spPr>
        <p:txBody>
          <a:bodyPr>
            <a:normAutofit/>
          </a:bodyPr>
          <a:lstStyle/>
          <a:p>
            <a:r>
              <a:rPr lang="en-US" sz="2800" dirty="0"/>
              <a:t>New LOA – Employee Resource Group Committee</a:t>
            </a:r>
          </a:p>
        </p:txBody>
      </p:sp>
      <p:sp>
        <p:nvSpPr>
          <p:cNvPr id="14" name="TextBox 13">
            <a:extLst>
              <a:ext uri="{FF2B5EF4-FFF2-40B4-BE49-F238E27FC236}">
                <a16:creationId xmlns:a16="http://schemas.microsoft.com/office/drawing/2014/main" id="{8C2A9F33-BB14-FACD-6070-46DB4B2DB1EA}"/>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294EAFC7-608D-2B41-7139-FED2E5BA3031}"/>
              </a:ext>
            </a:extLst>
          </p:cNvPr>
          <p:cNvSpPr txBox="1"/>
          <p:nvPr/>
        </p:nvSpPr>
        <p:spPr>
          <a:xfrm>
            <a:off x="-4528" y="2130700"/>
            <a:ext cx="12196528" cy="189795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A joint </a:t>
            </a:r>
            <a:r>
              <a:rPr lang="en-US" sz="1600" dirty="0">
                <a:latin typeface="Roboto" panose="02000000000000000000" pitchFamily="2" charset="0"/>
                <a:ea typeface="Roboto" panose="02000000000000000000" pitchFamily="2" charset="0"/>
                <a:cs typeface="Roboto" panose="02000000000000000000" pitchFamily="2" charset="0"/>
              </a:rPr>
              <a:t>LMC will be established no later than January 1, 2026.</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The committee </a:t>
            </a:r>
            <a:r>
              <a:rPr lang="en-US" sz="1600" dirty="0">
                <a:latin typeface="Roboto" panose="02000000000000000000" pitchFamily="2" charset="0"/>
                <a:ea typeface="Roboto" panose="02000000000000000000" pitchFamily="2" charset="0"/>
                <a:cs typeface="Roboto" panose="02000000000000000000" pitchFamily="2" charset="0"/>
              </a:rPr>
              <a:t>will be tasked with gathering information and reviewing any existing employee resource groups, agency practices, and policies to provide recommendations to the DAS Chief Human Resource Office (CHRO) on creating a potential statewide policy governing Employee Resource Groups (ERGs).</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The committee </a:t>
            </a:r>
            <a:r>
              <a:rPr lang="en-US" sz="1600" dirty="0">
                <a:latin typeface="Roboto" panose="02000000000000000000" pitchFamily="2" charset="0"/>
                <a:ea typeface="Roboto" panose="02000000000000000000" pitchFamily="2" charset="0"/>
                <a:cs typeface="Roboto" panose="02000000000000000000" pitchFamily="2" charset="0"/>
              </a:rPr>
              <a:t>will submit recommendations for consideration to DAS CHRO no later than January 1, 2027.</a:t>
            </a:r>
          </a:p>
        </p:txBody>
      </p:sp>
      <p:sp>
        <p:nvSpPr>
          <p:cNvPr id="2" name="Rectangle 1">
            <a:extLst>
              <a:ext uri="{FF2B5EF4-FFF2-40B4-BE49-F238E27FC236}">
                <a16:creationId xmlns:a16="http://schemas.microsoft.com/office/drawing/2014/main" id="{75C28510-1FA4-3DAE-D9EF-1C4B187202F7}"/>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A7A81F-A581-FA59-7841-06B398A793E0}"/>
              </a:ext>
            </a:extLst>
          </p:cNvPr>
          <p:cNvSpPr txBox="1"/>
          <p:nvPr/>
        </p:nvSpPr>
        <p:spPr>
          <a:xfrm>
            <a:off x="-4529" y="4333502"/>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07311004-D2EF-A662-367A-06ABB5D658D1}"/>
              </a:ext>
            </a:extLst>
          </p:cNvPr>
          <p:cNvSpPr txBox="1"/>
          <p:nvPr/>
        </p:nvSpPr>
        <p:spPr>
          <a:xfrm>
            <a:off x="0" y="4702834"/>
            <a:ext cx="12196528" cy="789960"/>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The committee will make recommendations for  a standard policy for all agencies.  Some agencies do not currently have a policy around the creation and participation in ERGs.</a:t>
            </a:r>
          </a:p>
        </p:txBody>
      </p:sp>
    </p:spTree>
    <p:extLst>
      <p:ext uri="{BB962C8B-B14F-4D97-AF65-F5344CB8AC3E}">
        <p14:creationId xmlns:p14="http://schemas.microsoft.com/office/powerpoint/2010/main" val="640225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F4539-D63E-27E2-82A1-D06BACC6884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41B1308-FC29-117E-44AD-C63814234E47}"/>
              </a:ext>
            </a:extLst>
          </p:cNvPr>
          <p:cNvSpPr>
            <a:spLocks noGrp="1"/>
          </p:cNvSpPr>
          <p:nvPr>
            <p:ph type="title"/>
          </p:nvPr>
        </p:nvSpPr>
        <p:spPr>
          <a:xfrm>
            <a:off x="65988" y="365126"/>
            <a:ext cx="9964132" cy="1193988"/>
          </a:xfrm>
        </p:spPr>
        <p:txBody>
          <a:bodyPr>
            <a:normAutofit/>
          </a:bodyPr>
          <a:lstStyle/>
          <a:p>
            <a:r>
              <a:rPr lang="en-US" sz="2800" dirty="0"/>
              <a:t>New LOA – Finalization Process</a:t>
            </a:r>
          </a:p>
        </p:txBody>
      </p:sp>
      <p:sp>
        <p:nvSpPr>
          <p:cNvPr id="14" name="TextBox 13">
            <a:extLst>
              <a:ext uri="{FF2B5EF4-FFF2-40B4-BE49-F238E27FC236}">
                <a16:creationId xmlns:a16="http://schemas.microsoft.com/office/drawing/2014/main" id="{0365199D-B8DF-EB6E-9119-F5F9EB453879}"/>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38B7BC74-947A-AA65-4195-8EC21BEAF98F}"/>
              </a:ext>
            </a:extLst>
          </p:cNvPr>
          <p:cNvSpPr txBox="1"/>
          <p:nvPr/>
        </p:nvSpPr>
        <p:spPr>
          <a:xfrm>
            <a:off x="-4528" y="2130700"/>
            <a:ext cx="12196528" cy="1349087"/>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The Union </a:t>
            </a:r>
            <a:r>
              <a:rPr lang="en-US" sz="1400" dirty="0">
                <a:latin typeface="Roboto" panose="02000000000000000000" pitchFamily="2" charset="0"/>
                <a:ea typeface="Roboto" panose="02000000000000000000" pitchFamily="2" charset="0"/>
                <a:cs typeface="Roboto" panose="02000000000000000000" pitchFamily="2" charset="0"/>
              </a:rPr>
              <a:t>and the Employer commit to completing the finalization process in an expeditious manner. Prior to finalization of the Collective Bargaining Agreement, parties are committed to providing resources to help bridge the information gap for employees and managers. The Employer will post all finalized tentative agreements within seven (7) calendar days after ratification on the DAS LRU website. DAS LRU and SEIU will schedule the first joint contract training within 30 calendar days of ratification.</a:t>
            </a:r>
          </a:p>
        </p:txBody>
      </p:sp>
      <p:sp>
        <p:nvSpPr>
          <p:cNvPr id="2" name="Rectangle 1">
            <a:extLst>
              <a:ext uri="{FF2B5EF4-FFF2-40B4-BE49-F238E27FC236}">
                <a16:creationId xmlns:a16="http://schemas.microsoft.com/office/drawing/2014/main" id="{3DF16EAB-E38B-EB4F-34AE-701DEC912A38}"/>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40D87E9-101C-8D39-A44D-402BFF13A630}"/>
              </a:ext>
            </a:extLst>
          </p:cNvPr>
          <p:cNvSpPr txBox="1"/>
          <p:nvPr/>
        </p:nvSpPr>
        <p:spPr>
          <a:xfrm>
            <a:off x="-4529" y="3692477"/>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366D0EC7-D460-FCC6-3449-56617C5A48D7}"/>
              </a:ext>
            </a:extLst>
          </p:cNvPr>
          <p:cNvSpPr txBox="1"/>
          <p:nvPr/>
        </p:nvSpPr>
        <p:spPr>
          <a:xfrm>
            <a:off x="0" y="4061809"/>
            <a:ext cx="12196528" cy="379591"/>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To provide early access to the contract language and training while finalizing the contract</a:t>
            </a:r>
          </a:p>
        </p:txBody>
      </p:sp>
    </p:spTree>
    <p:extLst>
      <p:ext uri="{BB962C8B-B14F-4D97-AF65-F5344CB8AC3E}">
        <p14:creationId xmlns:p14="http://schemas.microsoft.com/office/powerpoint/2010/main" val="3730253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070B9-16E4-3806-D475-285BD04B4CC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43515E8-E156-97B0-368C-DF517B2456F0}"/>
              </a:ext>
            </a:extLst>
          </p:cNvPr>
          <p:cNvSpPr>
            <a:spLocks noGrp="1"/>
          </p:cNvSpPr>
          <p:nvPr>
            <p:ph type="title"/>
          </p:nvPr>
        </p:nvSpPr>
        <p:spPr>
          <a:xfrm>
            <a:off x="65988" y="365126"/>
            <a:ext cx="9964132" cy="1193988"/>
          </a:xfrm>
        </p:spPr>
        <p:txBody>
          <a:bodyPr>
            <a:normAutofit/>
          </a:bodyPr>
          <a:lstStyle/>
          <a:p>
            <a:r>
              <a:rPr lang="en-US" sz="2800" dirty="0"/>
              <a:t>New LOA – A56 Hardship Donations</a:t>
            </a:r>
          </a:p>
        </p:txBody>
      </p:sp>
      <p:sp>
        <p:nvSpPr>
          <p:cNvPr id="14" name="TextBox 13">
            <a:extLst>
              <a:ext uri="{FF2B5EF4-FFF2-40B4-BE49-F238E27FC236}">
                <a16:creationId xmlns:a16="http://schemas.microsoft.com/office/drawing/2014/main" id="{175D718E-8B48-C414-6AC2-8B31E0901AF7}"/>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5916C4AF-ABD3-A80A-E421-7DAAF9B7BCBE}"/>
              </a:ext>
            </a:extLst>
          </p:cNvPr>
          <p:cNvSpPr txBox="1"/>
          <p:nvPr/>
        </p:nvSpPr>
        <p:spPr>
          <a:xfrm>
            <a:off x="-4528" y="2130700"/>
            <a:ext cx="12196528" cy="1349087"/>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b="1" dirty="0">
                <a:latin typeface="Roboto" panose="02000000000000000000" pitchFamily="2" charset="0"/>
                <a:ea typeface="Roboto" panose="02000000000000000000" pitchFamily="2" charset="0"/>
                <a:cs typeface="Roboto" panose="02000000000000000000" pitchFamily="2" charset="0"/>
              </a:rPr>
              <a:t>For the term </a:t>
            </a:r>
            <a:r>
              <a:rPr lang="en-US" sz="1400" dirty="0">
                <a:latin typeface="Roboto" panose="02000000000000000000" pitchFamily="2" charset="0"/>
                <a:ea typeface="Roboto" panose="02000000000000000000" pitchFamily="2" charset="0"/>
                <a:cs typeface="Roboto" panose="02000000000000000000" pitchFamily="2" charset="0"/>
              </a:rPr>
              <a:t>of the 2025-2027 SEIU Collective Bargaining Agreement, the Parties agree that regular status employees may request hardship donations when a treating physician/practitioner provides a written statement certifying that the illness or injury, including medical appointments for treatment of the illness or injury, will continue for at least fifteen (15) consecutive calendar days following the employee's projected exhaustion of accumulated leave.</a:t>
            </a:r>
          </a:p>
        </p:txBody>
      </p:sp>
      <p:sp>
        <p:nvSpPr>
          <p:cNvPr id="2" name="Rectangle 1">
            <a:extLst>
              <a:ext uri="{FF2B5EF4-FFF2-40B4-BE49-F238E27FC236}">
                <a16:creationId xmlns:a16="http://schemas.microsoft.com/office/drawing/2014/main" id="{52B8925D-6A33-94A5-4086-6EFF0B05577B}"/>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49F73F-A328-0FE0-7826-962E120F1006}"/>
              </a:ext>
            </a:extLst>
          </p:cNvPr>
          <p:cNvSpPr txBox="1"/>
          <p:nvPr/>
        </p:nvSpPr>
        <p:spPr>
          <a:xfrm>
            <a:off x="-4529" y="3824454"/>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5B07CA2E-03A4-1C91-26FF-36550595F8E9}"/>
              </a:ext>
            </a:extLst>
          </p:cNvPr>
          <p:cNvSpPr txBox="1"/>
          <p:nvPr/>
        </p:nvSpPr>
        <p:spPr>
          <a:xfrm>
            <a:off x="0" y="4193786"/>
            <a:ext cx="12196528" cy="379591"/>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Removes 30 consecutive calendar day requirement for 2025-2027 CBA</a:t>
            </a:r>
          </a:p>
        </p:txBody>
      </p:sp>
    </p:spTree>
    <p:extLst>
      <p:ext uri="{BB962C8B-B14F-4D97-AF65-F5344CB8AC3E}">
        <p14:creationId xmlns:p14="http://schemas.microsoft.com/office/powerpoint/2010/main" val="3859076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67621-A4EE-7011-2B94-5F11742619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CD4E0EA-E6FE-F85D-5566-4980E162313D}"/>
              </a:ext>
            </a:extLst>
          </p:cNvPr>
          <p:cNvSpPr>
            <a:spLocks noGrp="1"/>
          </p:cNvSpPr>
          <p:nvPr>
            <p:ph type="title"/>
          </p:nvPr>
        </p:nvSpPr>
        <p:spPr>
          <a:xfrm>
            <a:off x="65988" y="365126"/>
            <a:ext cx="9964132" cy="1193988"/>
          </a:xfrm>
        </p:spPr>
        <p:txBody>
          <a:bodyPr>
            <a:normAutofit/>
          </a:bodyPr>
          <a:lstStyle/>
          <a:p>
            <a:r>
              <a:rPr lang="en-US" sz="2800" dirty="0"/>
              <a:t>SEIU Central Table – Management Team Members</a:t>
            </a:r>
          </a:p>
        </p:txBody>
      </p:sp>
      <p:graphicFrame>
        <p:nvGraphicFramePr>
          <p:cNvPr id="2" name="Content Placeholder 4">
            <a:extLst>
              <a:ext uri="{FF2B5EF4-FFF2-40B4-BE49-F238E27FC236}">
                <a16:creationId xmlns:a16="http://schemas.microsoft.com/office/drawing/2014/main" id="{5BB86109-B6B4-F204-D1EC-9EF882C9F2E4}"/>
              </a:ext>
            </a:extLst>
          </p:cNvPr>
          <p:cNvGraphicFramePr>
            <a:graphicFrameLocks/>
          </p:cNvGraphicFramePr>
          <p:nvPr>
            <p:extLst>
              <p:ext uri="{D42A27DB-BD31-4B8C-83A1-F6EECF244321}">
                <p14:modId xmlns:p14="http://schemas.microsoft.com/office/powerpoint/2010/main" val="4067355989"/>
              </p:ext>
            </p:extLst>
          </p:nvPr>
        </p:nvGraphicFramePr>
        <p:xfrm>
          <a:off x="3467100" y="1823065"/>
          <a:ext cx="5257800" cy="4947103"/>
        </p:xfrm>
        <a:graphic>
          <a:graphicData uri="http://schemas.openxmlformats.org/drawingml/2006/table">
            <a:tbl>
              <a:tblPr firstRow="1" bandRow="1">
                <a:tableStyleId>{7DF18680-E054-41AD-8BC1-D1AEF772440D}</a:tableStyleId>
              </a:tblPr>
              <a:tblGrid>
                <a:gridCol w="5257800">
                  <a:extLst>
                    <a:ext uri="{9D8B030D-6E8A-4147-A177-3AD203B41FA5}">
                      <a16:colId xmlns:a16="http://schemas.microsoft.com/office/drawing/2014/main" val="1088703746"/>
                    </a:ext>
                  </a:extLst>
                </a:gridCol>
              </a:tblGrid>
              <a:tr h="352411">
                <a:tc>
                  <a:txBody>
                    <a:bodyPr/>
                    <a:lstStyle/>
                    <a:p>
                      <a:pPr algn="ctr"/>
                      <a:r>
                        <a:rPr lang="en-US" dirty="0"/>
                        <a:t>Management Team 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4505248"/>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Nettie Pye – Co-Chief Negotiator  – DAS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5801173"/>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Kristina Koos – Co-Chief Negotiator  – DAS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8142288"/>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Amber Daniels – DAS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21853254"/>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Jennifer Schaffner – DOJ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3525970"/>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Jennifer Crane – ODA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9473576"/>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Suzanne Harpell – ODOT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4438006"/>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Jason Baurer – OED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9731416"/>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Angie Sifuentez – OHA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1242877"/>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Billy Martin – OHA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7562535"/>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Phyllis Kerr – ODFW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0766541"/>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Glenn Smith – ODHS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8613084"/>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Kristin Jones - OPRD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6469033"/>
                  </a:ext>
                </a:extLst>
              </a:tr>
              <a:tr h="352411">
                <a:tc>
                  <a:txBody>
                    <a:bodyPr/>
                    <a:lstStyle/>
                    <a:p>
                      <a:pPr algn="l"/>
                      <a:r>
                        <a:rPr lang="en-US" sz="1400" dirty="0">
                          <a:latin typeface="Roboto" panose="02000000000000000000" pitchFamily="2" charset="0"/>
                          <a:ea typeface="Roboto" panose="02000000000000000000" pitchFamily="2" charset="0"/>
                          <a:cs typeface="Roboto" panose="02000000000000000000" pitchFamily="2" charset="0"/>
                        </a:rPr>
                        <a:t>Paige LaBarre-Bates - OYA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247374"/>
                  </a:ext>
                </a:extLst>
              </a:tr>
            </a:tbl>
          </a:graphicData>
        </a:graphic>
      </p:graphicFrame>
      <p:sp>
        <p:nvSpPr>
          <p:cNvPr id="3" name="Rectangle 2">
            <a:extLst>
              <a:ext uri="{FF2B5EF4-FFF2-40B4-BE49-F238E27FC236}">
                <a16:creationId xmlns:a16="http://schemas.microsoft.com/office/drawing/2014/main" id="{6C8C9A24-23C2-1F3F-1FB4-6BCE08F79CD4}"/>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967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70161-6952-CCD8-6C63-FC5D32F5A3E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CAA03EC-30AA-329A-F03E-3F21DE770B70}"/>
              </a:ext>
            </a:extLst>
          </p:cNvPr>
          <p:cNvSpPr>
            <a:spLocks noGrp="1"/>
          </p:cNvSpPr>
          <p:nvPr>
            <p:ph type="title"/>
          </p:nvPr>
        </p:nvSpPr>
        <p:spPr>
          <a:xfrm>
            <a:off x="65988" y="365126"/>
            <a:ext cx="9964132" cy="1193988"/>
          </a:xfrm>
        </p:spPr>
        <p:txBody>
          <a:bodyPr>
            <a:normAutofit/>
          </a:bodyPr>
          <a:lstStyle/>
          <a:p>
            <a:r>
              <a:rPr lang="en-US" sz="2800" dirty="0"/>
              <a:t>New LOA – Structural Changes To Pay Practices</a:t>
            </a:r>
          </a:p>
        </p:txBody>
      </p:sp>
      <p:sp>
        <p:nvSpPr>
          <p:cNvPr id="14" name="TextBox 13">
            <a:extLst>
              <a:ext uri="{FF2B5EF4-FFF2-40B4-BE49-F238E27FC236}">
                <a16:creationId xmlns:a16="http://schemas.microsoft.com/office/drawing/2014/main" id="{4806CF29-EC02-CBF6-9DAF-24A8DCBA75B0}"/>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2" name="Rectangle 1">
            <a:extLst>
              <a:ext uri="{FF2B5EF4-FFF2-40B4-BE49-F238E27FC236}">
                <a16:creationId xmlns:a16="http://schemas.microsoft.com/office/drawing/2014/main" id="{DF6DA882-9BE5-6C32-8592-5837CE2027AB}"/>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E85F4FF-F247-0519-BD79-0E41706DF4D0}"/>
              </a:ext>
            </a:extLst>
          </p:cNvPr>
          <p:cNvSpPr txBox="1"/>
          <p:nvPr/>
        </p:nvSpPr>
        <p:spPr>
          <a:xfrm>
            <a:off x="-4528" y="2130700"/>
            <a:ext cx="12196528" cy="4811574"/>
          </a:xfrm>
          <a:prstGeom prst="rect">
            <a:avLst/>
          </a:prstGeom>
          <a:noFill/>
          <a:ln>
            <a:noFill/>
          </a:ln>
        </p:spPr>
        <p:txBody>
          <a:bodyPr wrap="square" rtlCol="0">
            <a:spAutoFit/>
          </a:bodyPr>
          <a:lstStyle/>
          <a:p>
            <a:pPr marL="171450" indent="-171450">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Based on</a:t>
            </a:r>
            <a:r>
              <a:rPr lang="en-US" sz="1200" dirty="0">
                <a:latin typeface="Roboto" panose="02000000000000000000" pitchFamily="2" charset="0"/>
                <a:ea typeface="Roboto" panose="02000000000000000000" pitchFamily="2" charset="0"/>
                <a:cs typeface="Roboto" panose="02000000000000000000" pitchFamily="2" charset="0"/>
              </a:rPr>
              <a:t> the timeline set out in this LOA, the State will implement the following structural changes to the State's pay practices: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State will pay employees utilizing a lag period (rather than forecasting hours).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State will pay FLSA non-exempt employees on an hourly basis.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States will transition all employees to bi-weekly pay periods.</a:t>
            </a:r>
          </a:p>
          <a:p>
            <a:pPr marL="171450" indent="-171450">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The Parties agree </a:t>
            </a:r>
            <a:r>
              <a:rPr lang="en-US" sz="1200" dirty="0">
                <a:latin typeface="Roboto" panose="02000000000000000000" pitchFamily="2" charset="0"/>
                <a:ea typeface="Roboto" panose="02000000000000000000" pitchFamily="2" charset="0"/>
                <a:cs typeface="Roboto" panose="02000000000000000000" pitchFamily="2" charset="0"/>
              </a:rPr>
              <a:t>the current Workday configuration complies with the 2025-2027 collective bargaining agreement for the duration of the agreement.</a:t>
            </a:r>
          </a:p>
          <a:p>
            <a:pPr marL="171450" indent="-171450">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A joint labor-management advisory committee </a:t>
            </a:r>
            <a:r>
              <a:rPr lang="en-US" sz="1200" dirty="0">
                <a:latin typeface="Roboto" panose="02000000000000000000" pitchFamily="2" charset="0"/>
                <a:ea typeface="Roboto" panose="02000000000000000000" pitchFamily="2" charset="0"/>
                <a:cs typeface="Roboto" panose="02000000000000000000" pitchFamily="2" charset="0"/>
              </a:rPr>
              <a:t>will be established to discuss and make recommendations to the Payroll Transformation Governance Committee. The advisory committee will be tasked with the following items: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committee will review the time entry interface and payslips and make recommendations for user experience and clarity.</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committee will preview and give feedback on the payroll training programs that are created for employees.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opportunity to participate as users to conduct testing during the testing phases of the project.</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Assist with planning, reviewing and advising on payroll related communications (including topics, types and frequency).</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Provide recommendations for employee payroll training (including topics, types and frequency), support, and technical assistance.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Identify and create toolkits that include transition support resources available to employees at no cost, such as financial counseling services and planning resources.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advisory committee will develop a plan and recommended timeline for transitioning agencies whose workweek is not currently a Sunday to Saturday workweek to that workweek.</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committee will identify the areas of the collective bargaining agreement where the agreed upon structural changes are applied such as: pay dates, pay frequency, references to monthly salary versus hourly pay, deductions, leave accruals, holiday proration, union dues, PEBB contributions, etc. This list is not exhaustive and may be expanded as the contract is reviewed by the joint labor management committee in preparation of implementing the structural changes. These recommendations will be shared with the union and state bargaining teams prior to the commencement of 2027-2029 successor negotiations.</a:t>
            </a:r>
          </a:p>
          <a:p>
            <a:pPr marL="171450" indent="-171450">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The Transformation Project team</a:t>
            </a:r>
            <a:r>
              <a:rPr lang="en-US" sz="1200" dirty="0">
                <a:latin typeface="Roboto" panose="02000000000000000000" pitchFamily="2" charset="0"/>
                <a:ea typeface="Roboto" panose="02000000000000000000" pitchFamily="2" charset="0"/>
                <a:cs typeface="Roboto" panose="02000000000000000000" pitchFamily="2" charset="0"/>
              </a:rPr>
              <a:t> will provide the following to the advisory committee: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list of finalized system requirements.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Monthly updates on project progress including, but not limited to: anticipated project schedule, milestones completed, and information on upcoming project work.</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Independent Quality Management Status (IQMS) reports on a regular basis, but no less than quarterly.</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Changes to Appendix A.</a:t>
            </a:r>
          </a:p>
          <a:p>
            <a:pPr>
              <a:lnSpc>
                <a:spcPct val="150000"/>
              </a:lnSpc>
            </a:pPr>
            <a:endParaRPr lang="en-US"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31489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B6A55-8306-A590-9F29-18A34E5D32A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A2571F-C811-8413-21CC-51837685B99C}"/>
              </a:ext>
            </a:extLst>
          </p:cNvPr>
          <p:cNvSpPr>
            <a:spLocks noGrp="1"/>
          </p:cNvSpPr>
          <p:nvPr>
            <p:ph type="title"/>
          </p:nvPr>
        </p:nvSpPr>
        <p:spPr>
          <a:xfrm>
            <a:off x="65988" y="365126"/>
            <a:ext cx="9964132" cy="1193988"/>
          </a:xfrm>
        </p:spPr>
        <p:txBody>
          <a:bodyPr>
            <a:normAutofit/>
          </a:bodyPr>
          <a:lstStyle/>
          <a:p>
            <a:r>
              <a:rPr lang="en-US" sz="2800" dirty="0"/>
              <a:t>New LOA – Structural Changes To Pay Practices (Continued)</a:t>
            </a:r>
          </a:p>
        </p:txBody>
      </p:sp>
      <p:sp>
        <p:nvSpPr>
          <p:cNvPr id="14" name="TextBox 13">
            <a:extLst>
              <a:ext uri="{FF2B5EF4-FFF2-40B4-BE49-F238E27FC236}">
                <a16:creationId xmlns:a16="http://schemas.microsoft.com/office/drawing/2014/main" id="{28CEDDC9-E943-7705-6910-8CECC5CD49B1}"/>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2" name="Rectangle 1">
            <a:extLst>
              <a:ext uri="{FF2B5EF4-FFF2-40B4-BE49-F238E27FC236}">
                <a16:creationId xmlns:a16="http://schemas.microsoft.com/office/drawing/2014/main" id="{824545C1-4FEF-EA3D-4674-23F8FA4703BB}"/>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8847B7E-C17B-30FC-DD2E-8A5C6D324E17}"/>
              </a:ext>
            </a:extLst>
          </p:cNvPr>
          <p:cNvSpPr txBox="1"/>
          <p:nvPr/>
        </p:nvSpPr>
        <p:spPr>
          <a:xfrm>
            <a:off x="-4528" y="2130700"/>
            <a:ext cx="12196528" cy="3600986"/>
          </a:xfrm>
          <a:prstGeom prst="rect">
            <a:avLst/>
          </a:prstGeom>
          <a:noFill/>
          <a:ln>
            <a:noFill/>
          </a:ln>
        </p:spPr>
        <p:txBody>
          <a:bodyPr wrap="square" rtlCol="0">
            <a:spAutoFit/>
          </a:bodyPr>
          <a:lstStyle/>
          <a:p>
            <a:pPr marL="171450" indent="-171450">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Timely and Accurate Pay:</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It is the Employer's responsibility to ensure timely and accurate pay.</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Employees are expected to prepare and present accurate and timely documentation of their time and attendance.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Supervisors must review all entries on the employee's time record. The review should consider each time element reported as well as considering time elements not reported. If errors are detected on the time record, the supervisor must coordinate with the employee to correct the time record timely according to the payroll calendar.</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An FLSA non-exempt employee's FTE will remain the same with the transition from paying employees on a salaried basis to paying employees on an hourly basis.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All managers/supervisors will be required to take an initial live training with Q and A on payroll entry, payroll approval, and how to read paystubs. These trainings will have no more than one hundred (100) people per training. They will be offered regularly and on an ongoing basis. Current employees will have the option to take these training sessions and will be allowed to retake them. All new employees will receive the training.</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All payroll staff will receive a live training to ensure that payroll is being handled in a standard way statewide. Answers to the most frequently asked questions that represented and supervisory staff ask will be included in this training. This FAQ will also be posted within the payroll system for employees to access.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Employees will receive an example paystub and training on how to read the paystub and how to enter their time.</a:t>
            </a:r>
          </a:p>
          <a:p>
            <a:pPr lvl="1"/>
            <a:r>
              <a:rPr lang="en-US" sz="1200" dirty="0">
                <a:latin typeface="Roboto" panose="02000000000000000000" pitchFamily="2" charset="0"/>
                <a:ea typeface="Roboto" panose="02000000000000000000" pitchFamily="2" charset="0"/>
                <a:cs typeface="Roboto" panose="02000000000000000000" pitchFamily="2" charset="0"/>
              </a:rPr>
              <a:t>There will be a payroll system assistance team accessible by phone and email that will provide support to phone calls and emails within twenty-four (24) hours.</a:t>
            </a:r>
          </a:p>
          <a:p>
            <a:pPr marL="171450" indent="-171450">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Transition Support:</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For a limited period of six (6) months prior to the transition through six (6) months after </a:t>
            </a:r>
            <a:r>
              <a:rPr lang="en-US" sz="1200">
                <a:latin typeface="Roboto" panose="02000000000000000000" pitchFamily="2" charset="0"/>
                <a:ea typeface="Roboto" panose="02000000000000000000" pitchFamily="2" charset="0"/>
                <a:cs typeface="Roboto" panose="02000000000000000000" pitchFamily="2" charset="0"/>
              </a:rPr>
              <a:t>the transition, </a:t>
            </a:r>
            <a:r>
              <a:rPr lang="en-US" sz="1200" dirty="0">
                <a:latin typeface="Roboto" panose="02000000000000000000" pitchFamily="2" charset="0"/>
                <a:ea typeface="Roboto" panose="02000000000000000000" pitchFamily="2" charset="0"/>
                <a:cs typeface="Roboto" panose="02000000000000000000" pitchFamily="2" charset="0"/>
              </a:rPr>
              <a:t>employees may utilize their existing pre-retirement planning leave (Article 64) to participate in financial counseling through EAP or to make any necessary financial changes such as contacting debtors to adjust payment due dates or to make changes to current payroll deductions.</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During the transition period (one (1) month prior to the transition date to three (3) months after the transition date), the State will maintain a rapid payroll error response system. Underpayments will be resolved pursuant to Article 29, Section 11.</a:t>
            </a:r>
          </a:p>
        </p:txBody>
      </p:sp>
    </p:spTree>
    <p:extLst>
      <p:ext uri="{BB962C8B-B14F-4D97-AF65-F5344CB8AC3E}">
        <p14:creationId xmlns:p14="http://schemas.microsoft.com/office/powerpoint/2010/main" val="3794574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7E315-390B-C930-B846-A21C0F22A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D7A3690-0069-C292-ECD8-BD3AF4C40D85}"/>
              </a:ext>
            </a:extLst>
          </p:cNvPr>
          <p:cNvSpPr>
            <a:spLocks noGrp="1"/>
          </p:cNvSpPr>
          <p:nvPr>
            <p:ph type="title"/>
          </p:nvPr>
        </p:nvSpPr>
        <p:spPr>
          <a:xfrm>
            <a:off x="65988" y="365126"/>
            <a:ext cx="9964132" cy="1193988"/>
          </a:xfrm>
        </p:spPr>
        <p:txBody>
          <a:bodyPr>
            <a:normAutofit/>
          </a:bodyPr>
          <a:lstStyle/>
          <a:p>
            <a:r>
              <a:rPr lang="en-US" sz="2800" dirty="0"/>
              <a:t>New LOA – Structural Changes To Pay Practices (Continued)</a:t>
            </a:r>
          </a:p>
        </p:txBody>
      </p:sp>
      <p:sp>
        <p:nvSpPr>
          <p:cNvPr id="14" name="TextBox 13">
            <a:extLst>
              <a:ext uri="{FF2B5EF4-FFF2-40B4-BE49-F238E27FC236}">
                <a16:creationId xmlns:a16="http://schemas.microsoft.com/office/drawing/2014/main" id="{8BD4623B-1DD9-B111-68CE-1D1D4C530FD0}"/>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2" name="Rectangle 1">
            <a:extLst>
              <a:ext uri="{FF2B5EF4-FFF2-40B4-BE49-F238E27FC236}">
                <a16:creationId xmlns:a16="http://schemas.microsoft.com/office/drawing/2014/main" id="{A264C559-577B-8ED5-FAE1-14AEF05AC815}"/>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69BC6B5-3EF3-D512-109E-381C0AC8B2E5}"/>
              </a:ext>
            </a:extLst>
          </p:cNvPr>
          <p:cNvSpPr txBox="1"/>
          <p:nvPr/>
        </p:nvSpPr>
        <p:spPr>
          <a:xfrm>
            <a:off x="-4528" y="2130700"/>
            <a:ext cx="12196528" cy="3703578"/>
          </a:xfrm>
          <a:prstGeom prst="rect">
            <a:avLst/>
          </a:prstGeom>
          <a:noFill/>
          <a:ln>
            <a:noFill/>
          </a:ln>
        </p:spPr>
        <p:txBody>
          <a:bodyPr wrap="square" rtlCol="0">
            <a:spAutoFit/>
          </a:bodyPr>
          <a:lstStyle/>
          <a:p>
            <a:pPr marL="171450" indent="-171450">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Transition timeline: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July 1, 2027—Final Full Month Pay (for June 2027)</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July 16, 2027—Pay Period (July 1 - July 3) Average 16 hours for M-F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July 30, 2027—Pay Period (July 4 - July 17)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August 13, 2027—Pay Period (July 18 - July 31)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August 27, 2027—Pay Period (August 1 – August 14)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September 10, 2027—Pay Period (August 15 – August 28)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September 24, 2027—Pay Period (August 29 – September 11)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October 8, 2027—Pay Period (Sep 12–Sep 25)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October 22, 2027—Pay Period (Sep 26–Oct 09)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November 05, 2027—Pay Period (Oct 10–Oct 23)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November 19, 2027—Pay Period (Oct 24–Nov 06)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December 03, 2027—Pay Period (Nov 07–Nov 20)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December 17, 2027—Pay Period (Nov 21–Dec 04) 80 hours for FT employee</a:t>
            </a:r>
          </a:p>
          <a:p>
            <a:pPr marL="628650" lvl="1"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December 31, 2027—Pay Period (Dec 05–Dec 18) 80 hours for FT employee</a:t>
            </a:r>
          </a:p>
          <a:p>
            <a:pPr lvl="1"/>
            <a:endParaRPr lang="en-US" sz="1200" dirty="0">
              <a:latin typeface="Roboto" panose="02000000000000000000" pitchFamily="2" charset="0"/>
              <a:ea typeface="Roboto" panose="02000000000000000000" pitchFamily="2" charset="0"/>
              <a:cs typeface="Roboto" panose="02000000000000000000" pitchFamily="2" charset="0"/>
            </a:endParaRPr>
          </a:p>
          <a:p>
            <a:pPr lvl="1"/>
            <a:r>
              <a:rPr lang="en-US" sz="1200" dirty="0">
                <a:latin typeface="Roboto" panose="02000000000000000000" pitchFamily="2" charset="0"/>
                <a:ea typeface="Roboto" panose="02000000000000000000" pitchFamily="2" charset="0"/>
                <a:cs typeface="Roboto" panose="02000000000000000000" pitchFamily="2" charset="0"/>
              </a:rPr>
              <a:t>If it is determined that the transition cannot occur within the timelines outlined above, the State will notify the Union of the delay as early as possible, but no later than four (4) months prior to July 1, 2027. The Parties will meet and discuss the new timeline.</a:t>
            </a:r>
          </a:p>
          <a:p>
            <a:pPr>
              <a:lnSpc>
                <a:spcPct val="150000"/>
              </a:lnSpc>
            </a:pPr>
            <a:endParaRPr lang="en-US"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19377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95847-E698-325A-68F0-8EC5AC93A65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9E42DCC-BD97-8E35-6E83-D332C0D7F7A7}"/>
              </a:ext>
            </a:extLst>
          </p:cNvPr>
          <p:cNvSpPr>
            <a:spLocks noGrp="1"/>
          </p:cNvSpPr>
          <p:nvPr>
            <p:ph type="title"/>
          </p:nvPr>
        </p:nvSpPr>
        <p:spPr>
          <a:xfrm>
            <a:off x="65988" y="365126"/>
            <a:ext cx="9964132" cy="1193988"/>
          </a:xfrm>
        </p:spPr>
        <p:txBody>
          <a:bodyPr>
            <a:normAutofit/>
          </a:bodyPr>
          <a:lstStyle/>
          <a:p>
            <a:r>
              <a:rPr lang="en-US" sz="2800" dirty="0"/>
              <a:t>New LOA – Structural Changes To Pay Practices (Continued)</a:t>
            </a:r>
          </a:p>
        </p:txBody>
      </p:sp>
      <p:sp>
        <p:nvSpPr>
          <p:cNvPr id="14" name="TextBox 13">
            <a:extLst>
              <a:ext uri="{FF2B5EF4-FFF2-40B4-BE49-F238E27FC236}">
                <a16:creationId xmlns:a16="http://schemas.microsoft.com/office/drawing/2014/main" id="{43124D6F-48DE-6B3D-8B80-7680B4EC5A52}"/>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2" name="Rectangle 1">
            <a:extLst>
              <a:ext uri="{FF2B5EF4-FFF2-40B4-BE49-F238E27FC236}">
                <a16:creationId xmlns:a16="http://schemas.microsoft.com/office/drawing/2014/main" id="{F60D7F84-130C-FF46-A314-823DBE726DB0}"/>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C31DB4-0EE2-CDE9-1846-E92DDC561834}"/>
              </a:ext>
            </a:extLst>
          </p:cNvPr>
          <p:cNvSpPr txBox="1"/>
          <p:nvPr/>
        </p:nvSpPr>
        <p:spPr>
          <a:xfrm>
            <a:off x="-4528" y="2130700"/>
            <a:ext cx="12196528" cy="3888244"/>
          </a:xfrm>
          <a:prstGeom prst="rect">
            <a:avLst/>
          </a:prstGeom>
          <a:noFill/>
          <a:ln>
            <a:noFill/>
          </a:ln>
        </p:spPr>
        <p:txBody>
          <a:bodyPr wrap="square" rtlCol="0">
            <a:spAutoFit/>
          </a:bodyPr>
          <a:lstStyle/>
          <a:p>
            <a:pPr marL="285750" indent="-285750">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Transition Support:</a:t>
            </a:r>
          </a:p>
          <a:p>
            <a:pPr marL="742950" lvl="1"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One-time allotment of paid leave: Eligible employees will be granted a one-time allotment of forty (40) hours of paid leave ninety (90) days prior to the implementation date of the payroll transition.</a:t>
            </a:r>
          </a:p>
          <a:p>
            <a:pPr marL="1200150" lvl="2"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Employees may choose to use the leave as paid time off or request to cash the leave out. Requests and approvals to use the paid time for leave purposes will follow all applicable contract language related to the use of vacation.</a:t>
            </a:r>
          </a:p>
          <a:p>
            <a:pPr marL="1200150" lvl="2"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Within nine (9) months of receiving the forty (40) hours of paid leave, employees may elect to cash the leave out in full or in smaller increments, not to exceed two (2) cashouts during the nine (9) month period.</a:t>
            </a:r>
          </a:p>
          <a:p>
            <a:pPr marL="1200150" lvl="2"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forty (40) hours of paid leave will be given in a distinct bank of leave separate from an employee's vacation bank. The distinct bank of leave will not impact an employee's vacation accrual limit, the ability to carry vacation when transferring to another Agency or the amount of vacation an employee may cash out upon separation.</a:t>
            </a:r>
          </a:p>
          <a:p>
            <a:pPr marL="1200150" lvl="2"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All paid leave hours granted in this Agreement that are not used will be cashed out to the employee one year after they were granted.</a:t>
            </a:r>
          </a:p>
          <a:p>
            <a:pPr marL="742950" lvl="1"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One-time payment: A one-time payment of one thousand seven hundred ($1700) dollars will be issued to eligible employees.</a:t>
            </a:r>
          </a:p>
          <a:p>
            <a:pPr marL="1200150" lvl="2"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one-time payment will be pro-rated for part-time and seasonal employees.</a:t>
            </a:r>
          </a:p>
          <a:p>
            <a:pPr marL="1200150" lvl="2"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Eligible employees will receive the one-time payment on the first (1st) paycheck issued on a bi-weekly basis, unless the first (1st) paycheck issued on a bi-weekly basis occurs after July 1, 2027. If the first (1st) paycheck issued on a bi-weekly basis occurs after July 1, 2027, the one-time payment will be issued on the last monthly paycheck in the 2025-2027 biennium.</a:t>
            </a:r>
          </a:p>
          <a:p>
            <a:pPr marL="285750" indent="-285750">
              <a:buFont typeface="Courier New" panose="02070309020205020404" pitchFamily="49" charset="0"/>
              <a:buChar char="o"/>
            </a:pPr>
            <a:r>
              <a:rPr lang="en-US" sz="1200" b="1" dirty="0">
                <a:latin typeface="Roboto" panose="02000000000000000000" pitchFamily="2" charset="0"/>
                <a:ea typeface="Roboto" panose="02000000000000000000" pitchFamily="2" charset="0"/>
                <a:cs typeface="Roboto" panose="02000000000000000000" pitchFamily="2" charset="0"/>
              </a:rPr>
              <a:t>Transition Details:</a:t>
            </a:r>
          </a:p>
          <a:p>
            <a:pPr marL="742950" lvl="1"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An employee's hourly rate will be determined by the following: Monthly salary * 12/ 2080 hours= hourly rate of pay.</a:t>
            </a:r>
          </a:p>
          <a:p>
            <a:pPr marL="742950" lvl="1" indent="-2857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Time entry in the system is intended for payroll and leave reporting purposes.</a:t>
            </a:r>
          </a:p>
          <a:p>
            <a:pPr>
              <a:lnSpc>
                <a:spcPct val="150000"/>
              </a:lnSpc>
            </a:pPr>
            <a:endParaRPr lang="en-US"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02107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E3447-5E49-56A4-047D-37F2EAF1070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C686201-234E-1085-ECD8-11987B964CD1}"/>
              </a:ext>
            </a:extLst>
          </p:cNvPr>
          <p:cNvSpPr>
            <a:spLocks noGrp="1"/>
          </p:cNvSpPr>
          <p:nvPr>
            <p:ph type="title"/>
          </p:nvPr>
        </p:nvSpPr>
        <p:spPr>
          <a:xfrm>
            <a:off x="65988" y="365126"/>
            <a:ext cx="9964132" cy="1193988"/>
          </a:xfrm>
        </p:spPr>
        <p:txBody>
          <a:bodyPr>
            <a:normAutofit/>
          </a:bodyPr>
          <a:lstStyle/>
          <a:p>
            <a:r>
              <a:rPr lang="en-US" sz="2800" dirty="0"/>
              <a:t>New LOA – AI in the Workplace</a:t>
            </a:r>
          </a:p>
        </p:txBody>
      </p:sp>
      <p:sp>
        <p:nvSpPr>
          <p:cNvPr id="14" name="TextBox 13">
            <a:extLst>
              <a:ext uri="{FF2B5EF4-FFF2-40B4-BE49-F238E27FC236}">
                <a16:creationId xmlns:a16="http://schemas.microsoft.com/office/drawing/2014/main" id="{370C9F74-5010-E6EE-B0C3-E48FC80E92DB}"/>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2" name="Rectangle 1">
            <a:extLst>
              <a:ext uri="{FF2B5EF4-FFF2-40B4-BE49-F238E27FC236}">
                <a16:creationId xmlns:a16="http://schemas.microsoft.com/office/drawing/2014/main" id="{95C1E551-A656-0055-2310-BB320DE63328}"/>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4EC0CB-25A7-67B9-D7E9-363B7AEABBEB}"/>
              </a:ext>
            </a:extLst>
          </p:cNvPr>
          <p:cNvSpPr txBox="1"/>
          <p:nvPr/>
        </p:nvSpPr>
        <p:spPr>
          <a:xfrm>
            <a:off x="-4528" y="2130700"/>
            <a:ext cx="12196528" cy="2226250"/>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The Parties </a:t>
            </a:r>
            <a:r>
              <a:rPr lang="en-US" sz="1600" dirty="0">
                <a:latin typeface="Roboto" panose="02000000000000000000" pitchFamily="2" charset="0"/>
                <a:ea typeface="Roboto" panose="02000000000000000000" pitchFamily="2" charset="0"/>
                <a:cs typeface="Roboto" panose="02000000000000000000" pitchFamily="2" charset="0"/>
              </a:rPr>
              <a:t>agree to a limited re-opener of the SEIU Collective Bargaining Agreement beginning on the Parties first meeting in September of 2025. The Parties shall use an expedited sixty (60) day bargaining process. The limited re-opener is specific to negotiating the SEIU Central Table Union Initial Proposal dated March 12, 2025.</a:t>
            </a:r>
          </a:p>
          <a:p>
            <a:pPr marL="285750" indent="-285750">
              <a:lnSpc>
                <a:spcPct val="150000"/>
              </a:lnSpc>
              <a:buFont typeface="Courier New" panose="02070309020205020404" pitchFamily="49" charset="0"/>
              <a:buChar char="o"/>
            </a:pPr>
            <a:r>
              <a:rPr lang="en-US" sz="1600" b="1" dirty="0">
                <a:latin typeface="Roboto" panose="02000000000000000000" pitchFamily="2" charset="0"/>
                <a:ea typeface="Roboto" panose="02000000000000000000" pitchFamily="2" charset="0"/>
                <a:cs typeface="Roboto" panose="02000000000000000000" pitchFamily="2" charset="0"/>
              </a:rPr>
              <a:t>The Agreement </a:t>
            </a:r>
            <a:r>
              <a:rPr lang="en-US" sz="1600" dirty="0">
                <a:latin typeface="Roboto" panose="02000000000000000000" pitchFamily="2" charset="0"/>
                <a:ea typeface="Roboto" panose="02000000000000000000" pitchFamily="2" charset="0"/>
                <a:cs typeface="Roboto" panose="02000000000000000000" pitchFamily="2" charset="0"/>
              </a:rPr>
              <a:t>reached during the expedited bargaining process will be effective upon completion of the expedited bargaining process through June 30, 2027.</a:t>
            </a:r>
          </a:p>
          <a:p>
            <a:pPr>
              <a:lnSpc>
                <a:spcPct val="150000"/>
              </a:lnSpc>
            </a:pP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0E4DA509-EA95-6CF8-F482-2CFCF9C9AAD5}"/>
              </a:ext>
            </a:extLst>
          </p:cNvPr>
          <p:cNvSpPr txBox="1"/>
          <p:nvPr/>
        </p:nvSpPr>
        <p:spPr>
          <a:xfrm>
            <a:off x="-4529" y="4957217"/>
            <a:ext cx="12191999" cy="369332"/>
          </a:xfrm>
          <a:prstGeom prst="rect">
            <a:avLst/>
          </a:prstGeom>
          <a:noFill/>
          <a:ln>
            <a:noFill/>
          </a:ln>
        </p:spPr>
        <p:txBody>
          <a:bodyPr wrap="square" rtlCol="0">
            <a:spAutoFit/>
          </a:bodyPr>
          <a:lstStyle/>
          <a:p>
            <a:r>
              <a:rPr lang="en-US" u="sng" dirty="0">
                <a:latin typeface="+mj-lt"/>
              </a:rPr>
              <a:t>Intent</a:t>
            </a:r>
          </a:p>
        </p:txBody>
      </p:sp>
      <p:sp>
        <p:nvSpPr>
          <p:cNvPr id="5" name="TextBox 4">
            <a:extLst>
              <a:ext uri="{FF2B5EF4-FFF2-40B4-BE49-F238E27FC236}">
                <a16:creationId xmlns:a16="http://schemas.microsoft.com/office/drawing/2014/main" id="{649C92E1-0E48-5FA1-ADA0-475385BF52BE}"/>
              </a:ext>
            </a:extLst>
          </p:cNvPr>
          <p:cNvSpPr txBox="1"/>
          <p:nvPr/>
        </p:nvSpPr>
        <p:spPr>
          <a:xfrm>
            <a:off x="0" y="5326549"/>
            <a:ext cx="12196528" cy="420628"/>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sz="1600" dirty="0">
                <a:latin typeface="Roboto" panose="02000000000000000000" pitchFamily="2" charset="0"/>
                <a:ea typeface="Roboto" panose="02000000000000000000" pitchFamily="2" charset="0"/>
                <a:cs typeface="Roboto" panose="02000000000000000000" pitchFamily="2" charset="0"/>
              </a:rPr>
              <a:t>To continue conversations about how AI is brought into the workplace.</a:t>
            </a:r>
          </a:p>
        </p:txBody>
      </p:sp>
    </p:spTree>
    <p:extLst>
      <p:ext uri="{BB962C8B-B14F-4D97-AF65-F5344CB8AC3E}">
        <p14:creationId xmlns:p14="http://schemas.microsoft.com/office/powerpoint/2010/main" val="1203481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F8070-B39B-8A6A-A455-98BCF2497A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2AF95E3-C5C2-18B1-1A89-5B7C5188792C}"/>
              </a:ext>
            </a:extLst>
          </p:cNvPr>
          <p:cNvSpPr>
            <a:spLocks noGrp="1"/>
          </p:cNvSpPr>
          <p:nvPr>
            <p:ph type="title"/>
          </p:nvPr>
        </p:nvSpPr>
        <p:spPr>
          <a:xfrm>
            <a:off x="65988" y="365126"/>
            <a:ext cx="9964132" cy="1193988"/>
          </a:xfrm>
        </p:spPr>
        <p:txBody>
          <a:bodyPr>
            <a:normAutofit/>
          </a:bodyPr>
          <a:lstStyle/>
          <a:p>
            <a:r>
              <a:rPr lang="en-US" sz="2800" dirty="0"/>
              <a:t>New LOA – IMT Pay Review</a:t>
            </a:r>
          </a:p>
        </p:txBody>
      </p:sp>
      <p:sp>
        <p:nvSpPr>
          <p:cNvPr id="14" name="TextBox 13">
            <a:extLst>
              <a:ext uri="{FF2B5EF4-FFF2-40B4-BE49-F238E27FC236}">
                <a16:creationId xmlns:a16="http://schemas.microsoft.com/office/drawing/2014/main" id="{AA9AC3EB-D293-5D4C-5254-1A3C3997743C}"/>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08B76CE1-5F27-1FA1-99CB-DACC40BD3582}"/>
              </a:ext>
            </a:extLst>
          </p:cNvPr>
          <p:cNvSpPr txBox="1"/>
          <p:nvPr/>
        </p:nvSpPr>
        <p:spPr>
          <a:xfrm>
            <a:off x="-4528" y="2130700"/>
            <a:ext cx="12196528" cy="1292662"/>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DAS</a:t>
            </a:r>
            <a:r>
              <a:rPr lang="en-US" dirty="0">
                <a:latin typeface="Roboto" panose="02000000000000000000" pitchFamily="2" charset="0"/>
                <a:ea typeface="Roboto" panose="02000000000000000000" pitchFamily="2" charset="0"/>
                <a:cs typeface="Roboto" panose="02000000000000000000" pitchFamily="2" charset="0"/>
              </a:rPr>
              <a:t> will conduct an equal pay review of duties state employees perform as part of an Incident Management Team in response to a wildland fire. If the study pursuant to SB 494 overlaps with this review, the study will supersede this work.</a:t>
            </a:r>
          </a:p>
        </p:txBody>
      </p:sp>
      <p:sp>
        <p:nvSpPr>
          <p:cNvPr id="2" name="Rectangle 1">
            <a:extLst>
              <a:ext uri="{FF2B5EF4-FFF2-40B4-BE49-F238E27FC236}">
                <a16:creationId xmlns:a16="http://schemas.microsoft.com/office/drawing/2014/main" id="{05D2C773-CB2C-A3AC-FC8C-5B174A2BA1FD}"/>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2252A4-0349-E70C-F32E-98D1A303F885}"/>
              </a:ext>
            </a:extLst>
          </p:cNvPr>
          <p:cNvSpPr txBox="1"/>
          <p:nvPr/>
        </p:nvSpPr>
        <p:spPr>
          <a:xfrm>
            <a:off x="-4529" y="3815027"/>
            <a:ext cx="12191999" cy="369332"/>
          </a:xfrm>
          <a:prstGeom prst="rect">
            <a:avLst/>
          </a:prstGeom>
          <a:noFill/>
          <a:ln>
            <a:noFill/>
          </a:ln>
        </p:spPr>
        <p:txBody>
          <a:bodyPr wrap="square" rtlCol="0">
            <a:spAutoFit/>
          </a:bodyPr>
          <a:lstStyle/>
          <a:p>
            <a:r>
              <a:rPr lang="en-US" u="sng" dirty="0">
                <a:latin typeface="+mj-lt"/>
              </a:rPr>
              <a:t>Intent</a:t>
            </a:r>
          </a:p>
        </p:txBody>
      </p:sp>
      <p:sp>
        <p:nvSpPr>
          <p:cNvPr id="4" name="TextBox 3">
            <a:extLst>
              <a:ext uri="{FF2B5EF4-FFF2-40B4-BE49-F238E27FC236}">
                <a16:creationId xmlns:a16="http://schemas.microsoft.com/office/drawing/2014/main" id="{9F53A27E-3D0F-8433-6D1B-8588943060BC}"/>
              </a:ext>
            </a:extLst>
          </p:cNvPr>
          <p:cNvSpPr txBox="1"/>
          <p:nvPr/>
        </p:nvSpPr>
        <p:spPr>
          <a:xfrm>
            <a:off x="0" y="4184359"/>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dirty="0">
                <a:latin typeface="Roboto" panose="02000000000000000000" pitchFamily="2" charset="0"/>
                <a:ea typeface="Roboto" panose="02000000000000000000" pitchFamily="2" charset="0"/>
                <a:cs typeface="Roboto" panose="02000000000000000000" pitchFamily="2" charset="0"/>
              </a:rPr>
              <a:t>To conduct a pay review for the roles within an incident management team at Forestry.</a:t>
            </a:r>
          </a:p>
        </p:txBody>
      </p:sp>
    </p:spTree>
    <p:extLst>
      <p:ext uri="{BB962C8B-B14F-4D97-AF65-F5344CB8AC3E}">
        <p14:creationId xmlns:p14="http://schemas.microsoft.com/office/powerpoint/2010/main" val="1136969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AD9A9-E050-63D2-D502-D70099043ED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D700910-8F17-1E4A-8D8B-F0818F8077C8}"/>
              </a:ext>
            </a:extLst>
          </p:cNvPr>
          <p:cNvSpPr>
            <a:spLocks noGrp="1"/>
          </p:cNvSpPr>
          <p:nvPr>
            <p:ph type="title"/>
          </p:nvPr>
        </p:nvSpPr>
        <p:spPr>
          <a:xfrm>
            <a:off x="65988" y="365126"/>
            <a:ext cx="9964132" cy="1193988"/>
          </a:xfrm>
        </p:spPr>
        <p:txBody>
          <a:bodyPr>
            <a:normAutofit/>
          </a:bodyPr>
          <a:lstStyle/>
          <a:p>
            <a:r>
              <a:rPr lang="en-US" sz="2800" dirty="0"/>
              <a:t>Continued LOAs</a:t>
            </a:r>
          </a:p>
        </p:txBody>
      </p:sp>
      <p:sp>
        <p:nvSpPr>
          <p:cNvPr id="4" name="Rectangle 3">
            <a:extLst>
              <a:ext uri="{FF2B5EF4-FFF2-40B4-BE49-F238E27FC236}">
                <a16:creationId xmlns:a16="http://schemas.microsoft.com/office/drawing/2014/main" id="{7AFCEF7D-B017-5CD2-96AF-5676AA48A44E}"/>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a:extLst>
              <a:ext uri="{FF2B5EF4-FFF2-40B4-BE49-F238E27FC236}">
                <a16:creationId xmlns:a16="http://schemas.microsoft.com/office/drawing/2014/main" id="{458CC3B0-65C6-6854-0D1C-44C5DA447C23}"/>
              </a:ext>
            </a:extLst>
          </p:cNvPr>
          <p:cNvGraphicFramePr>
            <a:graphicFrameLocks/>
          </p:cNvGraphicFramePr>
          <p:nvPr>
            <p:extLst>
              <p:ext uri="{D42A27DB-BD31-4B8C-83A1-F6EECF244321}">
                <p14:modId xmlns:p14="http://schemas.microsoft.com/office/powerpoint/2010/main" val="80889429"/>
              </p:ext>
            </p:extLst>
          </p:nvPr>
        </p:nvGraphicFramePr>
        <p:xfrm>
          <a:off x="65988" y="1970689"/>
          <a:ext cx="6047391" cy="4601012"/>
        </p:xfrm>
        <a:graphic>
          <a:graphicData uri="http://schemas.openxmlformats.org/drawingml/2006/table">
            <a:tbl>
              <a:tblPr firstRow="1" bandRow="1">
                <a:tableStyleId>{7DF18680-E054-41AD-8BC1-D1AEF772440D}</a:tableStyleId>
              </a:tblPr>
              <a:tblGrid>
                <a:gridCol w="1932591">
                  <a:extLst>
                    <a:ext uri="{9D8B030D-6E8A-4147-A177-3AD203B41FA5}">
                      <a16:colId xmlns:a16="http://schemas.microsoft.com/office/drawing/2014/main" val="1088703746"/>
                    </a:ext>
                  </a:extLst>
                </a:gridCol>
                <a:gridCol w="4114800">
                  <a:extLst>
                    <a:ext uri="{9D8B030D-6E8A-4147-A177-3AD203B41FA5}">
                      <a16:colId xmlns:a16="http://schemas.microsoft.com/office/drawing/2014/main" val="725129765"/>
                    </a:ext>
                  </a:extLst>
                </a:gridCol>
              </a:tblGrid>
              <a:tr h="406766">
                <a:tc gridSpan="2">
                  <a:txBody>
                    <a:bodyPr/>
                    <a:lstStyle/>
                    <a:p>
                      <a:pPr algn="ctr"/>
                      <a:r>
                        <a:rPr lang="en-US" dirty="0"/>
                        <a:t>Continued LOAs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4505248"/>
                  </a:ext>
                </a:extLst>
              </a:tr>
              <a:tr h="311115">
                <a:tc>
                  <a:txBody>
                    <a:bodyPr/>
                    <a:lstStyle/>
                    <a:p>
                      <a:pPr algn="ctr" fontAlgn="b">
                        <a:buNone/>
                      </a:pPr>
                      <a:r>
                        <a:rPr lang="en-US" sz="1100" u="none" strike="noStrike" dirty="0">
                          <a:effectLst/>
                        </a:rPr>
                        <a:t>22.00-23-461</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Alleged Violations of A22 and A22T</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5801173"/>
                  </a:ext>
                </a:extLst>
              </a:tr>
              <a:tr h="311115">
                <a:tc>
                  <a:txBody>
                    <a:bodyPr/>
                    <a:lstStyle/>
                    <a:p>
                      <a:pPr algn="ctr" fontAlgn="b">
                        <a:buNone/>
                      </a:pPr>
                      <a:r>
                        <a:rPr lang="en-US" sz="1100" u="none" strike="noStrike" dirty="0">
                          <a:effectLst/>
                        </a:rPr>
                        <a:t>22.00-23-463</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Equity and Non-Discrimination Initiative</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52263949"/>
                  </a:ext>
                </a:extLst>
              </a:tr>
              <a:tr h="311115">
                <a:tc>
                  <a:txBody>
                    <a:bodyPr/>
                    <a:lstStyle/>
                    <a:p>
                      <a:pPr algn="ctr" fontAlgn="b">
                        <a:buNone/>
                      </a:pPr>
                      <a:r>
                        <a:rPr lang="en-US" sz="1100" u="none" strike="noStrike">
                          <a:effectLst/>
                        </a:rPr>
                        <a:t>27.00-19-325</a:t>
                      </a:r>
                      <a:endParaRPr lang="en-US"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Pay Equity Adjustments (supersedes 27.00-18-310)</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2178689"/>
                  </a:ext>
                </a:extLst>
              </a:tr>
              <a:tr h="311115">
                <a:tc>
                  <a:txBody>
                    <a:bodyPr/>
                    <a:lstStyle/>
                    <a:p>
                      <a:pPr algn="ctr" fontAlgn="b">
                        <a:buNone/>
                      </a:pPr>
                      <a:r>
                        <a:rPr lang="en-US" sz="1100" u="none" strike="noStrike" dirty="0">
                          <a:effectLst/>
                        </a:rPr>
                        <a:t>27-00-19-364</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PERS Pickup Transition (supersedes 27.00-17-295)</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847791"/>
                  </a:ext>
                </a:extLst>
              </a:tr>
              <a:tr h="311115">
                <a:tc>
                  <a:txBody>
                    <a:bodyPr/>
                    <a:lstStyle/>
                    <a:p>
                      <a:pPr algn="ctr" fontAlgn="b">
                        <a:buNone/>
                      </a:pPr>
                      <a:r>
                        <a:rPr lang="en-US" sz="1100" u="none" strike="noStrike" dirty="0">
                          <a:effectLst/>
                        </a:rPr>
                        <a:t>27.00-23-464</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Salary and Benefit Report</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31103865"/>
                  </a:ext>
                </a:extLst>
              </a:tr>
              <a:tr h="311115">
                <a:tc>
                  <a:txBody>
                    <a:bodyPr/>
                    <a:lstStyle/>
                    <a:p>
                      <a:pPr algn="ctr" fontAlgn="b">
                        <a:buNone/>
                      </a:pPr>
                      <a:r>
                        <a:rPr lang="en-US" sz="1100" u="none" strike="noStrike">
                          <a:effectLst/>
                        </a:rPr>
                        <a:t>31.00-13-248</a:t>
                      </a:r>
                      <a:endParaRPr lang="en-US"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PEBB Member Advisory Committee (PMAC)</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8142288"/>
                  </a:ext>
                </a:extLst>
              </a:tr>
              <a:tr h="211596">
                <a:tc>
                  <a:txBody>
                    <a:bodyPr/>
                    <a:lstStyle/>
                    <a:p>
                      <a:pPr algn="ctr" fontAlgn="b">
                        <a:buNone/>
                      </a:pPr>
                      <a:r>
                        <a:rPr lang="en-US" sz="1100" u="none" strike="noStrike">
                          <a:effectLst/>
                        </a:rPr>
                        <a:t>31.00-13-252</a:t>
                      </a:r>
                      <a:endParaRPr lang="en-US"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PEBB 2-15 Composite Rate Reduction/2014 COLA Timing</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21853254"/>
                  </a:ext>
                </a:extLst>
              </a:tr>
              <a:tr h="211596">
                <a:tc>
                  <a:txBody>
                    <a:bodyPr/>
                    <a:lstStyle/>
                    <a:p>
                      <a:pPr algn="ctr" fontAlgn="b">
                        <a:buNone/>
                      </a:pPr>
                      <a:r>
                        <a:rPr lang="en-US" sz="1100" u="none" strike="noStrike">
                          <a:effectLst/>
                        </a:rPr>
                        <a:t>45.00-09-175</a:t>
                      </a:r>
                      <a:endParaRPr lang="en-US"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FOV: Legislative Branch</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3525970"/>
                  </a:ext>
                </a:extLst>
              </a:tr>
              <a:tr h="211596">
                <a:tc>
                  <a:txBody>
                    <a:bodyPr/>
                    <a:lstStyle/>
                    <a:p>
                      <a:pPr algn="ctr" fontAlgn="b">
                        <a:buNone/>
                      </a:pPr>
                      <a:r>
                        <a:rPr lang="en-US" sz="1100" u="none" strike="noStrike" dirty="0">
                          <a:effectLst/>
                        </a:rPr>
                        <a:t>45.00-19-363</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FOV: Position Reassignment over Fifty (50) Miles</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9473576"/>
                  </a:ext>
                </a:extLst>
              </a:tr>
              <a:tr h="211596">
                <a:tc>
                  <a:txBody>
                    <a:bodyPr/>
                    <a:lstStyle/>
                    <a:p>
                      <a:pPr algn="ctr" fontAlgn="b">
                        <a:buNone/>
                      </a:pPr>
                      <a:r>
                        <a:rPr lang="en-US" sz="1100" u="none" strike="noStrike" dirty="0">
                          <a:effectLst/>
                        </a:rPr>
                        <a:t>45.00-24-484</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FOV: Office Specialist 1 Pilot</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4438006"/>
                  </a:ext>
                </a:extLst>
              </a:tr>
              <a:tr h="211596">
                <a:tc>
                  <a:txBody>
                    <a:bodyPr/>
                    <a:lstStyle/>
                    <a:p>
                      <a:pPr algn="ctr" fontAlgn="b">
                        <a:buNone/>
                      </a:pPr>
                      <a:r>
                        <a:rPr lang="en-US" sz="1100" u="none" strike="noStrike" dirty="0">
                          <a:effectLst/>
                        </a:rPr>
                        <a:t>56.00-24-485</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Paid Leave Oregon</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9731416"/>
                  </a:ext>
                </a:extLst>
              </a:tr>
              <a:tr h="211596">
                <a:tc>
                  <a:txBody>
                    <a:bodyPr/>
                    <a:lstStyle/>
                    <a:p>
                      <a:pPr algn="ctr" fontAlgn="b">
                        <a:buNone/>
                      </a:pPr>
                      <a:r>
                        <a:rPr lang="en-US" sz="1100" u="none" strike="noStrike">
                          <a:effectLst/>
                        </a:rPr>
                        <a:t>121.00-21-395</a:t>
                      </a:r>
                      <a:endParaRPr lang="en-US"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Trauma-Informed and Suicide Prevention Training</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1242877"/>
                  </a:ext>
                </a:extLst>
              </a:tr>
              <a:tr h="211596">
                <a:tc>
                  <a:txBody>
                    <a:bodyPr/>
                    <a:lstStyle/>
                    <a:p>
                      <a:pPr algn="ctr" fontAlgn="b">
                        <a:buNone/>
                      </a:pPr>
                      <a:r>
                        <a:rPr lang="en-US" sz="1100" u="none" strike="noStrike" dirty="0">
                          <a:effectLst/>
                        </a:rPr>
                        <a:t>00.00-19-361</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Contract Specialist</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7562535"/>
                  </a:ext>
                </a:extLst>
              </a:tr>
              <a:tr h="211596">
                <a:tc>
                  <a:txBody>
                    <a:bodyPr/>
                    <a:lstStyle/>
                    <a:p>
                      <a:pPr algn="ctr" fontAlgn="b">
                        <a:buNone/>
                      </a:pPr>
                      <a:r>
                        <a:rPr lang="en-US" sz="1100" u="none" strike="noStrike" dirty="0">
                          <a:effectLst/>
                        </a:rPr>
                        <a:t>00.00-19-362</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State Worker Training Trust</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0766541"/>
                  </a:ext>
                </a:extLst>
              </a:tr>
              <a:tr h="211596">
                <a:tc>
                  <a:txBody>
                    <a:bodyPr/>
                    <a:lstStyle/>
                    <a:p>
                      <a:pPr algn="ctr" fontAlgn="b">
                        <a:buNone/>
                      </a:pPr>
                      <a:r>
                        <a:rPr lang="en-US" sz="1100" u="none" strike="noStrike" dirty="0">
                          <a:effectLst/>
                        </a:rPr>
                        <a:t>00.00-19-369</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ADA Accommodations</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8613084"/>
                  </a:ext>
                </a:extLst>
              </a:tr>
              <a:tr h="211596">
                <a:tc>
                  <a:txBody>
                    <a:bodyPr/>
                    <a:lstStyle/>
                    <a:p>
                      <a:pPr algn="ctr" fontAlgn="b">
                        <a:buNone/>
                      </a:pPr>
                      <a:r>
                        <a:rPr lang="en-US" sz="1100" u="none" strike="noStrike">
                          <a:effectLst/>
                        </a:rPr>
                        <a:t>00.00-23-472</a:t>
                      </a:r>
                      <a:endParaRPr lang="en-US"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n-US" sz="1100" u="none" strike="noStrike" dirty="0">
                          <a:effectLst/>
                        </a:rPr>
                        <a:t> Job Interviews Temporary Employees</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6469033"/>
                  </a:ext>
                </a:extLst>
              </a:tr>
              <a:tr h="211596">
                <a:tc>
                  <a:txBody>
                    <a:bodyPr/>
                    <a:lstStyle/>
                    <a:p>
                      <a:pPr algn="ctr" fontAlgn="b">
                        <a:buNone/>
                      </a:pPr>
                      <a:r>
                        <a:rPr lang="en-US" sz="1100" u="none" strike="noStrike" dirty="0">
                          <a:effectLst/>
                        </a:rPr>
                        <a:t>00.00-23-475</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dirty="0">
                          <a:effectLst/>
                        </a:rPr>
                        <a:t> Career Mobility Interview Leave</a:t>
                      </a:r>
                      <a:endParaRPr lang="en-US"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247374"/>
                  </a:ext>
                </a:extLst>
              </a:tr>
            </a:tbl>
          </a:graphicData>
        </a:graphic>
      </p:graphicFrame>
      <p:sp>
        <p:nvSpPr>
          <p:cNvPr id="10" name="TextBox 9">
            <a:extLst>
              <a:ext uri="{FF2B5EF4-FFF2-40B4-BE49-F238E27FC236}">
                <a16:creationId xmlns:a16="http://schemas.microsoft.com/office/drawing/2014/main" id="{105B2210-37EC-7C98-2F09-AF9C97EDDE62}"/>
              </a:ext>
            </a:extLst>
          </p:cNvPr>
          <p:cNvSpPr txBox="1"/>
          <p:nvPr/>
        </p:nvSpPr>
        <p:spPr>
          <a:xfrm>
            <a:off x="7443365" y="1970689"/>
            <a:ext cx="3197045" cy="1527982"/>
          </a:xfrm>
          <a:prstGeom prst="rect">
            <a:avLst/>
          </a:prstGeom>
          <a:solidFill>
            <a:schemeClr val="accent5">
              <a:lumMod val="20000"/>
              <a:lumOff val="80000"/>
            </a:schemeClr>
          </a:solidFill>
          <a:ln>
            <a:solidFill>
              <a:schemeClr val="tx1">
                <a:lumMod val="75000"/>
                <a:lumOff val="25000"/>
              </a:schemeClr>
            </a:solidFill>
          </a:ln>
        </p:spPr>
        <p:txBody>
          <a:bodyPr wrap="square" rtlCol="0">
            <a:spAutoFit/>
          </a:bodyPr>
          <a:lstStyle/>
          <a:p>
            <a:pPr>
              <a:lnSpc>
                <a:spcPct val="150000"/>
              </a:lnSpc>
            </a:pPr>
            <a:r>
              <a:rPr lang="en-US" sz="1600" dirty="0">
                <a:latin typeface="+mj-lt"/>
              </a:rPr>
              <a:t>This list includes all LOAs that are both continuing without change, and LOAs that have been modified.</a:t>
            </a:r>
          </a:p>
        </p:txBody>
      </p:sp>
    </p:spTree>
    <p:extLst>
      <p:ext uri="{BB962C8B-B14F-4D97-AF65-F5344CB8AC3E}">
        <p14:creationId xmlns:p14="http://schemas.microsoft.com/office/powerpoint/2010/main" val="3566176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EC7F0D-726F-D2C2-19E2-38CD4C9E937D}"/>
              </a:ext>
            </a:extLst>
          </p:cNvPr>
          <p:cNvSpPr>
            <a:spLocks noGrp="1"/>
          </p:cNvSpPr>
          <p:nvPr>
            <p:ph type="ctrTitle"/>
          </p:nvPr>
        </p:nvSpPr>
        <p:spPr>
          <a:xfrm>
            <a:off x="430213" y="1314984"/>
            <a:ext cx="6835775" cy="4850425"/>
          </a:xfrm>
        </p:spPr>
        <p:txBody>
          <a:bodyPr>
            <a:normAutofit/>
          </a:bodyPr>
          <a:lstStyle/>
          <a:p>
            <a:r>
              <a:rPr lang="en-US" sz="4400" dirty="0"/>
              <a:t>This now concludes all SEIU CBA updates!</a:t>
            </a:r>
            <a:br>
              <a:rPr lang="en-US" sz="4400" dirty="0"/>
            </a:br>
            <a:br>
              <a:rPr lang="en-US" sz="4400" dirty="0"/>
            </a:br>
            <a:br>
              <a:rPr lang="en-US" sz="4400" dirty="0"/>
            </a:br>
            <a:endParaRPr lang="en-US" sz="4400" dirty="0"/>
          </a:p>
        </p:txBody>
      </p:sp>
      <p:sp>
        <p:nvSpPr>
          <p:cNvPr id="3" name="Title 3">
            <a:extLst>
              <a:ext uri="{FF2B5EF4-FFF2-40B4-BE49-F238E27FC236}">
                <a16:creationId xmlns:a16="http://schemas.microsoft.com/office/drawing/2014/main" id="{C706292F-714E-3891-FDE7-9B9B3687F6B7}"/>
              </a:ext>
            </a:extLst>
          </p:cNvPr>
          <p:cNvSpPr txBox="1">
            <a:spLocks/>
          </p:cNvSpPr>
          <p:nvPr/>
        </p:nvSpPr>
        <p:spPr>
          <a:xfrm>
            <a:off x="913606" y="2771775"/>
            <a:ext cx="5868987" cy="234315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6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Aft>
                <a:spcPts val="600"/>
              </a:spcAft>
            </a:pPr>
            <a:endParaRPr lang="en-US" sz="4800" dirty="0"/>
          </a:p>
        </p:txBody>
      </p:sp>
    </p:spTree>
    <p:extLst>
      <p:ext uri="{BB962C8B-B14F-4D97-AF65-F5344CB8AC3E}">
        <p14:creationId xmlns:p14="http://schemas.microsoft.com/office/powerpoint/2010/main" val="370867102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D18E6-FE8B-D4EA-4CF8-BFE54EC510E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7214F4-0A19-2F53-2A06-E637622F41DB}"/>
              </a:ext>
            </a:extLst>
          </p:cNvPr>
          <p:cNvSpPr>
            <a:spLocks noGrp="1"/>
          </p:cNvSpPr>
          <p:nvPr>
            <p:ph type="title"/>
          </p:nvPr>
        </p:nvSpPr>
        <p:spPr>
          <a:xfrm>
            <a:off x="65988" y="365126"/>
            <a:ext cx="9964132" cy="1193988"/>
          </a:xfrm>
        </p:spPr>
        <p:txBody>
          <a:bodyPr>
            <a:normAutofit/>
          </a:bodyPr>
          <a:lstStyle/>
          <a:p>
            <a:r>
              <a:rPr lang="en-US" sz="2800" dirty="0"/>
              <a:t>Contract Revisions – Contacts</a:t>
            </a:r>
          </a:p>
        </p:txBody>
      </p:sp>
      <p:graphicFrame>
        <p:nvGraphicFramePr>
          <p:cNvPr id="2" name="Content Placeholder 4">
            <a:extLst>
              <a:ext uri="{FF2B5EF4-FFF2-40B4-BE49-F238E27FC236}">
                <a16:creationId xmlns:a16="http://schemas.microsoft.com/office/drawing/2014/main" id="{72628D1A-FAB1-9065-D9B9-E43B1BB79EA3}"/>
              </a:ext>
            </a:extLst>
          </p:cNvPr>
          <p:cNvGraphicFramePr>
            <a:graphicFrameLocks/>
          </p:cNvGraphicFramePr>
          <p:nvPr>
            <p:extLst>
              <p:ext uri="{D42A27DB-BD31-4B8C-83A1-F6EECF244321}">
                <p14:modId xmlns:p14="http://schemas.microsoft.com/office/powerpoint/2010/main" val="2537548912"/>
              </p:ext>
            </p:extLst>
          </p:nvPr>
        </p:nvGraphicFramePr>
        <p:xfrm>
          <a:off x="874336" y="2581275"/>
          <a:ext cx="10443328" cy="4009230"/>
        </p:xfrm>
        <a:graphic>
          <a:graphicData uri="http://schemas.openxmlformats.org/drawingml/2006/table">
            <a:tbl>
              <a:tblPr firstRow="1" bandRow="1">
                <a:tableStyleId>{7DF18680-E054-41AD-8BC1-D1AEF772440D}</a:tableStyleId>
              </a:tblPr>
              <a:tblGrid>
                <a:gridCol w="5221664">
                  <a:extLst>
                    <a:ext uri="{9D8B030D-6E8A-4147-A177-3AD203B41FA5}">
                      <a16:colId xmlns:a16="http://schemas.microsoft.com/office/drawing/2014/main" val="2840924827"/>
                    </a:ext>
                  </a:extLst>
                </a:gridCol>
                <a:gridCol w="5221664">
                  <a:extLst>
                    <a:ext uri="{9D8B030D-6E8A-4147-A177-3AD203B41FA5}">
                      <a16:colId xmlns:a16="http://schemas.microsoft.com/office/drawing/2014/main" val="4211644956"/>
                    </a:ext>
                  </a:extLst>
                </a:gridCol>
              </a:tblGrid>
              <a:tr h="300042">
                <a:tc>
                  <a:txBody>
                    <a:bodyPr/>
                    <a:lstStyle/>
                    <a:p>
                      <a:pPr algn="ctr"/>
                      <a:r>
                        <a:rPr lang="en-US" sz="1600" dirty="0"/>
                        <a:t>Contract Revisions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t>Contact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4505248"/>
                  </a:ext>
                </a:extLst>
              </a:tr>
              <a:tr h="524850">
                <a:tc>
                  <a:txBody>
                    <a:bodyPr/>
                    <a:lstStyle/>
                    <a:p>
                      <a:pPr marL="0" indent="0" algn="l">
                        <a:buFont typeface="Arial" panose="020B0604020202020204" pitchFamily="34" charset="0"/>
                        <a:buNone/>
                      </a:pPr>
                      <a:r>
                        <a:rPr lang="en-US" sz="1200" b="1" dirty="0">
                          <a:latin typeface="Roboto" panose="02000000000000000000" pitchFamily="2" charset="0"/>
                          <a:ea typeface="Roboto" panose="02000000000000000000" pitchFamily="2" charset="0"/>
                          <a:cs typeface="Roboto" panose="02000000000000000000" pitchFamily="2" charset="0"/>
                        </a:rPr>
                        <a:t>Central Table Articles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lang="en-US" sz="1200" dirty="0">
                          <a:latin typeface="Roboto" panose="02000000000000000000" pitchFamily="2" charset="0"/>
                          <a:ea typeface="Roboto" panose="02000000000000000000" pitchFamily="2" charset="0"/>
                          <a:cs typeface="Roboto" panose="02000000000000000000" pitchFamily="2" charset="0"/>
                        </a:rPr>
                        <a:t>Nettie Pye</a:t>
                      </a:r>
                    </a:p>
                    <a:p>
                      <a:pPr marL="0" indent="0" algn="l">
                        <a:buFont typeface="Arial" panose="020B0604020202020204" pitchFamily="34" charset="0"/>
                        <a:buNone/>
                      </a:pPr>
                      <a:r>
                        <a:rPr lang="en-US" sz="1200" dirty="0">
                          <a:latin typeface="Roboto" panose="02000000000000000000" pitchFamily="2" charset="0"/>
                          <a:ea typeface="Roboto" panose="02000000000000000000" pitchFamily="2" charset="0"/>
                          <a:cs typeface="Roboto" panose="02000000000000000000" pitchFamily="2" charset="0"/>
                        </a:rPr>
                        <a:t>Kristina Koos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801173"/>
                  </a:ext>
                </a:extLst>
              </a:tr>
              <a:tr h="524850">
                <a:tc>
                  <a:txBody>
                    <a:bodyPr/>
                    <a:lstStyle/>
                    <a:p>
                      <a:pPr marL="0" indent="0" algn="l">
                        <a:buFont typeface="Arial" panose="020B0604020202020204" pitchFamily="34" charset="0"/>
                        <a:buNone/>
                      </a:pPr>
                      <a:r>
                        <a:rPr lang="en-US" sz="1200" b="1" u="sng" dirty="0">
                          <a:latin typeface="Roboto" panose="02000000000000000000" pitchFamily="2" charset="0"/>
                          <a:ea typeface="Roboto" panose="02000000000000000000" pitchFamily="2" charset="0"/>
                          <a:cs typeface="Roboto" panose="02000000000000000000" pitchFamily="2" charset="0"/>
                        </a:rPr>
                        <a:t>Coalition Articles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gn="l">
                        <a:buFont typeface="Arial" panose="020B0604020202020204" pitchFamily="34" charset="0"/>
                        <a:buNone/>
                      </a:pPr>
                      <a:r>
                        <a:rPr lang="en-US" sz="1200" i="1" dirty="0">
                          <a:latin typeface="Roboto" panose="02000000000000000000" pitchFamily="2" charset="0"/>
                          <a:ea typeface="Roboto" panose="02000000000000000000" pitchFamily="2" charset="0"/>
                          <a:cs typeface="Roboto" panose="02000000000000000000" pitchFamily="2" charset="0"/>
                        </a:rPr>
                        <a:t>(See the four rows below)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5471328"/>
                  </a:ext>
                </a:extLst>
              </a:tr>
              <a:tr h="524850">
                <a:tc>
                  <a:txBody>
                    <a:bodyPr/>
                    <a:lstStyle/>
                    <a:p>
                      <a:pPr marL="0" indent="0" algn="l">
                        <a:buFont typeface="Arial" panose="020B0604020202020204" pitchFamily="34" charset="0"/>
                        <a:buNone/>
                      </a:pPr>
                      <a:r>
                        <a:rPr lang="en-US" sz="1200" i="1" dirty="0">
                          <a:latin typeface="Roboto" panose="02000000000000000000" pitchFamily="2" charset="0"/>
                          <a:ea typeface="Roboto" panose="02000000000000000000" pitchFamily="2" charset="0"/>
                          <a:cs typeface="Roboto" panose="02000000000000000000" pitchFamily="2" charset="0"/>
                        </a:rPr>
                        <a:t>Human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l">
                        <a:buFont typeface="Arial" panose="020B0604020202020204" pitchFamily="34" charset="0"/>
                        <a:buNone/>
                      </a:pPr>
                      <a:r>
                        <a:rPr lang="en-US" sz="1200" dirty="0">
                          <a:latin typeface="Roboto" panose="02000000000000000000" pitchFamily="2" charset="0"/>
                          <a:ea typeface="Roboto" panose="02000000000000000000" pitchFamily="2" charset="0"/>
                          <a:cs typeface="Roboto" panose="02000000000000000000" pitchFamily="2" charset="0"/>
                        </a:rPr>
                        <a:t>Josh Wetzel </a:t>
                      </a:r>
                      <a:r>
                        <a:rPr lang="en-US" sz="1200">
                          <a:latin typeface="Roboto" panose="02000000000000000000" pitchFamily="2" charset="0"/>
                          <a:ea typeface="Roboto" panose="02000000000000000000" pitchFamily="2" charset="0"/>
                          <a:cs typeface="Roboto" panose="02000000000000000000" pitchFamily="2" charset="0"/>
                        </a:rPr>
                        <a:t>(Employment &amp; OHA) and Tony Heide (DHS)</a:t>
                      </a:r>
                      <a:endParaRPr lang="en-US" sz="1200" dirty="0">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8415293"/>
                  </a:ext>
                </a:extLst>
              </a:tr>
              <a:tr h="524850">
                <a:tc>
                  <a:txBody>
                    <a:bodyPr/>
                    <a:lstStyle/>
                    <a:p>
                      <a:pPr marL="0" indent="0" algn="l">
                        <a:buFont typeface="Arial" panose="020B0604020202020204" pitchFamily="34" charset="0"/>
                        <a:buNone/>
                      </a:pPr>
                      <a:r>
                        <a:rPr lang="en-US" sz="1200" i="1" dirty="0">
                          <a:latin typeface="Roboto" panose="02000000000000000000" pitchFamily="2" charset="0"/>
                          <a:ea typeface="Roboto" panose="02000000000000000000" pitchFamily="2" charset="0"/>
                          <a:cs typeface="Roboto" panose="02000000000000000000" pitchFamily="2" charset="0"/>
                        </a:rPr>
                        <a:t>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l">
                        <a:buFont typeface="Arial" panose="020B0604020202020204" pitchFamily="34" charset="0"/>
                        <a:buNone/>
                      </a:pPr>
                      <a:r>
                        <a:rPr lang="en-US" sz="1200" dirty="0">
                          <a:latin typeface="Roboto" panose="02000000000000000000" pitchFamily="2" charset="0"/>
                          <a:ea typeface="Roboto" panose="02000000000000000000" pitchFamily="2" charset="0"/>
                          <a:cs typeface="Roboto" panose="02000000000000000000" pitchFamily="2" charset="0"/>
                        </a:rPr>
                        <a:t>Kristina Koos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00914306"/>
                  </a:ext>
                </a:extLst>
              </a:tr>
              <a:tr h="524850">
                <a:tc>
                  <a:txBody>
                    <a:bodyPr/>
                    <a:lstStyle/>
                    <a:p>
                      <a:pPr marL="0" indent="0" algn="l">
                        <a:buFont typeface="Arial" panose="020B0604020202020204" pitchFamily="34" charset="0"/>
                        <a:buNone/>
                      </a:pPr>
                      <a:r>
                        <a:rPr lang="en-US" sz="1200" i="1" dirty="0">
                          <a:latin typeface="Roboto" panose="02000000000000000000" pitchFamily="2" charset="0"/>
                          <a:ea typeface="Roboto" panose="02000000000000000000" pitchFamily="2" charset="0"/>
                          <a:cs typeface="Roboto" panose="02000000000000000000" pitchFamily="2" charset="0"/>
                        </a:rPr>
                        <a:t>ODOT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l">
                        <a:buFont typeface="Arial" panose="020B0604020202020204" pitchFamily="34" charset="0"/>
                        <a:buNone/>
                      </a:pPr>
                      <a:r>
                        <a:rPr lang="en-US" sz="1200" dirty="0">
                          <a:latin typeface="Roboto" panose="02000000000000000000" pitchFamily="2" charset="0"/>
                          <a:ea typeface="Roboto" panose="02000000000000000000" pitchFamily="2" charset="0"/>
                          <a:cs typeface="Roboto" panose="02000000000000000000" pitchFamily="2" charset="0"/>
                        </a:rPr>
                        <a:t>John Nees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2790681"/>
                  </a:ext>
                </a:extLst>
              </a:tr>
              <a:tr h="524850">
                <a:tc>
                  <a:txBody>
                    <a:bodyPr/>
                    <a:lstStyle/>
                    <a:p>
                      <a:pPr marL="0" indent="0" algn="l">
                        <a:buFont typeface="Arial" panose="020B0604020202020204" pitchFamily="34" charset="0"/>
                        <a:buNone/>
                      </a:pPr>
                      <a:r>
                        <a:rPr lang="en-US" sz="1200" i="1" dirty="0">
                          <a:latin typeface="Roboto" panose="02000000000000000000" pitchFamily="2" charset="0"/>
                          <a:ea typeface="Roboto" panose="02000000000000000000" pitchFamily="2" charset="0"/>
                          <a:cs typeface="Roboto" panose="02000000000000000000" pitchFamily="2" charset="0"/>
                        </a:rPr>
                        <a:t>Special Agencies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lang="en-US" sz="1200" dirty="0">
                          <a:latin typeface="Roboto" panose="02000000000000000000" pitchFamily="2" charset="0"/>
                          <a:ea typeface="Roboto" panose="02000000000000000000" pitchFamily="2" charset="0"/>
                          <a:cs typeface="Roboto" panose="02000000000000000000" pitchFamily="2" charset="0"/>
                        </a:rPr>
                        <a:t>Debbie Pillsbury-Harvey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74480"/>
                  </a:ext>
                </a:extLst>
              </a:tr>
              <a:tr h="524850">
                <a:tc>
                  <a:txBody>
                    <a:bodyPr/>
                    <a:lstStyle/>
                    <a:p>
                      <a:pPr marL="0" indent="0" algn="l">
                        <a:buFont typeface="Arial" panose="020B0604020202020204" pitchFamily="34" charset="0"/>
                        <a:buNone/>
                      </a:pPr>
                      <a:r>
                        <a:rPr lang="en-US" sz="1200" b="1" dirty="0">
                          <a:latin typeface="Roboto" panose="02000000000000000000" pitchFamily="2" charset="0"/>
                          <a:ea typeface="Roboto" panose="02000000000000000000" pitchFamily="2" charset="0"/>
                          <a:cs typeface="Roboto" panose="02000000000000000000" pitchFamily="2" charset="0"/>
                        </a:rPr>
                        <a:t>For the Union: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lang="en-US" sz="1200" dirty="0">
                          <a:latin typeface="Roboto" panose="02000000000000000000" pitchFamily="2" charset="0"/>
                          <a:ea typeface="Roboto" panose="02000000000000000000" pitchFamily="2" charset="0"/>
                          <a:cs typeface="Roboto" panose="02000000000000000000" pitchFamily="2" charset="0"/>
                        </a:rPr>
                        <a:t>Call the Member Resource Center:</a:t>
                      </a:r>
                      <a:br>
                        <a:rPr lang="en-US" sz="1200" dirty="0">
                          <a:latin typeface="Roboto" panose="02000000000000000000" pitchFamily="2" charset="0"/>
                          <a:ea typeface="Roboto" panose="02000000000000000000" pitchFamily="2" charset="0"/>
                          <a:cs typeface="Roboto" panose="02000000000000000000" pitchFamily="2" charset="0"/>
                        </a:rPr>
                      </a:br>
                      <a:r>
                        <a:rPr lang="en-US" sz="1200" dirty="0">
                          <a:latin typeface="Roboto" panose="02000000000000000000" pitchFamily="2" charset="0"/>
                          <a:ea typeface="Roboto" panose="02000000000000000000" pitchFamily="2" charset="0"/>
                          <a:cs typeface="Roboto" panose="02000000000000000000" pitchFamily="2" charset="0"/>
                        </a:rPr>
                        <a:t>1-844-503-SEIU (7348)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1227928"/>
                  </a:ext>
                </a:extLst>
              </a:tr>
            </a:tbl>
          </a:graphicData>
        </a:graphic>
      </p:graphicFrame>
      <p:sp>
        <p:nvSpPr>
          <p:cNvPr id="3" name="TextBox 2">
            <a:extLst>
              <a:ext uri="{FF2B5EF4-FFF2-40B4-BE49-F238E27FC236}">
                <a16:creationId xmlns:a16="http://schemas.microsoft.com/office/drawing/2014/main" id="{6C2766E7-760D-498A-9D54-C684786A2126}"/>
              </a:ext>
            </a:extLst>
          </p:cNvPr>
          <p:cNvSpPr txBox="1"/>
          <p:nvPr/>
        </p:nvSpPr>
        <p:spPr>
          <a:xfrm>
            <a:off x="874336" y="1819275"/>
            <a:ext cx="10443328" cy="646331"/>
          </a:xfrm>
          <a:prstGeom prst="rect">
            <a:avLst/>
          </a:prstGeom>
          <a:noFill/>
        </p:spPr>
        <p:txBody>
          <a:bodyPr wrap="square" rtlCol="0">
            <a:spAutoFit/>
          </a:bodyPr>
          <a:lstStyle/>
          <a:p>
            <a:r>
              <a:rPr lang="en-US" dirty="0">
                <a:latin typeface="+mj-lt"/>
              </a:rPr>
              <a:t>Look at the table below to determine who you should contact for specific contract updates</a:t>
            </a:r>
          </a:p>
        </p:txBody>
      </p:sp>
      <p:sp>
        <p:nvSpPr>
          <p:cNvPr id="4" name="Rectangle 3">
            <a:extLst>
              <a:ext uri="{FF2B5EF4-FFF2-40B4-BE49-F238E27FC236}">
                <a16:creationId xmlns:a16="http://schemas.microsoft.com/office/drawing/2014/main" id="{8AF931B0-9F2C-F4A2-CCFE-FA6DAEA729CD}"/>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748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6C6C1-9F88-228C-3DC9-E19671D3F6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18E618-CE8B-A6E6-1320-589F5E55B449}"/>
              </a:ext>
            </a:extLst>
          </p:cNvPr>
          <p:cNvSpPr>
            <a:spLocks noGrp="1"/>
          </p:cNvSpPr>
          <p:nvPr>
            <p:ph type="title"/>
          </p:nvPr>
        </p:nvSpPr>
        <p:spPr>
          <a:xfrm>
            <a:off x="260350" y="1601274"/>
            <a:ext cx="5264150" cy="3655452"/>
          </a:xfrm>
        </p:spPr>
        <p:txBody>
          <a:bodyPr>
            <a:normAutofit/>
          </a:bodyPr>
          <a:lstStyle/>
          <a:p>
            <a:r>
              <a:rPr lang="en-US" sz="4800" dirty="0"/>
              <a:t>Contract Changes</a:t>
            </a:r>
          </a:p>
        </p:txBody>
      </p:sp>
      <p:pic>
        <p:nvPicPr>
          <p:cNvPr id="3" name="Picture 2">
            <a:extLst>
              <a:ext uri="{FF2B5EF4-FFF2-40B4-BE49-F238E27FC236}">
                <a16:creationId xmlns:a16="http://schemas.microsoft.com/office/drawing/2014/main" id="{3D69D5CA-B4B3-010D-4994-F72DD755992D}"/>
              </a:ext>
            </a:extLst>
          </p:cNvPr>
          <p:cNvPicPr>
            <a:picLocks noChangeAspect="1"/>
          </p:cNvPicPr>
          <p:nvPr/>
        </p:nvPicPr>
        <p:blipFill>
          <a:blip r:embed="rId3">
            <a:duotone>
              <a:prstClr val="black"/>
              <a:schemeClr val="tx2">
                <a:tint val="45000"/>
                <a:satMod val="400000"/>
              </a:schemeClr>
            </a:duotone>
          </a:blip>
          <a:stretch>
            <a:fillRect/>
          </a:stretch>
        </p:blipFill>
        <p:spPr>
          <a:xfrm>
            <a:off x="4663302" y="1466850"/>
            <a:ext cx="3418639" cy="4197350"/>
          </a:xfrm>
          <a:prstGeom prst="rect">
            <a:avLst/>
          </a:prstGeom>
        </p:spPr>
      </p:pic>
    </p:spTree>
    <p:extLst>
      <p:ext uri="{BB962C8B-B14F-4D97-AF65-F5344CB8AC3E}">
        <p14:creationId xmlns:p14="http://schemas.microsoft.com/office/powerpoint/2010/main" val="995716296"/>
      </p:ext>
    </p:extLst>
  </p:cSld>
  <p:clrMapOvr>
    <a:masterClrMapping/>
  </p:clrMapOvr>
  <mc:AlternateContent xmlns:mc="http://schemas.openxmlformats.org/markup-compatibility/2006" xmlns:p14="http://schemas.microsoft.com/office/powerpoint/2010/main">
    <mc:Choice Requires="p14">
      <p:transition spd="slow" p14:dur="2250">
        <p:push/>
      </p:transition>
    </mc:Choice>
    <mc:Fallback xmlns="">
      <p:transition spd="slow">
        <p:push/>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ABD03-9D75-F456-9F61-36538155F60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F13929A-E2D0-7023-C028-3E6D0F265AD1}"/>
              </a:ext>
            </a:extLst>
          </p:cNvPr>
          <p:cNvSpPr>
            <a:spLocks noGrp="1"/>
          </p:cNvSpPr>
          <p:nvPr>
            <p:ph type="title"/>
          </p:nvPr>
        </p:nvSpPr>
        <p:spPr>
          <a:xfrm>
            <a:off x="65988" y="365126"/>
            <a:ext cx="9964132" cy="1193988"/>
          </a:xfrm>
        </p:spPr>
        <p:txBody>
          <a:bodyPr>
            <a:normAutofit/>
          </a:bodyPr>
          <a:lstStyle/>
          <a:p>
            <a:r>
              <a:rPr lang="en-US" sz="2800" dirty="0"/>
              <a:t>Article 1 – Parties to the Agreement</a:t>
            </a:r>
          </a:p>
        </p:txBody>
      </p:sp>
      <p:sp>
        <p:nvSpPr>
          <p:cNvPr id="14" name="TextBox 13">
            <a:extLst>
              <a:ext uri="{FF2B5EF4-FFF2-40B4-BE49-F238E27FC236}">
                <a16:creationId xmlns:a16="http://schemas.microsoft.com/office/drawing/2014/main" id="{9EB1E24F-99FB-81CD-4072-3AE4419DC98E}"/>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0E2A17D8-EAC3-8002-A9AF-22071BD1D594}"/>
              </a:ext>
            </a:extLst>
          </p:cNvPr>
          <p:cNvSpPr txBox="1"/>
          <p:nvPr/>
        </p:nvSpPr>
        <p:spPr>
          <a:xfrm>
            <a:off x="-4528" y="2217719"/>
            <a:ext cx="12196528" cy="461665"/>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Housekeeping</a:t>
            </a:r>
            <a:r>
              <a:rPr lang="en-US" dirty="0">
                <a:latin typeface="Roboto" panose="02000000000000000000" pitchFamily="2" charset="0"/>
                <a:ea typeface="Roboto" panose="02000000000000000000" pitchFamily="2" charset="0"/>
                <a:cs typeface="Roboto" panose="02000000000000000000" pitchFamily="2" charset="0"/>
              </a:rPr>
              <a:t> to update Agency names. </a:t>
            </a:r>
          </a:p>
        </p:txBody>
      </p:sp>
      <p:sp>
        <p:nvSpPr>
          <p:cNvPr id="2" name="Rectangle 1">
            <a:extLst>
              <a:ext uri="{FF2B5EF4-FFF2-40B4-BE49-F238E27FC236}">
                <a16:creationId xmlns:a16="http://schemas.microsoft.com/office/drawing/2014/main" id="{C6B559BC-48E0-C0EB-70DB-19D8622D28B3}"/>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571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91965-FE87-8B8B-3B91-34FCB2C05BB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3308A22-5EA9-5CEE-217C-643F8726FC95}"/>
              </a:ext>
            </a:extLst>
          </p:cNvPr>
          <p:cNvSpPr>
            <a:spLocks noGrp="1"/>
          </p:cNvSpPr>
          <p:nvPr>
            <p:ph type="title"/>
          </p:nvPr>
        </p:nvSpPr>
        <p:spPr>
          <a:xfrm>
            <a:off x="65988" y="365126"/>
            <a:ext cx="9964132" cy="1193988"/>
          </a:xfrm>
        </p:spPr>
        <p:txBody>
          <a:bodyPr>
            <a:normAutofit/>
          </a:bodyPr>
          <a:lstStyle/>
          <a:p>
            <a:r>
              <a:rPr lang="en-US" sz="2800" dirty="0"/>
              <a:t>Article 2 – Recognition</a:t>
            </a:r>
          </a:p>
        </p:txBody>
      </p:sp>
      <p:sp>
        <p:nvSpPr>
          <p:cNvPr id="14" name="TextBox 13">
            <a:extLst>
              <a:ext uri="{FF2B5EF4-FFF2-40B4-BE49-F238E27FC236}">
                <a16:creationId xmlns:a16="http://schemas.microsoft.com/office/drawing/2014/main" id="{063CEEA7-09A8-9FC2-9D24-2EC1F6FF5F3F}"/>
              </a:ext>
            </a:extLst>
          </p:cNvPr>
          <p:cNvSpPr txBox="1"/>
          <p:nvPr/>
        </p:nvSpPr>
        <p:spPr>
          <a:xfrm>
            <a:off x="-4528" y="1718638"/>
            <a:ext cx="12196528" cy="369332"/>
          </a:xfrm>
          <a:prstGeom prst="rect">
            <a:avLst/>
          </a:prstGeom>
          <a:noFill/>
          <a:ln>
            <a:noFill/>
          </a:ln>
        </p:spPr>
        <p:txBody>
          <a:bodyPr wrap="square" rtlCol="0">
            <a:spAutoFit/>
          </a:bodyPr>
          <a:lstStyle/>
          <a:p>
            <a:r>
              <a:rPr lang="en-US" u="sng" dirty="0">
                <a:latin typeface="+mj-lt"/>
              </a:rPr>
              <a:t>Modifications</a:t>
            </a:r>
          </a:p>
        </p:txBody>
      </p:sp>
      <p:sp>
        <p:nvSpPr>
          <p:cNvPr id="19" name="TextBox 18">
            <a:extLst>
              <a:ext uri="{FF2B5EF4-FFF2-40B4-BE49-F238E27FC236}">
                <a16:creationId xmlns:a16="http://schemas.microsoft.com/office/drawing/2014/main" id="{BF426937-6FF4-F1CC-190F-C5547B6F1960}"/>
              </a:ext>
            </a:extLst>
          </p:cNvPr>
          <p:cNvSpPr txBox="1"/>
          <p:nvPr/>
        </p:nvSpPr>
        <p:spPr>
          <a:xfrm>
            <a:off x="-4528" y="2130700"/>
            <a:ext cx="12196528" cy="1708160"/>
          </a:xfrm>
          <a:prstGeom prst="rect">
            <a:avLst/>
          </a:prstGeom>
          <a:noFill/>
          <a:ln>
            <a:noFill/>
          </a:ln>
        </p:spPr>
        <p:txBody>
          <a:bodyPr wrap="square" rtlCol="0">
            <a:spAutoFit/>
          </a:bodyPr>
          <a:lstStyle/>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Housekeeping</a:t>
            </a:r>
            <a:r>
              <a:rPr lang="en-US" dirty="0">
                <a:latin typeface="Roboto" panose="02000000000000000000" pitchFamily="2" charset="0"/>
                <a:ea typeface="Roboto" panose="02000000000000000000" pitchFamily="2" charset="0"/>
                <a:cs typeface="Roboto" panose="02000000000000000000" pitchFamily="2" charset="0"/>
              </a:rPr>
              <a:t> to update Agency names.</a:t>
            </a:r>
          </a:p>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Added</a:t>
            </a:r>
            <a:r>
              <a:rPr lang="en-US" dirty="0">
                <a:latin typeface="Roboto" panose="02000000000000000000" pitchFamily="2" charset="0"/>
                <a:ea typeface="Roboto" panose="02000000000000000000" pitchFamily="2" charset="0"/>
                <a:cs typeface="Roboto" panose="02000000000000000000" pitchFamily="2" charset="0"/>
              </a:rPr>
              <a:t> language clarifying that retired state employees working in temporary appointments are excluded from being SEIU represented temporary employees.</a:t>
            </a:r>
          </a:p>
          <a:p>
            <a:pPr marL="285750" indent="-285750">
              <a:lnSpc>
                <a:spcPct val="150000"/>
              </a:lnSpc>
              <a:buFont typeface="Courier New" panose="02070309020205020404" pitchFamily="49" charset="0"/>
              <a:buChar char="o"/>
            </a:pPr>
            <a:r>
              <a:rPr lang="en-US" b="1" dirty="0">
                <a:latin typeface="Roboto" panose="02000000000000000000" pitchFamily="2" charset="0"/>
                <a:ea typeface="Roboto" panose="02000000000000000000" pitchFamily="2" charset="0"/>
                <a:cs typeface="Roboto" panose="02000000000000000000" pitchFamily="2" charset="0"/>
              </a:rPr>
              <a:t>Added</a:t>
            </a:r>
            <a:r>
              <a:rPr lang="en-US" dirty="0">
                <a:latin typeface="Roboto" panose="02000000000000000000" pitchFamily="2" charset="0"/>
                <a:ea typeface="Roboto" panose="02000000000000000000" pitchFamily="2" charset="0"/>
                <a:cs typeface="Roboto" panose="02000000000000000000" pitchFamily="2" charset="0"/>
              </a:rPr>
              <a:t> “calendar" days throughout Section 4 for clarity.</a:t>
            </a:r>
          </a:p>
        </p:txBody>
      </p:sp>
      <p:sp>
        <p:nvSpPr>
          <p:cNvPr id="2" name="Rectangle 1">
            <a:extLst>
              <a:ext uri="{FF2B5EF4-FFF2-40B4-BE49-F238E27FC236}">
                <a16:creationId xmlns:a16="http://schemas.microsoft.com/office/drawing/2014/main" id="{E5DB5FB8-8FA8-B227-38C4-E57B7E4A9CBD}"/>
              </a:ext>
            </a:extLst>
          </p:cNvPr>
          <p:cNvSpPr/>
          <p:nvPr/>
        </p:nvSpPr>
        <p:spPr>
          <a:xfrm>
            <a:off x="10125075" y="133445"/>
            <a:ext cx="1314450" cy="1304830"/>
          </a:xfrm>
          <a:prstGeom prst="rect">
            <a:avLst/>
          </a:prstGeom>
          <a:solidFill>
            <a:srgbClr val="1A8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493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theme/theme1.xml><?xml version="1.0" encoding="utf-8"?>
<a:theme xmlns:a="http://schemas.openxmlformats.org/drawingml/2006/main" name="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952CFFC0-9B17-4F2C-B74B-C7CFB12DACD9}"/>
    </a:ext>
  </a:extLst>
</a:theme>
</file>

<file path=ppt/theme/theme2.xml><?xml version="1.0" encoding="utf-8"?>
<a:theme xmlns:a="http://schemas.openxmlformats.org/drawingml/2006/main" name="1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6FDF6CAC-E375-4D9A-9675-21B8AEF9ABBA}"/>
    </a:ext>
  </a:extLst>
</a:theme>
</file>

<file path=ppt/theme/theme3.xml><?xml version="1.0" encoding="utf-8"?>
<a:theme xmlns:a="http://schemas.openxmlformats.org/drawingml/2006/main" name="2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69BF9B39-1A58-4A65-81D6-33B249E1B5DB}"/>
    </a:ext>
  </a:extLst>
</a:theme>
</file>

<file path=ppt/theme/theme4.xml><?xml version="1.0" encoding="utf-8"?>
<a:theme xmlns:a="http://schemas.openxmlformats.org/drawingml/2006/main" name="3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38D65B92-31E8-4B39-9E05-6DA3AF1E2619}"/>
    </a:ext>
  </a:extLst>
</a:theme>
</file>

<file path=ppt/theme/theme5.xml><?xml version="1.0" encoding="utf-8"?>
<a:theme xmlns:a="http://schemas.openxmlformats.org/drawingml/2006/main" name="4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C7445596-8740-40BC-A258-7E1E7E0A487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ntract_x0020_Years xmlns="e93a1355-dcbd-4ee6-87a8-44e09f1824ca" xsi:nil="true"/>
    <related_x0020_document xmlns="e93a1355-dcbd-4ee6-87a8-44e09f1824ca">
      <Url xsi:nil="true"/>
      <Description xsi:nil="true"/>
    </related_x0020_document>
    <Sub_x002d_Category xmlns="e93a1355-dcbd-4ee6-87a8-44e09f1824ca" xsi:nil="true"/>
    <Description0 xmlns="e93a1355-dcbd-4ee6-87a8-44e09f1824ca" xsi:nil="true"/>
    <Draft xmlns="e93a1355-dcbd-4ee6-87a8-44e09f1824ca">
      <Url xsi:nil="true"/>
      <Description xsi:nil="true"/>
    </Draft>
    <PublishingExpirationDate xmlns="http://schemas.microsoft.com/sharepoint/v3" xsi:nil="true"/>
    <Category xmlns="e93a1355-dcbd-4ee6-87a8-44e09f1824ca">LRU</Category>
    <PublishingStartDate xmlns="http://schemas.microsoft.com/sharepoint/v3" xsi:nil="true"/>
    <Tags xmlns="e93a1355-dcbd-4ee6-87a8-44e09f1824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B76FC3C857F240A9C2E4F15016144F" ma:contentTypeVersion="10" ma:contentTypeDescription="Create a new document." ma:contentTypeScope="" ma:versionID="e9a1355cea752ef2b730c04fd06d7589">
  <xsd:schema xmlns:xsd="http://www.w3.org/2001/XMLSchema" xmlns:xs="http://www.w3.org/2001/XMLSchema" xmlns:p="http://schemas.microsoft.com/office/2006/metadata/properties" xmlns:ns1="http://schemas.microsoft.com/sharepoint/v3" xmlns:ns2="e93a1355-dcbd-4ee6-87a8-44e09f1824ca" xmlns:ns3="c11a4dd1-9999-41de-ad6b-508521c3559d" targetNamespace="http://schemas.microsoft.com/office/2006/metadata/properties" ma:root="true" ma:fieldsID="47b379964e44526d17c18a756cf23341" ns1:_="" ns2:_="" ns3:_="">
    <xsd:import namespace="http://schemas.microsoft.com/sharepoint/v3"/>
    <xsd:import namespace="e93a1355-dcbd-4ee6-87a8-44e09f1824ca"/>
    <xsd:import namespace="c11a4dd1-9999-41de-ad6b-508521c3559d"/>
    <xsd:element name="properties">
      <xsd:complexType>
        <xsd:sequence>
          <xsd:element name="documentManagement">
            <xsd:complexType>
              <xsd:all>
                <xsd:element ref="ns2:Category"/>
                <xsd:element ref="ns2:Sub_x002d_Category" minOccurs="0"/>
                <xsd:element ref="ns2:Description0" minOccurs="0"/>
                <xsd:element ref="ns2:Contract_x0020_Years" minOccurs="0"/>
                <xsd:element ref="ns1:PublishingStartDate" minOccurs="0"/>
                <xsd:element ref="ns1:PublishingExpirationDate" minOccurs="0"/>
                <xsd:element ref="ns2:Tags" minOccurs="0"/>
                <xsd:element ref="ns2:related_x0020_document" minOccurs="0"/>
                <xsd:element ref="ns2:Draf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3a1355-dcbd-4ee6-87a8-44e09f1824ca" elementFormDefault="qualified">
    <xsd:import namespace="http://schemas.microsoft.com/office/2006/documentManagement/types"/>
    <xsd:import namespace="http://schemas.microsoft.com/office/infopath/2007/PartnerControls"/>
    <xsd:element name="Category" ma:index="1" ma:displayName="Category" ma:format="Dropdown" ma:internalName="Category">
      <xsd:simpleType>
        <xsd:restriction base="dms:Choice">
          <xsd:enumeration value="Advice"/>
          <xsd:enumeration value="Class/Comp"/>
          <xsd:enumeration value="Development"/>
          <xsd:enumeration value="Forms"/>
          <xsd:enumeration value="LRU"/>
          <xsd:enumeration value="Services"/>
          <xsd:enumeration value="Systems"/>
        </xsd:restriction>
      </xsd:simpleType>
    </xsd:element>
    <xsd:element name="Sub_x002d_Category" ma:index="2" nillable="true" ma:displayName="Sub-Category" ma:format="Dropdown" ma:internalName="Sub_x002d_Category">
      <xsd:simpleType>
        <xsd:union memberTypes="dms:Text">
          <xsd:simpleType>
            <xsd:restriction base="dms:Choice">
              <xsd:enumeration value="Manual"/>
              <xsd:enumeration value="Procedural Rules"/>
              <xsd:enumeration value="General"/>
              <xsd:enumeration value="Class/Comp"/>
              <xsd:enumeration value="Position Management"/>
              <xsd:enumeration value="Filling Positions"/>
              <xsd:enumeration value="Workforce Management"/>
              <xsd:enumeration value="Employee Leave"/>
              <xsd:enumeration value="Discipline &amp; Discharge"/>
              <xsd:enumeration value="Safety &amp; Risk"/>
              <xsd:enumeration value="Labor Relations"/>
              <xsd:enumeration value="Arbitration"/>
              <xsd:enumeration value="CBA"/>
              <xsd:enumeration value="Workday"/>
              <xsd:enumeration value="Policy Review"/>
              <xsd:enumeration value="Payroll"/>
            </xsd:restriction>
          </xsd:simpleType>
        </xsd:union>
      </xsd:simpleType>
    </xsd:element>
    <xsd:element name="Description0" ma:index="3" nillable="true" ma:displayName="Description" ma:internalName="Description0">
      <xsd:simpleType>
        <xsd:restriction base="dms:Text">
          <xsd:maxLength value="255"/>
        </xsd:restriction>
      </xsd:simpleType>
    </xsd:element>
    <xsd:element name="Contract_x0020_Years" ma:index="5" nillable="true" ma:displayName="Contract Years" ma:internalName="Contract_x0020_Years">
      <xsd:simpleType>
        <xsd:restriction base="dms:Text">
          <xsd:maxLength value="255"/>
        </xsd:restriction>
      </xsd:simpleType>
    </xsd:element>
    <xsd:element name="Tags" ma:index="14" nillable="true" ma:displayName="Tags" ma:internalName="Tags">
      <xsd:simpleType>
        <xsd:restriction base="dms:Text">
          <xsd:maxLength value="255"/>
        </xsd:restriction>
      </xsd:simpleType>
    </xsd:element>
    <xsd:element name="related_x0020_document" ma:index="15" nillable="true" ma:displayName="related document" ma:format="Hyperlink" ma:internalName="related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Draft" ma:index="16" nillable="true" ma:displayName="Draft" ma:description="This field is only for use with policies out for review" ma:format="Hyperlink" ma:internalName="Draft">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B2366-684B-4095-A35B-BDDACCB55D90}">
  <ds:schemaRefs>
    <ds:schemaRef ds:uri="http://schemas.microsoft.com/sharepoint/v3/contenttype/forms"/>
  </ds:schemaRefs>
</ds:datastoreItem>
</file>

<file path=customXml/itemProps2.xml><?xml version="1.0" encoding="utf-8"?>
<ds:datastoreItem xmlns:ds="http://schemas.openxmlformats.org/officeDocument/2006/customXml" ds:itemID="{0C745ADF-040B-41DC-AA2C-6B34774E2BC4}">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09137baa-9c37-4b0a-8673-9d5dcda32f7b"/>
    <ds:schemaRef ds:uri="http://purl.org/dc/dcmitype/"/>
    <ds:schemaRef ds:uri="896391a8-8ee5-4cbc-b720-b4f9aec1dc3d"/>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057AE18A-BF15-4BBB-B4E2-62C0180C143E}"/>
</file>

<file path=docMetadata/LabelInfo.xml><?xml version="1.0" encoding="utf-8"?>
<clbl:labelList xmlns:clbl="http://schemas.microsoft.com/office/2020/mipLabelMetadata">
  <clbl:label id="{09b73270-2993-4076-be47-9c78f42a1e8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DAS PowerPoint Presentation with Instructions 1</Template>
  <TotalTime>2100</TotalTime>
  <Words>7792</Words>
  <Application>Microsoft Office PowerPoint</Application>
  <PresentationFormat>Widescreen</PresentationFormat>
  <Paragraphs>559</Paragraphs>
  <Slides>57</Slides>
  <Notes>56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57</vt:i4>
      </vt:variant>
    </vt:vector>
  </HeadingPairs>
  <TitlesOfParts>
    <vt:vector size="69" baseType="lpstr">
      <vt:lpstr>Aptos</vt:lpstr>
      <vt:lpstr>Aptos Narrow</vt:lpstr>
      <vt:lpstr>Arial</vt:lpstr>
      <vt:lpstr>Calibri</vt:lpstr>
      <vt:lpstr>Courier New</vt:lpstr>
      <vt:lpstr>Montserrat</vt:lpstr>
      <vt:lpstr>Roboto</vt:lpstr>
      <vt:lpstr>DAS_2022</vt:lpstr>
      <vt:lpstr>1_DAS_2022</vt:lpstr>
      <vt:lpstr>2_DAS_2022</vt:lpstr>
      <vt:lpstr>3_DAS_2022</vt:lpstr>
      <vt:lpstr>4_DAS_2022</vt:lpstr>
      <vt:lpstr>Contract Training  2025-2027:  SEIU &amp; State of Oregon  Collective Bargaining Agreement</vt:lpstr>
      <vt:lpstr>  </vt:lpstr>
      <vt:lpstr>Bargaining Teams</vt:lpstr>
      <vt:lpstr>SEIU Central Table – Union Team Members</vt:lpstr>
      <vt:lpstr>SEIU Central Table – Management Team Members</vt:lpstr>
      <vt:lpstr>Contract Revisions – Contacts</vt:lpstr>
      <vt:lpstr>Contract Changes</vt:lpstr>
      <vt:lpstr>Article 1 – Parties to the Agreement</vt:lpstr>
      <vt:lpstr>Article 2 – Recognition</vt:lpstr>
      <vt:lpstr>Article 4 – Term of Agreement</vt:lpstr>
      <vt:lpstr>Article 10 – Union Rights</vt:lpstr>
      <vt:lpstr>Article 14 – Negotiations Procedure</vt:lpstr>
      <vt:lpstr>Article 19 – Personnel Records</vt:lpstr>
      <vt:lpstr>Article 21 – Grievance and Arb Procedure</vt:lpstr>
      <vt:lpstr>Article 22 &amp; 22T – No Discrimination</vt:lpstr>
      <vt:lpstr>Article 26 – Differentials – General Changes</vt:lpstr>
      <vt:lpstr>Article 26 – Differentials (Continued) – Work out of Class Differential</vt:lpstr>
      <vt:lpstr>Article 26 – Differentials (Continued) – Underfill Differential</vt:lpstr>
      <vt:lpstr>Article 26 – Differentials (Continued) – Essential Worker Pay</vt:lpstr>
      <vt:lpstr>Article 27 – Salary Increase</vt:lpstr>
      <vt:lpstr>Article 27 – Salary Increase (continued)</vt:lpstr>
      <vt:lpstr>Article 29 – Salary Administration</vt:lpstr>
      <vt:lpstr>Article 29 – Salary Administration (Continued) – Recoupment of Wage and Benefit Overpayments</vt:lpstr>
      <vt:lpstr>Article 31 – Insurance</vt:lpstr>
      <vt:lpstr>Article 32 – Overtime</vt:lpstr>
      <vt:lpstr>Article 43 – Career Development</vt:lpstr>
      <vt:lpstr>Article 45 – Filling of Vacancies</vt:lpstr>
      <vt:lpstr>Article 51 – LD Appointment</vt:lpstr>
      <vt:lpstr>Article 57 – Bereavement Leave</vt:lpstr>
      <vt:lpstr>Article 58 – Holidays</vt:lpstr>
      <vt:lpstr>Article 59 – Election Days</vt:lpstr>
      <vt:lpstr>Article 64 – Pre Retirement Planning</vt:lpstr>
      <vt:lpstr>Article 81 – Reclassification Upward</vt:lpstr>
      <vt:lpstr>Article 86 – Workload Prioritization</vt:lpstr>
      <vt:lpstr>Article 101 &amp; 101T – Safety and Health</vt:lpstr>
      <vt:lpstr>Article 121 – Education Training and Development</vt:lpstr>
      <vt:lpstr>Article 123 – Inclement or Hazardous Conditions</vt:lpstr>
      <vt:lpstr>Article 133 – Leave to Address Domestic Violence, Harassment, Sexual Assault, Bias, Stalking or Human Trafficking</vt:lpstr>
      <vt:lpstr>Article 136 – Critical Incident Leave</vt:lpstr>
      <vt:lpstr>Article 138 – Working Remotely</vt:lpstr>
      <vt:lpstr>LOA 361 – Contract Specialist</vt:lpstr>
      <vt:lpstr>LOA 461 – A22 and A22T No Discrimination Alleged Violations </vt:lpstr>
      <vt:lpstr>LOA 463 – A22 &amp; 22T Equity and Non-Discrimination Initiative</vt:lpstr>
      <vt:lpstr>LOA 464 – A27 Salary and Benefit Report</vt:lpstr>
      <vt:lpstr>New LOA – A71 Seasonal and Intermittent Workforce Committee</vt:lpstr>
      <vt:lpstr>New LOA – Employee Monitoring</vt:lpstr>
      <vt:lpstr>New LOA – Employee Resource Group Committee</vt:lpstr>
      <vt:lpstr>New LOA – Finalization Process</vt:lpstr>
      <vt:lpstr>New LOA – A56 Hardship Donations</vt:lpstr>
      <vt:lpstr>New LOA – Structural Changes To Pay Practices</vt:lpstr>
      <vt:lpstr>New LOA – Structural Changes To Pay Practices (Continued)</vt:lpstr>
      <vt:lpstr>New LOA – Structural Changes To Pay Practices (Continued)</vt:lpstr>
      <vt:lpstr>New LOA – Structural Changes To Pay Practices (Continued)</vt:lpstr>
      <vt:lpstr>New LOA – AI in the Workplace</vt:lpstr>
      <vt:lpstr>New LOA – IMT Pay Review</vt:lpstr>
      <vt:lpstr>Continued LOAs</vt:lpstr>
      <vt:lpstr>This now concludes all SEIU CBA updates!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LICHTY Jacob * DAS</dc:creator>
  <cp:lastModifiedBy>LICHTY Jacob * DAS</cp:lastModifiedBy>
  <cp:revision>27</cp:revision>
  <dcterms:created xsi:type="dcterms:W3CDTF">2025-09-03T23:36:46Z</dcterms:created>
  <dcterms:modified xsi:type="dcterms:W3CDTF">2026-01-07T21:25:39Z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0x01010006B76FC3C857F240A9C2E4F15016144F</vt:lpwstr>
  </property>
</Properties>
</file>