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0" r:id="rId6"/>
    <p:sldId id="271" r:id="rId7"/>
    <p:sldId id="263" r:id="rId8"/>
    <p:sldId id="272" r:id="rId9"/>
    <p:sldId id="264" r:id="rId10"/>
    <p:sldId id="273" r:id="rId11"/>
    <p:sldId id="285" r:id="rId12"/>
    <p:sldId id="265" r:id="rId13"/>
    <p:sldId id="266" r:id="rId14"/>
    <p:sldId id="267" r:id="rId15"/>
    <p:sldId id="279" r:id="rId16"/>
    <p:sldId id="280" r:id="rId17"/>
    <p:sldId id="283" r:id="rId18"/>
    <p:sldId id="286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AC6"/>
    <a:srgbClr val="C699FD"/>
    <a:srgbClr val="BB8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772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6:18:03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24575,'0'5'0,"1"-1"0,0 1 0,0 0 0,0-1 0,1 1 0,-1-1 0,1 0 0,0 1 0,5 6 0,0 1 0,127 196 0,9-9 0,70 86-416,78 105-1249,83 106 582,68 98-1586,59 81 1321,907 1148-3625,820 834 2423,-2005-2405 2457,1478 1714 90,-1375-1563 818,-68-64-193,357 603 6451,-553-842-5500,170 295 1353,-198-338-9326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6:18:08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9078 1 24575,'-2'0'0,"-1"1"0,1-1 0,-1 1 0,1 0 0,0 0 0,-1 0 0,1 0 0,0 0 0,0 0 0,0 1 0,0-1 0,0 1 0,0-1 0,0 1 0,-1 2 0,-31 38 0,19-23 0,-572 787-463,464-625-145,-716 991 394,88-65 214,171-236 0,-167 138 29,-29-16-130,654-839 55,-472 668-608,44 25-150,218-330 461,-875 1140 2050,760-1065-187,135-176-1543,74-88 23,15 10 0,-203 414 0,403-707-108,-68 120-1149,66-130-5569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18:46:02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9916 0 24575,'-5'2'0,"0"-1"0,-1 1 0,1 0 0,0 1 0,0-1 0,0 1 0,1 0 0,-1 0 0,1 1 0,0-1 0,-1 1 0,-3 5 0,-1 0 0,-461 459 0,328-317 0,-18 17 0,-367 377 0,-103 171 0,34-6 0,-26-20 0,352-394 0,-317 421 0,284-333 0,-293 312 0,301-356 0,-372 405 0,515-587 0,-580 623 0,272-293 0,-285 237 0,319-268 0,216-224 0,68-77 0,-207 218 0,262-283 0,9-7 0,-154 128 0,122-125 0,-118 122 0,214-193-1365,4-2-5461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18:46:08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24575,'21'18'0,"1"-1"0,0-1 0,1 0 0,25 11 0,6 5 0,743 538 0,-230-153-199,-66-51-387,-302-217 586,755 612 0,-682-510 392,329 390 1,-195-169-393,171 210 0,-12-16 0,-97-121 0,-192-211 0,297 373 0,-487-596 0,285 380 0,-32 21 0,-159-234 0,31 55 0,283 458 0,-372-604 0,554 717 0,-242-434 0,-257-288 0,-137-123 115,-17-22-1595,-11-20-5346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16:06:42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13879 0 24575,'-9'1'0,"0"-1"0,0 2 0,0-1 0,0 1 0,0 1 0,1-1 0,-1 2 0,1-1 0,-10 6 0,-70 49 0,59-37 0,-683 552 0,626-500 0,-890 826-1253,940-864 1248,-967 976-110,31 32-57,539-575 144,-118 135 28,-660 683 0,-143 26 0,1018-989 0,-1129 981 1573,1076-988-1573,82-69 0,34-2 0,-245 284 0,254-238 0,-662 690 0,581-650 0,-365 320 0,593-556 0,-293 225 0,244-213 0,79-47-1365,70-49-5461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16:06:51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24575,'1'4'0,"0"-1"0,1 0 0,-1 1 0,1-1 0,0 0 0,0 0 0,0 0 0,0 0 0,0 0 0,1 0 0,0-1 0,-1 1 0,1-1 0,0 1 0,0-1 0,6 3 0,3 4 0,207 175 0,129 102 0,834 526 0,-916-630 0,-8 12 0,296 288 0,-70-1 0,-42 38 0,-145-104 0,6 8 0,-1 26 0,-140-187 0,157 281 0,47 99 0,-33-14 0,-199-361 0,82 144 0,278 397 0,151-19 0,-434-548 0,601 643 0,-422-459 0,-63-66 0,-191-215 0,443 509 0,-49-64 0,-504-562 0,211 229 0,171 169 0,256 231 0,-414-422 0,-183-174 0,-31-21 74,-29-31-362,1 1 0,0-1 0,0 0 1,10 7-1,-1-3-6538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F9335-9FEA-42FF-92B5-331E04EC40B3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FC00E-10A7-43B2-AA39-1841173F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6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by talking about one kind of story – scientific story, told using scientific writing. My background…</a:t>
            </a:r>
          </a:p>
          <a:p>
            <a:r>
              <a:rPr lang="en-US" dirty="0"/>
              <a:t>That’s not really the kind of story we want to tell – language used to analyze and study isn’t the same as language used to explain.</a:t>
            </a:r>
          </a:p>
          <a:p>
            <a:r>
              <a:rPr lang="en-US" dirty="0"/>
              <a:t>As analysts and project managers, especially working for the government, we’re writing for a different purpose.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42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0A567-46FD-5249-8B95-3157B5EAE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4516C3-8B19-7C6F-4877-9CA85D9D9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623E8-C636-9276-9822-98E9E5FDD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goes for presentations, the time spent is worthwhile.</a:t>
            </a:r>
          </a:p>
          <a:p>
            <a:r>
              <a:rPr lang="en-US" dirty="0"/>
              <a:t>Guidance is similar, but with added visual aspect. </a:t>
            </a:r>
          </a:p>
          <a:p>
            <a:r>
              <a:rPr lang="en-US" dirty="0"/>
              <a:t>You’ve also got a captive audience. All eyes on you. You can be more human.</a:t>
            </a:r>
          </a:p>
          <a:p>
            <a:r>
              <a:rPr lang="en-US" dirty="0"/>
              <a:t>You may say, stories have good guys and bad guys, a big CGI climax – </a:t>
            </a:r>
            <a:r>
              <a:rPr lang="en-US" dirty="0" err="1"/>
              <a:t>Kishotenketsu</a:t>
            </a:r>
            <a:r>
              <a:rPr lang="en-US" dirty="0"/>
              <a:t> is a model of storytelling without needing conflict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F0609-50FB-B885-8557-77CDE4E2E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0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could grab attention by stating a problem, identifying good and bad actors.</a:t>
            </a:r>
          </a:p>
          <a:p>
            <a:r>
              <a:rPr lang="en-US" dirty="0"/>
              <a:t>Development could detail consequences of issue, what was done to fix it.</a:t>
            </a:r>
          </a:p>
          <a:p>
            <a:r>
              <a:rPr lang="en-US" dirty="0"/>
              <a:t>Twist could show how it was addressed (relieved), or shocking problems from a lack of action.</a:t>
            </a:r>
          </a:p>
          <a:p>
            <a:r>
              <a:rPr lang="en-US" dirty="0"/>
              <a:t>Conclusion stating how good a job we did or how much we need action in this area.</a:t>
            </a:r>
          </a:p>
          <a:p>
            <a:r>
              <a:rPr lang="en-US" dirty="0"/>
              <a:t>Read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4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E2518-BC79-C9E4-97F4-07F90E2E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A780C-5489-FBA3-D6C3-A24679673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EE0FB-218E-1DE7-847E-7FEC5939B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quickly illustrate some of these points, we can improve on a report I wrote a couple years ago…</a:t>
            </a:r>
          </a:p>
          <a:p>
            <a:r>
              <a:rPr lang="en-US" dirty="0"/>
              <a:t>Turns out, most of my focus was on mailing to addresses that mail had already been returned from...</a:t>
            </a:r>
          </a:p>
          <a:p>
            <a:r>
              <a:rPr lang="en-US" dirty="0"/>
              <a:t>Most recommendations were around correcting known bad addresses.</a:t>
            </a:r>
          </a:p>
          <a:p>
            <a:r>
              <a:rPr lang="en-US" dirty="0"/>
              <a:t>Comparison of DOR vs IRS procedures around returned mail only yielded one recommendation but took half a page.</a:t>
            </a:r>
          </a:p>
          <a:p>
            <a:r>
              <a:rPr lang="en-US" dirty="0"/>
              <a:t>Can consolidate, suggest as a solution as before and back up by saying “IRS does this.” Don’t need whole comparison.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BE03A-8D7E-85C2-B676-4B0E39D2F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16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C2CF7-0B6E-D0DE-6876-A6B23C727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96B35-D5F0-2251-0EE4-A02D7FFCD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96A63-148D-5C26-2067-CB1977DA5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chart from the Executive Summary of that report. Really didn’t help at all.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2962C-409B-D8A9-2C1C-05381E21E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7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22F58-BFB2-A617-FFF9-FF0A1AA5D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11969-C332-0B24-8F96-8D6AE8E2E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8F05B-C36E-0CF1-DC98-14AA4DC55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made – Narrowed data used, descriptive title, axis lines/grid lines can usually 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message here is clear, but details and extension of argument can be found by reading.</a:t>
            </a:r>
          </a:p>
          <a:p>
            <a:r>
              <a:rPr lang="en-US" dirty="0"/>
              <a:t>Still leaves with questions, but not about what is shown.</a:t>
            </a:r>
          </a:p>
          <a:p>
            <a:r>
              <a:rPr lang="en-US" dirty="0"/>
              <a:t>Also removed a lot of visual clutter – leaders can see volume at a glance.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D3FE4-D5DA-1AC9-060E-7A5EDEB94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466D7-19EB-5D11-E60F-AA12C1A4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45E0C-5C95-1309-7EFC-77B8F6ADF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17B48-E0CF-7234-A10A-70B880A1D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a goal, maybe even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Put desired takeaway in title, then reader can look for the supporting evidence in the plot</a:t>
            </a:r>
            <a:endParaRPr lang="en-US" dirty="0"/>
          </a:p>
          <a:p>
            <a:r>
              <a:rPr lang="en-US" dirty="0"/>
              <a:t>You have to speak for the data. Don’t be coy! Use your perspective, make your point.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AD2CA-139A-35BD-B654-D761884DE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29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B012B-847F-7839-94D5-BE58E485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31CE40-4C38-F89E-F292-1FA75FF33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98166-1CDF-5373-5792-CC7ABD64C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Resist the urge to get fancy with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5D0A9-1671-B201-A2E3-069FDA8E1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39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way to become a better writer is by reading.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write or give presentations so people will care, give funding, make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“Data has no value on its own” – Dr. Alex </a:t>
            </a:r>
            <a:r>
              <a:rPr lang="en-US" dirty="0" err="1"/>
              <a:t>Gurvich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Spend a lot of time working on projects, but taking the time to optimize writing/presentation can amplify the value of that time spent.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Your stories include the people you serve, the choices our leaders make, and what happens to all of us as a result.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getting started with some principles that make a good storyteller or a good story…</a:t>
            </a:r>
          </a:p>
          <a:p>
            <a:r>
              <a:rPr lang="en-US" dirty="0"/>
              <a:t>Expanding on the first point…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7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thing to ask when outlining 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A0302-A03E-1C53-CFA1-76C3F7AC9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7FFF5E-5F8B-0993-281A-35DD712B0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EE1085-AF99-3016-FB81-700012090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also want to know…</a:t>
            </a:r>
          </a:p>
          <a:p>
            <a:r>
              <a:rPr lang="en-US" dirty="0"/>
              <a:t>This is how this person was affected, now look how many people are affected by this issue.</a:t>
            </a:r>
          </a:p>
          <a:p>
            <a:r>
              <a:rPr lang="en-US" dirty="0"/>
              <a:t>If they respond well to pretty charts, make some pretty charts for them.</a:t>
            </a:r>
          </a:p>
          <a:p>
            <a:r>
              <a:rPr lang="en-US" dirty="0"/>
              <a:t>Just like the audience has a perspective…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35CDF-0766-D147-8138-2893A7C25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…You have yours, and it’s extremely valuable.</a:t>
            </a:r>
          </a:p>
          <a:p>
            <a:r>
              <a:rPr lang="en-US" dirty="0"/>
              <a:t>Science is biased by what research gets funded – better food choices vs more corn for more cows</a:t>
            </a:r>
          </a:p>
          <a:p>
            <a:r>
              <a:rPr lang="en-US" dirty="0"/>
              <a:t>Even technical manuals are biased by their writers – what to include, word choice…</a:t>
            </a:r>
            <a:br>
              <a:rPr lang="en-US" dirty="0"/>
            </a:br>
            <a:r>
              <a:rPr lang="en-US" dirty="0"/>
              <a:t>What you value: this is an issue of fairness, this process is deficient, I’m working on behalf of this group.</a:t>
            </a:r>
          </a:p>
          <a:p>
            <a:r>
              <a:rPr lang="en-US" dirty="0"/>
              <a:t>Making your values clear to a reader will help them see things from your point of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 comes with a warning label, however.</a:t>
            </a:r>
          </a:p>
          <a:p>
            <a:r>
              <a:rPr lang="en-US" dirty="0"/>
              <a:t>Taking that winding path is all well and good while you’re analyzing data, but…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0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…You can’t wander when communicating your data – wastes people’s time.</a:t>
            </a:r>
          </a:p>
          <a:p>
            <a:r>
              <a:rPr lang="en-US" dirty="0"/>
              <a:t>Now this is what I struggle most with coming from a science background. You’re meant to pack in details…</a:t>
            </a:r>
          </a:p>
          <a:p>
            <a:r>
              <a:rPr lang="en-US" dirty="0"/>
              <a:t>Two questions that help me when editing down -</a:t>
            </a:r>
          </a:p>
          <a:p>
            <a:r>
              <a:rPr lang="en-US" dirty="0"/>
              <a:t>Executive Summary really helps dial in what needs to be there, what is tough to cut, what is just extra fat.</a:t>
            </a:r>
          </a:p>
          <a:p>
            <a:r>
              <a:rPr lang="en-US" dirty="0"/>
              <a:t>Broadening our scope to the story as a whole…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33F2-83D7-C1A4-844B-46490E704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4DE5E-323B-CF6C-CE34-26E3BC6E4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EE250D-2FBD-0E0B-8B59-7ECA64F86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…You must still write smoothly and logically so people can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Greatest Invention – unreadable, constant tangents and breaks in the flow.</a:t>
            </a:r>
          </a:p>
          <a:p>
            <a:r>
              <a:rPr lang="en-US" dirty="0"/>
              <a:t>Tasks, needs, format will vary greatly, so hard to make general rules. Some things to think about when writing reports:</a:t>
            </a:r>
          </a:p>
          <a:p>
            <a:r>
              <a:rPr lang="en-US" dirty="0"/>
              <a:t>You want this product as polished as possible – it’s equally important as the work that led to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FC2FA-EA6D-8D12-EE9C-B3F3F9022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C00E-10A7-43B2-AA39-1841173F34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D920-53E6-4442-B2FA-30B39CE038A9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FF6D-7E18-481E-ACA5-49058E5B5AE4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64B1-986E-4C9D-A6B1-09C03B7CBC59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2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EA2-FB0B-4668-85EC-EF9166E2DB47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D471-5E39-4CC0-A3D6-3AA5F40F74C4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A1AA-A9B4-4159-9237-F2F384CE7403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1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DB27-6797-4578-B985-D26778FA16A4}" type="datetime1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7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14A-FC4F-4BA5-AAC5-30D30CA29009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096F-B833-47F0-8613-4BB7A22A5489}" type="datetime1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92FA-E13B-4575-845C-EB3A3C3465E5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FEFA-9C6A-4C7B-8B9C-40FD36E90A70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PMUG 3/19/2025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3E2F350-3163-4AFF-9289-C4D2D4555B3F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r>
              <a:rPr lang="en-US"/>
              <a:t>PMUG 3/19/2025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190CF98-28CD-475F-81BD-EA52AB8E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7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5" Type="http://schemas.openxmlformats.org/officeDocument/2006/relationships/image" Target="../media/image18.png"/><Relationship Id="rId4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alexbgurvi.ch/media/gurvich_swd_nasa.pdf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youtu.be/KluzR75S6U0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s://youtu.be/4u8ZipDSHeI" TargetMode="Externa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82D3-17E1-CBBD-D979-16DF56C9E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3177" y="877454"/>
            <a:ext cx="9216792" cy="109912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Telling Stories with Your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9CC34-C9E9-6AD3-C122-E9251F53F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1642" y="2429270"/>
            <a:ext cx="4858327" cy="152389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/>
              <a:t>Michael Metiva</a:t>
            </a:r>
          </a:p>
          <a:p>
            <a:pPr algn="r"/>
            <a:r>
              <a:rPr lang="en-US" dirty="0"/>
              <a:t>Research Analyst 4</a:t>
            </a:r>
          </a:p>
          <a:p>
            <a:pPr algn="r"/>
            <a:r>
              <a:rPr lang="en-US" dirty="0"/>
              <a:t>Taxpayer Advocate Office</a:t>
            </a:r>
          </a:p>
          <a:p>
            <a:pPr algn="r"/>
            <a:r>
              <a:rPr lang="en-US" dirty="0"/>
              <a:t>Oregon Department of Revenue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D3A84-C618-60DE-3490-36FAA7C34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04944" y="6492875"/>
            <a:ext cx="1490050" cy="365125"/>
          </a:xfrm>
        </p:spPr>
        <p:txBody>
          <a:bodyPr/>
          <a:lstStyle/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5557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44866-913A-2607-10A5-DA041F812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A4079-44EA-406E-5F22-6C3B8E2E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Smoothly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98AD-C5FE-F5DF-1D73-7F57A2DAD3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300" dirty="0"/>
              <a:t>Guidelines for reports: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3300" dirty="0"/>
              <a:t>Most leaders will only read the title and Executive Summary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Make point from those alone!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3300" dirty="0"/>
              <a:t>Questions to ask as you write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Can I feel a drag or disconnect between paragraphs or sections?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If I didn’t work on this, would I care about the point being made? Would I care what comes next?</a:t>
            </a:r>
          </a:p>
        </p:txBody>
      </p:sp>
      <p:pic>
        <p:nvPicPr>
          <p:cNvPr id="1026" name="Picture 2" descr="&quot;The Greatest Invention&quot; book cover, crossed out.">
            <a:extLst>
              <a:ext uri="{FF2B5EF4-FFF2-40B4-BE49-F238E27FC236}">
                <a16:creationId xmlns:a16="http://schemas.microsoft.com/office/drawing/2014/main" id="{98BD3EB9-D4AF-A89B-1CDA-ABF33626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2142" y="1825625"/>
            <a:ext cx="2522027" cy="38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70CBBC6-EB19-BCA9-8D0F-14E679ED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1C1769-5698-A282-B1E9-3FEECBF139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786978" y="1637300"/>
              <a:ext cx="3316320" cy="4264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1C1769-5698-A282-B1E9-3FEECBF139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7977" y="1628299"/>
                <a:ext cx="3333962" cy="42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356A35B-49B5-CF70-8350-14000078C9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563778" y="1456580"/>
              <a:ext cx="3268440" cy="464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356A35B-49B5-CF70-8350-14000078C9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54778" y="1447579"/>
                <a:ext cx="3286080" cy="46580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93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3A8D4-B0E8-F5E1-72DD-82E57EACE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B607-99C4-2900-2D1F-C6EB698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Smoothly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F3D9-CF62-E1C0-83C4-A598C8E327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Presentation guidelines: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Keep slides simple</a:t>
            </a:r>
          </a:p>
          <a:p>
            <a:pPr lvl="1"/>
            <a:r>
              <a:rPr lang="en-US" dirty="0"/>
              <a:t>Large font = no space to waste!</a:t>
            </a:r>
          </a:p>
          <a:p>
            <a:pPr lvl="1"/>
            <a:r>
              <a:rPr lang="en-US" dirty="0"/>
              <a:t>Make one solid point per slide</a:t>
            </a:r>
          </a:p>
          <a:p>
            <a:pPr lvl="1"/>
            <a:r>
              <a:rPr lang="en-US" dirty="0"/>
              <a:t>Keep style/format consistent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Hook people early – make them wonder, make them care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/>
              <a:t>Kishotenketsu</a:t>
            </a:r>
            <a:r>
              <a:rPr lang="en-US" dirty="0"/>
              <a:t> as a guide…</a:t>
            </a:r>
          </a:p>
        </p:txBody>
      </p:sp>
      <p:pic>
        <p:nvPicPr>
          <p:cNvPr id="4" name="Picture 3" descr="Busy powerpoint slide, crossed out.">
            <a:extLst>
              <a:ext uri="{FF2B5EF4-FFF2-40B4-BE49-F238E27FC236}">
                <a16:creationId xmlns:a16="http://schemas.microsoft.com/office/drawing/2014/main" id="{D90B9BE2-DF58-1E0F-398F-DA1DCD2CA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04" y="2270863"/>
            <a:ext cx="4001054" cy="310670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3C73664-C528-1F49-40D5-EAB03AF06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46148D-2E50-294E-FA5A-96FDBB95CA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115727" y="1881511"/>
              <a:ext cx="3570120" cy="3874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46148D-2E50-294E-FA5A-96FDBB95CA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6726" y="1872511"/>
                <a:ext cx="3587762" cy="38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2A51F4C-CD09-5113-EB05-2486B50C5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941416" y="1827871"/>
              <a:ext cx="3640320" cy="3981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2A51F4C-CD09-5113-EB05-2486B50C5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32416" y="1818871"/>
                <a:ext cx="3657960" cy="39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75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8D8B3-2FA3-2D28-D7C4-02ADC1EFB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053A-A8E6-3CD0-4055-4242130E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Smoothly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1E9A9-9B43-2319-3192-1DDAD2C05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3173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Ki </a:t>
            </a:r>
            <a:r>
              <a:rPr lang="ja-JP" altLang="en-US" dirty="0"/>
              <a:t>起 </a:t>
            </a:r>
            <a:r>
              <a:rPr lang="en-US" altLang="ja-JP" dirty="0"/>
              <a:t>(introduction)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rouse, wake up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dirty="0" err="1"/>
              <a:t>Shō</a:t>
            </a:r>
            <a:r>
              <a:rPr lang="en-US" dirty="0"/>
              <a:t> </a:t>
            </a:r>
            <a:r>
              <a:rPr lang="ja-JP" altLang="en-US" dirty="0"/>
              <a:t>承 </a:t>
            </a:r>
            <a:r>
              <a:rPr lang="en-US" altLang="ja-JP" dirty="0"/>
              <a:t>(development)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listen, be informed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dirty="0"/>
              <a:t>Ten </a:t>
            </a:r>
            <a:r>
              <a:rPr lang="ja-JP" altLang="en-US" dirty="0"/>
              <a:t>転 </a:t>
            </a:r>
            <a:r>
              <a:rPr lang="en-US" altLang="ja-JP" dirty="0"/>
              <a:t>(twist)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change, turn around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dirty="0" err="1"/>
              <a:t>Ketsu</a:t>
            </a:r>
            <a:r>
              <a:rPr lang="en-US" dirty="0"/>
              <a:t> </a:t>
            </a:r>
            <a:r>
              <a:rPr lang="ja-JP" altLang="en-US" dirty="0"/>
              <a:t>結 </a:t>
            </a:r>
            <a:r>
              <a:rPr lang="en-US" altLang="ja-JP" dirty="0"/>
              <a:t>(conclusion)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consequence, effect, bear fruit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5EE49-EE2F-8CDD-2477-ABAEE8AD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064" y="1845721"/>
            <a:ext cx="4931735" cy="4351338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dirty="0">
                <a:solidFill>
                  <a:srgbClr val="03DAC6"/>
                </a:solidFill>
              </a:rPr>
              <a:t>Intro to characters and ideas –      a hook to engage the audience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1800" dirty="0">
              <a:solidFill>
                <a:srgbClr val="03DAC6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03DAC6"/>
                </a:solidFill>
              </a:rPr>
              <a:t>Logical flow from the premise – more info to draw you in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1800" dirty="0">
              <a:solidFill>
                <a:srgbClr val="03DAC6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03DAC6"/>
                </a:solidFill>
              </a:rPr>
              <a:t>New information, analogy –           a surprise, expanded thinking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1800" dirty="0">
              <a:solidFill>
                <a:srgbClr val="03DAC6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03DAC6"/>
                </a:solidFill>
              </a:rPr>
              <a:t>Drawing together a logical end – good or bad consequences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0D7FD7A-7D42-285D-537F-21F1D8B2F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199194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968BB-A82C-DE14-61E6-5FB216A02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A565-260A-70EE-D99D-CE803BEC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Returned Mail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8A4B-E9B7-AE6E-1AFB-C3F388B91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6974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Original Structure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Title: Financial &amp; Social Costs of Returned Mail &amp; Rec. Solutions</a:t>
            </a:r>
          </a:p>
          <a:p>
            <a:r>
              <a:rPr lang="en-US" dirty="0"/>
              <a:t>Problem Summary</a:t>
            </a:r>
          </a:p>
          <a:p>
            <a:r>
              <a:rPr lang="en-US" dirty="0"/>
              <a:t>Comparison of DOR vs IRS</a:t>
            </a:r>
          </a:p>
          <a:p>
            <a:r>
              <a:rPr lang="en-US" dirty="0"/>
              <a:t>Financial Costs</a:t>
            </a:r>
          </a:p>
          <a:p>
            <a:r>
              <a:rPr lang="en-US" dirty="0"/>
              <a:t>Social Costs</a:t>
            </a:r>
          </a:p>
          <a:p>
            <a:r>
              <a:rPr lang="en-US" dirty="0"/>
              <a:t>Recommended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F1372-F92B-5ED9-E19C-8D9170A32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8999" y="1825625"/>
            <a:ext cx="4114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Improved Structure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Title:  Bad Address Mailing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Costs &amp; Solutions</a:t>
            </a:r>
          </a:p>
          <a:p>
            <a:r>
              <a:rPr lang="en-US" dirty="0"/>
              <a:t>Executive Summary</a:t>
            </a:r>
          </a:p>
          <a:p>
            <a:r>
              <a:rPr lang="en-US" dirty="0"/>
              <a:t>Bad Address Mailing</a:t>
            </a:r>
          </a:p>
          <a:p>
            <a:r>
              <a:rPr lang="en-US" dirty="0"/>
              <a:t>Financial Costs</a:t>
            </a:r>
          </a:p>
          <a:p>
            <a:r>
              <a:rPr lang="en-US" dirty="0"/>
              <a:t>Social Costs</a:t>
            </a:r>
          </a:p>
          <a:p>
            <a:r>
              <a:rPr lang="en-US" dirty="0"/>
              <a:t>Recommended Solutions</a:t>
            </a:r>
          </a:p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56CF564-D2F6-E387-04A5-34FA5062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94507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F924-D501-AA88-C14B-3CE955B34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1C43-A283-F53B-49B8-3C000E6F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Chart In Need of Fixing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17FE9-01F8-C366-CF25-EECCCF74C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690688"/>
            <a:ext cx="7938197" cy="4479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stacked bar chart titled &quot;Returned Mail Volume&quot; side by side witha line chart titled &quot;Returned Mail Rate&quot;.">
            <a:extLst>
              <a:ext uri="{FF2B5EF4-FFF2-40B4-BE49-F238E27FC236}">
                <a16:creationId xmlns:a16="http://schemas.microsoft.com/office/drawing/2014/main" id="{0E30B0F1-5440-87C9-3F82-2AF47E52D9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8515" y="1772757"/>
            <a:ext cx="7670868" cy="4314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ABE02-BB99-D5BB-9E0B-D815FA1C135B}"/>
              </a:ext>
            </a:extLst>
          </p:cNvPr>
          <p:cNvSpPr txBox="1"/>
          <p:nvPr/>
        </p:nvSpPr>
        <p:spPr>
          <a:xfrm>
            <a:off x="9108133" y="2232500"/>
            <a:ext cx="2758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Titles describe exactly what is shown, but not the story</a:t>
            </a:r>
          </a:p>
          <a:p>
            <a:endParaRPr lang="en-US" dirty="0"/>
          </a:p>
          <a:p>
            <a:r>
              <a:rPr lang="en-US" dirty="0"/>
              <a:t>Business vs Individual – discussed nowhere else</a:t>
            </a:r>
          </a:p>
          <a:p>
            <a:endParaRPr lang="en-US" dirty="0"/>
          </a:p>
          <a:p>
            <a:r>
              <a:rPr lang="en-US" dirty="0"/>
              <a:t>Rate of returned mail – discussed nowhere else</a:t>
            </a:r>
          </a:p>
          <a:p>
            <a:endParaRPr lang="en-US" dirty="0"/>
          </a:p>
          <a:p>
            <a:r>
              <a:rPr lang="en-US" dirty="0"/>
              <a:t>Lots of data/colors, good for analysts but too much information for a reader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2841F07-9484-282E-C1F4-E1C5102F5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301354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4A2B9-A6C9-0147-619F-C1269DDCD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79F6-8E0C-2494-1547-0FB1150D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Chart with a Story</a:t>
            </a:r>
          </a:p>
        </p:txBody>
      </p:sp>
      <p:pic>
        <p:nvPicPr>
          <p:cNvPr id="16" name="Picture 15" descr="A bar chart titled &quot;Returned Mail Remains High Despite GenTax Changes&quot;, subtitle &quot;GenTax mailing changes in 2020, 2021 only stopped certain mail types.&quot;">
            <a:extLst>
              <a:ext uri="{FF2B5EF4-FFF2-40B4-BE49-F238E27FC236}">
                <a16:creationId xmlns:a16="http://schemas.microsoft.com/office/drawing/2014/main" id="{334AA57F-1372-8464-F1E0-EBFA558E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7962668" cy="4479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3FCC0E-7198-C20E-3D51-11D0C5ED397E}"/>
              </a:ext>
            </a:extLst>
          </p:cNvPr>
          <p:cNvSpPr txBox="1"/>
          <p:nvPr/>
        </p:nvSpPr>
        <p:spPr>
          <a:xfrm>
            <a:off x="9108133" y="2232500"/>
            <a:ext cx="2758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 and subtitle outline the story, and the graph provides specific numbers</a:t>
            </a:r>
          </a:p>
          <a:p>
            <a:endParaRPr lang="en-US" dirty="0"/>
          </a:p>
          <a:p>
            <a:r>
              <a:rPr lang="en-US" dirty="0"/>
              <a:t>Focus on individuals aligns with other arguments</a:t>
            </a:r>
          </a:p>
          <a:p>
            <a:endParaRPr lang="en-US" dirty="0"/>
          </a:p>
          <a:p>
            <a:r>
              <a:rPr lang="en-US" dirty="0"/>
              <a:t>“Only certain mail types? What kinds of GenTax changes? Would more mailing changes get those numbers under 100k?”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8C1068F-86FA-8E62-C403-CC3DC048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428915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EA2CF-9881-FC04-CA58-1005A91CA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0BEC-BE84-D37B-C7C2-46066141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Charts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95611-8B7A-EDB1-B549-F02A676F6F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Start with a goal written down</a:t>
            </a:r>
          </a:p>
          <a:p>
            <a:pPr lvl="1"/>
            <a:r>
              <a:rPr lang="en-US" sz="2600" dirty="0"/>
              <a:t>What story do you want to tell</a:t>
            </a:r>
          </a:p>
          <a:p>
            <a:pPr lvl="1"/>
            <a:r>
              <a:rPr lang="en-US" sz="2600" dirty="0"/>
              <a:t>Where do you want to direct the reader’s attention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000" dirty="0"/>
              <a:t>Show only what is relevant to what you write/talk about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000" dirty="0"/>
              <a:t>Minimize jargon/clutter so your audience understands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000" dirty="0"/>
              <a:t>“Data can’t speak for itself!”</a:t>
            </a:r>
          </a:p>
        </p:txBody>
      </p:sp>
      <p:pic>
        <p:nvPicPr>
          <p:cNvPr id="11" name="Picture 10" descr="Technical NASA chart titled &quot;CERES measurements of planetary heat uptake&quot;.">
            <a:extLst>
              <a:ext uri="{FF2B5EF4-FFF2-40B4-BE49-F238E27FC236}">
                <a16:creationId xmlns:a16="http://schemas.microsoft.com/office/drawing/2014/main" id="{17AA811C-D18A-B244-44FE-575E7501C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246" y="365125"/>
            <a:ext cx="3280991" cy="2621652"/>
          </a:xfrm>
          <a:prstGeom prst="rect">
            <a:avLst/>
          </a:prstGeom>
        </p:spPr>
      </p:pic>
      <p:pic>
        <p:nvPicPr>
          <p:cNvPr id="15" name="Picture 14" descr="NASA chart with less jargon, more labels, retitled &quot;NASA satellite data reveals Earth's energy budget is increasingly out of balance&quot;.">
            <a:extLst>
              <a:ext uri="{FF2B5EF4-FFF2-40B4-BE49-F238E27FC236}">
                <a16:creationId xmlns:a16="http://schemas.microsoft.com/office/drawing/2014/main" id="{A862F418-CFD6-89F5-8297-6918A4C6A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851" y="3084844"/>
            <a:ext cx="4560317" cy="3471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A56353-00EF-446D-3374-7B0E041D5F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255684" y="1057275"/>
            <a:ext cx="16644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From “Storytelling with data at NASA’s Earth Information Center” – presentation by Alex </a:t>
            </a:r>
            <a:r>
              <a:rPr lang="en-US" sz="1200" dirty="0" err="1"/>
              <a:t>Gurvich</a:t>
            </a:r>
            <a:r>
              <a:rPr lang="en-US" sz="1200" dirty="0"/>
              <a:t>, Ph.D.</a:t>
            </a: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35E36B1B-765D-038A-E7F8-9DD103931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836127" y="2556424"/>
            <a:ext cx="467574" cy="459294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9AD1C405-E975-B2BD-F7F4-C31E984BC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156975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2025F-A52D-E560-8B50-DEAB2C95B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BBB8-2387-45A7-3339-EEA3A68F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Chart Tips…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E0A5D-FBA4-EE7D-5851-DFC66AC97A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rtl="0" fontAlgn="ctr">
              <a:buNone/>
            </a:pPr>
            <a:r>
              <a:rPr lang="en-US" dirty="0">
                <a:effectLst/>
                <a:latin typeface="Calibri" panose="020F0502020204030204" pitchFamily="34" charset="0"/>
              </a:rPr>
              <a:t>Size, shape, angle make things distinct from the group</a:t>
            </a:r>
          </a:p>
          <a:p>
            <a:pPr lvl="1" fontAlgn="ctr"/>
            <a:r>
              <a:rPr lang="en-US" dirty="0">
                <a:latin typeface="Calibri" panose="020F0502020204030204" pitchFamily="34" charset="0"/>
              </a:rPr>
              <a:t>Guide readers to make the desired comparisons</a:t>
            </a:r>
          </a:p>
          <a:p>
            <a:pPr lvl="1" fontAlgn="ctr"/>
            <a:r>
              <a:rPr lang="en-US" dirty="0">
                <a:effectLst/>
                <a:latin typeface="Calibri" panose="020F0502020204030204" pitchFamily="34" charset="0"/>
              </a:rPr>
              <a:t>Minimize looking back and forth</a:t>
            </a:r>
            <a:endParaRPr lang="en-US" dirty="0">
              <a:latin typeface="Calibri" panose="020F0502020204030204" pitchFamily="34" charset="0"/>
            </a:endParaRPr>
          </a:p>
          <a:p>
            <a:pPr lvl="1" fontAlgn="ctr"/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indent="0" rtl="0" fontAlgn="ctr">
              <a:buNone/>
            </a:pPr>
            <a:r>
              <a:rPr lang="en-US" dirty="0">
                <a:effectLst/>
                <a:latin typeface="Calibri" panose="020F0502020204030204" pitchFamily="34" charset="0"/>
              </a:rPr>
              <a:t>Think about how your audience would draw the figure from memory after your presentation</a:t>
            </a:r>
          </a:p>
          <a:p>
            <a:pPr lvl="1" fontAlgn="ctr"/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indent="0" rtl="0" fontAlgn="ctr">
              <a:buNone/>
            </a:pPr>
            <a:r>
              <a:rPr lang="en-US" dirty="0">
                <a:effectLst/>
                <a:latin typeface="Calibri" panose="020F0502020204030204" pitchFamily="34" charset="0"/>
              </a:rPr>
              <a:t>Use recognizable chart types!</a:t>
            </a:r>
          </a:p>
          <a:p>
            <a:endParaRPr lang="en-US" dirty="0"/>
          </a:p>
        </p:txBody>
      </p:sp>
      <p:pic>
        <p:nvPicPr>
          <p:cNvPr id="3" name="Picture 2" descr="Very busy black-and-white node diagram, crossed out.">
            <a:extLst>
              <a:ext uri="{FF2B5EF4-FFF2-40B4-BE49-F238E27FC236}">
                <a16:creationId xmlns:a16="http://schemas.microsoft.com/office/drawing/2014/main" id="{7440970E-DC47-F33B-4CAC-5F29BD8F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276" y="1954867"/>
            <a:ext cx="5357328" cy="40526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A1C27E-12B7-4D3F-B7DA-18AA251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616598" y="1621514"/>
              <a:ext cx="4996440" cy="475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A1C27E-12B7-4D3F-B7DA-18AA251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7598" y="1612514"/>
                <a:ext cx="5014080" cy="47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50EA49-13FA-07DC-654F-F61371A1C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035520" y="1448249"/>
              <a:ext cx="4362840" cy="5000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50EA49-13FA-07DC-654F-F61371A1C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6520" y="1439249"/>
                <a:ext cx="4380480" cy="50184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C8A70A1-1074-AE0C-47D7-650EF1AD6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377867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3B2F-D869-1E83-B792-4A9DC445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F2B8-F9DB-EBDF-4B02-4EED561E0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speak for your data – data can’t speak for itself</a:t>
            </a:r>
          </a:p>
          <a:p>
            <a:r>
              <a:rPr lang="en-US" dirty="0"/>
              <a:t>Think about what interests your audience and hook ‘</a:t>
            </a:r>
            <a:r>
              <a:rPr lang="en-US" dirty="0" err="1"/>
              <a:t>em</a:t>
            </a:r>
            <a:r>
              <a:rPr lang="en-US"/>
              <a:t> with it</a:t>
            </a:r>
            <a:endParaRPr lang="en-US" dirty="0"/>
          </a:p>
          <a:p>
            <a:r>
              <a:rPr lang="en-US" dirty="0"/>
              <a:t>Write from your personal position – if you don’t care, others won’t</a:t>
            </a:r>
          </a:p>
          <a:p>
            <a:r>
              <a:rPr lang="en-US" dirty="0"/>
              <a:t>Always ask if this sentence, graphic, etc. is contributing enough</a:t>
            </a:r>
          </a:p>
          <a:p>
            <a:r>
              <a:rPr lang="en-US" dirty="0"/>
              <a:t>Use story structures to keep your audience engaged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800" dirty="0"/>
              <a:t>You are writing so someone else will read it –</a:t>
            </a:r>
          </a:p>
          <a:p>
            <a:pPr marL="0" indent="0" algn="ctr">
              <a:buNone/>
            </a:pPr>
            <a:r>
              <a:rPr lang="en-US" sz="2800" dirty="0"/>
              <a:t>that person needs to care!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08D0641-6E36-1E45-A57F-BFC118F98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155314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E9B31-9A64-EB90-6E08-F589F97A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66BE2-5069-F7FA-2EC7-731971C89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513"/>
            <a:ext cx="10515600" cy="4351338"/>
          </a:xfrm>
        </p:spPr>
        <p:txBody>
          <a:bodyPr/>
          <a:lstStyle/>
          <a:p>
            <a:r>
              <a:rPr lang="en-US" dirty="0"/>
              <a:t>Storytelling with Data at NASA's Earth Info Center: </a:t>
            </a:r>
            <a:r>
              <a:rPr lang="en-US" dirty="0">
                <a:hlinkClick r:id="rId3"/>
              </a:rPr>
              <a:t>https://alexbgurvi.ch/media/gurvich_swd_nasa.pdf</a:t>
            </a:r>
            <a:endParaRPr lang="en-US" dirty="0"/>
          </a:p>
          <a:p>
            <a:r>
              <a:rPr lang="en-US" b="0" i="0" dirty="0">
                <a:effectLst/>
              </a:rPr>
              <a:t>Using Visual Perception to Find Patterns in Data and Drive Insight </a:t>
            </a:r>
            <a:r>
              <a:rPr lang="en-US" dirty="0">
                <a:hlinkClick r:id="rId4"/>
              </a:rPr>
              <a:t>https://youtu.be/4u8ZipDSHeI</a:t>
            </a:r>
            <a:endParaRPr lang="en-US" dirty="0"/>
          </a:p>
          <a:p>
            <a:r>
              <a:rPr lang="en-US" dirty="0"/>
              <a:t>What Not to Do: A Walk through the Bad DataViz Hall of Shame </a:t>
            </a:r>
            <a:r>
              <a:rPr lang="en-US" dirty="0">
                <a:hlinkClick r:id="rId5"/>
              </a:rPr>
              <a:t>https://youtu.be/KluzR75S6U0</a:t>
            </a:r>
            <a:endParaRPr lang="en-US" dirty="0"/>
          </a:p>
          <a:p>
            <a:r>
              <a:rPr lang="en-US" dirty="0"/>
              <a:t>Book recs: Jade City by Fonda Lee, The Wager by David Grann, Parable of the Sower by Octavia Butler, A Psalm for the Wild-Built by Becky Chambers, The Spear Cuts Through Water by Simon Jimenez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86FCDB-778C-4812-6EBE-FB74BA98A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905">
            <a:off x="9050178" y="5749705"/>
            <a:ext cx="18254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C820C00-44BE-E91B-B05C-2E34DCB51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651">
            <a:off x="1359458" y="5799148"/>
            <a:ext cx="175721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3B263D4-31C5-294F-22AE-7186908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955">
            <a:off x="3085542" y="5760137"/>
            <a:ext cx="180239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355DBB4-6DB3-0382-AC1F-276884F3A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059">
            <a:off x="5152945" y="5827467"/>
            <a:ext cx="180239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9DF64CF-3F5C-C621-7136-4AA2B49CC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841">
            <a:off x="7056376" y="5922457"/>
            <a:ext cx="17096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6D7004B-AC03-41C2-4952-790D9B8C8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125115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46FA-DF52-2192-A9EC-74CAB3B1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D5711-16A2-290F-F7B8-1E82C5ECD8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features:</a:t>
            </a:r>
          </a:p>
          <a:p>
            <a:pPr lvl="1"/>
            <a:r>
              <a:rPr lang="en-US" dirty="0"/>
              <a:t>Uniform structure</a:t>
            </a:r>
          </a:p>
          <a:p>
            <a:pPr lvl="1"/>
            <a:r>
              <a:rPr lang="en-US" dirty="0"/>
              <a:t>Focus on “objectivity”</a:t>
            </a:r>
          </a:p>
          <a:p>
            <a:pPr lvl="1"/>
            <a:r>
              <a:rPr lang="en-US" dirty="0"/>
              <a:t>Exactly what you did, how, why</a:t>
            </a:r>
          </a:p>
          <a:p>
            <a:endParaRPr lang="en-US" sz="1800" dirty="0"/>
          </a:p>
          <a:p>
            <a:r>
              <a:rPr lang="en-US" dirty="0"/>
              <a:t>Communication issues:</a:t>
            </a:r>
          </a:p>
          <a:p>
            <a:pPr lvl="1"/>
            <a:r>
              <a:rPr lang="en-US" dirty="0"/>
              <a:t>Inaccessible to non-specialists</a:t>
            </a:r>
          </a:p>
          <a:p>
            <a:pPr lvl="1"/>
            <a:r>
              <a:rPr lang="en-US" dirty="0"/>
              <a:t>Bogged down in technical detail</a:t>
            </a:r>
          </a:p>
          <a:p>
            <a:pPr lvl="1"/>
            <a:r>
              <a:rPr lang="en-US" dirty="0"/>
              <a:t>Value of work is lost on the public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21DC4-18A2-B758-1CCF-EFAA766DC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0380" y="1690688"/>
            <a:ext cx="3783419" cy="4351338"/>
          </a:xfrm>
          <a:ln w="76200">
            <a:solidFill>
              <a:srgbClr val="03DAC6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US" sz="1200" dirty="0">
              <a:solidFill>
                <a:srgbClr val="03DAC6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dirty="0">
                <a:solidFill>
                  <a:srgbClr val="03DAC6"/>
                </a:solidFill>
              </a:rPr>
              <a:t>ABSTRACT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1200" dirty="0">
              <a:solidFill>
                <a:srgbClr val="03DAC6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dirty="0">
                <a:solidFill>
                  <a:srgbClr val="03DAC6"/>
                </a:solidFill>
              </a:rPr>
              <a:t>INTRODUCTION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1200" dirty="0">
              <a:solidFill>
                <a:srgbClr val="03DAC6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dirty="0">
                <a:solidFill>
                  <a:srgbClr val="03DAC6"/>
                </a:solidFill>
              </a:rPr>
              <a:t>METHODS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1200" dirty="0">
              <a:solidFill>
                <a:srgbClr val="03DAC6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dirty="0">
                <a:solidFill>
                  <a:srgbClr val="03DAC6"/>
                </a:solidFill>
              </a:rPr>
              <a:t>RESULTS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1200" dirty="0">
              <a:solidFill>
                <a:srgbClr val="03DAC6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dirty="0">
                <a:solidFill>
                  <a:srgbClr val="03DAC6"/>
                </a:solidFill>
              </a:rPr>
              <a:t>CONCLUSION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35EDD35-BAFF-72B6-F7F6-220F60106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04944" y="6492875"/>
            <a:ext cx="1490050" cy="365125"/>
          </a:xfrm>
        </p:spPr>
        <p:txBody>
          <a:bodyPr/>
          <a:lstStyle/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9820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EEA8-43A5-BDDA-F97E-B7555595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Stories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08D5A-6509-7896-5298-4490C6BCD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9621"/>
            <a:ext cx="10515600" cy="4177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You are writing so someone else will read it –</a:t>
            </a:r>
          </a:p>
          <a:p>
            <a:pPr marL="0" indent="0" algn="ctr">
              <a:buNone/>
            </a:pPr>
            <a:r>
              <a:rPr lang="en-US" sz="3200" dirty="0"/>
              <a:t>that person needs to care!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“Great storytelling is about making readers care about your</a:t>
            </a:r>
          </a:p>
          <a:p>
            <a:pPr marL="0" indent="0">
              <a:buNone/>
            </a:pPr>
            <a:r>
              <a:rPr lang="en-US" dirty="0"/>
              <a:t> 	characters, the choices they make, and what happens to them.”</a:t>
            </a:r>
          </a:p>
          <a:p>
            <a:pPr marL="0" indent="0">
              <a:buNone/>
            </a:pPr>
            <a:r>
              <a:rPr lang="en-US" dirty="0"/>
              <a:t>								- Chuck </a:t>
            </a:r>
            <a:r>
              <a:rPr lang="en-US" dirty="0" err="1"/>
              <a:t>Wendig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&quot;Damn Fine Story&quot; book cover">
            <a:extLst>
              <a:ext uri="{FF2B5EF4-FFF2-40B4-BE49-F238E27FC236}">
                <a16:creationId xmlns:a16="http://schemas.microsoft.com/office/drawing/2014/main" id="{E37CD50F-37F4-5C35-8327-1B3F1EAFE9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l="3467" t="2402" r="3540" b="1574"/>
          <a:stretch/>
        </p:blipFill>
        <p:spPr>
          <a:xfrm rot="20674422">
            <a:off x="1097523" y="3740124"/>
            <a:ext cx="1603238" cy="254266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E017CA-6D91-F6EC-9BF9-8D8E798F1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PMUG 3/19/2025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4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C4D98-A6F0-9314-03E4-568F12620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0B24-A3BD-61F6-F28D-135A3D82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Storytelling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3C6D2-92C9-530E-7875-E33F86BAD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669"/>
            <a:ext cx="5181600" cy="4271294"/>
          </a:xfrm>
        </p:spPr>
        <p:txBody>
          <a:bodyPr>
            <a:normAutofit/>
          </a:bodyPr>
          <a:lstStyle/>
          <a:p>
            <a:r>
              <a:rPr lang="en-US" dirty="0"/>
              <a:t>Match your style to the audience</a:t>
            </a:r>
          </a:p>
          <a:p>
            <a:endParaRPr lang="en-US" sz="2000" dirty="0"/>
          </a:p>
          <a:p>
            <a:r>
              <a:rPr lang="en-US" dirty="0"/>
              <a:t>You have a perspective – use it!</a:t>
            </a:r>
          </a:p>
          <a:p>
            <a:endParaRPr lang="en-US" sz="2000" dirty="0"/>
          </a:p>
          <a:p>
            <a:r>
              <a:rPr lang="en-US" dirty="0"/>
              <a:t>Use just enough detail to get the information across</a:t>
            </a:r>
          </a:p>
          <a:p>
            <a:endParaRPr lang="en-US" sz="2000" dirty="0"/>
          </a:p>
          <a:p>
            <a:r>
              <a:rPr lang="en-US" dirty="0"/>
              <a:t>Smooth and logical flow of info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AE8926-D083-8CD3-63FC-1B992310D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5"/>
          <a:stretch/>
        </p:blipFill>
        <p:spPr>
          <a:xfrm>
            <a:off x="7496070" y="1905669"/>
            <a:ext cx="3857729" cy="382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371C6EF-C255-1B41-DAC0-DFDA0B7FB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04944" y="6492875"/>
            <a:ext cx="1490050" cy="365125"/>
          </a:xfrm>
        </p:spPr>
        <p:txBody>
          <a:bodyPr/>
          <a:lstStyle/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274590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A1785-6C6B-9DEC-CD15-FA9B0D2CE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FFC0-5998-DE8E-3196-D4D8F4AE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Style to Audience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9F080-F3A3-7712-E98F-995E725265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What information does the audience need and why?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r>
              <a:rPr lang="en-US" dirty="0"/>
              <a:t>Analysts and managers need to know A, B, C to check or reproduce my work</a:t>
            </a:r>
          </a:p>
          <a:p>
            <a:pPr>
              <a:spcBef>
                <a:spcPts val="600"/>
              </a:spcBef>
            </a:pPr>
            <a:endParaRPr lang="en-US" sz="1400" dirty="0"/>
          </a:p>
          <a:p>
            <a:pPr>
              <a:spcBef>
                <a:spcPts val="600"/>
              </a:spcBef>
            </a:pPr>
            <a:r>
              <a:rPr lang="en-US" dirty="0"/>
              <a:t>Public needs to know L, M, N so they can care/vote about this </a:t>
            </a:r>
          </a:p>
          <a:p>
            <a:pPr>
              <a:spcBef>
                <a:spcPts val="600"/>
              </a:spcBef>
            </a:pPr>
            <a:endParaRPr lang="en-US" sz="1400" dirty="0"/>
          </a:p>
          <a:p>
            <a:pPr>
              <a:spcBef>
                <a:spcPts val="600"/>
              </a:spcBef>
            </a:pPr>
            <a:r>
              <a:rPr lang="en-US" dirty="0"/>
              <a:t>Leaders need to know X, Y, Z so they can make a decision/plan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2644A-034A-80C6-13BB-187337B8E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4522" y="1825625"/>
            <a:ext cx="4179277" cy="4351338"/>
          </a:xfrm>
          <a:ln w="76200">
            <a:solidFill>
              <a:srgbClr val="03DAC6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400" dirty="0">
              <a:solidFill>
                <a:srgbClr val="03DAC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Reproducing work  =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business need, methods</a:t>
            </a:r>
          </a:p>
          <a:p>
            <a:pPr marL="0" indent="0" algn="ctr">
              <a:buNone/>
            </a:pPr>
            <a:endParaRPr lang="en-US" dirty="0">
              <a:solidFill>
                <a:srgbClr val="03DAC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Learning about topic =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background, impact</a:t>
            </a:r>
          </a:p>
          <a:p>
            <a:pPr marL="0" indent="0" algn="ctr">
              <a:buNone/>
            </a:pPr>
            <a:endParaRPr lang="en-US" dirty="0">
              <a:solidFill>
                <a:srgbClr val="03DAC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Making a decision  =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business need, impact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9002DFE-E3FD-DD52-1902-EF9868885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110270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4B32B-6B9A-A1B8-25A8-D28B5DF8F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3595-2849-E951-D50E-4876668A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Style to Audience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248E0-C938-2CC2-4F9B-C70BB136EC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does audience respond to?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Invested in the emotional side?</a:t>
            </a:r>
          </a:p>
          <a:p>
            <a:pPr lvl="1"/>
            <a:r>
              <a:rPr lang="en-US" dirty="0"/>
              <a:t>Use case studies to hook people, then use data to expand view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Decisions relying on data only?</a:t>
            </a:r>
          </a:p>
          <a:p>
            <a:pPr lvl="1"/>
            <a:r>
              <a:rPr lang="en-US" dirty="0"/>
              <a:t>Use graphics to make key points clearly (looks very data-y)</a:t>
            </a:r>
          </a:p>
        </p:txBody>
      </p:sp>
      <p:pic>
        <p:nvPicPr>
          <p:cNvPr id="1028" name="Picture 4" descr="&quot;Fourth Wing&quot; book cover">
            <a:extLst>
              <a:ext uri="{FF2B5EF4-FFF2-40B4-BE49-F238E27FC236}">
                <a16:creationId xmlns:a16="http://schemas.microsoft.com/office/drawing/2014/main" id="{BEFF32C1-BA1B-58AF-0C21-7E7AB1F89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72" y="1825625"/>
            <a:ext cx="17430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quot;x + y&quot; book cover">
            <a:extLst>
              <a:ext uri="{FF2B5EF4-FFF2-40B4-BE49-F238E27FC236}">
                <a16:creationId xmlns:a16="http://schemas.microsoft.com/office/drawing/2014/main" id="{732C25F5-EA2A-FB32-EB6B-4BA8FD8D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39496" y="3548063"/>
            <a:ext cx="173355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CBA4896-0A54-868D-B8BE-11C168329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266033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8EFF8-41C0-A1D6-AEBC-AB2471DA7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98EE-0529-541A-0D87-D875AC6E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Your Perspective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FC5DE-680F-0056-91CA-8D0A201A85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Nothing and no one is unbiased!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Your writing is shaped by:</a:t>
            </a:r>
          </a:p>
          <a:p>
            <a:pPr lvl="1"/>
            <a:r>
              <a:rPr lang="en-US" dirty="0"/>
              <a:t>Your job duties</a:t>
            </a:r>
          </a:p>
          <a:p>
            <a:pPr lvl="1"/>
            <a:r>
              <a:rPr lang="en-US" dirty="0"/>
              <a:t>Your personal beliefs and values</a:t>
            </a:r>
          </a:p>
          <a:p>
            <a:pPr lvl="1"/>
            <a:r>
              <a:rPr lang="en-US" dirty="0"/>
              <a:t>How you balance business needs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Own your position: make it clear to the reader what you value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67045-8DD9-621B-2BF7-4DC7B660B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5152" y="1690688"/>
            <a:ext cx="4048647" cy="4351338"/>
          </a:xfrm>
          <a:ln w="76200">
            <a:solidFill>
              <a:srgbClr val="03DAC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rgbClr val="03DAC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Positionality statement</a:t>
            </a:r>
          </a:p>
          <a:p>
            <a:pPr marL="0" indent="0" algn="ctr">
              <a:buNone/>
            </a:pPr>
            <a:endParaRPr lang="en-US" dirty="0">
              <a:solidFill>
                <a:srgbClr val="03DAC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Why do you think the issue is worth discussing?</a:t>
            </a:r>
          </a:p>
          <a:p>
            <a:pPr marL="0" indent="0" algn="ctr">
              <a:buNone/>
            </a:pPr>
            <a:endParaRPr lang="en-US" dirty="0">
              <a:solidFill>
                <a:srgbClr val="03DAC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Whose voice are you trying to include in the conversation?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13C4817-38FC-5058-DD2E-1E7A2FDB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106075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25133-5132-952B-F446-8567F7314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3992-9C24-B4CD-EA6F-60F33429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Your Perspective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4D64-FA98-FDF8-737E-B774BD2C9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Don’t let your perspective blind you to the story the data tells</a:t>
            </a:r>
          </a:p>
          <a:p>
            <a:pPr marL="0" indent="0" algn="ctr">
              <a:buNone/>
            </a:pPr>
            <a:r>
              <a:rPr lang="en-US" dirty="0"/>
              <a:t>(or worse, lead to Mark Twain’s ‘lies, damned lies, and statistics’)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“As you write a story, if you can let it become itself, tell itself fully and truly, you may discover what it’s really about, what it says, why you wanted to tell it. It may be a surprise to you. You may have thought you planted a dahlia, and look what came up, an eggplant!” - Ursula K. Le Guin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Le Guin, Ursula K.: Kindle Store ...">
            <a:extLst>
              <a:ext uri="{FF2B5EF4-FFF2-40B4-BE49-F238E27FC236}">
                <a16:creationId xmlns:a16="http://schemas.microsoft.com/office/drawing/2014/main" id="{85F69ED3-7E11-2391-158A-6ADB87F5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752">
            <a:off x="8947113" y="3574985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B19E1BE-B5DD-08EE-1197-9060E7C99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83832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633CD-A82E-9097-9CE2-8C9C6B060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FE6B-23AE-46F7-86E7-9F855B76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vs. Concision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D5A09-8CDC-BE91-03E4-04B37D7C4E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Does this contribute to my point or overall message?</a:t>
            </a:r>
          </a:p>
          <a:p>
            <a:pPr lvl="1"/>
            <a:r>
              <a:rPr lang="en-US" dirty="0"/>
              <a:t>If no, it doesn’t need to be there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my audience understand and follow the logic?</a:t>
            </a:r>
          </a:p>
          <a:p>
            <a:pPr lvl="1"/>
            <a:r>
              <a:rPr lang="en-US" dirty="0"/>
              <a:t>If no, simplify the writing OR add detail/specificity if you must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Exercise</a:t>
            </a:r>
            <a:r>
              <a:rPr lang="en-US" b="1" dirty="0"/>
              <a:t>:</a:t>
            </a:r>
            <a:r>
              <a:rPr lang="en-US" dirty="0"/>
              <a:t> Write a one-page Executive Summary first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78914-54A2-746C-87DE-3B48AC37B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5151" y="1690688"/>
            <a:ext cx="4048647" cy="4486275"/>
          </a:xfrm>
          <a:ln w="76200">
            <a:solidFill>
              <a:srgbClr val="03DAC6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dirty="0">
              <a:solidFill>
                <a:srgbClr val="03DAC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Relevant background</a:t>
            </a:r>
          </a:p>
          <a:p>
            <a:pPr marL="0" indent="0" algn="ctr">
              <a:buNone/>
            </a:pPr>
            <a:endParaRPr lang="en-US" sz="2400" dirty="0">
              <a:solidFill>
                <a:srgbClr val="03DAC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Plain language</a:t>
            </a:r>
          </a:p>
          <a:p>
            <a:pPr marL="0" indent="0" algn="ctr">
              <a:buNone/>
            </a:pPr>
            <a:endParaRPr lang="en-US" sz="2400" dirty="0">
              <a:solidFill>
                <a:srgbClr val="03DAC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Active voice</a:t>
            </a:r>
          </a:p>
          <a:p>
            <a:pPr marL="0" indent="0" algn="ctr">
              <a:buNone/>
            </a:pPr>
            <a:endParaRPr lang="en-US" sz="2400" dirty="0">
              <a:solidFill>
                <a:srgbClr val="03DAC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Graphics with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3DAC6"/>
                </a:solidFill>
              </a:rPr>
              <a:t>clear, relevant points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1679740-9FB2-4026-0188-6F9A9B215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704944" y="6492875"/>
            <a:ext cx="149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shade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PMUG 3/19/2025</a:t>
            </a:r>
          </a:p>
        </p:txBody>
      </p:sp>
    </p:spTree>
    <p:extLst>
      <p:ext uri="{BB962C8B-B14F-4D97-AF65-F5344CB8AC3E}">
        <p14:creationId xmlns:p14="http://schemas.microsoft.com/office/powerpoint/2010/main" val="220067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76FC3C857F240A9C2E4F15016144F" ma:contentTypeVersion="10" ma:contentTypeDescription="Create a new document." ma:contentTypeScope="" ma:versionID="e9a1355cea752ef2b730c04fd06d7589">
  <xsd:schema xmlns:xsd="http://www.w3.org/2001/XMLSchema" xmlns:xs="http://www.w3.org/2001/XMLSchema" xmlns:p="http://schemas.microsoft.com/office/2006/metadata/properties" xmlns:ns1="http://schemas.microsoft.com/sharepoint/v3" xmlns:ns2="e93a1355-dcbd-4ee6-87a8-44e09f1824ca" xmlns:ns3="c11a4dd1-9999-41de-ad6b-508521c3559d" targetNamespace="http://schemas.microsoft.com/office/2006/metadata/properties" ma:root="true" ma:fieldsID="47b379964e44526d17c18a756cf23341" ns1:_="" ns2:_="" ns3:_="">
    <xsd:import namespace="http://schemas.microsoft.com/sharepoint/v3"/>
    <xsd:import namespace="e93a1355-dcbd-4ee6-87a8-44e09f1824ca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2:Category"/>
                <xsd:element ref="ns2:Sub_x002d_Category" minOccurs="0"/>
                <xsd:element ref="ns2:Description0" minOccurs="0"/>
                <xsd:element ref="ns2:Contract_x0020_Years" minOccurs="0"/>
                <xsd:element ref="ns1:PublishingStartDate" minOccurs="0"/>
                <xsd:element ref="ns1:PublishingExpirationDate" minOccurs="0"/>
                <xsd:element ref="ns2:Tags" minOccurs="0"/>
                <xsd:element ref="ns2:related_x0020_document" minOccurs="0"/>
                <xsd:element ref="ns2:Draft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1355-dcbd-4ee6-87a8-44e09f1824ca" elementFormDefault="qualified">
    <xsd:import namespace="http://schemas.microsoft.com/office/2006/documentManagement/types"/>
    <xsd:import namespace="http://schemas.microsoft.com/office/infopath/2007/PartnerControls"/>
    <xsd:element name="Category" ma:index="1" ma:displayName="Category" ma:format="Dropdown" ma:internalName="Category">
      <xsd:simpleType>
        <xsd:restriction base="dms:Choice">
          <xsd:enumeration value="Advice"/>
          <xsd:enumeration value="Class/Comp"/>
          <xsd:enumeration value="Development"/>
          <xsd:enumeration value="Forms"/>
          <xsd:enumeration value="LRU"/>
          <xsd:enumeration value="Services"/>
          <xsd:enumeration value="Systems"/>
        </xsd:restriction>
      </xsd:simpleType>
    </xsd:element>
    <xsd:element name="Sub_x002d_Category" ma:index="2" nillable="true" ma:displayName="Sub-Category" ma:format="Dropdown" ma:internalName="Sub_x002d_Category">
      <xsd:simpleType>
        <xsd:union memberTypes="dms:Text">
          <xsd:simpleType>
            <xsd:restriction base="dms:Choice">
              <xsd:enumeration value="Manual"/>
              <xsd:enumeration value="Procedural Rules"/>
              <xsd:enumeration value="General"/>
              <xsd:enumeration value="Class/Comp"/>
              <xsd:enumeration value="Position Management"/>
              <xsd:enumeration value="Filling Positions"/>
              <xsd:enumeration value="Workforce Management"/>
              <xsd:enumeration value="Employee Leave"/>
              <xsd:enumeration value="Discipline &amp; Discharge"/>
              <xsd:enumeration value="Safety &amp; Risk"/>
              <xsd:enumeration value="Labor Relations"/>
              <xsd:enumeration value="Arbitration"/>
              <xsd:enumeration value="CBA"/>
              <xsd:enumeration value="Workday"/>
              <xsd:enumeration value="Policy Review"/>
              <xsd:enumeration value="Payroll"/>
            </xsd:restriction>
          </xsd:simpleType>
        </xsd:union>
      </xsd:simpleType>
    </xsd:element>
    <xsd:element name="Description0" ma:index="3" nillable="true" ma:displayName="Description" ma:internalName="Description0">
      <xsd:simpleType>
        <xsd:restriction base="dms:Text">
          <xsd:maxLength value="255"/>
        </xsd:restriction>
      </xsd:simpleType>
    </xsd:element>
    <xsd:element name="Contract_x0020_Years" ma:index="5" nillable="true" ma:displayName="Contract Years" ma:internalName="Contract_x0020_Years">
      <xsd:simpleType>
        <xsd:restriction base="dms:Text">
          <xsd:maxLength value="255"/>
        </xsd:restriction>
      </xsd:simpleType>
    </xsd:element>
    <xsd:element name="Tags" ma:index="14" nillable="true" ma:displayName="Tags" ma:internalName="Tags">
      <xsd:simpleType>
        <xsd:restriction base="dms:Text">
          <xsd:maxLength value="255"/>
        </xsd:restriction>
      </xsd:simpleType>
    </xsd:element>
    <xsd:element name="related_x0020_document" ma:index="15" nillable="true" ma:displayName="related document" ma:format="Hyperlink" ma:internalName="related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raft" ma:index="16" nillable="true" ma:displayName="Draft" ma:description="This field is only for use with policies out for review" ma:format="Hyperlink" ma:internalName="Draf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ct_x0020_Years xmlns="e93a1355-dcbd-4ee6-87a8-44e09f1824ca" xsi:nil="true"/>
    <related_x0020_document xmlns="e93a1355-dcbd-4ee6-87a8-44e09f1824ca">
      <Url xsi:nil="true"/>
      <Description xsi:nil="true"/>
    </related_x0020_document>
    <Sub_x002d_Category xmlns="e93a1355-dcbd-4ee6-87a8-44e09f1824ca" xsi:nil="true"/>
    <Description0 xmlns="e93a1355-dcbd-4ee6-87a8-44e09f1824ca" xsi:nil="true"/>
    <Draft xmlns="e93a1355-dcbd-4ee6-87a8-44e09f1824ca">
      <Url xsi:nil="true"/>
      <Description xsi:nil="true"/>
    </Draft>
    <PublishingExpirationDate xmlns="http://schemas.microsoft.com/sharepoint/v3" xsi:nil="true"/>
    <Category xmlns="e93a1355-dcbd-4ee6-87a8-44e09f1824ca">Development</Category>
    <PublishingStartDate xmlns="http://schemas.microsoft.com/sharepoint/v3" xsi:nil="true"/>
    <Tags xmlns="e93a1355-dcbd-4ee6-87a8-44e09f1824ca" xsi:nil="true"/>
  </documentManagement>
</p:properties>
</file>

<file path=customXml/itemProps1.xml><?xml version="1.0" encoding="utf-8"?>
<ds:datastoreItem xmlns:ds="http://schemas.openxmlformats.org/officeDocument/2006/customXml" ds:itemID="{670044F2-113D-4A0A-B1E1-6F064B9010FE}"/>
</file>

<file path=customXml/itemProps2.xml><?xml version="1.0" encoding="utf-8"?>
<ds:datastoreItem xmlns:ds="http://schemas.openxmlformats.org/officeDocument/2006/customXml" ds:itemID="{11CB6DD2-980F-42C7-97B3-1903B7383866}"/>
</file>

<file path=customXml/itemProps3.xml><?xml version="1.0" encoding="utf-8"?>
<ds:datastoreItem xmlns:ds="http://schemas.openxmlformats.org/officeDocument/2006/customXml" ds:itemID="{32BF5F82-A3D2-4374-A2EC-D7992DD72E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2097</Words>
  <Application>Microsoft Office PowerPoint</Application>
  <PresentationFormat>Widescreen</PresentationFormat>
  <Paragraphs>296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Telling Stories with Your Data</vt:lpstr>
      <vt:lpstr>Scientific Writing</vt:lpstr>
      <vt:lpstr>Why Stories Matter</vt:lpstr>
      <vt:lpstr>Principles of Storytelling</vt:lpstr>
      <vt:lpstr>Matching Style to Audience (1)</vt:lpstr>
      <vt:lpstr>Matching Style to Audience (2)</vt:lpstr>
      <vt:lpstr>Using Your Perspective (1)</vt:lpstr>
      <vt:lpstr>Using Your Perspective (2)</vt:lpstr>
      <vt:lpstr>Detail vs. Concision</vt:lpstr>
      <vt:lpstr>Writing Smoothly (1)</vt:lpstr>
      <vt:lpstr>Writing Smoothly (2)</vt:lpstr>
      <vt:lpstr>Writing Smoothly (3)</vt:lpstr>
      <vt:lpstr>Example: Returned Mail Report</vt:lpstr>
      <vt:lpstr>A Chart In Need of Fixing</vt:lpstr>
      <vt:lpstr>A Chart with a Story</vt:lpstr>
      <vt:lpstr>Effective Charts</vt:lpstr>
      <vt:lpstr>General Chart Tips…</vt:lpstr>
      <vt:lpstr>Final Wrap-Up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METIVA Michael * DOR</dc:creator>
  <cp:lastModifiedBy>Croucher Amy</cp:lastModifiedBy>
  <cp:revision>47</cp:revision>
  <dcterms:created xsi:type="dcterms:W3CDTF">2025-02-12T15:25:22Z</dcterms:created>
  <dcterms:modified xsi:type="dcterms:W3CDTF">2025-09-18T22:34:15Z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2025-02-12T15:26:55Z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9171732c-a257-4c74-8033-4d235613c444</vt:lpwstr>
  </property>
  <property fmtid="{D5CDD505-2E9C-101B-9397-08002B2CF9AE}" pid="8" name="MSIP_Label_09b73270-2993-4076-be47-9c78f42a1e84_ContentBits">
    <vt:lpwstr>0</vt:lpwstr>
  </property>
  <property fmtid="{D5CDD505-2E9C-101B-9397-08002B2CF9AE}" pid="9" name="ContentTypeId">
    <vt:lpwstr>0x01010006B76FC3C857F240A9C2E4F15016144F</vt:lpwstr>
  </property>
</Properties>
</file>