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311" r:id="rId4"/>
    <p:sldId id="327" r:id="rId5"/>
    <p:sldId id="329" r:id="rId6"/>
    <p:sldId id="331" r:id="rId7"/>
    <p:sldId id="291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17" r:id="rId16"/>
    <p:sldId id="321" r:id="rId17"/>
    <p:sldId id="328" r:id="rId18"/>
    <p:sldId id="281" r:id="rId19"/>
    <p:sldId id="323" r:id="rId20"/>
    <p:sldId id="303" r:id="rId21"/>
    <p:sldId id="324" r:id="rId22"/>
    <p:sldId id="325" r:id="rId23"/>
    <p:sldId id="326" r:id="rId24"/>
    <p:sldId id="330" r:id="rId25"/>
    <p:sldId id="318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7366" autoAdjust="0"/>
  </p:normalViewPr>
  <p:slideViewPr>
    <p:cSldViewPr>
      <p:cViewPr varScale="1">
        <p:scale>
          <a:sx n="103" d="100"/>
          <a:sy n="103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F5EC7-AA99-430A-91E9-6CF25C1E8CA9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5F35A-DAF1-4D6A-9538-2F7ED92BA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6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2019 Q1 CFP data due by early August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F35A-DAF1-4D6A-9538-2F7ED92BA9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7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F35A-DAF1-4D6A-9538-2F7ED92BA9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61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Gas tax behavioral effect</a:t>
            </a:r>
          </a:p>
          <a:p>
            <a:r>
              <a:rPr lang="en-US" dirty="0" smtClean="0"/>
              <a:t>CI target effect shifting to earlier reporting</a:t>
            </a:r>
            <a:r>
              <a:rPr lang="en-US" baseline="0" dirty="0" smtClean="0"/>
              <a:t>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F35A-DAF1-4D6A-9538-2F7ED92BA9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96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 target incentives to report earlier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F35A-DAF1-4D6A-9538-2F7ED92BA9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1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F35A-DAF1-4D6A-9538-2F7ED92BA9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46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F35A-DAF1-4D6A-9538-2F7ED92BA9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7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F35A-DAF1-4D6A-9538-2F7ED92BA9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69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Bill electricity imputation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F35A-DAF1-4D6A-9538-2F7ED92BA9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63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Forecast highlight</a:t>
            </a:r>
          </a:p>
          <a:p>
            <a:r>
              <a:rPr lang="en-US" dirty="0" smtClean="0"/>
              <a:t>Add blend rate forecast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F35A-DAF1-4D6A-9538-2F7ED92BA9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13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Propane credits are too small to warrant any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5F35A-DAF1-4D6A-9538-2F7ED92BA9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60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58B5-402E-4163-899A-54B534FEBDBB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6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EFB8-04A9-4CBC-90BC-B14D55B933C3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5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B3E0-D3B3-4E60-8E90-0C59021178EC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0022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10AA-187C-42AB-8027-ED250E3A0C90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38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1F4F0-9845-401B-80F2-4F7194664701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999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EED1-9A5C-4BA9-B2B5-71D090B53204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56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2BC3-CEC5-40D9-8CD2-D220F71E04D9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24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946D-00EF-4122-AE07-D1EA60D970EE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6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4C89-98D9-440A-B5D9-546573A5CFE0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8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230E-F630-407D-9998-8C33DC7F8B00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3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9969-5F9B-42D5-962E-E6FF1E0BFA34}" type="datetime1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2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76C9-9637-4AB2-A698-705FA8ED2763}" type="datetime1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1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F715-934C-4BE9-A5E2-0BB1BEFEB41C}" type="datetime1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4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ABBD-E4EF-48F3-A3BD-A5F884187131}" type="datetime1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8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7866-C37E-45C3-B41A-46E096F6FD56}" type="datetime1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7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C288-52B6-4B74-80D8-A707B87F5254}" type="datetime1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8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42B4C-B787-4562-97C5-542436FA2AA3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7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gon.gov/das/OEA/Pages/forecastcleanfuels.aspx" TargetMode="External"/><Relationship Id="rId2" Type="http://schemas.openxmlformats.org/officeDocument/2006/relationships/hyperlink" Target="mailto:Mark.mcmullen@Oregon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Clean Fuels Forecast Advisory Committee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Conference Room 601, DEQ Headquarters</a:t>
            </a:r>
          </a:p>
          <a:p>
            <a:r>
              <a:rPr lang="en-US" dirty="0" smtClean="0">
                <a:latin typeface="+mj-lt"/>
              </a:rPr>
              <a:t>700 Multnomah St NE, Portland</a:t>
            </a:r>
          </a:p>
          <a:p>
            <a:r>
              <a:rPr lang="en-US" dirty="0" smtClean="0">
                <a:latin typeface="+mj-lt"/>
              </a:rPr>
              <a:t>September 12</a:t>
            </a:r>
            <a:r>
              <a:rPr lang="en-US" baseline="30000" dirty="0" smtClean="0">
                <a:latin typeface="+mj-lt"/>
              </a:rPr>
              <a:t>th</a:t>
            </a:r>
            <a:r>
              <a:rPr lang="en-US" dirty="0" smtClean="0">
                <a:latin typeface="+mj-lt"/>
              </a:rPr>
              <a:t> 2019, 9:00 – 11:30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Biodiesel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599" y="5181000"/>
            <a:ext cx="6271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2020 v. 2018 growth includes add-factors as follows: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-1.8 percentage points for ODOT fuel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0.0 percentage points for behavioral pull forward due to C.I. drop.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44" y="1371600"/>
            <a:ext cx="6672000" cy="157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044" y="3162300"/>
            <a:ext cx="60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27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Diesel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3196741"/>
            <a:ext cx="6000000" cy="184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" y="1488482"/>
            <a:ext cx="6672000" cy="157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599" y="5181000"/>
            <a:ext cx="6271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2020 v. 2018 growth includes add-factors as follows: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-8.7 percentage points for ODOT fuel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0.0 percentage points for behavioral pull forward due to C.I. drop.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On-road electricity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1447800"/>
            <a:ext cx="6672000" cy="1572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" y="3200400"/>
            <a:ext cx="4053022" cy="320117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8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1600200"/>
            <a:ext cx="6672000" cy="1332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" y="3352800"/>
            <a:ext cx="6000000" cy="1476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0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Propane (LPG)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2057400"/>
            <a:ext cx="6672000" cy="112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9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347713" cy="1320800"/>
          </a:xfrm>
        </p:spPr>
        <p:txBody>
          <a:bodyPr/>
          <a:lstStyle/>
          <a:p>
            <a:r>
              <a:rPr lang="en-US" dirty="0" smtClean="0"/>
              <a:t>Preliminary 2020 Consumption Forecast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63837"/>
            <a:ext cx="6295800" cy="474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Energy Densities and Carbon Intensities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2057400"/>
            <a:ext cx="6840000" cy="3396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676" y="533400"/>
            <a:ext cx="651198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2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6347714" cy="388077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</a:t>
            </a:r>
            <a:r>
              <a:rPr lang="en-US" dirty="0"/>
              <a:t>to develop a fuel supply forecast to project the availability of fuels </a:t>
            </a:r>
            <a:r>
              <a:rPr lang="en-US" dirty="0" smtClean="0"/>
              <a:t>to Oregon </a:t>
            </a:r>
            <a:r>
              <a:rPr lang="en-US" dirty="0"/>
              <a:t>necessary for compliance with the low carbon fuel standards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“(a) An </a:t>
            </a:r>
            <a:r>
              <a:rPr lang="en-US" dirty="0"/>
              <a:t>estimate of the potential volumes of gasoline, gasoline substitutes and </a:t>
            </a:r>
            <a:r>
              <a:rPr lang="en-US" dirty="0" smtClean="0"/>
              <a:t>gasoline alternatives </a:t>
            </a:r>
            <a:r>
              <a:rPr lang="en-US" dirty="0"/>
              <a:t>and diesel, diesel fuel substitutes and diesel alternatives available to </a:t>
            </a:r>
            <a:r>
              <a:rPr lang="en-US" dirty="0" smtClean="0"/>
              <a:t>Oregon.”</a:t>
            </a:r>
          </a:p>
          <a:p>
            <a:pPr lvl="0"/>
            <a:r>
              <a:rPr lang="en-US" dirty="0" smtClean="0"/>
              <a:t>Data obtained from </a:t>
            </a:r>
          </a:p>
          <a:p>
            <a:pPr lvl="1"/>
            <a:r>
              <a:rPr lang="en-US" dirty="0" smtClean="0"/>
              <a:t>Clean Fuels Program</a:t>
            </a:r>
          </a:p>
          <a:p>
            <a:pPr lvl="1"/>
            <a:r>
              <a:rPr lang="en-US" dirty="0" smtClean="0"/>
              <a:t>Renewable </a:t>
            </a:r>
            <a:r>
              <a:rPr lang="en-US" dirty="0"/>
              <a:t>Fuels Association</a:t>
            </a:r>
          </a:p>
          <a:p>
            <a:pPr lvl="1"/>
            <a:r>
              <a:rPr lang="en-US" dirty="0"/>
              <a:t>National Biodiesel Board</a:t>
            </a:r>
          </a:p>
          <a:p>
            <a:pPr lvl="1"/>
            <a:r>
              <a:rPr lang="en-US" dirty="0"/>
              <a:t>Energy Information </a:t>
            </a:r>
            <a:r>
              <a:rPr lang="en-US" dirty="0" smtClean="0"/>
              <a:t>Administration</a:t>
            </a:r>
          </a:p>
          <a:p>
            <a:pPr lvl="1"/>
            <a:r>
              <a:rPr lang="en-US" dirty="0" smtClean="0"/>
              <a:t>Environmental Protection Agency</a:t>
            </a:r>
            <a:endParaRPr lang="en-US" dirty="0"/>
          </a:p>
          <a:p>
            <a:pPr lvl="1"/>
            <a:r>
              <a:rPr lang="en-US" dirty="0"/>
              <a:t>Individual Suppliers (i.e., Guardian Energy, Pacific Ethanol, </a:t>
            </a:r>
            <a:r>
              <a:rPr lang="en-US" dirty="0" err="1"/>
              <a:t>SeQuential</a:t>
            </a:r>
            <a:r>
              <a:rPr lang="en-US" dirty="0"/>
              <a:t> Biodiesel,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Available to Oregon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Looks at reported volumes in 2018 by facility for each biofuel.</a:t>
            </a:r>
          </a:p>
          <a:p>
            <a:r>
              <a:rPr lang="en-US" dirty="0" smtClean="0"/>
              <a:t>Assumes existing supply chains remain in place throughout the compliance period – currently 2020.</a:t>
            </a:r>
          </a:p>
          <a:p>
            <a:r>
              <a:rPr lang="en-US" dirty="0" smtClean="0"/>
              <a:t>Assumes that under broad market conditions regarding consumer demand, capacity in production for certified producers is “available to Oregon”.</a:t>
            </a:r>
          </a:p>
          <a:p>
            <a:r>
              <a:rPr lang="en-US" dirty="0" smtClean="0"/>
              <a:t>Assumes the higher nameplate capacity of either that reported to the Clean Fuels Program in the certification process or that reported to the Energy Information Administration.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1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71600"/>
            <a:ext cx="6347714" cy="4669763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Meeting Minutes</a:t>
            </a:r>
          </a:p>
          <a:p>
            <a:r>
              <a:rPr lang="en-US" dirty="0" smtClean="0"/>
              <a:t>Fuel Volume (demand) Forecast</a:t>
            </a:r>
          </a:p>
          <a:p>
            <a:pPr lvl="1"/>
            <a:r>
              <a:rPr lang="en-US" dirty="0" smtClean="0"/>
              <a:t>2019 Q1 Data</a:t>
            </a:r>
          </a:p>
          <a:p>
            <a:pPr lvl="1"/>
            <a:r>
              <a:rPr lang="en-US" dirty="0" smtClean="0"/>
              <a:t>Behavioral Reporting Shift?</a:t>
            </a:r>
          </a:p>
          <a:p>
            <a:pPr lvl="1"/>
            <a:r>
              <a:rPr lang="en-US" dirty="0" smtClean="0"/>
              <a:t>Forecast</a:t>
            </a:r>
          </a:p>
          <a:p>
            <a:r>
              <a:rPr lang="en-US" dirty="0" smtClean="0"/>
              <a:t>Deficit/Credit Parameters</a:t>
            </a:r>
          </a:p>
          <a:p>
            <a:r>
              <a:rPr lang="en-US" dirty="0" smtClean="0"/>
              <a:t>Deficit/Credit Forecast</a:t>
            </a:r>
          </a:p>
          <a:p>
            <a:r>
              <a:rPr lang="en-US" dirty="0" smtClean="0"/>
              <a:t>Fuel Supply Forecast</a:t>
            </a:r>
          </a:p>
          <a:p>
            <a:r>
              <a:rPr lang="en-US" dirty="0" smtClean="0"/>
              <a:t>Next steps</a:t>
            </a:r>
          </a:p>
          <a:p>
            <a:r>
              <a:rPr lang="en-US" dirty="0" smtClean="0"/>
              <a:t>Adjourn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"/>
            <a:ext cx="6995400" cy="535710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8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6347713" cy="1320800"/>
          </a:xfrm>
        </p:spPr>
        <p:txBody>
          <a:bodyPr/>
          <a:lstStyle/>
          <a:p>
            <a:r>
              <a:rPr lang="en-US" dirty="0" smtClean="0"/>
              <a:t>Ethanol Supply</a:t>
            </a:r>
            <a:br>
              <a:rPr lang="en-US" dirty="0" smtClean="0"/>
            </a:br>
            <a:r>
              <a:rPr lang="en-US" dirty="0" smtClean="0"/>
              <a:t>(Suppliers to Oregon, 2018)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599" y="5562600"/>
            <a:ext cx="5511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2020 Demand forecast equals 175.5 million gallons.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549400"/>
            <a:ext cx="5412000" cy="3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19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5334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Biodiesel Supply</a:t>
            </a:r>
            <a:br>
              <a:rPr lang="en-US" dirty="0" smtClean="0"/>
            </a:br>
            <a:r>
              <a:rPr lang="en-US" dirty="0" smtClean="0"/>
              <a:t>(Suppliers to Oregon, 2018)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599" y="6031468"/>
            <a:ext cx="538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2020 Demand forecast equals 54.6 million gallons.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22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854200"/>
            <a:ext cx="5640000" cy="39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1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Diesel Supply</a:t>
            </a:r>
            <a:br>
              <a:rPr lang="en-US" dirty="0" smtClean="0"/>
            </a:br>
            <a:r>
              <a:rPr lang="en-US" dirty="0" smtClean="0"/>
              <a:t>(Suppliers to Oregon, 2018)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598" y="6324600"/>
            <a:ext cx="2647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Data from </a:t>
            </a:r>
            <a:r>
              <a:rPr lang="en-US" sz="1200" dirty="0" smtClean="0"/>
              <a:t>the Clean </a:t>
            </a:r>
            <a:r>
              <a:rPr lang="en-US" sz="1200" dirty="0"/>
              <a:t>Fuels Program.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598" y="4368800"/>
            <a:ext cx="538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2020 Demand forecast equals 27.7 million gallons.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23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" y="2005881"/>
            <a:ext cx="5820000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6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015" y="2057400"/>
            <a:ext cx="6510560" cy="25908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3400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Renewable Natural Gas Supply</a:t>
            </a:r>
            <a:br>
              <a:rPr lang="en-US" dirty="0" smtClean="0"/>
            </a:br>
            <a:r>
              <a:rPr lang="en-US" dirty="0" smtClean="0"/>
              <a:t>(Suppliers to Oregon, 2018)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6014" y="4953000"/>
            <a:ext cx="5261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2020 Demand forecast equals </a:t>
            </a:r>
            <a:r>
              <a:rPr lang="en-US" dirty="0" smtClean="0"/>
              <a:t>2.5 million </a:t>
            </a:r>
            <a:r>
              <a:rPr lang="en-US" dirty="0"/>
              <a:t>gallons.</a:t>
            </a:r>
          </a:p>
        </p:txBody>
      </p:sp>
    </p:spTree>
    <p:extLst>
      <p:ext uri="{BB962C8B-B14F-4D97-AF65-F5344CB8AC3E}">
        <p14:creationId xmlns:p14="http://schemas.microsoft.com/office/powerpoint/2010/main" val="3159508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76400"/>
            <a:ext cx="6347714" cy="3880773"/>
          </a:xfrm>
        </p:spPr>
        <p:txBody>
          <a:bodyPr/>
          <a:lstStyle/>
          <a:p>
            <a:r>
              <a:rPr lang="en-US" dirty="0" smtClean="0"/>
              <a:t>Distribute report for review by September 18</a:t>
            </a:r>
            <a:r>
              <a:rPr lang="en-US" baseline="30000" dirty="0" smtClean="0"/>
              <a:t>th</a:t>
            </a:r>
            <a:r>
              <a:rPr lang="en-US" dirty="0" smtClean="0"/>
              <a:t>.  Please reply all with any substantive issues regarding numbers or methodology.</a:t>
            </a:r>
          </a:p>
          <a:p>
            <a:r>
              <a:rPr lang="en-US" dirty="0" smtClean="0"/>
              <a:t>Teleconference (if necessary) scheduled for September 26</a:t>
            </a:r>
            <a:r>
              <a:rPr lang="en-US" baseline="30000" dirty="0" smtClean="0"/>
              <a:t>th</a:t>
            </a:r>
            <a:r>
              <a:rPr lang="en-US" dirty="0" smtClean="0"/>
              <a:t>, 1:30 – 3:30 pm.</a:t>
            </a:r>
          </a:p>
          <a:p>
            <a:r>
              <a:rPr lang="en-US" dirty="0" smtClean="0"/>
              <a:t>Forecast published on or before October 3</a:t>
            </a:r>
            <a:r>
              <a:rPr lang="en-US" baseline="30000" dirty="0" smtClean="0"/>
              <a:t>rd</a:t>
            </a:r>
            <a:r>
              <a:rPr lang="en-US" dirty="0" smtClean="0"/>
              <a:t>, 90 days prior to the onset of the compliance period.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6347714" cy="3880773"/>
          </a:xfrm>
        </p:spPr>
        <p:txBody>
          <a:bodyPr/>
          <a:lstStyle/>
          <a:p>
            <a:r>
              <a:rPr lang="en-US" dirty="0" smtClean="0"/>
              <a:t>Thank you for your participation.</a:t>
            </a:r>
          </a:p>
          <a:p>
            <a:endParaRPr lang="en-US" dirty="0"/>
          </a:p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Contact Mark McMullen, State Economist</a:t>
            </a:r>
          </a:p>
          <a:p>
            <a:r>
              <a:rPr lang="en-US" dirty="0" smtClean="0"/>
              <a:t>Office of Economic Analysis</a:t>
            </a:r>
          </a:p>
          <a:p>
            <a:r>
              <a:rPr lang="en-US" dirty="0" smtClean="0"/>
              <a:t>(503) 378-3455</a:t>
            </a:r>
          </a:p>
          <a:p>
            <a:r>
              <a:rPr lang="en-US" dirty="0" smtClean="0">
                <a:hlinkClick r:id="rId2"/>
              </a:rPr>
              <a:t>Mark.mcmullen@Oregon.gov</a:t>
            </a:r>
            <a:endParaRPr lang="en-US" dirty="0" smtClean="0"/>
          </a:p>
          <a:p>
            <a:r>
              <a:rPr lang="en-US" dirty="0" smtClean="0"/>
              <a:t>All forecast related materials published at:</a:t>
            </a:r>
          </a:p>
          <a:p>
            <a:r>
              <a:rPr lang="en-US" sz="1400" smtClean="0">
                <a:hlinkClick r:id="rId3"/>
              </a:rPr>
              <a:t>www.oregon.gov/das/OEA/Pages/forecastcleanfuels.aspx</a:t>
            </a:r>
            <a:endParaRPr lang="en-US" sz="140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Fuel Volume (demand) forecast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Gasoline</a:t>
            </a:r>
          </a:p>
          <a:p>
            <a:r>
              <a:rPr lang="en-US" dirty="0" smtClean="0"/>
              <a:t>Diesel</a:t>
            </a:r>
          </a:p>
          <a:p>
            <a:r>
              <a:rPr lang="en-US" dirty="0" smtClean="0"/>
              <a:t>Ethanol</a:t>
            </a:r>
          </a:p>
          <a:p>
            <a:r>
              <a:rPr lang="en-US" dirty="0" smtClean="0"/>
              <a:t>Biodiesel</a:t>
            </a:r>
          </a:p>
          <a:p>
            <a:r>
              <a:rPr lang="en-US" dirty="0" smtClean="0"/>
              <a:t>Renewable Diesel</a:t>
            </a:r>
          </a:p>
          <a:p>
            <a:r>
              <a:rPr lang="en-US" dirty="0" smtClean="0"/>
              <a:t>Electricity</a:t>
            </a:r>
          </a:p>
          <a:p>
            <a:r>
              <a:rPr lang="en-US" dirty="0" smtClean="0"/>
              <a:t>Natural Gas</a:t>
            </a:r>
          </a:p>
          <a:p>
            <a:r>
              <a:rPr lang="en-US" dirty="0" smtClean="0"/>
              <a:t>Propane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9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400800"/>
            <a:ext cx="5020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** On-road electricity credits include estimate for residential charging.</a:t>
            </a: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975" y="381000"/>
            <a:ext cx="6627475" cy="57912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3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Behavioral Pull-forward of reported volumes due to CI Target drop in 2021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2057400"/>
            <a:ext cx="6432000" cy="22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5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Behavioral Pull-forward of reported volumes due to CI Target drop in 2021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" y="1900852"/>
            <a:ext cx="6662219" cy="328074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6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Gasoline</a:t>
            </a:r>
            <a:br>
              <a:rPr lang="en-US" dirty="0" smtClean="0"/>
            </a:br>
            <a:r>
              <a:rPr lang="en-US" dirty="0" smtClean="0"/>
              <a:t>(Gasoline and Ethanol)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89" y="3733800"/>
            <a:ext cx="6432000" cy="9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2709" y="5105400"/>
            <a:ext cx="6271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2020 v. 2018 growth includes add-factors as follows: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-0.3 percentage points for ODOT fuel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0.0 percentage points for behavioral pull forward due to C.I. drop.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489" y="1974000"/>
            <a:ext cx="6672000" cy="1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92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Diesel</a:t>
            </a:r>
            <a:br>
              <a:rPr lang="en-US" dirty="0" smtClean="0"/>
            </a:br>
            <a:r>
              <a:rPr lang="en-US" dirty="0" smtClean="0"/>
              <a:t>(Including biofuels)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709" y="5105400"/>
            <a:ext cx="6271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2020 v. 2018 growth includes add-factors as follows: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-1.9 percentage points for ODOT fuel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0.0 percentage points for behavioral pull forward due to C.I. drop.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54" y="3733800"/>
            <a:ext cx="6432000" cy="996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820" y="1974000"/>
            <a:ext cx="6672000" cy="1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9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Ethanol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1447800"/>
            <a:ext cx="6672000" cy="157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599" y="5181000"/>
            <a:ext cx="6271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2020 v. 2018 growth includes add-factors as follows: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-0.4 percentage points for ODOT fuel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0.0 percentage points for behavioral pull forward due to C.I. drop.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" y="3200400"/>
            <a:ext cx="60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74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FC7B12AE804049AF890919B65DCAA1" ma:contentTypeVersion="9" ma:contentTypeDescription="Create a new document." ma:contentTypeScope="" ma:versionID="4ea9a14a3a496b8d908ccdc5e188100c">
  <xsd:schema xmlns:xsd="http://www.w3.org/2001/XMLSchema" xmlns:xs="http://www.w3.org/2001/XMLSchema" xmlns:p="http://schemas.microsoft.com/office/2006/metadata/properties" xmlns:ns1="http://schemas.microsoft.com/sharepoint/v3" xmlns:ns2="2f119d7b-84ae-485e-90b2-f8bb54fe4be9" xmlns:ns3="c11a4dd1-9999-41de-ad6b-508521c3559d" targetNamespace="http://schemas.microsoft.com/office/2006/metadata/properties" ma:root="true" ma:fieldsID="59e3ea66ea2ee84ff8cf1250dfcbfdba" ns1:_="" ns2:_="" ns3:_="">
    <xsd:import namespace="http://schemas.microsoft.com/sharepoint/v3"/>
    <xsd:import namespace="2f119d7b-84ae-485e-90b2-f8bb54fe4be9"/>
    <xsd:import namespace="c11a4dd1-9999-41de-ad6b-508521c3559d"/>
    <xsd:element name="properties">
      <xsd:complexType>
        <xsd:sequence>
          <xsd:element name="documentManagement">
            <xsd:complexType>
              <xsd:all>
                <xsd:element ref="ns2:Topic_x0020_area" minOccurs="0"/>
                <xsd:element ref="ns2:Subtopics" minOccurs="0"/>
                <xsd:element ref="ns2:Demographic" minOccurs="0"/>
                <xsd:element ref="ns2:Posted_x0020_to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119d7b-84ae-485e-90b2-f8bb54fe4be9" elementFormDefault="qualified">
    <xsd:import namespace="http://schemas.microsoft.com/office/2006/documentManagement/types"/>
    <xsd:import namespace="http://schemas.microsoft.com/office/infopath/2007/PartnerControls"/>
    <xsd:element name="Topic_x0020_area" ma:index="2" nillable="true" ma:displayName="Topic area" ma:format="Dropdown" ma:internalName="Topic_x0020_area">
      <xsd:simpleType>
        <xsd:restriction base="dms:Choice">
          <xsd:enumeration value="Economic forecast"/>
          <xsd:enumeration value="Revenue forecast"/>
          <xsd:enumeration value="Corrections forecast"/>
          <xsd:enumeration value="Youth forecast"/>
          <xsd:enumeration value="Demographic forecast"/>
          <xsd:enumeration value="Highway Cost Allocation"/>
        </xsd:restriction>
      </xsd:simpleType>
    </xsd:element>
    <xsd:element name="Subtopics" ma:index="3" nillable="true" ma:displayName="Sub-topic" ma:format="Dropdown" ma:internalName="Subtopics">
      <xsd:simpleType>
        <xsd:restriction base="dms:Choice">
          <xsd:enumeration value="Corrections"/>
          <xsd:enumeration value="Youth Authority"/>
        </xsd:restriction>
      </xsd:simpleType>
    </xsd:element>
    <xsd:element name="Demographic" ma:index="4" nillable="true" ma:displayName="Demographic" ma:format="Dropdown" ma:internalName="Demographic">
      <xsd:simpleType>
        <xsd:restriction base="dms:Choice">
          <xsd:enumeration value="Demographic Forecast"/>
          <xsd:enumeration value="Census Data"/>
        </xsd:restriction>
      </xsd:simpleType>
    </xsd:element>
    <xsd:element name="Posted_x0020_to" ma:index="5" nillable="true" ma:displayName="Posted to" ma:format="Dropdown" ma:internalName="Posted_x0020_to">
      <xsd:simpleType>
        <xsd:union memberTypes="dms:Text">
          <xsd:simpleType>
            <xsd:restriction base="dms:Choice">
              <xsd:enumeration value="Current"/>
              <xsd:enumeration value="Archive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1a4dd1-9999-41de-ad6b-508521c3559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opic_x0020_area xmlns="2f119d7b-84ae-485e-90b2-f8bb54fe4be9" xsi:nil="true"/>
    <Posted_x0020_to xmlns="2f119d7b-84ae-485e-90b2-f8bb54fe4be9" xsi:nil="true"/>
    <Subtopics xmlns="2f119d7b-84ae-485e-90b2-f8bb54fe4be9" xsi:nil="true"/>
    <Demographic xmlns="2f119d7b-84ae-485e-90b2-f8bb54fe4be9" xsi:nil="true"/>
  </documentManagement>
</p:properties>
</file>

<file path=customXml/itemProps1.xml><?xml version="1.0" encoding="utf-8"?>
<ds:datastoreItem xmlns:ds="http://schemas.openxmlformats.org/officeDocument/2006/customXml" ds:itemID="{36E93610-79D0-4463-9CE1-2B82A7CDF941}"/>
</file>

<file path=customXml/itemProps2.xml><?xml version="1.0" encoding="utf-8"?>
<ds:datastoreItem xmlns:ds="http://schemas.openxmlformats.org/officeDocument/2006/customXml" ds:itemID="{74629597-E00C-4BF4-B382-CF3EB21EBE88}"/>
</file>

<file path=customXml/itemProps3.xml><?xml version="1.0" encoding="utf-8"?>
<ds:datastoreItem xmlns:ds="http://schemas.openxmlformats.org/officeDocument/2006/customXml" ds:itemID="{FC8A8ED6-B5BD-48B2-BF1D-0550989D4B14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2541</TotalTime>
  <Words>670</Words>
  <Application>Microsoft Office PowerPoint</Application>
  <PresentationFormat>On-screen Show (4:3)</PresentationFormat>
  <Paragraphs>134</Paragraphs>
  <Slides>26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Trebuchet MS</vt:lpstr>
      <vt:lpstr>Wingdings 3</vt:lpstr>
      <vt:lpstr>Facet</vt:lpstr>
      <vt:lpstr>Clean Fuels Forecast Advisory Committee</vt:lpstr>
      <vt:lpstr>Agenda</vt:lpstr>
      <vt:lpstr>Fuel Volume (demand) forecast</vt:lpstr>
      <vt:lpstr>PowerPoint Presentation</vt:lpstr>
      <vt:lpstr>Behavioral Pull-forward of reported volumes due to CI Target drop in 2021</vt:lpstr>
      <vt:lpstr>Behavioral Pull-forward of reported volumes due to CI Target drop in 2021</vt:lpstr>
      <vt:lpstr>Motor Gasoline (Gasoline and Ethanol)</vt:lpstr>
      <vt:lpstr>Diesel (Including biofuels)</vt:lpstr>
      <vt:lpstr>Ethanol</vt:lpstr>
      <vt:lpstr>Biodiesel</vt:lpstr>
      <vt:lpstr>Renewable Diesel</vt:lpstr>
      <vt:lpstr>On-road electricity</vt:lpstr>
      <vt:lpstr>Natural Gas</vt:lpstr>
      <vt:lpstr>Propane (LPG)</vt:lpstr>
      <vt:lpstr>Preliminary 2020 Consumption Forecast</vt:lpstr>
      <vt:lpstr>Energy Densities and Carbon Intensities</vt:lpstr>
      <vt:lpstr>PowerPoint Presentation</vt:lpstr>
      <vt:lpstr>Supply</vt:lpstr>
      <vt:lpstr>Supply Available to Oregon Methodology</vt:lpstr>
      <vt:lpstr>PowerPoint Presentation</vt:lpstr>
      <vt:lpstr>Ethanol Supply (Suppliers to Oregon, 2018)</vt:lpstr>
      <vt:lpstr>PowerPoint Presentation</vt:lpstr>
      <vt:lpstr>Renewable Diesel Supply (Suppliers to Oregon, 2018)</vt:lpstr>
      <vt:lpstr>PowerPoint Presentation</vt:lpstr>
      <vt:lpstr>Next Steps</vt:lpstr>
      <vt:lpstr>PowerPoint Presentation</vt:lpstr>
    </vt:vector>
  </TitlesOfParts>
  <Company>State of Oregon - DAS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Fuels Technical Workgroup</dc:title>
  <dc:creator>KENNEDY Michael  * COO</dc:creator>
  <cp:lastModifiedBy>KENNEDY Michael  * COO</cp:lastModifiedBy>
  <cp:revision>141</cp:revision>
  <dcterms:created xsi:type="dcterms:W3CDTF">2019-05-18T13:39:03Z</dcterms:created>
  <dcterms:modified xsi:type="dcterms:W3CDTF">2019-09-06T08:54:23Z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0x01010084FC7B12AE804049AF890919B65DCAA1</vt:lpwstr>
  </property>
</Properties>
</file>