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18" r:id="rId5"/>
    <p:sldId id="329" r:id="rId6"/>
    <p:sldId id="339" r:id="rId7"/>
    <p:sldId id="331" r:id="rId8"/>
    <p:sldId id="340" r:id="rId9"/>
    <p:sldId id="341" r:id="rId10"/>
    <p:sldId id="343" r:id="rId11"/>
    <p:sldId id="342" r:id="rId12"/>
    <p:sldId id="344" r:id="rId13"/>
    <p:sldId id="345" r:id="rId14"/>
    <p:sldId id="346" r:id="rId15"/>
    <p:sldId id="347" r:id="rId16"/>
    <p:sldId id="349" r:id="rId17"/>
    <p:sldId id="348" r:id="rId18"/>
    <p:sldId id="350" r:id="rId19"/>
    <p:sldId id="351" r:id="rId20"/>
    <p:sldId id="352" r:id="rId21"/>
    <p:sldId id="332"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97" d="100"/>
          <a:sy n="97" d="100"/>
        </p:scale>
        <p:origin x="101" y="13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5/5/2022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5/5/2022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5/5/2022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5/5/2022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5/5/2022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5/5/2022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5/5/2022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5/5/2022</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regonbuys.gov/bso/view/login/login.xhtml" TargetMode="External"/><Relationship Id="rId2" Type="http://schemas.openxmlformats.org/officeDocument/2006/relationships/hyperlink" Target="https://columbia.das.state.or.us:3045/CICS/FMNU/DAFWMN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52400"/>
            <a:ext cx="5945188" cy="4495800"/>
          </a:xfrm>
        </p:spPr>
        <p:txBody>
          <a:bodyPr>
            <a:normAutofit fontScale="90000"/>
          </a:bodyPr>
          <a:lstStyle/>
          <a:p>
            <a:pPr algn="ctr"/>
            <a:r>
              <a:rPr lang="en-US" dirty="0"/>
              <a:t>Accounts Payable</a:t>
            </a:r>
            <a:br>
              <a:rPr lang="en-US" dirty="0"/>
            </a:br>
            <a:r>
              <a:rPr lang="en-US" dirty="0"/>
              <a:t>Daily </a:t>
            </a:r>
            <a:br>
              <a:rPr lang="en-US" dirty="0"/>
            </a:br>
            <a:r>
              <a:rPr lang="en-US" dirty="0"/>
              <a:t>OregonBuys to </a:t>
            </a:r>
            <a:br>
              <a:rPr lang="en-US" dirty="0"/>
            </a:br>
            <a:r>
              <a:rPr lang="en-US" dirty="0"/>
              <a:t>R*STARS</a:t>
            </a:r>
            <a:br>
              <a:rPr lang="en-US" dirty="0"/>
            </a:br>
            <a:r>
              <a:rPr lang="en-US" dirty="0"/>
              <a:t>Reconciliation</a:t>
            </a:r>
            <a:br>
              <a:rPr lang="en-US" dirty="0"/>
            </a:br>
            <a:r>
              <a:rPr lang="en-US" dirty="0"/>
              <a:t>Process </a:t>
            </a:r>
          </a:p>
        </p:txBody>
      </p:sp>
      <p:sp>
        <p:nvSpPr>
          <p:cNvPr id="3" name="Subtitle 2"/>
          <p:cNvSpPr>
            <a:spLocks noGrp="1"/>
          </p:cNvSpPr>
          <p:nvPr>
            <p:ph type="subTitle" idx="1"/>
          </p:nvPr>
        </p:nvSpPr>
        <p:spPr>
          <a:xfrm>
            <a:off x="1674812" y="5590343"/>
            <a:ext cx="5945187" cy="1270453"/>
          </a:xfrm>
        </p:spPr>
        <p:txBody>
          <a:bodyPr/>
          <a:lstStyle/>
          <a:p>
            <a:pPr algn="ctr"/>
            <a:r>
              <a:rPr lang="en-US" dirty="0"/>
              <a:t>By James Reed and Mark Clarkson</a:t>
            </a:r>
          </a:p>
          <a:p>
            <a:pPr algn="ctr"/>
            <a:r>
              <a:rPr lang="en-US" dirty="0"/>
              <a:t>Oregon Department of Forestry </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Two ways to access already made reports:</a:t>
            </a:r>
          </a:p>
          <a:p>
            <a:pPr marL="342900" indent="-342900">
              <a:buFont typeface="+mj-lt"/>
              <a:buAutoNum type="arabicPeriod"/>
            </a:pPr>
            <a:r>
              <a:rPr lang="en-US" sz="1600" dirty="0"/>
              <a:t>Go to the Library under the reports tool and select report.</a:t>
            </a:r>
          </a:p>
          <a:p>
            <a:pPr marL="342900" indent="-342900">
              <a:buFont typeface="+mj-lt"/>
              <a:buAutoNum type="arabicPeriod"/>
            </a:pPr>
            <a:r>
              <a:rPr lang="en-US" sz="1600" dirty="0"/>
              <a:t>Select report from “Recently Viewed Items”.</a:t>
            </a:r>
          </a:p>
        </p:txBody>
      </p:sp>
      <p:pic>
        <p:nvPicPr>
          <p:cNvPr id="9" name="Content Placeholder 8">
            <a:extLst>
              <a:ext uri="{FF2B5EF4-FFF2-40B4-BE49-F238E27FC236}">
                <a16:creationId xmlns:a16="http://schemas.microsoft.com/office/drawing/2014/main" id="{71F34EA4-1236-4BBB-B102-11D4CDC218A4}"/>
              </a:ext>
            </a:extLst>
          </p:cNvPr>
          <p:cNvPicPr>
            <a:picLocks noGrp="1" noChangeAspect="1"/>
          </p:cNvPicPr>
          <p:nvPr>
            <p:ph sz="half" idx="2"/>
          </p:nvPr>
        </p:nvPicPr>
        <p:blipFill>
          <a:blip r:embed="rId2"/>
          <a:stretch>
            <a:fillRect/>
          </a:stretch>
        </p:blipFill>
        <p:spPr>
          <a:xfrm>
            <a:off x="7618412" y="2898648"/>
            <a:ext cx="3343123" cy="3657600"/>
          </a:xfrm>
          <a:prstGeom prst="rect">
            <a:avLst/>
          </a:prstGeom>
        </p:spPr>
      </p:pic>
      <p:pic>
        <p:nvPicPr>
          <p:cNvPr id="6" name="Picture 5">
            <a:extLst>
              <a:ext uri="{FF2B5EF4-FFF2-40B4-BE49-F238E27FC236}">
                <a16:creationId xmlns:a16="http://schemas.microsoft.com/office/drawing/2014/main" id="{3F773D75-77E2-4394-A5C1-AD82E303445A}"/>
              </a:ext>
            </a:extLst>
          </p:cNvPr>
          <p:cNvPicPr>
            <a:picLocks noChangeAspect="1"/>
          </p:cNvPicPr>
          <p:nvPr/>
        </p:nvPicPr>
        <p:blipFill>
          <a:blip r:embed="rId3"/>
          <a:stretch>
            <a:fillRect/>
          </a:stretch>
        </p:blipFill>
        <p:spPr>
          <a:xfrm>
            <a:off x="1429883" y="3793946"/>
            <a:ext cx="5350329" cy="2898094"/>
          </a:xfrm>
          <a:prstGeom prst="rect">
            <a:avLst/>
          </a:prstGeom>
        </p:spPr>
      </p:pic>
    </p:spTree>
    <p:extLst>
      <p:ext uri="{BB962C8B-B14F-4D97-AF65-F5344CB8AC3E}">
        <p14:creationId xmlns:p14="http://schemas.microsoft.com/office/powerpoint/2010/main" val="13443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Select report and update filter fields.</a:t>
            </a:r>
          </a:p>
          <a:p>
            <a:pPr marL="342900" indent="-342900">
              <a:buFont typeface="+mj-lt"/>
              <a:buAutoNum type="arabicPeriod"/>
            </a:pPr>
            <a:r>
              <a:rPr lang="en-US" sz="1400" dirty="0"/>
              <a:t>With the filter at the top right, select the correct date so that you just pull items for one specific day. </a:t>
            </a:r>
          </a:p>
          <a:p>
            <a:pPr marL="342900" indent="-342900">
              <a:buFont typeface="+mj-lt"/>
              <a:buAutoNum type="arabicPeriod"/>
            </a:pPr>
            <a:r>
              <a:rPr lang="en-US" sz="1400" dirty="0"/>
              <a:t>Apply the filter selection. Once the report is generated, look at the approval date to make sure it is correct.</a:t>
            </a:r>
          </a:p>
          <a:p>
            <a:pPr marL="342900" indent="-342900">
              <a:buFont typeface="+mj-lt"/>
              <a:buAutoNum type="arabicPeriod"/>
            </a:pPr>
            <a:r>
              <a:rPr lang="en-US" sz="1400" dirty="0"/>
              <a:t>Scroll to the bottom of the report and verify the total. The total should match the R*STARS total.  </a:t>
            </a:r>
          </a:p>
        </p:txBody>
      </p:sp>
      <p:pic>
        <p:nvPicPr>
          <p:cNvPr id="10" name="Picture 9">
            <a:extLst>
              <a:ext uri="{FF2B5EF4-FFF2-40B4-BE49-F238E27FC236}">
                <a16:creationId xmlns:a16="http://schemas.microsoft.com/office/drawing/2014/main" id="{15785C48-9B8C-453E-8F9E-D87F95344971}"/>
              </a:ext>
            </a:extLst>
          </p:cNvPr>
          <p:cNvPicPr>
            <a:picLocks noChangeAspect="1"/>
          </p:cNvPicPr>
          <p:nvPr/>
        </p:nvPicPr>
        <p:blipFill rotWithShape="1">
          <a:blip r:embed="rId2"/>
          <a:srcRect b="19784"/>
          <a:stretch/>
        </p:blipFill>
        <p:spPr>
          <a:xfrm>
            <a:off x="2665412" y="3657600"/>
            <a:ext cx="7096691" cy="3083540"/>
          </a:xfrm>
          <a:prstGeom prst="rect">
            <a:avLst/>
          </a:prstGeom>
        </p:spPr>
      </p:pic>
    </p:spTree>
    <p:extLst>
      <p:ext uri="{BB962C8B-B14F-4D97-AF65-F5344CB8AC3E}">
        <p14:creationId xmlns:p14="http://schemas.microsoft.com/office/powerpoint/2010/main" val="181477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Final Step: Saving Report to Excel </a:t>
            </a:r>
          </a:p>
          <a:p>
            <a:pPr marL="342900" indent="-342900">
              <a:buFont typeface="+mj-lt"/>
              <a:buAutoNum type="arabicPeriod"/>
            </a:pPr>
            <a:r>
              <a:rPr lang="en-US" sz="1400" dirty="0"/>
              <a:t>Select the Export menu and select the “As XLSX” option.</a:t>
            </a:r>
          </a:p>
          <a:p>
            <a:pPr marL="342900" indent="-342900">
              <a:buFont typeface="+mj-lt"/>
              <a:buAutoNum type="arabicPeriod"/>
            </a:pPr>
            <a:r>
              <a:rPr lang="en-US" sz="1400" dirty="0"/>
              <a:t>Open the Excel report at the bottom, sometimes will be at the top. </a:t>
            </a:r>
          </a:p>
        </p:txBody>
      </p:sp>
      <p:pic>
        <p:nvPicPr>
          <p:cNvPr id="8" name="Content Placeholder 7">
            <a:extLst>
              <a:ext uri="{FF2B5EF4-FFF2-40B4-BE49-F238E27FC236}">
                <a16:creationId xmlns:a16="http://schemas.microsoft.com/office/drawing/2014/main" id="{F91B3767-0D95-4D49-A0B7-804ADA07605D}"/>
              </a:ext>
            </a:extLst>
          </p:cNvPr>
          <p:cNvPicPr>
            <a:picLocks noGrp="1" noChangeAspect="1"/>
          </p:cNvPicPr>
          <p:nvPr>
            <p:ph sz="half" idx="2"/>
          </p:nvPr>
        </p:nvPicPr>
        <p:blipFill>
          <a:blip r:embed="rId2"/>
          <a:stretch>
            <a:fillRect/>
          </a:stretch>
        </p:blipFill>
        <p:spPr>
          <a:xfrm>
            <a:off x="7008812" y="2971800"/>
            <a:ext cx="4800600" cy="3746929"/>
          </a:xfrm>
          <a:prstGeom prst="rect">
            <a:avLst/>
          </a:prstGeom>
        </p:spPr>
      </p:pic>
      <p:pic>
        <p:nvPicPr>
          <p:cNvPr id="4" name="Picture 3">
            <a:extLst>
              <a:ext uri="{FF2B5EF4-FFF2-40B4-BE49-F238E27FC236}">
                <a16:creationId xmlns:a16="http://schemas.microsoft.com/office/drawing/2014/main" id="{E13E8D42-21F2-4955-9E6A-D037BDBCF8F4}"/>
              </a:ext>
            </a:extLst>
          </p:cNvPr>
          <p:cNvPicPr>
            <a:picLocks noChangeAspect="1"/>
          </p:cNvPicPr>
          <p:nvPr/>
        </p:nvPicPr>
        <p:blipFill>
          <a:blip r:embed="rId3"/>
          <a:stretch>
            <a:fillRect/>
          </a:stretch>
        </p:blipFill>
        <p:spPr>
          <a:xfrm>
            <a:off x="1480983" y="4471394"/>
            <a:ext cx="4994429" cy="2084854"/>
          </a:xfrm>
          <a:prstGeom prst="rect">
            <a:avLst/>
          </a:prstGeom>
        </p:spPr>
      </p:pic>
    </p:spTree>
    <p:extLst>
      <p:ext uri="{BB962C8B-B14F-4D97-AF65-F5344CB8AC3E}">
        <p14:creationId xmlns:p14="http://schemas.microsoft.com/office/powerpoint/2010/main" val="343760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in Excel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Excel Version of Report</a:t>
            </a:r>
          </a:p>
          <a:p>
            <a:pPr marL="342900" indent="-342900">
              <a:buFont typeface="+mj-lt"/>
              <a:buAutoNum type="arabicPeriod"/>
            </a:pPr>
            <a:r>
              <a:rPr lang="en-US" sz="1400" dirty="0"/>
              <a:t>AP Reviewer verifies the totals with R*STARS.</a:t>
            </a:r>
          </a:p>
        </p:txBody>
      </p:sp>
      <p:pic>
        <p:nvPicPr>
          <p:cNvPr id="10" name="Picture 9">
            <a:extLst>
              <a:ext uri="{FF2B5EF4-FFF2-40B4-BE49-F238E27FC236}">
                <a16:creationId xmlns:a16="http://schemas.microsoft.com/office/drawing/2014/main" id="{93A488A5-FCCB-4DE2-A7E4-A9EBF9BCDCD4}"/>
              </a:ext>
            </a:extLst>
          </p:cNvPr>
          <p:cNvPicPr>
            <a:picLocks noChangeAspect="1"/>
          </p:cNvPicPr>
          <p:nvPr/>
        </p:nvPicPr>
        <p:blipFill rotWithShape="1">
          <a:blip r:embed="rId2"/>
          <a:srcRect r="15744" b="9137"/>
          <a:stretch/>
        </p:blipFill>
        <p:spPr>
          <a:xfrm>
            <a:off x="3960812" y="3124200"/>
            <a:ext cx="5797358" cy="3502152"/>
          </a:xfrm>
          <a:prstGeom prst="rect">
            <a:avLst/>
          </a:prstGeom>
        </p:spPr>
      </p:pic>
    </p:spTree>
    <p:extLst>
      <p:ext uri="{BB962C8B-B14F-4D97-AF65-F5344CB8AC3E}">
        <p14:creationId xmlns:p14="http://schemas.microsoft.com/office/powerpoint/2010/main" val="367145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in Excel </a:t>
            </a:r>
          </a:p>
        </p:txBody>
      </p:sp>
      <p:sp>
        <p:nvSpPr>
          <p:cNvPr id="3" name="Content Placeholder 2"/>
          <p:cNvSpPr>
            <a:spLocks noGrp="1"/>
          </p:cNvSpPr>
          <p:nvPr>
            <p:ph sz="half" idx="1"/>
          </p:nvPr>
        </p:nvSpPr>
        <p:spPr>
          <a:xfrm>
            <a:off x="1370013" y="1732675"/>
            <a:ext cx="9982198" cy="4439525"/>
          </a:xfrm>
        </p:spPr>
        <p:txBody>
          <a:bodyPr/>
          <a:lstStyle/>
          <a:p>
            <a:pPr marL="0" indent="0">
              <a:buNone/>
            </a:pPr>
            <a:r>
              <a:rPr lang="en-US" dirty="0"/>
              <a:t>Example: This batch had a Misc. charge of$.091. Which will not match on the R*STARS total. AP reviewer must add in the Misc. charge together with the total on the OB report. </a:t>
            </a:r>
          </a:p>
          <a:p>
            <a:r>
              <a:rPr lang="en-US" dirty="0"/>
              <a:t>R*STARS total = $85,198.67</a:t>
            </a:r>
          </a:p>
          <a:p>
            <a:r>
              <a:rPr lang="en-US" dirty="0"/>
              <a:t>OB Total = $85,197.76 + $.091 = $85,198.67</a:t>
            </a:r>
          </a:p>
          <a:p>
            <a:endParaRPr lang="en-US" dirty="0"/>
          </a:p>
        </p:txBody>
      </p:sp>
      <p:pic>
        <p:nvPicPr>
          <p:cNvPr id="10" name="Picture 9">
            <a:extLst>
              <a:ext uri="{FF2B5EF4-FFF2-40B4-BE49-F238E27FC236}">
                <a16:creationId xmlns:a16="http://schemas.microsoft.com/office/drawing/2014/main" id="{93A488A5-FCCB-4DE2-A7E4-A9EBF9BCDCD4}"/>
              </a:ext>
            </a:extLst>
          </p:cNvPr>
          <p:cNvPicPr>
            <a:picLocks noChangeAspect="1"/>
          </p:cNvPicPr>
          <p:nvPr/>
        </p:nvPicPr>
        <p:blipFill rotWithShape="1">
          <a:blip r:embed="rId2"/>
          <a:srcRect r="15744" b="9137"/>
          <a:stretch/>
        </p:blipFill>
        <p:spPr>
          <a:xfrm>
            <a:off x="6551609" y="3858617"/>
            <a:ext cx="4800601" cy="2900017"/>
          </a:xfrm>
          <a:prstGeom prst="rect">
            <a:avLst/>
          </a:prstGeom>
        </p:spPr>
      </p:pic>
      <p:pic>
        <p:nvPicPr>
          <p:cNvPr id="16" name="Picture 15">
            <a:extLst>
              <a:ext uri="{FF2B5EF4-FFF2-40B4-BE49-F238E27FC236}">
                <a16:creationId xmlns:a16="http://schemas.microsoft.com/office/drawing/2014/main" id="{AA30D5CD-406B-4A81-9DA0-785D716B88D4}"/>
              </a:ext>
            </a:extLst>
          </p:cNvPr>
          <p:cNvPicPr>
            <a:picLocks noChangeAspect="1"/>
          </p:cNvPicPr>
          <p:nvPr/>
        </p:nvPicPr>
        <p:blipFill>
          <a:blip r:embed="rId3"/>
          <a:stretch>
            <a:fillRect/>
          </a:stretch>
        </p:blipFill>
        <p:spPr>
          <a:xfrm>
            <a:off x="1370011" y="3951936"/>
            <a:ext cx="5181598" cy="2806698"/>
          </a:xfrm>
          <a:prstGeom prst="rect">
            <a:avLst/>
          </a:prstGeom>
        </p:spPr>
      </p:pic>
    </p:spTree>
    <p:extLst>
      <p:ext uri="{BB962C8B-B14F-4D97-AF65-F5344CB8AC3E}">
        <p14:creationId xmlns:p14="http://schemas.microsoft.com/office/powerpoint/2010/main" val="13059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3: OregonBuys Error Log in Excel </a:t>
            </a:r>
          </a:p>
        </p:txBody>
      </p:sp>
      <p:sp>
        <p:nvSpPr>
          <p:cNvPr id="3" name="Content Placeholder 2"/>
          <p:cNvSpPr>
            <a:spLocks noGrp="1"/>
          </p:cNvSpPr>
          <p:nvPr>
            <p:ph sz="half" idx="1"/>
          </p:nvPr>
        </p:nvSpPr>
        <p:spPr>
          <a:xfrm>
            <a:off x="1370013" y="1732675"/>
            <a:ext cx="9982198" cy="4439525"/>
          </a:xfrm>
        </p:spPr>
        <p:txBody>
          <a:bodyPr/>
          <a:lstStyle/>
          <a:p>
            <a:pPr marL="0" indent="0">
              <a:buNone/>
            </a:pPr>
            <a:r>
              <a:rPr lang="en-US" dirty="0"/>
              <a:t>Part of the process of this reconciliation is to update the batch for various changes that need to be made. One tool used is an error log that the AP reviewer can use for these changes. </a:t>
            </a:r>
          </a:p>
          <a:p>
            <a:r>
              <a:rPr lang="en-US" sz="1600" dirty="0"/>
              <a:t>AP role doing the first step in OB updates log with changes that can’t be made in OB. </a:t>
            </a:r>
          </a:p>
          <a:p>
            <a:r>
              <a:rPr lang="en-US" sz="1600" dirty="0"/>
              <a:t>UC 17 will need to update the batch in R*STARS for any changes.</a:t>
            </a:r>
          </a:p>
          <a:p>
            <a:r>
              <a:rPr lang="en-US" sz="1600" dirty="0"/>
              <a:t>Changes are next highlighted to indicate they have been updated.</a:t>
            </a:r>
          </a:p>
        </p:txBody>
      </p:sp>
      <p:pic>
        <p:nvPicPr>
          <p:cNvPr id="7" name="Picture 6">
            <a:extLst>
              <a:ext uri="{FF2B5EF4-FFF2-40B4-BE49-F238E27FC236}">
                <a16:creationId xmlns:a16="http://schemas.microsoft.com/office/drawing/2014/main" id="{31C33F85-ED30-4172-8EFD-ECCAB27F366E}"/>
              </a:ext>
            </a:extLst>
          </p:cNvPr>
          <p:cNvPicPr>
            <a:picLocks noChangeAspect="1"/>
          </p:cNvPicPr>
          <p:nvPr/>
        </p:nvPicPr>
        <p:blipFill>
          <a:blip r:embed="rId2"/>
          <a:stretch>
            <a:fillRect/>
          </a:stretch>
        </p:blipFill>
        <p:spPr>
          <a:xfrm>
            <a:off x="2970212" y="4182830"/>
            <a:ext cx="7233252" cy="2323531"/>
          </a:xfrm>
          <a:prstGeom prst="rect">
            <a:avLst/>
          </a:prstGeom>
        </p:spPr>
      </p:pic>
    </p:spTree>
    <p:extLst>
      <p:ext uri="{BB962C8B-B14F-4D97-AF65-F5344CB8AC3E}">
        <p14:creationId xmlns:p14="http://schemas.microsoft.com/office/powerpoint/2010/main" val="113138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4: Release Batch in R*STARS</a:t>
            </a:r>
          </a:p>
        </p:txBody>
      </p:sp>
      <p:sp>
        <p:nvSpPr>
          <p:cNvPr id="3" name="Content Placeholder 2"/>
          <p:cNvSpPr>
            <a:spLocks noGrp="1"/>
          </p:cNvSpPr>
          <p:nvPr>
            <p:ph sz="half" idx="1"/>
          </p:nvPr>
        </p:nvSpPr>
        <p:spPr>
          <a:xfrm>
            <a:off x="1370013" y="1732675"/>
            <a:ext cx="9982198" cy="4439525"/>
          </a:xfrm>
        </p:spPr>
        <p:txBody>
          <a:bodyPr/>
          <a:lstStyle/>
          <a:p>
            <a:r>
              <a:rPr lang="en-US" sz="1600" dirty="0"/>
              <a:t>All changes are made to update R*STARS</a:t>
            </a:r>
          </a:p>
          <a:p>
            <a:r>
              <a:rPr lang="en-US" sz="1600"/>
              <a:t>Final verification </a:t>
            </a:r>
            <a:r>
              <a:rPr lang="en-US" sz="1600" dirty="0"/>
              <a:t>should be done by UC 28 in R*STARS before batch is released. </a:t>
            </a:r>
          </a:p>
        </p:txBody>
      </p:sp>
      <p:pic>
        <p:nvPicPr>
          <p:cNvPr id="7" name="Picture 6">
            <a:extLst>
              <a:ext uri="{FF2B5EF4-FFF2-40B4-BE49-F238E27FC236}">
                <a16:creationId xmlns:a16="http://schemas.microsoft.com/office/drawing/2014/main" id="{433EF5EC-C12C-46C4-9BE0-D49E38C2CF8C}"/>
              </a:ext>
            </a:extLst>
          </p:cNvPr>
          <p:cNvPicPr>
            <a:picLocks noChangeAspect="1"/>
          </p:cNvPicPr>
          <p:nvPr/>
        </p:nvPicPr>
        <p:blipFill>
          <a:blip r:embed="rId2"/>
          <a:stretch>
            <a:fillRect/>
          </a:stretch>
        </p:blipFill>
        <p:spPr>
          <a:xfrm>
            <a:off x="3579812" y="3048000"/>
            <a:ext cx="6797797" cy="3682140"/>
          </a:xfrm>
          <a:prstGeom prst="rect">
            <a:avLst/>
          </a:prstGeom>
        </p:spPr>
      </p:pic>
    </p:spTree>
    <p:extLst>
      <p:ext uri="{BB962C8B-B14F-4D97-AF65-F5344CB8AC3E}">
        <p14:creationId xmlns:p14="http://schemas.microsoft.com/office/powerpoint/2010/main" val="39612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5: Saving reports </a:t>
            </a:r>
          </a:p>
        </p:txBody>
      </p:sp>
      <p:sp>
        <p:nvSpPr>
          <p:cNvPr id="3" name="Content Placeholder 2"/>
          <p:cNvSpPr>
            <a:spLocks noGrp="1"/>
          </p:cNvSpPr>
          <p:nvPr>
            <p:ph sz="half" idx="1"/>
          </p:nvPr>
        </p:nvSpPr>
        <p:spPr>
          <a:xfrm>
            <a:off x="1370013" y="1732675"/>
            <a:ext cx="9982198" cy="4439525"/>
          </a:xfrm>
        </p:spPr>
        <p:txBody>
          <a:bodyPr/>
          <a:lstStyle/>
          <a:p>
            <a:pPr marL="0" indent="0">
              <a:buNone/>
            </a:pPr>
            <a:endParaRPr lang="en-US" dirty="0"/>
          </a:p>
          <a:p>
            <a:r>
              <a:rPr lang="en-US" sz="1600" dirty="0"/>
              <a:t>Best practices is to save all the reconciliation reports and documentation.</a:t>
            </a:r>
          </a:p>
          <a:p>
            <a:pPr marL="0" indent="0">
              <a:buNone/>
            </a:pPr>
            <a:endParaRPr lang="en-US" sz="1600" dirty="0"/>
          </a:p>
        </p:txBody>
      </p:sp>
    </p:spTree>
    <p:extLst>
      <p:ext uri="{BB962C8B-B14F-4D97-AF65-F5344CB8AC3E}">
        <p14:creationId xmlns:p14="http://schemas.microsoft.com/office/powerpoint/2010/main" val="269914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a:xfrm>
            <a:off x="1488168" y="1984248"/>
            <a:ext cx="8111444" cy="4187952"/>
          </a:xfrm>
        </p:spPr>
        <p:txBody>
          <a:bodyPr/>
          <a:lstStyle/>
          <a:p>
            <a:r>
              <a:rPr lang="en-US" dirty="0"/>
              <a:t>Utilizing a structured reconciliation process allows for payments to be monitored to verify that they have </a:t>
            </a:r>
            <a:r>
              <a:rPr lang="en-US"/>
              <a:t>interfaced correctly from </a:t>
            </a:r>
            <a:r>
              <a:rPr lang="en-US" dirty="0"/>
              <a:t>OB to R*STARS. </a:t>
            </a:r>
          </a:p>
          <a:p>
            <a:r>
              <a:rPr lang="en-US" dirty="0"/>
              <a:t>This reconciliation process also accommodates any changes that need to be manually done in R*STARS.</a:t>
            </a:r>
          </a:p>
          <a:p>
            <a:r>
              <a:rPr lang="en-US" dirty="0"/>
              <a:t>This process also provides a detailed audit record.</a:t>
            </a:r>
          </a:p>
        </p:txBody>
      </p:sp>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Why the need for a daily reconciliation?</a:t>
            </a:r>
          </a:p>
        </p:txBody>
      </p:sp>
      <p:sp>
        <p:nvSpPr>
          <p:cNvPr id="14" name="Content Placeholder 13"/>
          <p:cNvSpPr>
            <a:spLocks noGrp="1"/>
          </p:cNvSpPr>
          <p:nvPr>
            <p:ph idx="1"/>
          </p:nvPr>
        </p:nvSpPr>
        <p:spPr>
          <a:xfrm>
            <a:off x="1522413" y="1981200"/>
            <a:ext cx="9829799" cy="4648200"/>
          </a:xfrm>
        </p:spPr>
        <p:txBody>
          <a:bodyPr>
            <a:normAutofit/>
          </a:bodyPr>
          <a:lstStyle/>
          <a:p>
            <a:pPr marL="457200" indent="-457200">
              <a:buFont typeface="+mj-lt"/>
              <a:buAutoNum type="arabicPeriod"/>
            </a:pPr>
            <a:r>
              <a:rPr lang="en-US" sz="2000" dirty="0"/>
              <a:t>To confirm that payments have correctly interfaced for payment.</a:t>
            </a:r>
          </a:p>
          <a:p>
            <a:pPr marL="457200" indent="-457200">
              <a:buFont typeface="+mj-lt"/>
              <a:buAutoNum type="arabicPeriod"/>
            </a:pPr>
            <a:r>
              <a:rPr lang="en-US" sz="2000" dirty="0"/>
              <a:t>Correct any Accounting Coding issues if not done with a change order in OregonBuys (OB); specifically incorrect object codes. Note: this is needed if having more than one invoice on an RPA and need to change coding. </a:t>
            </a:r>
          </a:p>
          <a:p>
            <a:pPr marL="457200" indent="-457200">
              <a:buFont typeface="+mj-lt"/>
              <a:buAutoNum type="arabicPeriod"/>
            </a:pPr>
            <a:r>
              <a:rPr lang="en-US" sz="2000" dirty="0"/>
              <a:t>Change any Mail Codes (MC) for checks that need returned to the Agency, switch them to RA. </a:t>
            </a:r>
          </a:p>
          <a:p>
            <a:pPr marL="457200" indent="-457200">
              <a:buFont typeface="+mj-lt"/>
              <a:buAutoNum type="arabicPeriod"/>
            </a:pPr>
            <a:r>
              <a:rPr lang="en-US" sz="2000" dirty="0"/>
              <a:t>Review batch for Assignment vendors, correct to the proper MC; typically, MC 410.</a:t>
            </a:r>
          </a:p>
          <a:p>
            <a:pPr marL="457200" indent="-457200">
              <a:buFont typeface="+mj-lt"/>
              <a:buAutoNum type="arabicPeriod"/>
            </a:pPr>
            <a:r>
              <a:rPr lang="en-US" sz="2000" dirty="0"/>
              <a:t>Reviewing Misc./Freight charges added by AP.  </a:t>
            </a:r>
          </a:p>
          <a:p>
            <a:pPr marL="457200" indent="-457200">
              <a:buFont typeface="+mj-lt"/>
              <a:buAutoNum type="arabicPeriod"/>
            </a:pPr>
            <a:r>
              <a:rPr lang="en-US" sz="2000" dirty="0"/>
              <a:t> Garnishments: review for any garnishment situations and correct MC if required.</a:t>
            </a:r>
          </a:p>
          <a:p>
            <a:pPr marL="457200" indent="-457200">
              <a:buFont typeface="+mj-lt"/>
              <a:buAutoNum type="arabicPeriod"/>
            </a:pPr>
            <a:r>
              <a:rPr lang="en-US" sz="2000" dirty="0"/>
              <a:t>Foreign Vendors: review for any Foreign Vendors and take appropriate steps. </a:t>
            </a:r>
          </a:p>
          <a:p>
            <a:pPr marL="457200" indent="-457200">
              <a:buFont typeface="+mj-lt"/>
              <a:buAutoNum type="arabicPeriod"/>
            </a:pPr>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Links/Systems Required</a:t>
            </a:r>
          </a:p>
        </p:txBody>
      </p:sp>
      <p:sp>
        <p:nvSpPr>
          <p:cNvPr id="14" name="Content Placeholder 13"/>
          <p:cNvSpPr>
            <a:spLocks noGrp="1"/>
          </p:cNvSpPr>
          <p:nvPr>
            <p:ph idx="1"/>
          </p:nvPr>
        </p:nvSpPr>
        <p:spPr>
          <a:xfrm>
            <a:off x="1522413" y="1981200"/>
            <a:ext cx="9829799" cy="4648200"/>
          </a:xfrm>
        </p:spPr>
        <p:txBody>
          <a:bodyPr>
            <a:normAutofit/>
          </a:bodyPr>
          <a:lstStyle/>
          <a:p>
            <a:pPr marL="0" indent="0">
              <a:buNone/>
            </a:pPr>
            <a:r>
              <a:rPr lang="en-US" sz="2000" dirty="0"/>
              <a:t>To perform a daily reconciliation AP will need both a user class 28 and 17 in R*STARS (SFMS) to process any changes needed. </a:t>
            </a:r>
          </a:p>
          <a:p>
            <a:r>
              <a:rPr lang="en-US" sz="2000" dirty="0"/>
              <a:t>R*STARS system: Access via internal method.</a:t>
            </a:r>
          </a:p>
          <a:p>
            <a:r>
              <a:rPr lang="en-US" sz="2000" dirty="0"/>
              <a:t>Department of Administrative Services Mainframe Access for Batch Reports.</a:t>
            </a:r>
          </a:p>
          <a:p>
            <a:pPr marL="0" indent="0">
              <a:buNone/>
            </a:pPr>
            <a:r>
              <a:rPr lang="en-US" sz="2000" dirty="0"/>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DASWHSGN: DAS Web-to-CICS </a:t>
            </a:r>
            <a:r>
              <a:rPr lang="en-US"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Signon</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(state.or.us)</a:t>
            </a:r>
            <a:endParaRPr lang="en-US" sz="2000" dirty="0"/>
          </a:p>
          <a:p>
            <a:r>
              <a:rPr lang="en-US" sz="2000" dirty="0"/>
              <a:t>OregonBuys Production Environment </a:t>
            </a:r>
          </a:p>
          <a:p>
            <a:pPr marL="0" indent="0">
              <a:buNone/>
            </a:pPr>
            <a:r>
              <a:rPr lang="en-US" sz="2000" dirty="0"/>
              <a:t>	</a:t>
            </a:r>
            <a:r>
              <a:rPr lang="en-US" sz="1600" dirty="0">
                <a:hlinkClick r:id="rId3"/>
              </a:rPr>
              <a:t>OregonBuys</a:t>
            </a:r>
            <a:endParaRPr lang="en-US" sz="1600" dirty="0"/>
          </a:p>
          <a:p>
            <a:r>
              <a:rPr lang="en-US" sz="2000" dirty="0"/>
              <a:t>Internal Excel Tracking Spreadsheet</a:t>
            </a:r>
          </a:p>
        </p:txBody>
      </p:sp>
    </p:spTree>
    <p:extLst>
      <p:ext uri="{BB962C8B-B14F-4D97-AF65-F5344CB8AC3E}">
        <p14:creationId xmlns:p14="http://schemas.microsoft.com/office/powerpoint/2010/main" val="290958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a:t>
            </a:r>
          </a:p>
        </p:txBody>
      </p:sp>
      <p:sp>
        <p:nvSpPr>
          <p:cNvPr id="3" name="Content Placeholder 2"/>
          <p:cNvSpPr>
            <a:spLocks noGrp="1"/>
          </p:cNvSpPr>
          <p:nvPr>
            <p:ph sz="half" idx="1"/>
          </p:nvPr>
        </p:nvSpPr>
        <p:spPr>
          <a:xfrm>
            <a:off x="1488167" y="1984248"/>
            <a:ext cx="9864043" cy="4187952"/>
          </a:xfrm>
        </p:spPr>
        <p:txBody>
          <a:bodyPr/>
          <a:lstStyle/>
          <a:p>
            <a:r>
              <a:rPr lang="en-US" dirty="0"/>
              <a:t>The first step is for the AP user to log into R*STARS.</a:t>
            </a:r>
          </a:p>
          <a:p>
            <a:r>
              <a:rPr lang="en-US" dirty="0"/>
              <a:t>Go to the 530 Screen and sort by Type E batch. All the payments are interfaced from OB to R*STARS as an E batch. </a:t>
            </a:r>
          </a:p>
          <a:p>
            <a:pPr marL="0" indent="0">
              <a:buNone/>
            </a:pPr>
            <a:endParaRPr lang="en-US" dirty="0"/>
          </a:p>
        </p:txBody>
      </p:sp>
      <p:pic>
        <p:nvPicPr>
          <p:cNvPr id="8" name="Picture 7">
            <a:extLst>
              <a:ext uri="{FF2B5EF4-FFF2-40B4-BE49-F238E27FC236}">
                <a16:creationId xmlns:a16="http://schemas.microsoft.com/office/drawing/2014/main" id="{916385D2-C3A8-427C-856A-E5B46C2AE472}"/>
              </a:ext>
            </a:extLst>
          </p:cNvPr>
          <p:cNvPicPr>
            <a:picLocks noChangeAspect="1"/>
          </p:cNvPicPr>
          <p:nvPr/>
        </p:nvPicPr>
        <p:blipFill>
          <a:blip r:embed="rId2"/>
          <a:stretch>
            <a:fillRect/>
          </a:stretch>
        </p:blipFill>
        <p:spPr>
          <a:xfrm>
            <a:off x="3541713" y="3429000"/>
            <a:ext cx="6477000" cy="3213985"/>
          </a:xfrm>
          <a:prstGeom prst="rect">
            <a:avLst/>
          </a:prstGeom>
        </p:spPr>
      </p:pic>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a:t>
            </a:r>
          </a:p>
        </p:txBody>
      </p:sp>
      <p:sp>
        <p:nvSpPr>
          <p:cNvPr id="3" name="Content Placeholder 2"/>
          <p:cNvSpPr>
            <a:spLocks noGrp="1"/>
          </p:cNvSpPr>
          <p:nvPr>
            <p:ph sz="half" idx="1"/>
          </p:nvPr>
        </p:nvSpPr>
        <p:spPr>
          <a:xfrm>
            <a:off x="1488167" y="1984248"/>
            <a:ext cx="9864043" cy="4187952"/>
          </a:xfrm>
        </p:spPr>
        <p:txBody>
          <a:bodyPr/>
          <a:lstStyle/>
          <a:p>
            <a:r>
              <a:rPr lang="en-US" sz="1800" dirty="0"/>
              <a:t>Select the correct daily batch</a:t>
            </a:r>
          </a:p>
          <a:p>
            <a:r>
              <a:rPr lang="en-US" sz="1800" dirty="0"/>
              <a:t>Current Doc number VU is the Alternate ID number in OB with the VU replacing the first zeros.  </a:t>
            </a:r>
          </a:p>
          <a:p>
            <a:pPr marL="0" indent="0">
              <a:buNone/>
            </a:pPr>
            <a:endParaRPr lang="en-US" dirty="0"/>
          </a:p>
        </p:txBody>
      </p:sp>
      <p:pic>
        <p:nvPicPr>
          <p:cNvPr id="6" name="Picture 5">
            <a:extLst>
              <a:ext uri="{FF2B5EF4-FFF2-40B4-BE49-F238E27FC236}">
                <a16:creationId xmlns:a16="http://schemas.microsoft.com/office/drawing/2014/main" id="{583A8035-39D0-4AFE-8846-B3E5E27A85BB}"/>
              </a:ext>
            </a:extLst>
          </p:cNvPr>
          <p:cNvPicPr>
            <a:picLocks noChangeAspect="1"/>
          </p:cNvPicPr>
          <p:nvPr/>
        </p:nvPicPr>
        <p:blipFill>
          <a:blip r:embed="rId2"/>
          <a:stretch>
            <a:fillRect/>
          </a:stretch>
        </p:blipFill>
        <p:spPr>
          <a:xfrm>
            <a:off x="3351212" y="2953477"/>
            <a:ext cx="7178667" cy="3888444"/>
          </a:xfrm>
          <a:prstGeom prst="rect">
            <a:avLst/>
          </a:prstGeom>
        </p:spPr>
      </p:pic>
    </p:spTree>
    <p:extLst>
      <p:ext uri="{BB962C8B-B14F-4D97-AF65-F5344CB8AC3E}">
        <p14:creationId xmlns:p14="http://schemas.microsoft.com/office/powerpoint/2010/main" val="144678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a:t>
            </a:r>
          </a:p>
        </p:txBody>
      </p:sp>
      <p:sp>
        <p:nvSpPr>
          <p:cNvPr id="3" name="Content Placeholder 2"/>
          <p:cNvSpPr>
            <a:spLocks noGrp="1"/>
          </p:cNvSpPr>
          <p:nvPr>
            <p:ph sz="half" idx="1"/>
          </p:nvPr>
        </p:nvSpPr>
        <p:spPr>
          <a:xfrm>
            <a:off x="1488167" y="1984248"/>
            <a:ext cx="9864043" cy="4187952"/>
          </a:xfrm>
        </p:spPr>
        <p:txBody>
          <a:bodyPr/>
          <a:lstStyle/>
          <a:p>
            <a:r>
              <a:rPr lang="en-US" dirty="0"/>
              <a:t>Sign on to the DAS Mainframe to obtain “Print Batch report”</a:t>
            </a:r>
          </a:p>
          <a:p>
            <a:pPr marL="0" indent="0">
              <a:buNone/>
            </a:pPr>
            <a:endParaRPr lang="en-US" dirty="0"/>
          </a:p>
        </p:txBody>
      </p:sp>
      <p:pic>
        <p:nvPicPr>
          <p:cNvPr id="4" name="Picture 3">
            <a:extLst>
              <a:ext uri="{FF2B5EF4-FFF2-40B4-BE49-F238E27FC236}">
                <a16:creationId xmlns:a16="http://schemas.microsoft.com/office/drawing/2014/main" id="{97DB22B4-747C-4B0B-B19C-EDBF50040BC1}"/>
              </a:ext>
            </a:extLst>
          </p:cNvPr>
          <p:cNvPicPr>
            <a:picLocks noChangeAspect="1"/>
          </p:cNvPicPr>
          <p:nvPr/>
        </p:nvPicPr>
        <p:blipFill>
          <a:blip r:embed="rId2"/>
          <a:stretch>
            <a:fillRect/>
          </a:stretch>
        </p:blipFill>
        <p:spPr>
          <a:xfrm>
            <a:off x="3808155" y="2819401"/>
            <a:ext cx="6180520" cy="3657600"/>
          </a:xfrm>
          <a:prstGeom prst="rect">
            <a:avLst/>
          </a:prstGeom>
        </p:spPr>
      </p:pic>
    </p:spTree>
    <p:extLst>
      <p:ext uri="{BB962C8B-B14F-4D97-AF65-F5344CB8AC3E}">
        <p14:creationId xmlns:p14="http://schemas.microsoft.com/office/powerpoint/2010/main" val="11616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a:t>
            </a:r>
          </a:p>
        </p:txBody>
      </p:sp>
      <p:sp>
        <p:nvSpPr>
          <p:cNvPr id="3" name="Content Placeholder 2"/>
          <p:cNvSpPr>
            <a:spLocks noGrp="1"/>
          </p:cNvSpPr>
          <p:nvPr>
            <p:ph sz="half" idx="1"/>
          </p:nvPr>
        </p:nvSpPr>
        <p:spPr>
          <a:xfrm>
            <a:off x="1488167" y="1984248"/>
            <a:ext cx="9864043" cy="4187952"/>
          </a:xfrm>
        </p:spPr>
        <p:txBody>
          <a:bodyPr/>
          <a:lstStyle/>
          <a:p>
            <a:pPr marL="457200" indent="-457200">
              <a:buFont typeface="+mj-lt"/>
              <a:buAutoNum type="arabicPeriod"/>
            </a:pPr>
            <a:r>
              <a:rPr lang="en-US" sz="1800" dirty="0"/>
              <a:t>Selected the print batch menu.</a:t>
            </a:r>
          </a:p>
          <a:p>
            <a:pPr marL="457200" indent="-457200">
              <a:buFont typeface="+mj-lt"/>
              <a:buAutoNum type="arabicPeriod"/>
            </a:pPr>
            <a:r>
              <a:rPr lang="en-US" sz="1800" dirty="0"/>
              <a:t>Select the Detail option; this will bring up a list of the available Print Batch Detail batches.</a:t>
            </a:r>
          </a:p>
          <a:p>
            <a:pPr marL="457200" indent="-457200">
              <a:buFont typeface="+mj-lt"/>
              <a:buAutoNum type="arabicPeriod"/>
            </a:pPr>
            <a:r>
              <a:rPr lang="en-US" sz="1800" dirty="0"/>
              <a:t>Select the correct batch, this will set to printed and bring it up in Adobe as a PDF. This allows the user to either print or save the report. </a:t>
            </a:r>
          </a:p>
          <a:p>
            <a:pPr marL="457200" indent="-457200">
              <a:buFont typeface="+mj-lt"/>
              <a:buAutoNum type="arabicPeriod"/>
            </a:pPr>
            <a:endParaRPr lang="en-US" sz="1800" dirty="0"/>
          </a:p>
          <a:p>
            <a:pPr marL="0" indent="0">
              <a:buNone/>
            </a:pPr>
            <a:endParaRPr lang="en-US" dirty="0"/>
          </a:p>
        </p:txBody>
      </p:sp>
      <p:pic>
        <p:nvPicPr>
          <p:cNvPr id="7" name="Picture 6">
            <a:extLst>
              <a:ext uri="{FF2B5EF4-FFF2-40B4-BE49-F238E27FC236}">
                <a16:creationId xmlns:a16="http://schemas.microsoft.com/office/drawing/2014/main" id="{12052549-6963-4AF6-87ED-0DEC53F63184}"/>
              </a:ext>
            </a:extLst>
          </p:cNvPr>
          <p:cNvPicPr>
            <a:picLocks noChangeAspect="1"/>
          </p:cNvPicPr>
          <p:nvPr/>
        </p:nvPicPr>
        <p:blipFill rotWithShape="1">
          <a:blip r:embed="rId2"/>
          <a:srcRect r="69157" b="62389"/>
          <a:stretch/>
        </p:blipFill>
        <p:spPr>
          <a:xfrm>
            <a:off x="3091319" y="3482485"/>
            <a:ext cx="2438400" cy="1610645"/>
          </a:xfrm>
          <a:prstGeom prst="rect">
            <a:avLst/>
          </a:prstGeom>
        </p:spPr>
      </p:pic>
      <p:pic>
        <p:nvPicPr>
          <p:cNvPr id="9" name="Picture 8">
            <a:extLst>
              <a:ext uri="{FF2B5EF4-FFF2-40B4-BE49-F238E27FC236}">
                <a16:creationId xmlns:a16="http://schemas.microsoft.com/office/drawing/2014/main" id="{7974D47F-DBE9-4700-A967-865C6CBC5E16}"/>
              </a:ext>
            </a:extLst>
          </p:cNvPr>
          <p:cNvPicPr>
            <a:picLocks noChangeAspect="1"/>
          </p:cNvPicPr>
          <p:nvPr/>
        </p:nvPicPr>
        <p:blipFill rotWithShape="1">
          <a:blip r:embed="rId3"/>
          <a:srcRect l="11254" t="11713" r="26853" b="26654"/>
          <a:stretch/>
        </p:blipFill>
        <p:spPr>
          <a:xfrm>
            <a:off x="2703511" y="4800600"/>
            <a:ext cx="3352801" cy="1878015"/>
          </a:xfrm>
          <a:prstGeom prst="rect">
            <a:avLst/>
          </a:prstGeom>
        </p:spPr>
      </p:pic>
      <p:pic>
        <p:nvPicPr>
          <p:cNvPr id="11" name="Picture 10">
            <a:extLst>
              <a:ext uri="{FF2B5EF4-FFF2-40B4-BE49-F238E27FC236}">
                <a16:creationId xmlns:a16="http://schemas.microsoft.com/office/drawing/2014/main" id="{4E917CF5-AEC2-4704-A025-672DCC5F240A}"/>
              </a:ext>
            </a:extLst>
          </p:cNvPr>
          <p:cNvPicPr>
            <a:picLocks noChangeAspect="1"/>
          </p:cNvPicPr>
          <p:nvPr/>
        </p:nvPicPr>
        <p:blipFill rotWithShape="1">
          <a:blip r:embed="rId4"/>
          <a:srcRect r="71935"/>
          <a:stretch/>
        </p:blipFill>
        <p:spPr>
          <a:xfrm>
            <a:off x="7161212" y="3328260"/>
            <a:ext cx="1828799" cy="3529740"/>
          </a:xfrm>
          <a:prstGeom prst="rect">
            <a:avLst/>
          </a:prstGeom>
        </p:spPr>
      </p:pic>
    </p:spTree>
    <p:extLst>
      <p:ext uri="{BB962C8B-B14F-4D97-AF65-F5344CB8AC3E}">
        <p14:creationId xmlns:p14="http://schemas.microsoft.com/office/powerpoint/2010/main" val="329982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 The Print Batch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Part of this process requires the reviewer to check key items in the batch.</a:t>
            </a:r>
          </a:p>
          <a:p>
            <a:pPr>
              <a:buFont typeface="Wingdings" panose="05000000000000000000" pitchFamily="2" charset="2"/>
              <a:buChar char="ü"/>
            </a:pPr>
            <a:r>
              <a:rPr lang="en-US" sz="1600" dirty="0"/>
              <a:t>Effective date column should all be in the current month if the prior month accounting period is closed.</a:t>
            </a:r>
          </a:p>
          <a:p>
            <a:pPr>
              <a:buFont typeface="Wingdings" panose="05000000000000000000" pitchFamily="2" charset="2"/>
              <a:buChar char="ü"/>
            </a:pPr>
            <a:r>
              <a:rPr lang="en-US" sz="1600" dirty="0"/>
              <a:t>Due date column, look for any future dates. If found, should be changed if required. </a:t>
            </a:r>
          </a:p>
          <a:p>
            <a:pPr>
              <a:buFont typeface="Wingdings" panose="05000000000000000000" pitchFamily="2" charset="2"/>
              <a:buChar char="ü"/>
            </a:pPr>
            <a:r>
              <a:rPr lang="en-US" sz="1600" dirty="0"/>
              <a:t>PCA column, look for any missing, change code if required. </a:t>
            </a:r>
          </a:p>
          <a:p>
            <a:pPr>
              <a:buFont typeface="Wingdings" panose="05000000000000000000" pitchFamily="2" charset="2"/>
              <a:buChar char="ü"/>
            </a:pPr>
            <a:r>
              <a:rPr lang="en-US" sz="1600" dirty="0"/>
              <a:t>Agency Object column, look for any missing, cannot be blank. Change if required. </a:t>
            </a:r>
          </a:p>
          <a:p>
            <a:pPr marL="0" indent="0">
              <a:buNone/>
            </a:pPr>
            <a:endParaRPr lang="en-US" sz="2000" dirty="0"/>
          </a:p>
        </p:txBody>
      </p:sp>
      <p:pic>
        <p:nvPicPr>
          <p:cNvPr id="12" name="Content Placeholder 11">
            <a:extLst>
              <a:ext uri="{FF2B5EF4-FFF2-40B4-BE49-F238E27FC236}">
                <a16:creationId xmlns:a16="http://schemas.microsoft.com/office/drawing/2014/main" id="{A5BA988F-0A06-4C47-B2FB-E37676CBBA3A}"/>
              </a:ext>
            </a:extLst>
          </p:cNvPr>
          <p:cNvPicPr>
            <a:picLocks noGrp="1" noChangeAspect="1"/>
          </p:cNvPicPr>
          <p:nvPr>
            <p:ph sz="half" idx="2"/>
          </p:nvPr>
        </p:nvPicPr>
        <p:blipFill>
          <a:blip r:embed="rId2"/>
          <a:stretch>
            <a:fillRect/>
          </a:stretch>
        </p:blipFill>
        <p:spPr>
          <a:xfrm>
            <a:off x="2589212" y="4267200"/>
            <a:ext cx="7562549" cy="2087356"/>
          </a:xfrm>
          <a:prstGeom prst="rect">
            <a:avLst/>
          </a:prstGeom>
        </p:spPr>
      </p:pic>
    </p:spTree>
    <p:extLst>
      <p:ext uri="{BB962C8B-B14F-4D97-AF65-F5344CB8AC3E}">
        <p14:creationId xmlns:p14="http://schemas.microsoft.com/office/powerpoint/2010/main" val="239426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A report will need to be made or utilize one of the pre-made reports in OB. </a:t>
            </a:r>
          </a:p>
          <a:p>
            <a:pPr marL="342900" indent="-342900">
              <a:buFont typeface="+mj-lt"/>
              <a:buAutoNum type="arabicPeriod"/>
            </a:pPr>
            <a:r>
              <a:rPr lang="en-US" sz="1600" dirty="0"/>
              <a:t>Log into OB.</a:t>
            </a:r>
          </a:p>
          <a:p>
            <a:pPr marL="342900" indent="-342900">
              <a:buFont typeface="+mj-lt"/>
              <a:buAutoNum type="arabicPeriod"/>
            </a:pPr>
            <a:r>
              <a:rPr lang="en-US" sz="1600" dirty="0"/>
              <a:t>Go to the </a:t>
            </a:r>
            <a:r>
              <a:rPr lang="en-US" sz="1600" dirty="0" err="1"/>
              <a:t>AdHoc</a:t>
            </a:r>
            <a:r>
              <a:rPr lang="en-US" sz="1600" dirty="0"/>
              <a:t> Reporting; located at the top right of OB under the gear symbol. </a:t>
            </a:r>
          </a:p>
          <a:p>
            <a:pPr marL="342900" indent="-342900">
              <a:buFont typeface="+mj-lt"/>
              <a:buAutoNum type="arabicPeriod"/>
            </a:pPr>
            <a:r>
              <a:rPr lang="en-US" sz="1600" dirty="0"/>
              <a:t>At this point select the cancel button if the report is already created. </a:t>
            </a:r>
          </a:p>
          <a:p>
            <a:pPr marL="342900" indent="-342900">
              <a:buFont typeface="+mj-lt"/>
              <a:buAutoNum type="arabicPeriod"/>
            </a:pPr>
            <a:endParaRPr lang="en-US" sz="1600" dirty="0"/>
          </a:p>
        </p:txBody>
      </p:sp>
      <p:pic>
        <p:nvPicPr>
          <p:cNvPr id="7" name="Picture 6" descr="Graphical user interface, website&#10;&#10;Description automatically generated">
            <a:extLst>
              <a:ext uri="{FF2B5EF4-FFF2-40B4-BE49-F238E27FC236}">
                <a16:creationId xmlns:a16="http://schemas.microsoft.com/office/drawing/2014/main" id="{001A1C05-D7A0-4D2F-83A0-ACE6EE8B7613}"/>
              </a:ext>
            </a:extLst>
          </p:cNvPr>
          <p:cNvPicPr>
            <a:picLocks noChangeAspect="1"/>
          </p:cNvPicPr>
          <p:nvPr/>
        </p:nvPicPr>
        <p:blipFill>
          <a:blip r:embed="rId2"/>
          <a:stretch>
            <a:fillRect/>
          </a:stretch>
        </p:blipFill>
        <p:spPr>
          <a:xfrm>
            <a:off x="1487275" y="4078224"/>
            <a:ext cx="5943600" cy="236728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9ACF108A-4F15-471C-80D1-A6D24C47FDE8}"/>
              </a:ext>
            </a:extLst>
          </p:cNvPr>
          <p:cNvPicPr>
            <a:picLocks noChangeAspect="1"/>
          </p:cNvPicPr>
          <p:nvPr/>
        </p:nvPicPr>
        <p:blipFill rotWithShape="1">
          <a:blip r:embed="rId3"/>
          <a:srcRect r="5128" b="5580"/>
          <a:stretch/>
        </p:blipFill>
        <p:spPr>
          <a:xfrm>
            <a:off x="7592284" y="3764582"/>
            <a:ext cx="3599534" cy="2791666"/>
          </a:xfrm>
          <a:prstGeom prst="rect">
            <a:avLst/>
          </a:prstGeom>
        </p:spPr>
      </p:pic>
    </p:spTree>
    <p:extLst>
      <p:ext uri="{BB962C8B-B14F-4D97-AF65-F5344CB8AC3E}">
        <p14:creationId xmlns:p14="http://schemas.microsoft.com/office/powerpoint/2010/main" val="179689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_x0020_Type xmlns="eccd9e70-4722-4cc8-b884-c116dbca5b1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4980CC3C822E4A9FDFF31802EEA4A7" ma:contentTypeVersion="5" ma:contentTypeDescription="Create a new document." ma:contentTypeScope="" ma:versionID="8c8a21707a2520f36b088b10cd6f1a1d">
  <xsd:schema xmlns:xsd="http://www.w3.org/2001/XMLSchema" xmlns:xs="http://www.w3.org/2001/XMLSchema" xmlns:p="http://schemas.microsoft.com/office/2006/metadata/properties" xmlns:ns1="http://schemas.microsoft.com/sharepoint/v3" xmlns:ns2="c11a4dd1-9999-41de-ad6b-508521c3559d" xmlns:ns3="eccd9e70-4722-4cc8-b884-c116dbca5b1e" targetNamespace="http://schemas.microsoft.com/office/2006/metadata/properties" ma:root="true" ma:fieldsID="b093082f644b7f629cd9a1925a0239b0" ns1:_="" ns2:_="" ns3:_="">
    <xsd:import namespace="http://schemas.microsoft.com/sharepoint/v3"/>
    <xsd:import namespace="c11a4dd1-9999-41de-ad6b-508521c3559d"/>
    <xsd:import namespace="eccd9e70-4722-4cc8-b884-c116dbca5b1e"/>
    <xsd:element name="properties">
      <xsd:complexType>
        <xsd:sequence>
          <xsd:element name="documentManagement">
            <xsd:complexType>
              <xsd:all>
                <xsd:element ref="ns1:PublishingStartDate" minOccurs="0"/>
                <xsd:element ref="ns1:PublishingExpirationDate" minOccurs="0"/>
                <xsd:element ref="ns2:SharedWithUsers" minOccurs="0"/>
                <xsd:element ref="ns3: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ccd9e70-4722-4cc8-b884-c116dbca5b1e" elementFormDefault="qualified">
    <xsd:import namespace="http://schemas.microsoft.com/office/2006/documentManagement/types"/>
    <xsd:import namespace="http://schemas.microsoft.com/office/infopath/2007/PartnerControls"/>
    <xsd:element name="Doc_x0020_Type" ma:index="12" nillable="true" ma:displayName="Doc Type" ma:internalName="Doc_x0020_Type">
      <xsd:complexType>
        <xsd:complexContent>
          <xsd:extension base="dms:MultiChoice">
            <xsd:sequence>
              <xsd:element name="Value" maxOccurs="unbounded" minOccurs="0" nillable="true">
                <xsd:simpleType>
                  <xsd:restriction base="dms:Choice">
                    <xsd:enumeration value="Guide All"/>
                    <xsd:enumeration value="Guide AP"/>
                    <xsd:enumeration value="Guide BP"/>
                    <xsd:enumeration value="Guide DA"/>
                    <xsd:enumeration value="Guide O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7BB325-C381-4428-B62A-FA4B2CBF9985}">
  <ds:schemaRefs>
    <ds:schemaRef ds:uri="http://schemas.microsoft.com/office/2006/metadata/properties"/>
    <ds:schemaRef ds:uri="09137baa-9c37-4b0a-8673-9d5dcda32f7b"/>
    <ds:schemaRef ds:uri="896391a8-8ee5-4cbc-b720-b4f9aec1dc3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F8CFE085-7179-4935-A756-3B5C24DD0582}">
  <ds:schemaRefs>
    <ds:schemaRef ds:uri="http://schemas.microsoft.com/sharepoint/v3/contenttype/forms"/>
  </ds:schemaRefs>
</ds:datastoreItem>
</file>

<file path=customXml/itemProps3.xml><?xml version="1.0" encoding="utf-8"?>
<ds:datastoreItem xmlns:ds="http://schemas.openxmlformats.org/officeDocument/2006/customXml" ds:itemID="{8F1DACE9-6644-4E7E-A6B1-112191F76ADF}"/>
</file>

<file path=docProps/app.xml><?xml version="1.0" encoding="utf-8"?>
<Properties xmlns="http://schemas.openxmlformats.org/officeDocument/2006/extended-properties" xmlns:vt="http://schemas.openxmlformats.org/officeDocument/2006/docPropsVTypes">
  <Template>Currency symbols presentation (widescreen)</Template>
  <TotalTime>350</TotalTime>
  <Words>977</Words>
  <Application>Microsoft Office PowerPoint</Application>
  <PresentationFormat>Custom</PresentationFormat>
  <Paragraphs>77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Wingdings</vt:lpstr>
      <vt:lpstr>Currency Symbols 16x9</vt:lpstr>
      <vt:lpstr>Accounts Payable Daily  OregonBuys to  R*STARS Reconciliation Process </vt:lpstr>
      <vt:lpstr>Why the need for a daily reconciliation?</vt:lpstr>
      <vt:lpstr>Links/Systems Required</vt:lpstr>
      <vt:lpstr>Process Step 1</vt:lpstr>
      <vt:lpstr>Process Step 1</vt:lpstr>
      <vt:lpstr>Process Step 1</vt:lpstr>
      <vt:lpstr>Process Step 1</vt:lpstr>
      <vt:lpstr>Process Step 1: The Print Batch </vt:lpstr>
      <vt:lpstr>Process Step 2: OregonBuys Report </vt:lpstr>
      <vt:lpstr>Process Step 2: OregonBuys Report </vt:lpstr>
      <vt:lpstr>Process Step 2: OregonBuys Report </vt:lpstr>
      <vt:lpstr>Process Step 2: OregonBuys Report </vt:lpstr>
      <vt:lpstr>Process Step 2: OregonBuys Report in Excel </vt:lpstr>
      <vt:lpstr>Process Step 2: OregonBuys Report in Excel </vt:lpstr>
      <vt:lpstr>Process Step 3: OregonBuys Error Log in Excel </vt:lpstr>
      <vt:lpstr>Process Step 4: Release Batch in R*STARS</vt:lpstr>
      <vt:lpstr>Process Step 5: Saving reports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Accounts Payable Daily  OregonBuys to  R*STARS Reconciliation Process</dc:title>
  <dc:creator>REED James * ODF</dc:creator>
  <cp:lastModifiedBy>VELEZ Amy E * DAS</cp:lastModifiedBy>
  <cp:revision>33</cp:revision>
  <dcterms:created xsi:type="dcterms:W3CDTF">2022-03-15T14:52:01Z</dcterms:created>
  <dcterms:modified xsi:type="dcterms:W3CDTF">2022-05-05T22:27:26Z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0x0101004F4980CC3C822E4A9FDFF31802EEA4A7</vt:lpwstr>
  </property>
</Properties>
</file>