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98" r:id="rId5"/>
    <p:sldId id="302" r:id="rId6"/>
    <p:sldId id="701" r:id="rId7"/>
    <p:sldId id="726" r:id="rId8"/>
    <p:sldId id="735" r:id="rId9"/>
    <p:sldId id="747" r:id="rId10"/>
    <p:sldId id="748" r:id="rId11"/>
    <p:sldId id="749" r:id="rId12"/>
    <p:sldId id="746" r:id="rId13"/>
    <p:sldId id="750" r:id="rId14"/>
    <p:sldId id="719" r:id="rId15"/>
    <p:sldId id="727" r:id="rId16"/>
    <p:sldId id="305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E72763-4942-1E27-C0BB-96D6578B089A}" name="Christine Getman (she/her)" initials="C(" userId="S::christine.m.getman@oha.oregon.gov::11fad98f-f5c7-44cf-8a49-a4d1ab05b83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lkenberg Keith" initials="FK" lastIdx="1" clrIdx="6">
    <p:extLst>
      <p:ext uri="{19B8F6BF-5375-455C-9EA6-DF929625EA0E}">
        <p15:presenceInfo xmlns:p15="http://schemas.microsoft.com/office/powerpoint/2012/main" userId="S::keith.falkenberg@dhsoha.state.or.us::7a015d19-eafb-4237-a7b7-34dbed97ea20" providerId="AD"/>
      </p:ext>
    </p:extLst>
  </p:cmAuthor>
  <p:cmAuthor id="1" name="Kinshella Matthew" initials="KM" lastIdx="28" clrIdx="0">
    <p:extLst>
      <p:ext uri="{19B8F6BF-5375-455C-9EA6-DF929625EA0E}">
        <p15:presenceInfo xmlns:p15="http://schemas.microsoft.com/office/powerpoint/2012/main" userId="S::Matthew.Kinshella@dhsoha.state.or.us::8ec553a3-1064-4581-8dcd-bdb96824a01f" providerId="AD"/>
      </p:ext>
    </p:extLst>
  </p:cmAuthor>
  <p:cmAuthor id="8" name="Kimberly Osmani" initials="KO" lastIdx="1" clrIdx="7">
    <p:extLst>
      <p:ext uri="{19B8F6BF-5375-455C-9EA6-DF929625EA0E}">
        <p15:presenceInfo xmlns:p15="http://schemas.microsoft.com/office/powerpoint/2012/main" userId="S-1-5-21-1275210071-879983540-725345543-1267837" providerId="AD"/>
      </p:ext>
    </p:extLst>
  </p:cmAuthor>
  <p:cmAuthor id="2" name="Sinatra Christy" initials="SC" lastIdx="2" clrIdx="1">
    <p:extLst>
      <p:ext uri="{19B8F6BF-5375-455C-9EA6-DF929625EA0E}">
        <p15:presenceInfo xmlns:p15="http://schemas.microsoft.com/office/powerpoint/2012/main" userId="S::christy.sinatra@dhsoha.state.or.us::156a6d14-3225-44be-be35-537431eb7aa1" providerId="AD"/>
      </p:ext>
    </p:extLst>
  </p:cmAuthor>
  <p:cmAuthor id="9" name="Hassan Enayati" initials="HE" lastIdx="2" clrIdx="8">
    <p:extLst>
      <p:ext uri="{19B8F6BF-5375-455C-9EA6-DF929625EA0E}">
        <p15:presenceInfo xmlns:p15="http://schemas.microsoft.com/office/powerpoint/2012/main" userId="S-1-5-21-1275210071-879983540-725345543-890214" providerId="AD"/>
      </p:ext>
    </p:extLst>
  </p:cmAuthor>
  <p:cmAuthor id="3" name="Morawski Lisa" initials="ML" lastIdx="5" clrIdx="2">
    <p:extLst>
      <p:ext uri="{19B8F6BF-5375-455C-9EA6-DF929625EA0E}">
        <p15:presenceInfo xmlns:p15="http://schemas.microsoft.com/office/powerpoint/2012/main" userId="S::Lisa.Morawski@dhsoha.state.or.us::1305285e-821c-4fbc-b384-f4cf7153acec" providerId="AD"/>
      </p:ext>
    </p:extLst>
  </p:cmAuthor>
  <p:cmAuthor id="10" name="Lydia Mitchell Dempsey" initials="LMD" lastIdx="55" clrIdx="9">
    <p:extLst>
      <p:ext uri="{19B8F6BF-5375-455C-9EA6-DF929625EA0E}">
        <p15:presenceInfo xmlns:p15="http://schemas.microsoft.com/office/powerpoint/2012/main" userId="S-1-5-21-1275210071-879983540-725345543-1611473" providerId="AD"/>
      </p:ext>
    </p:extLst>
  </p:cmAuthor>
  <p:cmAuthor id="4" name="Sunderland Jake" initials="SJ" lastIdx="1" clrIdx="3">
    <p:extLst>
      <p:ext uri="{19B8F6BF-5375-455C-9EA6-DF929625EA0E}">
        <p15:presenceInfo xmlns:p15="http://schemas.microsoft.com/office/powerpoint/2012/main" userId="S::jake.sunderland@dhsoha.state.or.us::68902716-0584-45b8-95ee-525aebfe2eb4" providerId="AD"/>
      </p:ext>
    </p:extLst>
  </p:cmAuthor>
  <p:cmAuthor id="5" name="Wendt Liesl M" initials="WM" lastIdx="7" clrIdx="4">
    <p:extLst>
      <p:ext uri="{19B8F6BF-5375-455C-9EA6-DF929625EA0E}">
        <p15:presenceInfo xmlns:p15="http://schemas.microsoft.com/office/powerpoint/2012/main" userId="S::liesl.m.wendt@dhsoha.state.or.us::5fae414c-20b6-4908-b492-525940acba79" providerId="AD"/>
      </p:ext>
    </p:extLst>
  </p:cmAuthor>
  <p:cmAuthor id="6" name="Jordan Dion  C" initials="JC" lastIdx="2" clrIdx="5">
    <p:extLst>
      <p:ext uri="{19B8F6BF-5375-455C-9EA6-DF929625EA0E}">
        <p15:presenceInfo xmlns:p15="http://schemas.microsoft.com/office/powerpoint/2012/main" userId="S::dion.c.jordan@dhsoha.state.or.us::92a47379-37b9-4093-be2f-adea26f43f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64276"/>
    <a:srgbClr val="EC5A24"/>
    <a:srgbClr val="00AAA9"/>
    <a:srgbClr val="E7ECF2"/>
    <a:srgbClr val="FFF1DC"/>
    <a:srgbClr val="0065C6"/>
    <a:srgbClr val="007CC4"/>
    <a:srgbClr val="0B6364"/>
    <a:srgbClr val="F79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C3ED7-E07D-45F2-9CD6-2736AC075886}" v="301" dt="2026-03-24T18:24:10.077"/>
    <p1510:client id="{A4AF207C-6BCB-FBBB-43B5-21EAA8EBACFF}" v="9" dt="2026-03-24T18:11:16.095"/>
    <p1510:client id="{B9866BBB-2590-4ED1-A7B2-4ABDA1B0316C}" v="10" dt="2026-03-23T19:14:51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4" autoAdjust="0"/>
  </p:normalViewPr>
  <p:slideViewPr>
    <p:cSldViewPr snapToGrid="0">
      <p:cViewPr varScale="1">
        <p:scale>
          <a:sx n="120" d="100"/>
          <a:sy n="120" d="100"/>
        </p:scale>
        <p:origin x="1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92A2C8-E863-4C7E-8756-663309B15C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1401B-E5BE-9B8F-AE4D-F5FBE941BF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8F622-C312-4072-A287-F8E450AD2BD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CE504-9E8D-9761-A27A-E2E8C7BD89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76940-39BE-A513-4FC1-D803F20534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A4EE4-A4FB-446C-9268-42711708A1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748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77CDA-A108-4A9C-80FB-79F05DBA4EF1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99FB5-0055-4882-AE8D-A0170D1F6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0337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Sierra, Christine, and Molly 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99FB5-0055-4882-AE8D-A0170D1F62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2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Christine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99FB5-0055-4882-AE8D-A0170D1F62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7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Christine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99FB5-0055-4882-AE8D-A0170D1F62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4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Sierra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99FB5-0055-4882-AE8D-A0170D1F62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9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Sierra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99FB5-0055-4882-AE8D-A0170D1F623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17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Sierra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99FB5-0055-4882-AE8D-A0170D1F623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2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99FB5-0055-4882-AE8D-A0170D1F62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59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99FB5-0055-4882-AE8D-A0170D1F62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425473-691E-4910-969D-F91AD33F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76324"/>
            <a:ext cx="12191999" cy="533401"/>
          </a:xfrm>
          <a:custGeom>
            <a:avLst/>
            <a:gdLst>
              <a:gd name="connsiteX0" fmla="*/ 7778841 w 12191999"/>
              <a:gd name="connsiteY0" fmla="*/ 0 h 533401"/>
              <a:gd name="connsiteX1" fmla="*/ 12191999 w 12191999"/>
              <a:gd name="connsiteY1" fmla="*/ 0 h 533401"/>
              <a:gd name="connsiteX2" fmla="*/ 12191999 w 12191999"/>
              <a:gd name="connsiteY2" fmla="*/ 533401 h 533401"/>
              <a:gd name="connsiteX3" fmla="*/ 7730753 w 12191999"/>
              <a:gd name="connsiteY3" fmla="*/ 533401 h 533401"/>
              <a:gd name="connsiteX4" fmla="*/ 7744993 w 12191999"/>
              <a:gd name="connsiteY4" fmla="*/ 507166 h 533401"/>
              <a:gd name="connsiteX5" fmla="*/ 7807196 w 12191999"/>
              <a:gd name="connsiteY5" fmla="*/ 199064 h 533401"/>
              <a:gd name="connsiteX6" fmla="*/ 7791115 w 12191999"/>
              <a:gd name="connsiteY6" fmla="*/ 39542 h 533401"/>
              <a:gd name="connsiteX7" fmla="*/ 0 w 12191999"/>
              <a:gd name="connsiteY7" fmla="*/ 0 h 533401"/>
              <a:gd name="connsiteX8" fmla="*/ 4441397 w 12191999"/>
              <a:gd name="connsiteY8" fmla="*/ 0 h 533401"/>
              <a:gd name="connsiteX9" fmla="*/ 4429123 w 12191999"/>
              <a:gd name="connsiteY9" fmla="*/ 39542 h 533401"/>
              <a:gd name="connsiteX10" fmla="*/ 4413041 w 12191999"/>
              <a:gd name="connsiteY10" fmla="*/ 199064 h 533401"/>
              <a:gd name="connsiteX11" fmla="*/ 4475244 w 12191999"/>
              <a:gd name="connsiteY11" fmla="*/ 507166 h 533401"/>
              <a:gd name="connsiteX12" fmla="*/ 4489484 w 12191999"/>
              <a:gd name="connsiteY12" fmla="*/ 533401 h 533401"/>
              <a:gd name="connsiteX13" fmla="*/ 0 w 12191999"/>
              <a:gd name="connsiteY13" fmla="*/ 533401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533401">
                <a:moveTo>
                  <a:pt x="7778841" y="0"/>
                </a:moveTo>
                <a:lnTo>
                  <a:pt x="12191999" y="0"/>
                </a:lnTo>
                <a:lnTo>
                  <a:pt x="12191999" y="533401"/>
                </a:lnTo>
                <a:lnTo>
                  <a:pt x="7730753" y="533401"/>
                </a:lnTo>
                <a:lnTo>
                  <a:pt x="7744993" y="507166"/>
                </a:lnTo>
                <a:cubicBezTo>
                  <a:pt x="7785047" y="412468"/>
                  <a:pt x="7807196" y="308353"/>
                  <a:pt x="7807196" y="199064"/>
                </a:cubicBezTo>
                <a:cubicBezTo>
                  <a:pt x="7807196" y="144420"/>
                  <a:pt x="7801659" y="91069"/>
                  <a:pt x="7791115" y="39542"/>
                </a:cubicBezTo>
                <a:close/>
                <a:moveTo>
                  <a:pt x="0" y="0"/>
                </a:moveTo>
                <a:lnTo>
                  <a:pt x="4441397" y="0"/>
                </a:lnTo>
                <a:lnTo>
                  <a:pt x="4429123" y="39542"/>
                </a:lnTo>
                <a:cubicBezTo>
                  <a:pt x="4418579" y="91069"/>
                  <a:pt x="4413041" y="144420"/>
                  <a:pt x="4413041" y="199064"/>
                </a:cubicBezTo>
                <a:cubicBezTo>
                  <a:pt x="4413041" y="308353"/>
                  <a:pt x="4435190" y="412468"/>
                  <a:pt x="4475244" y="507166"/>
                </a:cubicBezTo>
                <a:lnTo>
                  <a:pt x="4489484" y="533401"/>
                </a:lnTo>
                <a:lnTo>
                  <a:pt x="0" y="533401"/>
                </a:lnTo>
                <a:close/>
              </a:path>
            </a:pathLst>
          </a:custGeom>
          <a:solidFill>
            <a:srgbClr val="064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3EADC-FA06-4311-9C7E-8EE2BED88A6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46484" y="3985900"/>
            <a:ext cx="10299032" cy="25334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700" b="1" baseline="0">
                <a:solidFill>
                  <a:srgbClr val="1428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slide 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6FD5649-EFD0-4143-B2F7-F53BD0B941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48688" y="599350"/>
            <a:ext cx="3516312" cy="453712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 b="1">
                <a:solidFill>
                  <a:srgbClr val="142850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Picture Placeholder 9" descr="Add image description">
            <a:extLst>
              <a:ext uri="{FF2B5EF4-FFF2-40B4-BE49-F238E27FC236}">
                <a16:creationId xmlns:a16="http://schemas.microsoft.com/office/drawing/2014/main" id="{272F0411-C0E4-920F-C7ED-78F65DB0E3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6380" y="2055783"/>
            <a:ext cx="3392999" cy="17129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9" descr="Add image description">
            <a:extLst>
              <a:ext uri="{FF2B5EF4-FFF2-40B4-BE49-F238E27FC236}">
                <a16:creationId xmlns:a16="http://schemas.microsoft.com/office/drawing/2014/main" id="{3AE78D6F-C495-BDBE-CC92-B81EB3C8C9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8941" y="2056022"/>
            <a:ext cx="3392999" cy="17129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9" descr="Add image description">
            <a:extLst>
              <a:ext uri="{FF2B5EF4-FFF2-40B4-BE49-F238E27FC236}">
                <a16:creationId xmlns:a16="http://schemas.microsoft.com/office/drawing/2014/main" id="{4E403786-A2E3-696F-3EB8-F55067E513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41502" y="2056260"/>
            <a:ext cx="3392999" cy="17129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9" name="Picture 18" descr="Oregon Health Authority Logo">
            <a:extLst>
              <a:ext uri="{FF2B5EF4-FFF2-40B4-BE49-F238E27FC236}">
                <a16:creationId xmlns:a16="http://schemas.microsoft.com/office/drawing/2014/main" id="{6850587F-3861-3D3E-70BD-CDD4A54E7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16" y="626726"/>
            <a:ext cx="3042068" cy="9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4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Transition slide with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EADC-FA06-4311-9C7E-8EE2BED88A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27374" y="787855"/>
            <a:ext cx="6224092" cy="22233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4700" b="1" baseline="0">
                <a:solidFill>
                  <a:srgbClr val="003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Section/Transition slide with side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7C1C7-AA35-46F5-ADCA-255FC3BBB6E1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327373" y="3354071"/>
            <a:ext cx="6224091" cy="1517032"/>
          </a:xfrm>
        </p:spPr>
        <p:txBody>
          <a:bodyPr>
            <a:normAutofit/>
          </a:bodyPr>
          <a:lstStyle>
            <a:lvl1pPr marL="0" indent="0" algn="ctr">
              <a:buNone/>
              <a:defRPr sz="2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pic>
        <p:nvPicPr>
          <p:cNvPr id="7" name="Picture 6" descr="Oregon Health Authority Logo">
            <a:extLst>
              <a:ext uri="{FF2B5EF4-FFF2-40B4-BE49-F238E27FC236}">
                <a16:creationId xmlns:a16="http://schemas.microsoft.com/office/drawing/2014/main" id="{604C0E37-FF3C-03F1-BEE6-C0201258B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33" y="5112731"/>
            <a:ext cx="3056174" cy="1000989"/>
          </a:xfrm>
          <a:prstGeom prst="rect">
            <a:avLst/>
          </a:prstGeom>
        </p:spPr>
      </p:pic>
      <p:sp>
        <p:nvSpPr>
          <p:cNvPr id="5" name="Picture Placeholder 4" descr="Add image description">
            <a:extLst>
              <a:ext uri="{FF2B5EF4-FFF2-40B4-BE49-F238E27FC236}">
                <a16:creationId xmlns:a16="http://schemas.microsoft.com/office/drawing/2014/main" id="{D45AF0B1-8437-4B17-9A62-24F625D6F3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36EC91-B2F1-4408-8006-8100ADB73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327374" y="3182620"/>
            <a:ext cx="6224092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A7FD0-AD68-DF74-996D-984D1928AF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1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E5814C-DBCD-480F-8B77-13931618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144E9-6F8E-44BB-89F1-D80A48A8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0" y="1370235"/>
            <a:ext cx="4476750" cy="4614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E094E-9304-4478-A67E-2134D652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0" y="1370234"/>
            <a:ext cx="6312717" cy="46139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3C9E2-C57F-06DA-4A54-44EC1FD1A4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FB92A9-BBB6-DE19-2FBA-A03B9460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68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E5814C-DBCD-480F-8B77-13931618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144E9-6F8E-44BB-89F1-D80A48A8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0" y="1370235"/>
            <a:ext cx="4476750" cy="461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E094E-9304-4478-A67E-2134D652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0" y="1370234"/>
            <a:ext cx="6312717" cy="461399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08C48-3163-E02B-A7D2-6010BC4C3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4E69C5-6D01-0C8B-63F9-FB74D6FBE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68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BABA731-4DB9-47CC-9934-D7E82AB8C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55FF1-C48E-4E29-8841-200995988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000" y="1366125"/>
            <a:ext cx="5397500" cy="463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6F4A9-C7F9-4886-A274-B689E9BF0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500" y="1366125"/>
            <a:ext cx="5397500" cy="463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B3028-8966-0007-B7C7-E55C4899B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0C0688-50EB-FAB2-E433-B7FC28AB1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42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140D7D1-6100-45C1-8165-58E04C8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8DE6A-4FF0-442F-BCE4-3CC826202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381756"/>
            <a:ext cx="5397500" cy="428625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79123-B921-4566-9412-35B668E40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0" y="1917970"/>
            <a:ext cx="5397500" cy="409983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24AE4-59B8-4655-ABC7-B5D0D1E4B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1859" y="1388832"/>
            <a:ext cx="5397500" cy="428625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65078-7EA5-4350-B5F8-AF1612384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1859" y="1917969"/>
            <a:ext cx="5397500" cy="409983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FE8AC-F22F-D26A-0FD3-2C6B94C44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FCBDFC-B2B7-4AC5-5284-05F7BF37B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22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140D7D1-6100-45C1-8165-58E04C8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8DE6A-4FF0-442F-BCE4-3CC826202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381756"/>
            <a:ext cx="5397500" cy="428625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79123-B921-4566-9412-35B668E40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0" y="1917970"/>
            <a:ext cx="5397500" cy="409983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24AE4-59B8-4655-ABC7-B5D0D1E4B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1859" y="1388832"/>
            <a:ext cx="5397500" cy="428625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65078-7EA5-4350-B5F8-AF1612384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1859" y="1917969"/>
            <a:ext cx="5397500" cy="409983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2732A-000F-6B93-9711-E0D9F0268A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77320B-CD24-C82A-85FC-1A13820B0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221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BABA731-4DB9-47CC-9934-D7E82AB8C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2" y="400540"/>
            <a:ext cx="5629611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55FF1-C48E-4E29-8841-200995988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99" y="1366125"/>
            <a:ext cx="5629611" cy="463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3BACE2-2C9D-437E-AF18-D0D7A917BB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01679" y="0"/>
            <a:ext cx="4649787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95CD02-B303-4FCE-B473-69AFDA982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0728" y="1226040"/>
            <a:ext cx="5603885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0A451-38B2-42F8-4937-E2E5C8FC21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45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140D7D1-6100-45C1-8165-58E04C8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8DE6A-4FF0-442F-BCE4-3CC8262025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28216" y="1388831"/>
            <a:ext cx="4251960" cy="428625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79123-B921-4566-9412-35B668E40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2596" y="2643527"/>
            <a:ext cx="2743200" cy="3273552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24AE4-59B8-4655-ABC7-B5D0D1E4B23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5936" y="1388832"/>
            <a:ext cx="4251960" cy="428625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65078-7EA5-4350-B5F8-AF1612384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00316" y="2643527"/>
            <a:ext cx="2743200" cy="3273552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60FDF3-034D-4CC2-AEB2-820150319C1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728216" y="1819815"/>
            <a:ext cx="4251960" cy="684846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 and organization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7B0532B-F2C7-4254-A712-4EF9EDB5A2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5936" y="1819816"/>
            <a:ext cx="4251960" cy="684845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 and organization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076A2-458D-6096-8AE3-D8FFF0EE46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9EAA6-3A6E-4A71-4CB2-C0FCCB96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522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E5814C-DBCD-480F-8B77-13931618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EAE094E-9304-4478-A67E-2134D652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71600"/>
            <a:ext cx="5394813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18DBB5B-C021-463D-9F7D-8D7F1C3D4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57682" y="1371598"/>
            <a:ext cx="5393783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49EA717-9556-46C5-8A82-A04A2BC7DE9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5001" y="3679382"/>
            <a:ext cx="539481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BA796A1-3295-44D2-A897-A47A9095FCB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57683" y="3679380"/>
            <a:ext cx="539378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5722D-7B6E-1E74-6BB1-E8EDEEF5317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5995D3-7E28-1A40-4985-90A27F0E2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798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E5814C-DBCD-480F-8B77-13931618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EAE094E-9304-4478-A67E-2134D652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71600"/>
            <a:ext cx="5394813" cy="21998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18DBB5B-C021-463D-9F7D-8D7F1C3D4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57682" y="1371598"/>
            <a:ext cx="5393783" cy="21998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49EA717-9556-46C5-8A82-A04A2BC7DE9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5001" y="3679382"/>
            <a:ext cx="5394812" cy="21998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BA796A1-3295-44D2-A897-A47A9095FCB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57683" y="3679380"/>
            <a:ext cx="5393782" cy="21998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879A4-6B20-8DF2-F5C3-ADBAC08447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D01346-989D-90F9-A017-8D976002F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79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B625F4-5032-11B0-B9E0-690632359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2" y="1751553"/>
            <a:ext cx="12192737" cy="933949"/>
          </a:xfrm>
          <a:custGeom>
            <a:avLst/>
            <a:gdLst>
              <a:gd name="connsiteX0" fmla="*/ 9151699 w 12192000"/>
              <a:gd name="connsiteY0" fmla="*/ 0 h 931130"/>
              <a:gd name="connsiteX1" fmla="*/ 12192000 w 12192000"/>
              <a:gd name="connsiteY1" fmla="*/ 0 h 931130"/>
              <a:gd name="connsiteX2" fmla="*/ 12192000 w 12192000"/>
              <a:gd name="connsiteY2" fmla="*/ 931130 h 931130"/>
              <a:gd name="connsiteX3" fmla="*/ 9079495 w 12192000"/>
              <a:gd name="connsiteY3" fmla="*/ 931130 h 931130"/>
              <a:gd name="connsiteX4" fmla="*/ 9092191 w 12192000"/>
              <a:gd name="connsiteY4" fmla="*/ 904776 h 931130"/>
              <a:gd name="connsiteX5" fmla="*/ 9202875 w 12192000"/>
              <a:gd name="connsiteY5" fmla="*/ 356536 h 931130"/>
              <a:gd name="connsiteX6" fmla="*/ 9174260 w 12192000"/>
              <a:gd name="connsiteY6" fmla="*/ 72680 h 931130"/>
              <a:gd name="connsiteX7" fmla="*/ 0 w 12192000"/>
              <a:gd name="connsiteY7" fmla="*/ 0 h 931130"/>
              <a:gd name="connsiteX8" fmla="*/ 3213648 w 12192000"/>
              <a:gd name="connsiteY8" fmla="*/ 0 h 931130"/>
              <a:gd name="connsiteX9" fmla="*/ 3191086 w 12192000"/>
              <a:gd name="connsiteY9" fmla="*/ 72680 h 931130"/>
              <a:gd name="connsiteX10" fmla="*/ 3162471 w 12192000"/>
              <a:gd name="connsiteY10" fmla="*/ 356536 h 931130"/>
              <a:gd name="connsiteX11" fmla="*/ 3273156 w 12192000"/>
              <a:gd name="connsiteY11" fmla="*/ 904776 h 931130"/>
              <a:gd name="connsiteX12" fmla="*/ 3285851 w 12192000"/>
              <a:gd name="connsiteY12" fmla="*/ 931130 h 931130"/>
              <a:gd name="connsiteX13" fmla="*/ 0 w 12192000"/>
              <a:gd name="connsiteY13" fmla="*/ 931130 h 931130"/>
              <a:gd name="connsiteX0" fmla="*/ 9151699 w 12192000"/>
              <a:gd name="connsiteY0" fmla="*/ 6350 h 937480"/>
              <a:gd name="connsiteX1" fmla="*/ 12192000 w 12192000"/>
              <a:gd name="connsiteY1" fmla="*/ 6350 h 937480"/>
              <a:gd name="connsiteX2" fmla="*/ 12192000 w 12192000"/>
              <a:gd name="connsiteY2" fmla="*/ 937480 h 937480"/>
              <a:gd name="connsiteX3" fmla="*/ 9079495 w 12192000"/>
              <a:gd name="connsiteY3" fmla="*/ 937480 h 937480"/>
              <a:gd name="connsiteX4" fmla="*/ 9092191 w 12192000"/>
              <a:gd name="connsiteY4" fmla="*/ 911126 h 937480"/>
              <a:gd name="connsiteX5" fmla="*/ 9202875 w 12192000"/>
              <a:gd name="connsiteY5" fmla="*/ 362886 h 937480"/>
              <a:gd name="connsiteX6" fmla="*/ 9174260 w 12192000"/>
              <a:gd name="connsiteY6" fmla="*/ 79030 h 937480"/>
              <a:gd name="connsiteX7" fmla="*/ 9151699 w 12192000"/>
              <a:gd name="connsiteY7" fmla="*/ 6350 h 937480"/>
              <a:gd name="connsiteX8" fmla="*/ 38100 w 12192000"/>
              <a:gd name="connsiteY8" fmla="*/ 0 h 937480"/>
              <a:gd name="connsiteX9" fmla="*/ 3213648 w 12192000"/>
              <a:gd name="connsiteY9" fmla="*/ 6350 h 937480"/>
              <a:gd name="connsiteX10" fmla="*/ 3191086 w 12192000"/>
              <a:gd name="connsiteY10" fmla="*/ 79030 h 937480"/>
              <a:gd name="connsiteX11" fmla="*/ 3162471 w 12192000"/>
              <a:gd name="connsiteY11" fmla="*/ 362886 h 937480"/>
              <a:gd name="connsiteX12" fmla="*/ 3273156 w 12192000"/>
              <a:gd name="connsiteY12" fmla="*/ 911126 h 937480"/>
              <a:gd name="connsiteX13" fmla="*/ 3285851 w 12192000"/>
              <a:gd name="connsiteY13" fmla="*/ 937480 h 937480"/>
              <a:gd name="connsiteX14" fmla="*/ 0 w 12192000"/>
              <a:gd name="connsiteY14" fmla="*/ 937480 h 937480"/>
              <a:gd name="connsiteX15" fmla="*/ 38100 w 12192000"/>
              <a:gd name="connsiteY15" fmla="*/ 0 h 937480"/>
              <a:gd name="connsiteX0" fmla="*/ 9113599 w 12153900"/>
              <a:gd name="connsiteY0" fmla="*/ 6350 h 937480"/>
              <a:gd name="connsiteX1" fmla="*/ 12153900 w 12153900"/>
              <a:gd name="connsiteY1" fmla="*/ 6350 h 937480"/>
              <a:gd name="connsiteX2" fmla="*/ 12153900 w 12153900"/>
              <a:gd name="connsiteY2" fmla="*/ 937480 h 937480"/>
              <a:gd name="connsiteX3" fmla="*/ 9041395 w 12153900"/>
              <a:gd name="connsiteY3" fmla="*/ 937480 h 937480"/>
              <a:gd name="connsiteX4" fmla="*/ 9054091 w 12153900"/>
              <a:gd name="connsiteY4" fmla="*/ 911126 h 937480"/>
              <a:gd name="connsiteX5" fmla="*/ 9164775 w 12153900"/>
              <a:gd name="connsiteY5" fmla="*/ 362886 h 937480"/>
              <a:gd name="connsiteX6" fmla="*/ 9136160 w 12153900"/>
              <a:gd name="connsiteY6" fmla="*/ 79030 h 937480"/>
              <a:gd name="connsiteX7" fmla="*/ 9113599 w 12153900"/>
              <a:gd name="connsiteY7" fmla="*/ 6350 h 937480"/>
              <a:gd name="connsiteX8" fmla="*/ 0 w 12153900"/>
              <a:gd name="connsiteY8" fmla="*/ 0 h 937480"/>
              <a:gd name="connsiteX9" fmla="*/ 3175548 w 12153900"/>
              <a:gd name="connsiteY9" fmla="*/ 6350 h 937480"/>
              <a:gd name="connsiteX10" fmla="*/ 3152986 w 12153900"/>
              <a:gd name="connsiteY10" fmla="*/ 79030 h 937480"/>
              <a:gd name="connsiteX11" fmla="*/ 3124371 w 12153900"/>
              <a:gd name="connsiteY11" fmla="*/ 362886 h 937480"/>
              <a:gd name="connsiteX12" fmla="*/ 3235056 w 12153900"/>
              <a:gd name="connsiteY12" fmla="*/ 911126 h 937480"/>
              <a:gd name="connsiteX13" fmla="*/ 3247751 w 12153900"/>
              <a:gd name="connsiteY13" fmla="*/ 937480 h 937480"/>
              <a:gd name="connsiteX14" fmla="*/ 12700 w 12153900"/>
              <a:gd name="connsiteY14" fmla="*/ 931130 h 937480"/>
              <a:gd name="connsiteX15" fmla="*/ 0 w 12153900"/>
              <a:gd name="connsiteY15" fmla="*/ 0 h 937480"/>
              <a:gd name="connsiteX0" fmla="*/ 9119949 w 12160250"/>
              <a:gd name="connsiteY0" fmla="*/ 6350 h 937480"/>
              <a:gd name="connsiteX1" fmla="*/ 12160250 w 12160250"/>
              <a:gd name="connsiteY1" fmla="*/ 6350 h 937480"/>
              <a:gd name="connsiteX2" fmla="*/ 12160250 w 12160250"/>
              <a:gd name="connsiteY2" fmla="*/ 937480 h 937480"/>
              <a:gd name="connsiteX3" fmla="*/ 9047745 w 12160250"/>
              <a:gd name="connsiteY3" fmla="*/ 937480 h 937480"/>
              <a:gd name="connsiteX4" fmla="*/ 9060441 w 12160250"/>
              <a:gd name="connsiteY4" fmla="*/ 911126 h 937480"/>
              <a:gd name="connsiteX5" fmla="*/ 9171125 w 12160250"/>
              <a:gd name="connsiteY5" fmla="*/ 362886 h 937480"/>
              <a:gd name="connsiteX6" fmla="*/ 9142510 w 12160250"/>
              <a:gd name="connsiteY6" fmla="*/ 79030 h 937480"/>
              <a:gd name="connsiteX7" fmla="*/ 9119949 w 12160250"/>
              <a:gd name="connsiteY7" fmla="*/ 6350 h 937480"/>
              <a:gd name="connsiteX8" fmla="*/ 6350 w 12160250"/>
              <a:gd name="connsiteY8" fmla="*/ 0 h 937480"/>
              <a:gd name="connsiteX9" fmla="*/ 3181898 w 12160250"/>
              <a:gd name="connsiteY9" fmla="*/ 6350 h 937480"/>
              <a:gd name="connsiteX10" fmla="*/ 3159336 w 12160250"/>
              <a:gd name="connsiteY10" fmla="*/ 79030 h 937480"/>
              <a:gd name="connsiteX11" fmla="*/ 3130721 w 12160250"/>
              <a:gd name="connsiteY11" fmla="*/ 362886 h 937480"/>
              <a:gd name="connsiteX12" fmla="*/ 3241406 w 12160250"/>
              <a:gd name="connsiteY12" fmla="*/ 911126 h 937480"/>
              <a:gd name="connsiteX13" fmla="*/ 3254101 w 12160250"/>
              <a:gd name="connsiteY13" fmla="*/ 937480 h 937480"/>
              <a:gd name="connsiteX14" fmla="*/ 0 w 12160250"/>
              <a:gd name="connsiteY14" fmla="*/ 931130 h 937480"/>
              <a:gd name="connsiteX15" fmla="*/ 6350 w 12160250"/>
              <a:gd name="connsiteY15" fmla="*/ 0 h 937480"/>
              <a:gd name="connsiteX0" fmla="*/ 9127722 w 12168023"/>
              <a:gd name="connsiteY0" fmla="*/ 2819 h 933949"/>
              <a:gd name="connsiteX1" fmla="*/ 12168023 w 12168023"/>
              <a:gd name="connsiteY1" fmla="*/ 2819 h 933949"/>
              <a:gd name="connsiteX2" fmla="*/ 12168023 w 12168023"/>
              <a:gd name="connsiteY2" fmla="*/ 933949 h 933949"/>
              <a:gd name="connsiteX3" fmla="*/ 9055518 w 12168023"/>
              <a:gd name="connsiteY3" fmla="*/ 933949 h 933949"/>
              <a:gd name="connsiteX4" fmla="*/ 9068214 w 12168023"/>
              <a:gd name="connsiteY4" fmla="*/ 907595 h 933949"/>
              <a:gd name="connsiteX5" fmla="*/ 9178898 w 12168023"/>
              <a:gd name="connsiteY5" fmla="*/ 359355 h 933949"/>
              <a:gd name="connsiteX6" fmla="*/ 9150283 w 12168023"/>
              <a:gd name="connsiteY6" fmla="*/ 75499 h 933949"/>
              <a:gd name="connsiteX7" fmla="*/ 9127722 w 12168023"/>
              <a:gd name="connsiteY7" fmla="*/ 2819 h 933949"/>
              <a:gd name="connsiteX8" fmla="*/ 0 w 12168023"/>
              <a:gd name="connsiteY8" fmla="*/ 0 h 933949"/>
              <a:gd name="connsiteX9" fmla="*/ 3189671 w 12168023"/>
              <a:gd name="connsiteY9" fmla="*/ 2819 h 933949"/>
              <a:gd name="connsiteX10" fmla="*/ 3167109 w 12168023"/>
              <a:gd name="connsiteY10" fmla="*/ 75499 h 933949"/>
              <a:gd name="connsiteX11" fmla="*/ 3138494 w 12168023"/>
              <a:gd name="connsiteY11" fmla="*/ 359355 h 933949"/>
              <a:gd name="connsiteX12" fmla="*/ 3249179 w 12168023"/>
              <a:gd name="connsiteY12" fmla="*/ 907595 h 933949"/>
              <a:gd name="connsiteX13" fmla="*/ 3261874 w 12168023"/>
              <a:gd name="connsiteY13" fmla="*/ 933949 h 933949"/>
              <a:gd name="connsiteX14" fmla="*/ 7773 w 12168023"/>
              <a:gd name="connsiteY14" fmla="*/ 927599 h 933949"/>
              <a:gd name="connsiteX15" fmla="*/ 0 w 12168023"/>
              <a:gd name="connsiteY15" fmla="*/ 0 h 933949"/>
              <a:gd name="connsiteX0" fmla="*/ 9120661 w 12160962"/>
              <a:gd name="connsiteY0" fmla="*/ 2819 h 933949"/>
              <a:gd name="connsiteX1" fmla="*/ 12160962 w 12160962"/>
              <a:gd name="connsiteY1" fmla="*/ 2819 h 933949"/>
              <a:gd name="connsiteX2" fmla="*/ 12160962 w 12160962"/>
              <a:gd name="connsiteY2" fmla="*/ 933949 h 933949"/>
              <a:gd name="connsiteX3" fmla="*/ 9048457 w 12160962"/>
              <a:gd name="connsiteY3" fmla="*/ 933949 h 933949"/>
              <a:gd name="connsiteX4" fmla="*/ 9061153 w 12160962"/>
              <a:gd name="connsiteY4" fmla="*/ 907595 h 933949"/>
              <a:gd name="connsiteX5" fmla="*/ 9171837 w 12160962"/>
              <a:gd name="connsiteY5" fmla="*/ 359355 h 933949"/>
              <a:gd name="connsiteX6" fmla="*/ 9143222 w 12160962"/>
              <a:gd name="connsiteY6" fmla="*/ 75499 h 933949"/>
              <a:gd name="connsiteX7" fmla="*/ 9120661 w 12160962"/>
              <a:gd name="connsiteY7" fmla="*/ 2819 h 933949"/>
              <a:gd name="connsiteX8" fmla="*/ 0 w 12160962"/>
              <a:gd name="connsiteY8" fmla="*/ 0 h 933949"/>
              <a:gd name="connsiteX9" fmla="*/ 3182610 w 12160962"/>
              <a:gd name="connsiteY9" fmla="*/ 2819 h 933949"/>
              <a:gd name="connsiteX10" fmla="*/ 3160048 w 12160962"/>
              <a:gd name="connsiteY10" fmla="*/ 75499 h 933949"/>
              <a:gd name="connsiteX11" fmla="*/ 3131433 w 12160962"/>
              <a:gd name="connsiteY11" fmla="*/ 359355 h 933949"/>
              <a:gd name="connsiteX12" fmla="*/ 3242118 w 12160962"/>
              <a:gd name="connsiteY12" fmla="*/ 907595 h 933949"/>
              <a:gd name="connsiteX13" fmla="*/ 3254813 w 12160962"/>
              <a:gd name="connsiteY13" fmla="*/ 933949 h 933949"/>
              <a:gd name="connsiteX14" fmla="*/ 712 w 12160962"/>
              <a:gd name="connsiteY14" fmla="*/ 927599 h 933949"/>
              <a:gd name="connsiteX15" fmla="*/ 0 w 12160962"/>
              <a:gd name="connsiteY15" fmla="*/ 0 h 933949"/>
              <a:gd name="connsiteX0" fmla="*/ 9120661 w 12192737"/>
              <a:gd name="connsiteY0" fmla="*/ 2819 h 933949"/>
              <a:gd name="connsiteX1" fmla="*/ 12192737 w 12192737"/>
              <a:gd name="connsiteY1" fmla="*/ 2819 h 933949"/>
              <a:gd name="connsiteX2" fmla="*/ 12160962 w 12192737"/>
              <a:gd name="connsiteY2" fmla="*/ 933949 h 933949"/>
              <a:gd name="connsiteX3" fmla="*/ 9048457 w 12192737"/>
              <a:gd name="connsiteY3" fmla="*/ 933949 h 933949"/>
              <a:gd name="connsiteX4" fmla="*/ 9061153 w 12192737"/>
              <a:gd name="connsiteY4" fmla="*/ 907595 h 933949"/>
              <a:gd name="connsiteX5" fmla="*/ 9171837 w 12192737"/>
              <a:gd name="connsiteY5" fmla="*/ 359355 h 933949"/>
              <a:gd name="connsiteX6" fmla="*/ 9143222 w 12192737"/>
              <a:gd name="connsiteY6" fmla="*/ 75499 h 933949"/>
              <a:gd name="connsiteX7" fmla="*/ 9120661 w 12192737"/>
              <a:gd name="connsiteY7" fmla="*/ 2819 h 933949"/>
              <a:gd name="connsiteX8" fmla="*/ 0 w 12192737"/>
              <a:gd name="connsiteY8" fmla="*/ 0 h 933949"/>
              <a:gd name="connsiteX9" fmla="*/ 3182610 w 12192737"/>
              <a:gd name="connsiteY9" fmla="*/ 2819 h 933949"/>
              <a:gd name="connsiteX10" fmla="*/ 3160048 w 12192737"/>
              <a:gd name="connsiteY10" fmla="*/ 75499 h 933949"/>
              <a:gd name="connsiteX11" fmla="*/ 3131433 w 12192737"/>
              <a:gd name="connsiteY11" fmla="*/ 359355 h 933949"/>
              <a:gd name="connsiteX12" fmla="*/ 3242118 w 12192737"/>
              <a:gd name="connsiteY12" fmla="*/ 907595 h 933949"/>
              <a:gd name="connsiteX13" fmla="*/ 3254813 w 12192737"/>
              <a:gd name="connsiteY13" fmla="*/ 933949 h 933949"/>
              <a:gd name="connsiteX14" fmla="*/ 712 w 12192737"/>
              <a:gd name="connsiteY14" fmla="*/ 927599 h 933949"/>
              <a:gd name="connsiteX15" fmla="*/ 0 w 12192737"/>
              <a:gd name="connsiteY15" fmla="*/ 0 h 933949"/>
              <a:gd name="connsiteX0" fmla="*/ 9120661 w 12192737"/>
              <a:gd name="connsiteY0" fmla="*/ 2819 h 933949"/>
              <a:gd name="connsiteX1" fmla="*/ 12192737 w 12192737"/>
              <a:gd name="connsiteY1" fmla="*/ 2819 h 933949"/>
              <a:gd name="connsiteX2" fmla="*/ 12189206 w 12192737"/>
              <a:gd name="connsiteY2" fmla="*/ 933949 h 933949"/>
              <a:gd name="connsiteX3" fmla="*/ 9048457 w 12192737"/>
              <a:gd name="connsiteY3" fmla="*/ 933949 h 933949"/>
              <a:gd name="connsiteX4" fmla="*/ 9061153 w 12192737"/>
              <a:gd name="connsiteY4" fmla="*/ 907595 h 933949"/>
              <a:gd name="connsiteX5" fmla="*/ 9171837 w 12192737"/>
              <a:gd name="connsiteY5" fmla="*/ 359355 h 933949"/>
              <a:gd name="connsiteX6" fmla="*/ 9143222 w 12192737"/>
              <a:gd name="connsiteY6" fmla="*/ 75499 h 933949"/>
              <a:gd name="connsiteX7" fmla="*/ 9120661 w 12192737"/>
              <a:gd name="connsiteY7" fmla="*/ 2819 h 933949"/>
              <a:gd name="connsiteX8" fmla="*/ 0 w 12192737"/>
              <a:gd name="connsiteY8" fmla="*/ 0 h 933949"/>
              <a:gd name="connsiteX9" fmla="*/ 3182610 w 12192737"/>
              <a:gd name="connsiteY9" fmla="*/ 2819 h 933949"/>
              <a:gd name="connsiteX10" fmla="*/ 3160048 w 12192737"/>
              <a:gd name="connsiteY10" fmla="*/ 75499 h 933949"/>
              <a:gd name="connsiteX11" fmla="*/ 3131433 w 12192737"/>
              <a:gd name="connsiteY11" fmla="*/ 359355 h 933949"/>
              <a:gd name="connsiteX12" fmla="*/ 3242118 w 12192737"/>
              <a:gd name="connsiteY12" fmla="*/ 907595 h 933949"/>
              <a:gd name="connsiteX13" fmla="*/ 3254813 w 12192737"/>
              <a:gd name="connsiteY13" fmla="*/ 933949 h 933949"/>
              <a:gd name="connsiteX14" fmla="*/ 712 w 12192737"/>
              <a:gd name="connsiteY14" fmla="*/ 927599 h 933949"/>
              <a:gd name="connsiteX15" fmla="*/ 0 w 12192737"/>
              <a:gd name="connsiteY15" fmla="*/ 0 h 93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737" h="933949">
                <a:moveTo>
                  <a:pt x="9120661" y="2819"/>
                </a:moveTo>
                <a:lnTo>
                  <a:pt x="12192737" y="2819"/>
                </a:lnTo>
                <a:lnTo>
                  <a:pt x="12189206" y="933949"/>
                </a:lnTo>
                <a:lnTo>
                  <a:pt x="9048457" y="933949"/>
                </a:lnTo>
                <a:lnTo>
                  <a:pt x="9061153" y="907595"/>
                </a:lnTo>
                <a:cubicBezTo>
                  <a:pt x="9132425" y="739088"/>
                  <a:pt x="9171837" y="553824"/>
                  <a:pt x="9171837" y="359355"/>
                </a:cubicBezTo>
                <a:cubicBezTo>
                  <a:pt x="9171837" y="262121"/>
                  <a:pt x="9161984" y="167187"/>
                  <a:pt x="9143222" y="75499"/>
                </a:cubicBezTo>
                <a:lnTo>
                  <a:pt x="9120661" y="2819"/>
                </a:lnTo>
                <a:close/>
                <a:moveTo>
                  <a:pt x="0" y="0"/>
                </a:moveTo>
                <a:lnTo>
                  <a:pt x="3182610" y="2819"/>
                </a:lnTo>
                <a:lnTo>
                  <a:pt x="3160048" y="75499"/>
                </a:lnTo>
                <a:cubicBezTo>
                  <a:pt x="3141286" y="167187"/>
                  <a:pt x="3131433" y="262121"/>
                  <a:pt x="3131433" y="359355"/>
                </a:cubicBezTo>
                <a:cubicBezTo>
                  <a:pt x="3131433" y="553824"/>
                  <a:pt x="3170845" y="739088"/>
                  <a:pt x="3242118" y="907595"/>
                </a:cubicBezTo>
                <a:lnTo>
                  <a:pt x="3254813" y="933949"/>
                </a:lnTo>
                <a:lnTo>
                  <a:pt x="712" y="927599"/>
                </a:lnTo>
                <a:cubicBezTo>
                  <a:pt x="712" y="617222"/>
                  <a:pt x="0" y="310377"/>
                  <a:pt x="0" y="0"/>
                </a:cubicBezTo>
                <a:close/>
              </a:path>
            </a:pathLst>
          </a:custGeom>
          <a:solidFill>
            <a:srgbClr val="064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3EADC-FA06-4311-9C7E-8EE2BED88A6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46484" y="3413938"/>
            <a:ext cx="10299032" cy="25334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700" b="1" baseline="0">
                <a:solidFill>
                  <a:srgbClr val="1428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slide 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6FD5649-EFD0-4143-B2F7-F53BD0B9411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556750" y="1238693"/>
            <a:ext cx="2408250" cy="5156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 b="1">
                <a:solidFill>
                  <a:srgbClr val="142850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9" name="Picture 18" descr="Oregon Health Authority Logo">
            <a:extLst>
              <a:ext uri="{FF2B5EF4-FFF2-40B4-BE49-F238E27FC236}">
                <a16:creationId xmlns:a16="http://schemas.microsoft.com/office/drawing/2014/main" id="{6850587F-3861-3D3E-70BD-CDD4A54E7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36" y="962433"/>
            <a:ext cx="5342130" cy="17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5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E5814C-DBCD-480F-8B77-13931618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EAE094E-9304-4478-A67E-2134D652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1371600"/>
            <a:ext cx="263347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8626B0-D7F6-4CF1-8690-799314CED9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96342" y="1371600"/>
            <a:ext cx="263347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18DBB5B-C021-463D-9F7D-8D7F1C3D4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57683" y="1371598"/>
            <a:ext cx="263347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F797226-F7DC-4E6D-9BED-BA66AE299BE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919024" y="1371599"/>
            <a:ext cx="263244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49EA717-9556-46C5-8A82-A04A2BC7DE9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5001" y="3679382"/>
            <a:ext cx="263347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4ABAA99-B895-4492-AB15-223A81A5EC5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396342" y="3679382"/>
            <a:ext cx="263347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BA796A1-3295-44D2-A897-A47A9095FCB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57683" y="3679380"/>
            <a:ext cx="263347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BE9DDC7-C26C-49AA-8799-B3D54B83C8E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919024" y="3679381"/>
            <a:ext cx="2632442" cy="21998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BCC4-7952-1A11-E220-7E09937BA13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160B25-BE61-30DD-6110-3C5A8D24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08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5C7F1-ECB9-E7D7-F888-DA2D2151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0" y="3549649"/>
            <a:ext cx="11552271" cy="3105340"/>
          </a:xfrm>
          <a:prstGeom prst="rect">
            <a:avLst/>
          </a:prstGeom>
          <a:solidFill>
            <a:srgbClr val="064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FEA5C-C1D1-0083-0B83-7DD95A43F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4195ED-F9A4-8178-6F12-2E51302C2A3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2151" y="3824968"/>
            <a:ext cx="8084238" cy="2640080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or tap here to enter Division name</a:t>
            </a:r>
            <a:br>
              <a:rPr lang="en-US"/>
            </a:br>
            <a:r>
              <a:rPr lang="en-US"/>
              <a:t>Click or tap here to enter Program name</a:t>
            </a:r>
            <a:br>
              <a:rPr lang="en-US"/>
            </a:br>
            <a:r>
              <a:rPr lang="en-US"/>
              <a:t>Click or tap here to enter Program address</a:t>
            </a:r>
            <a:br>
              <a:rPr lang="en-US"/>
            </a:br>
            <a:r>
              <a:rPr lang="en-US"/>
              <a:t>Click or tap here to enter Program City, State and ZIP code</a:t>
            </a:r>
            <a:br>
              <a:rPr lang="en-US"/>
            </a:br>
            <a:r>
              <a:rPr lang="en-US"/>
              <a:t>Click or tap here to enter Program phone number</a:t>
            </a:r>
            <a:br>
              <a:rPr lang="en-US"/>
            </a:br>
            <a:r>
              <a:rPr lang="en-US"/>
              <a:t>Click or tap here to enter Program website</a:t>
            </a:r>
          </a:p>
        </p:txBody>
      </p:sp>
      <p:pic>
        <p:nvPicPr>
          <p:cNvPr id="13" name="Picture 12" descr="Oregon Health Authority Logo">
            <a:extLst>
              <a:ext uri="{FF2B5EF4-FFF2-40B4-BE49-F238E27FC236}">
                <a16:creationId xmlns:a16="http://schemas.microsoft.com/office/drawing/2014/main" id="{D76AE2B9-7C85-226F-36E1-ADB1F2C96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64" y="3893965"/>
            <a:ext cx="2565832" cy="8403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90BB4-972C-ECB2-D7D2-EC33949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8035" y="6421744"/>
            <a:ext cx="2272706" cy="184259"/>
          </a:xfrm>
        </p:spPr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6A2DDE-93DB-8E8D-F4BD-0982B2847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EE8A98-25DD-3096-9994-FA4DB605B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1552452"/>
            <a:ext cx="10922000" cy="1505071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/>
            </a:lvl1pPr>
          </a:lstStyle>
          <a:p>
            <a:pPr lvl="0"/>
            <a:r>
              <a:rPr lang="en-US"/>
              <a:t>You can get this document in other languages, large print, braille or a format you prefer free of charge. Contact [Program Contact name] at [email] or [phone number] (voice/text). We accept all relay calls.</a:t>
            </a:r>
          </a:p>
        </p:txBody>
      </p:sp>
    </p:spTree>
    <p:extLst>
      <p:ext uri="{BB962C8B-B14F-4D97-AF65-F5344CB8AC3E}">
        <p14:creationId xmlns:p14="http://schemas.microsoft.com/office/powerpoint/2010/main" val="133968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097E9-A1CC-2882-18B2-64793E1D1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51810"/>
            <a:ext cx="12191999" cy="402485"/>
          </a:xfrm>
          <a:prstGeom prst="rect">
            <a:avLst/>
          </a:prstGeom>
          <a:solidFill>
            <a:srgbClr val="EC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022ECB-3342-CFB8-441A-07078BC2D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5798" y="2740216"/>
            <a:ext cx="5236186" cy="3914775"/>
          </a:xfrm>
          <a:custGeom>
            <a:avLst/>
            <a:gdLst>
              <a:gd name="connsiteX0" fmla="*/ 2618093 w 5236186"/>
              <a:gd name="connsiteY0" fmla="*/ 0 h 3914775"/>
              <a:gd name="connsiteX1" fmla="*/ 5236186 w 5236186"/>
              <a:gd name="connsiteY1" fmla="*/ 2579674 h 3914775"/>
              <a:gd name="connsiteX2" fmla="*/ 4920196 w 5236186"/>
              <a:gd name="connsiteY2" fmla="*/ 3809300 h 3914775"/>
              <a:gd name="connsiteX3" fmla="*/ 4855165 w 5236186"/>
              <a:gd name="connsiteY3" fmla="*/ 3914775 h 3914775"/>
              <a:gd name="connsiteX4" fmla="*/ 381022 w 5236186"/>
              <a:gd name="connsiteY4" fmla="*/ 3914775 h 3914775"/>
              <a:gd name="connsiteX5" fmla="*/ 315990 w 5236186"/>
              <a:gd name="connsiteY5" fmla="*/ 3809300 h 3914775"/>
              <a:gd name="connsiteX6" fmla="*/ 0 w 5236186"/>
              <a:gd name="connsiteY6" fmla="*/ 2579674 h 3914775"/>
              <a:gd name="connsiteX7" fmla="*/ 2618093 w 5236186"/>
              <a:gd name="connsiteY7" fmla="*/ 0 h 391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6186" h="3914775">
                <a:moveTo>
                  <a:pt x="2618093" y="0"/>
                </a:moveTo>
                <a:cubicBezTo>
                  <a:pt x="4064026" y="0"/>
                  <a:pt x="5236186" y="1154959"/>
                  <a:pt x="5236186" y="2579674"/>
                </a:cubicBezTo>
                <a:cubicBezTo>
                  <a:pt x="5236186" y="3024898"/>
                  <a:pt x="5121717" y="3443778"/>
                  <a:pt x="4920196" y="3809300"/>
                </a:cubicBezTo>
                <a:lnTo>
                  <a:pt x="4855165" y="3914775"/>
                </a:lnTo>
                <a:lnTo>
                  <a:pt x="381022" y="3914775"/>
                </a:lnTo>
                <a:lnTo>
                  <a:pt x="315990" y="3809300"/>
                </a:lnTo>
                <a:cubicBezTo>
                  <a:pt x="114469" y="3443778"/>
                  <a:pt x="0" y="3024898"/>
                  <a:pt x="0" y="2579674"/>
                </a:cubicBezTo>
                <a:cubicBezTo>
                  <a:pt x="0" y="1154959"/>
                  <a:pt x="1172160" y="0"/>
                  <a:pt x="2618093" y="0"/>
                </a:cubicBezTo>
                <a:close/>
              </a:path>
            </a:pathLst>
          </a:custGeom>
          <a:solidFill>
            <a:srgbClr val="064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1A1064-136C-F793-9715-66DBBC4B1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93802"/>
            <a:ext cx="12192000" cy="2264198"/>
          </a:xfrm>
          <a:prstGeom prst="rect">
            <a:avLst/>
          </a:prstGeom>
          <a:solidFill>
            <a:srgbClr val="064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3EADC-FA06-4311-9C7E-8EE2BED88A6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46484" y="4783023"/>
            <a:ext cx="10299032" cy="17035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7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slide 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6FD5649-EFD0-4143-B2F7-F53BD0B941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155" y="4260152"/>
            <a:ext cx="3026779" cy="351403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Picture Placeholder 27" descr="Add image description">
            <a:extLst>
              <a:ext uri="{FF2B5EF4-FFF2-40B4-BE49-F238E27FC236}">
                <a16:creationId xmlns:a16="http://schemas.microsoft.com/office/drawing/2014/main" id="{463C9382-55E5-46B5-998C-24B74D7AB3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191" y="303740"/>
            <a:ext cx="11568075" cy="3954861"/>
          </a:xfrm>
          <a:custGeom>
            <a:avLst/>
            <a:gdLst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0 w 11568075"/>
              <a:gd name="connsiteY3" fmla="*/ 3959647 h 3959647"/>
              <a:gd name="connsiteX4" fmla="*/ 0 w 11568075"/>
              <a:gd name="connsiteY4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0 w 11568075"/>
              <a:gd name="connsiteY3" fmla="*/ 3959647 h 3959647"/>
              <a:gd name="connsiteX4" fmla="*/ 0 w 11568075"/>
              <a:gd name="connsiteY4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11568075 w 11568075"/>
              <a:gd name="connsiteY3" fmla="*/ 3959647 h 3959647"/>
              <a:gd name="connsiteX4" fmla="*/ 0 w 11568075"/>
              <a:gd name="connsiteY4" fmla="*/ 3959647 h 3959647"/>
              <a:gd name="connsiteX5" fmla="*/ 0 w 11568075"/>
              <a:gd name="connsiteY5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11568075 w 11568075"/>
              <a:gd name="connsiteY3" fmla="*/ 3959647 h 3959647"/>
              <a:gd name="connsiteX4" fmla="*/ 8769759 w 11568075"/>
              <a:gd name="connsiteY4" fmla="*/ 3944350 h 3959647"/>
              <a:gd name="connsiteX5" fmla="*/ 0 w 11568075"/>
              <a:gd name="connsiteY5" fmla="*/ 3959647 h 3959647"/>
              <a:gd name="connsiteX6" fmla="*/ 0 w 11568075"/>
              <a:gd name="connsiteY6" fmla="*/ 0 h 3959647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769759 w 11568075"/>
              <a:gd name="connsiteY4" fmla="*/ 3944350 h 3974944"/>
              <a:gd name="connsiteX5" fmla="*/ 3219859 w 11568075"/>
              <a:gd name="connsiteY5" fmla="*/ 3974944 h 3974944"/>
              <a:gd name="connsiteX6" fmla="*/ 0 w 11568075"/>
              <a:gd name="connsiteY6" fmla="*/ 3959647 h 3974944"/>
              <a:gd name="connsiteX7" fmla="*/ 0 w 11568075"/>
              <a:gd name="connsiteY7" fmla="*/ 0 h 3974944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769759 w 11568075"/>
              <a:gd name="connsiteY4" fmla="*/ 3944350 h 3990241"/>
              <a:gd name="connsiteX5" fmla="*/ 5797959 w 11568075"/>
              <a:gd name="connsiteY5" fmla="*/ 3990241 h 3990241"/>
              <a:gd name="connsiteX6" fmla="*/ 321985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769759 w 11568075"/>
              <a:gd name="connsiteY4" fmla="*/ 3944350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160159 w 11568075"/>
              <a:gd name="connsiteY4" fmla="*/ 3950757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166509 w 11568075"/>
              <a:gd name="connsiteY4" fmla="*/ 3963571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58976 w 11568075"/>
              <a:gd name="connsiteY3" fmla="*/ 3973364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58976 w 11568075"/>
              <a:gd name="connsiteY3" fmla="*/ 3973364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4550 w 11568075"/>
              <a:gd name="connsiteY7" fmla="*/ 3973364 h 3974944"/>
              <a:gd name="connsiteX8" fmla="*/ 0 w 11568075"/>
              <a:gd name="connsiteY8" fmla="*/ 0 h 397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8075" h="3974944">
                <a:moveTo>
                  <a:pt x="0" y="0"/>
                </a:moveTo>
                <a:lnTo>
                  <a:pt x="11568075" y="0"/>
                </a:lnTo>
                <a:lnTo>
                  <a:pt x="11568075" y="3959647"/>
                </a:lnTo>
                <a:lnTo>
                  <a:pt x="11558976" y="3973364"/>
                </a:lnTo>
                <a:lnTo>
                  <a:pt x="8148312" y="3968144"/>
                </a:lnTo>
                <a:cubicBezTo>
                  <a:pt x="8010729" y="3663100"/>
                  <a:pt x="7370642" y="2488566"/>
                  <a:pt x="5753509" y="2471828"/>
                </a:cubicBezTo>
                <a:cubicBezTo>
                  <a:pt x="4212576" y="2505170"/>
                  <a:pt x="3579692" y="3595635"/>
                  <a:pt x="3378609" y="3974944"/>
                </a:cubicBezTo>
                <a:lnTo>
                  <a:pt x="4550" y="3973364"/>
                </a:lnTo>
                <a:cubicBezTo>
                  <a:pt x="3033" y="2648909"/>
                  <a:pt x="1517" y="1324455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6" name="Picture 15" descr="Oregon Health Authority Logo">
            <a:extLst>
              <a:ext uri="{FF2B5EF4-FFF2-40B4-BE49-F238E27FC236}">
                <a16:creationId xmlns:a16="http://schemas.microsoft.com/office/drawing/2014/main" id="{0DF777F8-DF81-DB00-8122-B157AF2F8E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974" y="3613738"/>
            <a:ext cx="2510050" cy="8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3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E5BBEF0-E11C-4C7E-9A99-6668D89C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AA68A-88C4-45FA-A8E4-D83C1B88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29397"/>
            <a:ext cx="10922000" cy="4654677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ACE33-3C9C-96D9-AD6F-7B105A24A1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FF79EF-8241-3B58-DAB2-10DD767C9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15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E5BBEF0-E11C-4C7E-9A99-6668D89C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AA68A-88C4-45FA-A8E4-D83C1B88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29397"/>
            <a:ext cx="10922000" cy="465467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F6D61-37AE-3FCB-A585-A200D975D7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75334-1D16-7DB6-F0FD-5A989E419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3015" y="1226040"/>
            <a:ext cx="11174064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15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95FE489-255B-2F64-1471-EBA182D07D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6484" y="3985901"/>
            <a:ext cx="10299032" cy="23794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700" b="1" baseline="0">
                <a:solidFill>
                  <a:srgbClr val="1428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Section/Transition Slide 1</a:t>
            </a:r>
          </a:p>
        </p:txBody>
      </p:sp>
      <p:sp>
        <p:nvSpPr>
          <p:cNvPr id="14" name="Picture Placeholder 9" descr="Add image description">
            <a:extLst>
              <a:ext uri="{FF2B5EF4-FFF2-40B4-BE49-F238E27FC236}">
                <a16:creationId xmlns:a16="http://schemas.microsoft.com/office/drawing/2014/main" id="{509CB15F-F41C-0BC0-5413-49E6432143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6380" y="2055783"/>
            <a:ext cx="3392999" cy="17129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9" descr="Add image description">
            <a:extLst>
              <a:ext uri="{FF2B5EF4-FFF2-40B4-BE49-F238E27FC236}">
                <a16:creationId xmlns:a16="http://schemas.microsoft.com/office/drawing/2014/main" id="{09DC628C-DC25-BF64-56A6-A9B05019E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8941" y="2056022"/>
            <a:ext cx="3392999" cy="17129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9" descr="Add image description">
            <a:extLst>
              <a:ext uri="{FF2B5EF4-FFF2-40B4-BE49-F238E27FC236}">
                <a16:creationId xmlns:a16="http://schemas.microsoft.com/office/drawing/2014/main" id="{ACA2A5F4-FE2E-7744-DE6C-DD413AA81B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41502" y="2056260"/>
            <a:ext cx="3392999" cy="17129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Picture 6" descr="Oregon Health Authority Logo">
            <a:extLst>
              <a:ext uri="{FF2B5EF4-FFF2-40B4-BE49-F238E27FC236}">
                <a16:creationId xmlns:a16="http://schemas.microsoft.com/office/drawing/2014/main" id="{23FF35BD-9A83-E913-5004-F5A493327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17" y="619897"/>
            <a:ext cx="3042068" cy="9963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75CDC-4DCE-C088-CD99-85F7FFF4DA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53263D-1FF9-B4E5-81A0-BE4658180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069495"/>
            <a:ext cx="12191999" cy="533401"/>
          </a:xfrm>
          <a:custGeom>
            <a:avLst/>
            <a:gdLst>
              <a:gd name="connsiteX0" fmla="*/ 7778841 w 12191999"/>
              <a:gd name="connsiteY0" fmla="*/ 0 h 533401"/>
              <a:gd name="connsiteX1" fmla="*/ 12191999 w 12191999"/>
              <a:gd name="connsiteY1" fmla="*/ 0 h 533401"/>
              <a:gd name="connsiteX2" fmla="*/ 12191999 w 12191999"/>
              <a:gd name="connsiteY2" fmla="*/ 533401 h 533401"/>
              <a:gd name="connsiteX3" fmla="*/ 7730753 w 12191999"/>
              <a:gd name="connsiteY3" fmla="*/ 533401 h 533401"/>
              <a:gd name="connsiteX4" fmla="*/ 7744993 w 12191999"/>
              <a:gd name="connsiteY4" fmla="*/ 507166 h 533401"/>
              <a:gd name="connsiteX5" fmla="*/ 7807196 w 12191999"/>
              <a:gd name="connsiteY5" fmla="*/ 199064 h 533401"/>
              <a:gd name="connsiteX6" fmla="*/ 7791115 w 12191999"/>
              <a:gd name="connsiteY6" fmla="*/ 39542 h 533401"/>
              <a:gd name="connsiteX7" fmla="*/ 0 w 12191999"/>
              <a:gd name="connsiteY7" fmla="*/ 0 h 533401"/>
              <a:gd name="connsiteX8" fmla="*/ 4441397 w 12191999"/>
              <a:gd name="connsiteY8" fmla="*/ 0 h 533401"/>
              <a:gd name="connsiteX9" fmla="*/ 4429123 w 12191999"/>
              <a:gd name="connsiteY9" fmla="*/ 39542 h 533401"/>
              <a:gd name="connsiteX10" fmla="*/ 4413041 w 12191999"/>
              <a:gd name="connsiteY10" fmla="*/ 199064 h 533401"/>
              <a:gd name="connsiteX11" fmla="*/ 4475244 w 12191999"/>
              <a:gd name="connsiteY11" fmla="*/ 507166 h 533401"/>
              <a:gd name="connsiteX12" fmla="*/ 4489484 w 12191999"/>
              <a:gd name="connsiteY12" fmla="*/ 533401 h 533401"/>
              <a:gd name="connsiteX13" fmla="*/ 0 w 12191999"/>
              <a:gd name="connsiteY13" fmla="*/ 533401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533401">
                <a:moveTo>
                  <a:pt x="7778841" y="0"/>
                </a:moveTo>
                <a:lnTo>
                  <a:pt x="12191999" y="0"/>
                </a:lnTo>
                <a:lnTo>
                  <a:pt x="12191999" y="533401"/>
                </a:lnTo>
                <a:lnTo>
                  <a:pt x="7730753" y="533401"/>
                </a:lnTo>
                <a:lnTo>
                  <a:pt x="7744993" y="507166"/>
                </a:lnTo>
                <a:cubicBezTo>
                  <a:pt x="7785047" y="412468"/>
                  <a:pt x="7807196" y="308353"/>
                  <a:pt x="7807196" y="199064"/>
                </a:cubicBezTo>
                <a:cubicBezTo>
                  <a:pt x="7807196" y="144420"/>
                  <a:pt x="7801659" y="91069"/>
                  <a:pt x="7791115" y="39542"/>
                </a:cubicBezTo>
                <a:close/>
                <a:moveTo>
                  <a:pt x="0" y="0"/>
                </a:moveTo>
                <a:lnTo>
                  <a:pt x="4441397" y="0"/>
                </a:lnTo>
                <a:lnTo>
                  <a:pt x="4429123" y="39542"/>
                </a:lnTo>
                <a:cubicBezTo>
                  <a:pt x="4418579" y="91069"/>
                  <a:pt x="4413041" y="144420"/>
                  <a:pt x="4413041" y="199064"/>
                </a:cubicBezTo>
                <a:cubicBezTo>
                  <a:pt x="4413041" y="308353"/>
                  <a:pt x="4435190" y="412468"/>
                  <a:pt x="4475244" y="507166"/>
                </a:cubicBezTo>
                <a:lnTo>
                  <a:pt x="4489484" y="533401"/>
                </a:lnTo>
                <a:lnTo>
                  <a:pt x="0" y="533401"/>
                </a:lnTo>
                <a:close/>
              </a:path>
            </a:pathLst>
          </a:custGeom>
          <a:solidFill>
            <a:srgbClr val="064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123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C50667-808E-ACC9-B3BD-E4713FBB29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6484" y="3413938"/>
            <a:ext cx="10299032" cy="25334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700" b="1" baseline="0">
                <a:solidFill>
                  <a:srgbClr val="1428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Section/Transition Slide 2</a:t>
            </a:r>
          </a:p>
        </p:txBody>
      </p:sp>
      <p:pic>
        <p:nvPicPr>
          <p:cNvPr id="8" name="Picture 7" descr="Oregon Health Authority Logo">
            <a:extLst>
              <a:ext uri="{FF2B5EF4-FFF2-40B4-BE49-F238E27FC236}">
                <a16:creationId xmlns:a16="http://schemas.microsoft.com/office/drawing/2014/main" id="{900FDBF4-91EE-4271-1C49-F05CE2176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11" y="925681"/>
            <a:ext cx="5342130" cy="17497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26B29-4A8A-C616-41AC-00F085530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CC09E6-FD23-1D3A-6232-CC56144BD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37" y="1714801"/>
            <a:ext cx="12192737" cy="933949"/>
          </a:xfrm>
          <a:custGeom>
            <a:avLst/>
            <a:gdLst>
              <a:gd name="connsiteX0" fmla="*/ 9151699 w 12192000"/>
              <a:gd name="connsiteY0" fmla="*/ 0 h 931130"/>
              <a:gd name="connsiteX1" fmla="*/ 12192000 w 12192000"/>
              <a:gd name="connsiteY1" fmla="*/ 0 h 931130"/>
              <a:gd name="connsiteX2" fmla="*/ 12192000 w 12192000"/>
              <a:gd name="connsiteY2" fmla="*/ 931130 h 931130"/>
              <a:gd name="connsiteX3" fmla="*/ 9079495 w 12192000"/>
              <a:gd name="connsiteY3" fmla="*/ 931130 h 931130"/>
              <a:gd name="connsiteX4" fmla="*/ 9092191 w 12192000"/>
              <a:gd name="connsiteY4" fmla="*/ 904776 h 931130"/>
              <a:gd name="connsiteX5" fmla="*/ 9202875 w 12192000"/>
              <a:gd name="connsiteY5" fmla="*/ 356536 h 931130"/>
              <a:gd name="connsiteX6" fmla="*/ 9174260 w 12192000"/>
              <a:gd name="connsiteY6" fmla="*/ 72680 h 931130"/>
              <a:gd name="connsiteX7" fmla="*/ 0 w 12192000"/>
              <a:gd name="connsiteY7" fmla="*/ 0 h 931130"/>
              <a:gd name="connsiteX8" fmla="*/ 3213648 w 12192000"/>
              <a:gd name="connsiteY8" fmla="*/ 0 h 931130"/>
              <a:gd name="connsiteX9" fmla="*/ 3191086 w 12192000"/>
              <a:gd name="connsiteY9" fmla="*/ 72680 h 931130"/>
              <a:gd name="connsiteX10" fmla="*/ 3162471 w 12192000"/>
              <a:gd name="connsiteY10" fmla="*/ 356536 h 931130"/>
              <a:gd name="connsiteX11" fmla="*/ 3273156 w 12192000"/>
              <a:gd name="connsiteY11" fmla="*/ 904776 h 931130"/>
              <a:gd name="connsiteX12" fmla="*/ 3285851 w 12192000"/>
              <a:gd name="connsiteY12" fmla="*/ 931130 h 931130"/>
              <a:gd name="connsiteX13" fmla="*/ 0 w 12192000"/>
              <a:gd name="connsiteY13" fmla="*/ 931130 h 931130"/>
              <a:gd name="connsiteX0" fmla="*/ 9151699 w 12192000"/>
              <a:gd name="connsiteY0" fmla="*/ 6350 h 937480"/>
              <a:gd name="connsiteX1" fmla="*/ 12192000 w 12192000"/>
              <a:gd name="connsiteY1" fmla="*/ 6350 h 937480"/>
              <a:gd name="connsiteX2" fmla="*/ 12192000 w 12192000"/>
              <a:gd name="connsiteY2" fmla="*/ 937480 h 937480"/>
              <a:gd name="connsiteX3" fmla="*/ 9079495 w 12192000"/>
              <a:gd name="connsiteY3" fmla="*/ 937480 h 937480"/>
              <a:gd name="connsiteX4" fmla="*/ 9092191 w 12192000"/>
              <a:gd name="connsiteY4" fmla="*/ 911126 h 937480"/>
              <a:gd name="connsiteX5" fmla="*/ 9202875 w 12192000"/>
              <a:gd name="connsiteY5" fmla="*/ 362886 h 937480"/>
              <a:gd name="connsiteX6" fmla="*/ 9174260 w 12192000"/>
              <a:gd name="connsiteY6" fmla="*/ 79030 h 937480"/>
              <a:gd name="connsiteX7" fmla="*/ 9151699 w 12192000"/>
              <a:gd name="connsiteY7" fmla="*/ 6350 h 937480"/>
              <a:gd name="connsiteX8" fmla="*/ 38100 w 12192000"/>
              <a:gd name="connsiteY8" fmla="*/ 0 h 937480"/>
              <a:gd name="connsiteX9" fmla="*/ 3213648 w 12192000"/>
              <a:gd name="connsiteY9" fmla="*/ 6350 h 937480"/>
              <a:gd name="connsiteX10" fmla="*/ 3191086 w 12192000"/>
              <a:gd name="connsiteY10" fmla="*/ 79030 h 937480"/>
              <a:gd name="connsiteX11" fmla="*/ 3162471 w 12192000"/>
              <a:gd name="connsiteY11" fmla="*/ 362886 h 937480"/>
              <a:gd name="connsiteX12" fmla="*/ 3273156 w 12192000"/>
              <a:gd name="connsiteY12" fmla="*/ 911126 h 937480"/>
              <a:gd name="connsiteX13" fmla="*/ 3285851 w 12192000"/>
              <a:gd name="connsiteY13" fmla="*/ 937480 h 937480"/>
              <a:gd name="connsiteX14" fmla="*/ 0 w 12192000"/>
              <a:gd name="connsiteY14" fmla="*/ 937480 h 937480"/>
              <a:gd name="connsiteX15" fmla="*/ 38100 w 12192000"/>
              <a:gd name="connsiteY15" fmla="*/ 0 h 937480"/>
              <a:gd name="connsiteX0" fmla="*/ 9113599 w 12153900"/>
              <a:gd name="connsiteY0" fmla="*/ 6350 h 937480"/>
              <a:gd name="connsiteX1" fmla="*/ 12153900 w 12153900"/>
              <a:gd name="connsiteY1" fmla="*/ 6350 h 937480"/>
              <a:gd name="connsiteX2" fmla="*/ 12153900 w 12153900"/>
              <a:gd name="connsiteY2" fmla="*/ 937480 h 937480"/>
              <a:gd name="connsiteX3" fmla="*/ 9041395 w 12153900"/>
              <a:gd name="connsiteY3" fmla="*/ 937480 h 937480"/>
              <a:gd name="connsiteX4" fmla="*/ 9054091 w 12153900"/>
              <a:gd name="connsiteY4" fmla="*/ 911126 h 937480"/>
              <a:gd name="connsiteX5" fmla="*/ 9164775 w 12153900"/>
              <a:gd name="connsiteY5" fmla="*/ 362886 h 937480"/>
              <a:gd name="connsiteX6" fmla="*/ 9136160 w 12153900"/>
              <a:gd name="connsiteY6" fmla="*/ 79030 h 937480"/>
              <a:gd name="connsiteX7" fmla="*/ 9113599 w 12153900"/>
              <a:gd name="connsiteY7" fmla="*/ 6350 h 937480"/>
              <a:gd name="connsiteX8" fmla="*/ 0 w 12153900"/>
              <a:gd name="connsiteY8" fmla="*/ 0 h 937480"/>
              <a:gd name="connsiteX9" fmla="*/ 3175548 w 12153900"/>
              <a:gd name="connsiteY9" fmla="*/ 6350 h 937480"/>
              <a:gd name="connsiteX10" fmla="*/ 3152986 w 12153900"/>
              <a:gd name="connsiteY10" fmla="*/ 79030 h 937480"/>
              <a:gd name="connsiteX11" fmla="*/ 3124371 w 12153900"/>
              <a:gd name="connsiteY11" fmla="*/ 362886 h 937480"/>
              <a:gd name="connsiteX12" fmla="*/ 3235056 w 12153900"/>
              <a:gd name="connsiteY12" fmla="*/ 911126 h 937480"/>
              <a:gd name="connsiteX13" fmla="*/ 3247751 w 12153900"/>
              <a:gd name="connsiteY13" fmla="*/ 937480 h 937480"/>
              <a:gd name="connsiteX14" fmla="*/ 12700 w 12153900"/>
              <a:gd name="connsiteY14" fmla="*/ 931130 h 937480"/>
              <a:gd name="connsiteX15" fmla="*/ 0 w 12153900"/>
              <a:gd name="connsiteY15" fmla="*/ 0 h 937480"/>
              <a:gd name="connsiteX0" fmla="*/ 9119949 w 12160250"/>
              <a:gd name="connsiteY0" fmla="*/ 6350 h 937480"/>
              <a:gd name="connsiteX1" fmla="*/ 12160250 w 12160250"/>
              <a:gd name="connsiteY1" fmla="*/ 6350 h 937480"/>
              <a:gd name="connsiteX2" fmla="*/ 12160250 w 12160250"/>
              <a:gd name="connsiteY2" fmla="*/ 937480 h 937480"/>
              <a:gd name="connsiteX3" fmla="*/ 9047745 w 12160250"/>
              <a:gd name="connsiteY3" fmla="*/ 937480 h 937480"/>
              <a:gd name="connsiteX4" fmla="*/ 9060441 w 12160250"/>
              <a:gd name="connsiteY4" fmla="*/ 911126 h 937480"/>
              <a:gd name="connsiteX5" fmla="*/ 9171125 w 12160250"/>
              <a:gd name="connsiteY5" fmla="*/ 362886 h 937480"/>
              <a:gd name="connsiteX6" fmla="*/ 9142510 w 12160250"/>
              <a:gd name="connsiteY6" fmla="*/ 79030 h 937480"/>
              <a:gd name="connsiteX7" fmla="*/ 9119949 w 12160250"/>
              <a:gd name="connsiteY7" fmla="*/ 6350 h 937480"/>
              <a:gd name="connsiteX8" fmla="*/ 6350 w 12160250"/>
              <a:gd name="connsiteY8" fmla="*/ 0 h 937480"/>
              <a:gd name="connsiteX9" fmla="*/ 3181898 w 12160250"/>
              <a:gd name="connsiteY9" fmla="*/ 6350 h 937480"/>
              <a:gd name="connsiteX10" fmla="*/ 3159336 w 12160250"/>
              <a:gd name="connsiteY10" fmla="*/ 79030 h 937480"/>
              <a:gd name="connsiteX11" fmla="*/ 3130721 w 12160250"/>
              <a:gd name="connsiteY11" fmla="*/ 362886 h 937480"/>
              <a:gd name="connsiteX12" fmla="*/ 3241406 w 12160250"/>
              <a:gd name="connsiteY12" fmla="*/ 911126 h 937480"/>
              <a:gd name="connsiteX13" fmla="*/ 3254101 w 12160250"/>
              <a:gd name="connsiteY13" fmla="*/ 937480 h 937480"/>
              <a:gd name="connsiteX14" fmla="*/ 0 w 12160250"/>
              <a:gd name="connsiteY14" fmla="*/ 931130 h 937480"/>
              <a:gd name="connsiteX15" fmla="*/ 6350 w 12160250"/>
              <a:gd name="connsiteY15" fmla="*/ 0 h 937480"/>
              <a:gd name="connsiteX0" fmla="*/ 9127722 w 12168023"/>
              <a:gd name="connsiteY0" fmla="*/ 2819 h 933949"/>
              <a:gd name="connsiteX1" fmla="*/ 12168023 w 12168023"/>
              <a:gd name="connsiteY1" fmla="*/ 2819 h 933949"/>
              <a:gd name="connsiteX2" fmla="*/ 12168023 w 12168023"/>
              <a:gd name="connsiteY2" fmla="*/ 933949 h 933949"/>
              <a:gd name="connsiteX3" fmla="*/ 9055518 w 12168023"/>
              <a:gd name="connsiteY3" fmla="*/ 933949 h 933949"/>
              <a:gd name="connsiteX4" fmla="*/ 9068214 w 12168023"/>
              <a:gd name="connsiteY4" fmla="*/ 907595 h 933949"/>
              <a:gd name="connsiteX5" fmla="*/ 9178898 w 12168023"/>
              <a:gd name="connsiteY5" fmla="*/ 359355 h 933949"/>
              <a:gd name="connsiteX6" fmla="*/ 9150283 w 12168023"/>
              <a:gd name="connsiteY6" fmla="*/ 75499 h 933949"/>
              <a:gd name="connsiteX7" fmla="*/ 9127722 w 12168023"/>
              <a:gd name="connsiteY7" fmla="*/ 2819 h 933949"/>
              <a:gd name="connsiteX8" fmla="*/ 0 w 12168023"/>
              <a:gd name="connsiteY8" fmla="*/ 0 h 933949"/>
              <a:gd name="connsiteX9" fmla="*/ 3189671 w 12168023"/>
              <a:gd name="connsiteY9" fmla="*/ 2819 h 933949"/>
              <a:gd name="connsiteX10" fmla="*/ 3167109 w 12168023"/>
              <a:gd name="connsiteY10" fmla="*/ 75499 h 933949"/>
              <a:gd name="connsiteX11" fmla="*/ 3138494 w 12168023"/>
              <a:gd name="connsiteY11" fmla="*/ 359355 h 933949"/>
              <a:gd name="connsiteX12" fmla="*/ 3249179 w 12168023"/>
              <a:gd name="connsiteY12" fmla="*/ 907595 h 933949"/>
              <a:gd name="connsiteX13" fmla="*/ 3261874 w 12168023"/>
              <a:gd name="connsiteY13" fmla="*/ 933949 h 933949"/>
              <a:gd name="connsiteX14" fmla="*/ 7773 w 12168023"/>
              <a:gd name="connsiteY14" fmla="*/ 927599 h 933949"/>
              <a:gd name="connsiteX15" fmla="*/ 0 w 12168023"/>
              <a:gd name="connsiteY15" fmla="*/ 0 h 933949"/>
              <a:gd name="connsiteX0" fmla="*/ 9120661 w 12160962"/>
              <a:gd name="connsiteY0" fmla="*/ 2819 h 933949"/>
              <a:gd name="connsiteX1" fmla="*/ 12160962 w 12160962"/>
              <a:gd name="connsiteY1" fmla="*/ 2819 h 933949"/>
              <a:gd name="connsiteX2" fmla="*/ 12160962 w 12160962"/>
              <a:gd name="connsiteY2" fmla="*/ 933949 h 933949"/>
              <a:gd name="connsiteX3" fmla="*/ 9048457 w 12160962"/>
              <a:gd name="connsiteY3" fmla="*/ 933949 h 933949"/>
              <a:gd name="connsiteX4" fmla="*/ 9061153 w 12160962"/>
              <a:gd name="connsiteY4" fmla="*/ 907595 h 933949"/>
              <a:gd name="connsiteX5" fmla="*/ 9171837 w 12160962"/>
              <a:gd name="connsiteY5" fmla="*/ 359355 h 933949"/>
              <a:gd name="connsiteX6" fmla="*/ 9143222 w 12160962"/>
              <a:gd name="connsiteY6" fmla="*/ 75499 h 933949"/>
              <a:gd name="connsiteX7" fmla="*/ 9120661 w 12160962"/>
              <a:gd name="connsiteY7" fmla="*/ 2819 h 933949"/>
              <a:gd name="connsiteX8" fmla="*/ 0 w 12160962"/>
              <a:gd name="connsiteY8" fmla="*/ 0 h 933949"/>
              <a:gd name="connsiteX9" fmla="*/ 3182610 w 12160962"/>
              <a:gd name="connsiteY9" fmla="*/ 2819 h 933949"/>
              <a:gd name="connsiteX10" fmla="*/ 3160048 w 12160962"/>
              <a:gd name="connsiteY10" fmla="*/ 75499 h 933949"/>
              <a:gd name="connsiteX11" fmla="*/ 3131433 w 12160962"/>
              <a:gd name="connsiteY11" fmla="*/ 359355 h 933949"/>
              <a:gd name="connsiteX12" fmla="*/ 3242118 w 12160962"/>
              <a:gd name="connsiteY12" fmla="*/ 907595 h 933949"/>
              <a:gd name="connsiteX13" fmla="*/ 3254813 w 12160962"/>
              <a:gd name="connsiteY13" fmla="*/ 933949 h 933949"/>
              <a:gd name="connsiteX14" fmla="*/ 712 w 12160962"/>
              <a:gd name="connsiteY14" fmla="*/ 927599 h 933949"/>
              <a:gd name="connsiteX15" fmla="*/ 0 w 12160962"/>
              <a:gd name="connsiteY15" fmla="*/ 0 h 933949"/>
              <a:gd name="connsiteX0" fmla="*/ 9120661 w 12192737"/>
              <a:gd name="connsiteY0" fmla="*/ 2819 h 933949"/>
              <a:gd name="connsiteX1" fmla="*/ 12192737 w 12192737"/>
              <a:gd name="connsiteY1" fmla="*/ 2819 h 933949"/>
              <a:gd name="connsiteX2" fmla="*/ 12160962 w 12192737"/>
              <a:gd name="connsiteY2" fmla="*/ 933949 h 933949"/>
              <a:gd name="connsiteX3" fmla="*/ 9048457 w 12192737"/>
              <a:gd name="connsiteY3" fmla="*/ 933949 h 933949"/>
              <a:gd name="connsiteX4" fmla="*/ 9061153 w 12192737"/>
              <a:gd name="connsiteY4" fmla="*/ 907595 h 933949"/>
              <a:gd name="connsiteX5" fmla="*/ 9171837 w 12192737"/>
              <a:gd name="connsiteY5" fmla="*/ 359355 h 933949"/>
              <a:gd name="connsiteX6" fmla="*/ 9143222 w 12192737"/>
              <a:gd name="connsiteY6" fmla="*/ 75499 h 933949"/>
              <a:gd name="connsiteX7" fmla="*/ 9120661 w 12192737"/>
              <a:gd name="connsiteY7" fmla="*/ 2819 h 933949"/>
              <a:gd name="connsiteX8" fmla="*/ 0 w 12192737"/>
              <a:gd name="connsiteY8" fmla="*/ 0 h 933949"/>
              <a:gd name="connsiteX9" fmla="*/ 3182610 w 12192737"/>
              <a:gd name="connsiteY9" fmla="*/ 2819 h 933949"/>
              <a:gd name="connsiteX10" fmla="*/ 3160048 w 12192737"/>
              <a:gd name="connsiteY10" fmla="*/ 75499 h 933949"/>
              <a:gd name="connsiteX11" fmla="*/ 3131433 w 12192737"/>
              <a:gd name="connsiteY11" fmla="*/ 359355 h 933949"/>
              <a:gd name="connsiteX12" fmla="*/ 3242118 w 12192737"/>
              <a:gd name="connsiteY12" fmla="*/ 907595 h 933949"/>
              <a:gd name="connsiteX13" fmla="*/ 3254813 w 12192737"/>
              <a:gd name="connsiteY13" fmla="*/ 933949 h 933949"/>
              <a:gd name="connsiteX14" fmla="*/ 712 w 12192737"/>
              <a:gd name="connsiteY14" fmla="*/ 927599 h 933949"/>
              <a:gd name="connsiteX15" fmla="*/ 0 w 12192737"/>
              <a:gd name="connsiteY15" fmla="*/ 0 h 933949"/>
              <a:gd name="connsiteX0" fmla="*/ 9120661 w 12192737"/>
              <a:gd name="connsiteY0" fmla="*/ 2819 h 933949"/>
              <a:gd name="connsiteX1" fmla="*/ 12192737 w 12192737"/>
              <a:gd name="connsiteY1" fmla="*/ 2819 h 933949"/>
              <a:gd name="connsiteX2" fmla="*/ 12189206 w 12192737"/>
              <a:gd name="connsiteY2" fmla="*/ 933949 h 933949"/>
              <a:gd name="connsiteX3" fmla="*/ 9048457 w 12192737"/>
              <a:gd name="connsiteY3" fmla="*/ 933949 h 933949"/>
              <a:gd name="connsiteX4" fmla="*/ 9061153 w 12192737"/>
              <a:gd name="connsiteY4" fmla="*/ 907595 h 933949"/>
              <a:gd name="connsiteX5" fmla="*/ 9171837 w 12192737"/>
              <a:gd name="connsiteY5" fmla="*/ 359355 h 933949"/>
              <a:gd name="connsiteX6" fmla="*/ 9143222 w 12192737"/>
              <a:gd name="connsiteY6" fmla="*/ 75499 h 933949"/>
              <a:gd name="connsiteX7" fmla="*/ 9120661 w 12192737"/>
              <a:gd name="connsiteY7" fmla="*/ 2819 h 933949"/>
              <a:gd name="connsiteX8" fmla="*/ 0 w 12192737"/>
              <a:gd name="connsiteY8" fmla="*/ 0 h 933949"/>
              <a:gd name="connsiteX9" fmla="*/ 3182610 w 12192737"/>
              <a:gd name="connsiteY9" fmla="*/ 2819 h 933949"/>
              <a:gd name="connsiteX10" fmla="*/ 3160048 w 12192737"/>
              <a:gd name="connsiteY10" fmla="*/ 75499 h 933949"/>
              <a:gd name="connsiteX11" fmla="*/ 3131433 w 12192737"/>
              <a:gd name="connsiteY11" fmla="*/ 359355 h 933949"/>
              <a:gd name="connsiteX12" fmla="*/ 3242118 w 12192737"/>
              <a:gd name="connsiteY12" fmla="*/ 907595 h 933949"/>
              <a:gd name="connsiteX13" fmla="*/ 3254813 w 12192737"/>
              <a:gd name="connsiteY13" fmla="*/ 933949 h 933949"/>
              <a:gd name="connsiteX14" fmla="*/ 712 w 12192737"/>
              <a:gd name="connsiteY14" fmla="*/ 927599 h 933949"/>
              <a:gd name="connsiteX15" fmla="*/ 0 w 12192737"/>
              <a:gd name="connsiteY15" fmla="*/ 0 h 93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737" h="933949">
                <a:moveTo>
                  <a:pt x="9120661" y="2819"/>
                </a:moveTo>
                <a:lnTo>
                  <a:pt x="12192737" y="2819"/>
                </a:lnTo>
                <a:lnTo>
                  <a:pt x="12189206" y="933949"/>
                </a:lnTo>
                <a:lnTo>
                  <a:pt x="9048457" y="933949"/>
                </a:lnTo>
                <a:lnTo>
                  <a:pt x="9061153" y="907595"/>
                </a:lnTo>
                <a:cubicBezTo>
                  <a:pt x="9132425" y="739088"/>
                  <a:pt x="9171837" y="553824"/>
                  <a:pt x="9171837" y="359355"/>
                </a:cubicBezTo>
                <a:cubicBezTo>
                  <a:pt x="9171837" y="262121"/>
                  <a:pt x="9161984" y="167187"/>
                  <a:pt x="9143222" y="75499"/>
                </a:cubicBezTo>
                <a:lnTo>
                  <a:pt x="9120661" y="2819"/>
                </a:lnTo>
                <a:close/>
                <a:moveTo>
                  <a:pt x="0" y="0"/>
                </a:moveTo>
                <a:lnTo>
                  <a:pt x="3182610" y="2819"/>
                </a:lnTo>
                <a:lnTo>
                  <a:pt x="3160048" y="75499"/>
                </a:lnTo>
                <a:cubicBezTo>
                  <a:pt x="3141286" y="167187"/>
                  <a:pt x="3131433" y="262121"/>
                  <a:pt x="3131433" y="359355"/>
                </a:cubicBezTo>
                <a:cubicBezTo>
                  <a:pt x="3131433" y="553824"/>
                  <a:pt x="3170845" y="739088"/>
                  <a:pt x="3242118" y="907595"/>
                </a:cubicBezTo>
                <a:lnTo>
                  <a:pt x="3254813" y="933949"/>
                </a:lnTo>
                <a:lnTo>
                  <a:pt x="712" y="927599"/>
                </a:lnTo>
                <a:cubicBezTo>
                  <a:pt x="712" y="617222"/>
                  <a:pt x="0" y="310377"/>
                  <a:pt x="0" y="0"/>
                </a:cubicBezTo>
                <a:close/>
              </a:path>
            </a:pathLst>
          </a:custGeom>
          <a:solidFill>
            <a:srgbClr val="064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6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/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72F629B-4BD0-EC87-B20E-DFD8DCF67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067" y="4251810"/>
            <a:ext cx="3390178" cy="341992"/>
          </a:xfrm>
          <a:custGeom>
            <a:avLst/>
            <a:gdLst>
              <a:gd name="connsiteX0" fmla="*/ 0 w 3390178"/>
              <a:gd name="connsiteY0" fmla="*/ 0 h 341992"/>
              <a:gd name="connsiteX1" fmla="*/ 3390178 w 3390178"/>
              <a:gd name="connsiteY1" fmla="*/ 0 h 341992"/>
              <a:gd name="connsiteX2" fmla="*/ 3341235 w 3390178"/>
              <a:gd name="connsiteY2" fmla="*/ 107556 h 341992"/>
              <a:gd name="connsiteX3" fmla="*/ 3271435 w 3390178"/>
              <a:gd name="connsiteY3" fmla="*/ 300964 h 341992"/>
              <a:gd name="connsiteX4" fmla="*/ 3260729 w 3390178"/>
              <a:gd name="connsiteY4" fmla="*/ 341992 h 341992"/>
              <a:gd name="connsiteX5" fmla="*/ 0 w 3390178"/>
              <a:gd name="connsiteY5" fmla="*/ 341992 h 341992"/>
              <a:gd name="connsiteX6" fmla="*/ 0 w 3390178"/>
              <a:gd name="connsiteY6" fmla="*/ 0 h 34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0178" h="341992">
                <a:moveTo>
                  <a:pt x="0" y="0"/>
                </a:moveTo>
                <a:lnTo>
                  <a:pt x="3390178" y="0"/>
                </a:lnTo>
                <a:lnTo>
                  <a:pt x="3341235" y="107556"/>
                </a:lnTo>
                <a:cubicBezTo>
                  <a:pt x="3315459" y="170825"/>
                  <a:pt x="3292153" y="235333"/>
                  <a:pt x="3271435" y="300964"/>
                </a:cubicBezTo>
                <a:lnTo>
                  <a:pt x="3260729" y="341992"/>
                </a:lnTo>
                <a:lnTo>
                  <a:pt x="0" y="341992"/>
                </a:lnTo>
                <a:lnTo>
                  <a:pt x="0" y="0"/>
                </a:lnTo>
                <a:close/>
              </a:path>
            </a:pathLst>
          </a:custGeom>
          <a:solidFill>
            <a:srgbClr val="EC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9714AA6-C099-357F-6667-CF43613B1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05539" y="4251810"/>
            <a:ext cx="3417729" cy="341992"/>
          </a:xfrm>
          <a:custGeom>
            <a:avLst/>
            <a:gdLst>
              <a:gd name="connsiteX0" fmla="*/ 0 w 3417729"/>
              <a:gd name="connsiteY0" fmla="*/ 0 h 341992"/>
              <a:gd name="connsiteX1" fmla="*/ 3417729 w 3417729"/>
              <a:gd name="connsiteY1" fmla="*/ 0 h 341992"/>
              <a:gd name="connsiteX2" fmla="*/ 3417729 w 3417729"/>
              <a:gd name="connsiteY2" fmla="*/ 341992 h 341992"/>
              <a:gd name="connsiteX3" fmla="*/ 129448 w 3417729"/>
              <a:gd name="connsiteY3" fmla="*/ 341992 h 341992"/>
              <a:gd name="connsiteX4" fmla="*/ 118742 w 3417729"/>
              <a:gd name="connsiteY4" fmla="*/ 300964 h 341992"/>
              <a:gd name="connsiteX5" fmla="*/ 48942 w 3417729"/>
              <a:gd name="connsiteY5" fmla="*/ 107556 h 341992"/>
              <a:gd name="connsiteX6" fmla="*/ 0 w 3417729"/>
              <a:gd name="connsiteY6" fmla="*/ 0 h 34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7729" h="341992">
                <a:moveTo>
                  <a:pt x="0" y="0"/>
                </a:moveTo>
                <a:lnTo>
                  <a:pt x="3417729" y="0"/>
                </a:lnTo>
                <a:lnTo>
                  <a:pt x="3417729" y="341992"/>
                </a:lnTo>
                <a:lnTo>
                  <a:pt x="129448" y="341992"/>
                </a:lnTo>
                <a:lnTo>
                  <a:pt x="118742" y="300964"/>
                </a:lnTo>
                <a:cubicBezTo>
                  <a:pt x="98024" y="235333"/>
                  <a:pt x="74719" y="170825"/>
                  <a:pt x="48942" y="107556"/>
                </a:cubicBezTo>
                <a:lnTo>
                  <a:pt x="0" y="0"/>
                </a:lnTo>
                <a:close/>
              </a:path>
            </a:pathLst>
          </a:custGeom>
          <a:solidFill>
            <a:srgbClr val="EC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9A9AE11-7339-C029-902C-422978ACA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067" y="2740216"/>
            <a:ext cx="11571200" cy="3914775"/>
          </a:xfrm>
          <a:custGeom>
            <a:avLst/>
            <a:gdLst>
              <a:gd name="connsiteX0" fmla="*/ 5771824 w 11571200"/>
              <a:gd name="connsiteY0" fmla="*/ 0 h 3914775"/>
              <a:gd name="connsiteX1" fmla="*/ 8272213 w 11571200"/>
              <a:gd name="connsiteY1" fmla="*/ 1812558 h 3914775"/>
              <a:gd name="connsiteX2" fmla="*/ 8282919 w 11571200"/>
              <a:gd name="connsiteY2" fmla="*/ 1853586 h 3914775"/>
              <a:gd name="connsiteX3" fmla="*/ 11571200 w 11571200"/>
              <a:gd name="connsiteY3" fmla="*/ 1853586 h 3914775"/>
              <a:gd name="connsiteX4" fmla="*/ 11571200 w 11571200"/>
              <a:gd name="connsiteY4" fmla="*/ 3914775 h 3914775"/>
              <a:gd name="connsiteX5" fmla="*/ 8008896 w 11571200"/>
              <a:gd name="connsiteY5" fmla="*/ 3914775 h 3914775"/>
              <a:gd name="connsiteX6" fmla="*/ 3534753 w 11571200"/>
              <a:gd name="connsiteY6" fmla="*/ 3914775 h 3914775"/>
              <a:gd name="connsiteX7" fmla="*/ 0 w 11571200"/>
              <a:gd name="connsiteY7" fmla="*/ 3914775 h 3914775"/>
              <a:gd name="connsiteX8" fmla="*/ 0 w 11571200"/>
              <a:gd name="connsiteY8" fmla="*/ 1853586 h 3914775"/>
              <a:gd name="connsiteX9" fmla="*/ 3260729 w 11571200"/>
              <a:gd name="connsiteY9" fmla="*/ 1853586 h 3914775"/>
              <a:gd name="connsiteX10" fmla="*/ 3271435 w 11571200"/>
              <a:gd name="connsiteY10" fmla="*/ 1812558 h 3914775"/>
              <a:gd name="connsiteX11" fmla="*/ 5771824 w 11571200"/>
              <a:gd name="connsiteY11" fmla="*/ 0 h 391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71200" h="3914775">
                <a:moveTo>
                  <a:pt x="5771824" y="0"/>
                </a:moveTo>
                <a:cubicBezTo>
                  <a:pt x="6946645" y="0"/>
                  <a:pt x="7940732" y="762454"/>
                  <a:pt x="8272213" y="1812558"/>
                </a:cubicBezTo>
                <a:lnTo>
                  <a:pt x="8282919" y="1853586"/>
                </a:lnTo>
                <a:lnTo>
                  <a:pt x="11571200" y="1853586"/>
                </a:lnTo>
                <a:lnTo>
                  <a:pt x="11571200" y="3914775"/>
                </a:lnTo>
                <a:lnTo>
                  <a:pt x="8008896" y="3914775"/>
                </a:lnTo>
                <a:lnTo>
                  <a:pt x="3534753" y="3914775"/>
                </a:lnTo>
                <a:lnTo>
                  <a:pt x="0" y="3914775"/>
                </a:lnTo>
                <a:lnTo>
                  <a:pt x="0" y="1853586"/>
                </a:lnTo>
                <a:lnTo>
                  <a:pt x="3260729" y="1853586"/>
                </a:lnTo>
                <a:lnTo>
                  <a:pt x="3271435" y="1812558"/>
                </a:lnTo>
                <a:cubicBezTo>
                  <a:pt x="3602916" y="762454"/>
                  <a:pt x="4597004" y="0"/>
                  <a:pt x="5771824" y="0"/>
                </a:cubicBezTo>
                <a:close/>
              </a:path>
            </a:pathLst>
          </a:custGeom>
          <a:solidFill>
            <a:srgbClr val="06427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78C44-1F5C-C7F5-93A0-D93ACB715F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6484" y="4783023"/>
            <a:ext cx="10299032" cy="15297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700" b="1" baseline="0">
                <a:solidFill>
                  <a:srgbClr val="06427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Section/Transition Slide 3</a:t>
            </a:r>
          </a:p>
        </p:txBody>
      </p:sp>
      <p:sp>
        <p:nvSpPr>
          <p:cNvPr id="13" name="Picture Placeholder 27" descr="Add image description">
            <a:extLst>
              <a:ext uri="{FF2B5EF4-FFF2-40B4-BE49-F238E27FC236}">
                <a16:creationId xmlns:a16="http://schemas.microsoft.com/office/drawing/2014/main" id="{E242A173-743A-EE35-94F0-6711109454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5191" y="303740"/>
            <a:ext cx="11568075" cy="3954861"/>
          </a:xfrm>
          <a:custGeom>
            <a:avLst/>
            <a:gdLst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0 w 11568075"/>
              <a:gd name="connsiteY3" fmla="*/ 3959647 h 3959647"/>
              <a:gd name="connsiteX4" fmla="*/ 0 w 11568075"/>
              <a:gd name="connsiteY4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0 w 11568075"/>
              <a:gd name="connsiteY3" fmla="*/ 3959647 h 3959647"/>
              <a:gd name="connsiteX4" fmla="*/ 0 w 11568075"/>
              <a:gd name="connsiteY4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11568075 w 11568075"/>
              <a:gd name="connsiteY3" fmla="*/ 3959647 h 3959647"/>
              <a:gd name="connsiteX4" fmla="*/ 0 w 11568075"/>
              <a:gd name="connsiteY4" fmla="*/ 3959647 h 3959647"/>
              <a:gd name="connsiteX5" fmla="*/ 0 w 11568075"/>
              <a:gd name="connsiteY5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11568075 w 11568075"/>
              <a:gd name="connsiteY3" fmla="*/ 3959647 h 3959647"/>
              <a:gd name="connsiteX4" fmla="*/ 8769759 w 11568075"/>
              <a:gd name="connsiteY4" fmla="*/ 3944350 h 3959647"/>
              <a:gd name="connsiteX5" fmla="*/ 0 w 11568075"/>
              <a:gd name="connsiteY5" fmla="*/ 3959647 h 3959647"/>
              <a:gd name="connsiteX6" fmla="*/ 0 w 11568075"/>
              <a:gd name="connsiteY6" fmla="*/ 0 h 3959647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769759 w 11568075"/>
              <a:gd name="connsiteY4" fmla="*/ 3944350 h 3974944"/>
              <a:gd name="connsiteX5" fmla="*/ 3219859 w 11568075"/>
              <a:gd name="connsiteY5" fmla="*/ 3974944 h 3974944"/>
              <a:gd name="connsiteX6" fmla="*/ 0 w 11568075"/>
              <a:gd name="connsiteY6" fmla="*/ 3959647 h 3974944"/>
              <a:gd name="connsiteX7" fmla="*/ 0 w 11568075"/>
              <a:gd name="connsiteY7" fmla="*/ 0 h 3974944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769759 w 11568075"/>
              <a:gd name="connsiteY4" fmla="*/ 3944350 h 3990241"/>
              <a:gd name="connsiteX5" fmla="*/ 5797959 w 11568075"/>
              <a:gd name="connsiteY5" fmla="*/ 3990241 h 3990241"/>
              <a:gd name="connsiteX6" fmla="*/ 321985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769759 w 11568075"/>
              <a:gd name="connsiteY4" fmla="*/ 3944350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160159 w 11568075"/>
              <a:gd name="connsiteY4" fmla="*/ 3950757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166509 w 11568075"/>
              <a:gd name="connsiteY4" fmla="*/ 3963571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58976 w 11568075"/>
              <a:gd name="connsiteY3" fmla="*/ 3973364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58976 w 11568075"/>
              <a:gd name="connsiteY3" fmla="*/ 3973364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4550 w 11568075"/>
              <a:gd name="connsiteY7" fmla="*/ 3973364 h 3974944"/>
              <a:gd name="connsiteX8" fmla="*/ 0 w 11568075"/>
              <a:gd name="connsiteY8" fmla="*/ 0 h 397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8075" h="3974944">
                <a:moveTo>
                  <a:pt x="0" y="0"/>
                </a:moveTo>
                <a:lnTo>
                  <a:pt x="11568075" y="0"/>
                </a:lnTo>
                <a:lnTo>
                  <a:pt x="11568075" y="3959647"/>
                </a:lnTo>
                <a:lnTo>
                  <a:pt x="11558976" y="3973364"/>
                </a:lnTo>
                <a:lnTo>
                  <a:pt x="8148312" y="3968144"/>
                </a:lnTo>
                <a:cubicBezTo>
                  <a:pt x="8010729" y="3663100"/>
                  <a:pt x="7370642" y="2488566"/>
                  <a:pt x="5753509" y="2471828"/>
                </a:cubicBezTo>
                <a:cubicBezTo>
                  <a:pt x="4212576" y="2505170"/>
                  <a:pt x="3579692" y="3595635"/>
                  <a:pt x="3378609" y="3974944"/>
                </a:cubicBezTo>
                <a:lnTo>
                  <a:pt x="4550" y="3973364"/>
                </a:lnTo>
                <a:cubicBezTo>
                  <a:pt x="3033" y="2648909"/>
                  <a:pt x="1517" y="1324455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25" name="Picture 24" descr="Oregon Health Authority Logo">
            <a:extLst>
              <a:ext uri="{FF2B5EF4-FFF2-40B4-BE49-F238E27FC236}">
                <a16:creationId xmlns:a16="http://schemas.microsoft.com/office/drawing/2014/main" id="{0F736C01-5BB1-6DB4-C5F0-7B85F304B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73" y="3618698"/>
            <a:ext cx="2510050" cy="8221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FE6E0E-1F48-BA20-C86E-38B8DDFD0A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584364" y="6405415"/>
            <a:ext cx="2272706" cy="184259"/>
          </a:xfrm>
        </p:spPr>
        <p:txBody>
          <a:bodyPr/>
          <a:lstStyle>
            <a:lvl1pPr>
              <a:defRPr>
                <a:solidFill>
                  <a:srgbClr val="064276"/>
                </a:solidFill>
              </a:defRPr>
            </a:lvl1pPr>
          </a:lstStyle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4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Transi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4F7C1C7-AA35-46F5-ADCA-255FC3BBB6E1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55749" y="3354071"/>
            <a:ext cx="9080500" cy="1517032"/>
          </a:xfrm>
        </p:spPr>
        <p:txBody>
          <a:bodyPr>
            <a:normAutofit/>
          </a:bodyPr>
          <a:lstStyle>
            <a:lvl1pPr marL="0" indent="0" algn="ctr">
              <a:buNone/>
              <a:defRPr sz="2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pic>
        <p:nvPicPr>
          <p:cNvPr id="4" name="Picture 3" descr="Oregon Health Authority Logo">
            <a:extLst>
              <a:ext uri="{FF2B5EF4-FFF2-40B4-BE49-F238E27FC236}">
                <a16:creationId xmlns:a16="http://schemas.microsoft.com/office/drawing/2014/main" id="{55C8AD8A-DB00-DD70-9CC8-D3FA64CB4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12" y="5112731"/>
            <a:ext cx="3056174" cy="10009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36EC91-B2F1-4408-8006-8100ADB73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55749" y="3182620"/>
            <a:ext cx="9080501" cy="0"/>
          </a:xfrm>
          <a:prstGeom prst="line">
            <a:avLst/>
          </a:prstGeom>
          <a:ln w="12700">
            <a:solidFill>
              <a:srgbClr val="EC5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CC9F9B3C-6477-676C-0FAB-7E4939B4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25A9A-A0A3-4F04-89D2-B164D5626F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3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A5499-3C11-4CAB-AC37-D0030E75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392952"/>
            <a:ext cx="10922000" cy="825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11A70-DB22-46CA-9CE1-A35556978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386092"/>
            <a:ext cx="10922000" cy="4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16EA3-2CF2-ABC8-AA31-9A17708D4CFE}"/>
              </a:ext>
            </a:extLst>
          </p:cNvPr>
          <p:cNvSpPr txBox="1">
            <a:spLocks/>
          </p:cNvSpPr>
          <p:nvPr userDrawn="1"/>
        </p:nvSpPr>
        <p:spPr>
          <a:xfrm>
            <a:off x="9867014" y="6470731"/>
            <a:ext cx="2028157" cy="184259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DD25A-4E81-F5D6-12C4-2CFC4937C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350293" y="6427188"/>
            <a:ext cx="11566262" cy="274320"/>
          </a:xfrm>
          <a:prstGeom prst="rect">
            <a:avLst/>
          </a:prstGeom>
          <a:solidFill>
            <a:srgbClr val="06427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289738-711B-0810-8BEC-C29CC11AA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8339581-759F-43B7-B47D-47F906F0E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2" r:id="rId3"/>
    <p:sldLayoutId id="2147483650" r:id="rId4"/>
    <p:sldLayoutId id="2147483668" r:id="rId5"/>
    <p:sldLayoutId id="2147483848" r:id="rId6"/>
    <p:sldLayoutId id="2147483855" r:id="rId7"/>
    <p:sldLayoutId id="2147483856" r:id="rId8"/>
    <p:sldLayoutId id="2147483659" r:id="rId9"/>
    <p:sldLayoutId id="2147483666" r:id="rId10"/>
    <p:sldLayoutId id="2147483656" r:id="rId11"/>
    <p:sldLayoutId id="2147483847" r:id="rId12"/>
    <p:sldLayoutId id="2147483669" r:id="rId13"/>
    <p:sldLayoutId id="2147483653" r:id="rId14"/>
    <p:sldLayoutId id="2147483670" r:id="rId15"/>
    <p:sldLayoutId id="2147483673" r:id="rId16"/>
    <p:sldLayoutId id="2147483667" r:id="rId17"/>
    <p:sldLayoutId id="2147483671" r:id="rId18"/>
    <p:sldLayoutId id="2147483662" r:id="rId19"/>
    <p:sldLayoutId id="2147483675" r:id="rId20"/>
    <p:sldLayoutId id="2147483851" r:id="rId2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cap="none" spc="0" baseline="0">
          <a:solidFill>
            <a:srgbClr val="06427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15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Tahoma" panose="020B0604030504040204" pitchFamily="34" charset="0"/>
        <a:buChar char="​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0" algn="l" defTabSz="914400" rtl="0" eaLnBrk="1" latinLnBrk="0" hangingPunct="1">
        <a:lnSpc>
          <a:spcPct val="130000"/>
        </a:lnSpc>
        <a:spcBef>
          <a:spcPts val="500"/>
        </a:spcBef>
        <a:buFont typeface="Tahoma" panose="020B0604030504040204" pitchFamily="34" charset="0"/>
        <a:buChar char="​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Tahoma" panose="020B0604030504040204" pitchFamily="34" charset="0"/>
        <a:buChar char="​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​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600200" indent="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​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​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2057400" indent="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​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00">
          <p15:clr>
            <a:srgbClr val="F26B43"/>
          </p15:clr>
        </p15:guide>
        <p15:guide id="4" pos="900">
          <p15:clr>
            <a:srgbClr val="F26B43"/>
          </p15:clr>
        </p15:guide>
        <p15:guide id="5" pos="980">
          <p15:clr>
            <a:srgbClr val="F26B43"/>
          </p15:clr>
        </p15:guide>
        <p15:guide id="6" pos="1480">
          <p15:clr>
            <a:srgbClr val="F26B43"/>
          </p15:clr>
        </p15:guide>
        <p15:guide id="7" pos="1560">
          <p15:clr>
            <a:srgbClr val="F26B43"/>
          </p15:clr>
        </p15:guide>
        <p15:guide id="8" pos="2060">
          <p15:clr>
            <a:srgbClr val="F26B43"/>
          </p15:clr>
        </p15:guide>
        <p15:guide id="9" pos="2140">
          <p15:clr>
            <a:srgbClr val="F26B43"/>
          </p15:clr>
        </p15:guide>
        <p15:guide id="10" pos="2640">
          <p15:clr>
            <a:srgbClr val="F26B43"/>
          </p15:clr>
        </p15:guide>
        <p15:guide id="11" pos="2720">
          <p15:clr>
            <a:srgbClr val="F26B43"/>
          </p15:clr>
        </p15:guide>
        <p15:guide id="12" pos="3220">
          <p15:clr>
            <a:srgbClr val="F26B43"/>
          </p15:clr>
        </p15:guide>
        <p15:guide id="13" pos="3300">
          <p15:clr>
            <a:srgbClr val="F26B43"/>
          </p15:clr>
        </p15:guide>
        <p15:guide id="14" pos="3800">
          <p15:clr>
            <a:srgbClr val="F26B43"/>
          </p15:clr>
        </p15:guide>
        <p15:guide id="15" pos="3880">
          <p15:clr>
            <a:srgbClr val="F26B43"/>
          </p15:clr>
        </p15:guide>
        <p15:guide id="16" pos="4380">
          <p15:clr>
            <a:srgbClr val="F26B43"/>
          </p15:clr>
        </p15:guide>
        <p15:guide id="17" pos="4460">
          <p15:clr>
            <a:srgbClr val="F26B43"/>
          </p15:clr>
        </p15:guide>
        <p15:guide id="18" pos="4960">
          <p15:clr>
            <a:srgbClr val="F26B43"/>
          </p15:clr>
        </p15:guide>
        <p15:guide id="19" pos="5040">
          <p15:clr>
            <a:srgbClr val="F26B43"/>
          </p15:clr>
        </p15:guide>
        <p15:guide id="20" pos="5540">
          <p15:clr>
            <a:srgbClr val="F26B43"/>
          </p15:clr>
        </p15:guide>
        <p15:guide id="21" pos="5620">
          <p15:clr>
            <a:srgbClr val="F26B43"/>
          </p15:clr>
        </p15:guide>
        <p15:guide id="22" pos="6120">
          <p15:clr>
            <a:srgbClr val="F26B43"/>
          </p15:clr>
        </p15:guide>
        <p15:guide id="23" pos="6200">
          <p15:clr>
            <a:srgbClr val="F26B43"/>
          </p15:clr>
        </p15:guide>
        <p15:guide id="24" pos="6700">
          <p15:clr>
            <a:srgbClr val="F26B43"/>
          </p15:clr>
        </p15:guide>
        <p15:guide id="25" pos="6780">
          <p15:clr>
            <a:srgbClr val="F26B43"/>
          </p15:clr>
        </p15:guide>
        <p15:guide id="26" pos="7280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400">
          <p15:clr>
            <a:srgbClr val="F26B43"/>
          </p15:clr>
        </p15:guide>
        <p15:guide id="30" orient="horz" pos="920">
          <p15:clr>
            <a:srgbClr val="F26B43"/>
          </p15:clr>
        </p15:guide>
        <p15:guide id="31" orient="horz" pos="1000">
          <p15:clr>
            <a:srgbClr val="F26B43"/>
          </p15:clr>
        </p15:guide>
        <p15:guide id="32" orient="horz" pos="1520">
          <p15:clr>
            <a:srgbClr val="F26B43"/>
          </p15:clr>
        </p15:guide>
        <p15:guide id="33" orient="horz" pos="1600">
          <p15:clr>
            <a:srgbClr val="F26B43"/>
          </p15:clr>
        </p15:guide>
        <p15:guide id="34" orient="horz" pos="2120">
          <p15:clr>
            <a:srgbClr val="F26B43"/>
          </p15:clr>
        </p15:guide>
        <p15:guide id="35" orient="horz" pos="2200">
          <p15:clr>
            <a:srgbClr val="F26B43"/>
          </p15:clr>
        </p15:guide>
        <p15:guide id="36" orient="horz" pos="2720">
          <p15:clr>
            <a:srgbClr val="F26B43"/>
          </p15:clr>
        </p15:guide>
        <p15:guide id="37" orient="horz" pos="2800">
          <p15:clr>
            <a:srgbClr val="F26B43"/>
          </p15:clr>
        </p15:guide>
        <p15:guide id="38" orient="horz" pos="3336" userDrawn="1">
          <p15:clr>
            <a:srgbClr val="F26B43"/>
          </p15:clr>
        </p15:guide>
        <p15:guide id="39" orient="horz" pos="3400">
          <p15:clr>
            <a:srgbClr val="F26B43"/>
          </p15:clr>
        </p15:guide>
        <p15:guide id="40" orient="horz" pos="39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hsoha-my.sharepoint.com/:b:/g/personal/adam_mcbride-smith2_oha_oregon_gov/IQDcCZJo2hlYRY4oeFV8vZstAW-or5BQ9dj_eKjU48knsjc?e=EWkV8w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hyperlink" Target="https://www.oregon.gov/eis/Documents/Federal%20Accessibility%20Rule%20FAQ%20Final.pdf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hyperlink" Target="https://www.oregon.gov/eis/Pages/accessibility.aspx" TargetMode="External"/><Relationship Id="rId5" Type="http://schemas.openxmlformats.org/officeDocument/2006/relationships/hyperlink" Target="https://www.ada.gov/resources/2024-03-08-web-rule/" TargetMode="External"/><Relationship Id="rId4" Type="http://schemas.openxmlformats.org/officeDocument/2006/relationships/hyperlink" Target="https://www.oregon.gov/oha/Digital-Accessibility/Pages/index.asp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e.m.getman@oha.oregon.gov" TargetMode="Externa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hyperlink" Target="https://www.atia.org/home/at-resources/what-is-a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d5.myworkday.com/oregon/learning/course/f1aaa604e7331000c366fc46701a0000?type=9882927d138b100019b928e75843018d&amp;record=97b7d2e5bf811000956364397e46000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oregon.gov/oha/Digital-Accessibility/Pages/Accessible-Document-Toolkit.aspx" TargetMode="External"/><Relationship Id="rId4" Type="http://schemas.openxmlformats.org/officeDocument/2006/relationships/hyperlink" Target="https://www.oregon.gov/oha/Digital-Accessibility/Pages/accessibility-blog.aspx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regon.gov/oha/Digital-Accessibility/Pages/Word-Quick-Guide.aspx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ac.pdf-accessibility.org/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ebaim.org/resources/contrastchecker/" TargetMode="External"/><Relationship Id="rId5" Type="http://schemas.openxmlformats.org/officeDocument/2006/relationships/hyperlink" Target="https://vispero.com/color-contrast-checker/" TargetMode="External"/><Relationship Id="rId4" Type="http://schemas.openxmlformats.org/officeDocument/2006/relationships/hyperlink" Target="https://allyant.com/pdf-accessibility-software-solutions/commonlook-pdf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5B4698-03B9-F6D9-2B81-5B4EF257B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Digital Accessibility Guidance for OregonBuys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793840-E43A-7CAF-617C-FBF7200E9D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03/25/2026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8C8DE-5436-ECBE-86E5-BF9AEEF321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20288" y="6470650"/>
            <a:ext cx="2271712" cy="184150"/>
          </a:xfrm>
        </p:spPr>
        <p:txBody>
          <a:bodyPr/>
          <a:lstStyle/>
          <a:p>
            <a:fld id="{58339581-759F-43B7-B47D-47F906F0E294}" type="slidenum">
              <a:rPr lang="en-US" smtClean="0"/>
              <a:pPr/>
              <a:t>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680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FD3B-8CAA-CB53-5FD9-A25133383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Quick Run-through of Contract for Services Template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05C5-D2B0-072D-171F-378E24CC2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accessibility flags with </a:t>
            </a:r>
            <a:r>
              <a:rPr lang="en-US" dirty="0">
                <a:latin typeface="Arial"/>
                <a:cs typeface="Arial"/>
                <a:hlinkClick r:id="rId2"/>
              </a:rPr>
              <a:t>Contract for Services Template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F528B-BEF8-0B6B-6AF3-89B5AF4CF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2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B7FE8-70BB-4CDB-F6EF-B20E89D9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Additional Resources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F0DE-0797-D2CA-BB09-5F64BFCF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  <a:tabLst>
                <a:tab pos="241300" algn="l"/>
              </a:tabLst>
            </a:pPr>
            <a:r>
              <a:rPr lang="en-US" sz="2400" dirty="0">
                <a:latin typeface="Arial"/>
                <a:cs typeface="Arial"/>
              </a:rPr>
              <a:t>OHA Digital Accessibility webpage: </a:t>
            </a:r>
            <a:r>
              <a:rPr lang="en-US" sz="2400" dirty="0">
                <a:latin typeface="Arial"/>
                <a:cs typeface="Arial"/>
                <a:hlinkClick r:id="rId4"/>
              </a:rPr>
              <a:t>https://www.oregon.gov/oha/Digital-Accessibility/Pages/index.aspx</a:t>
            </a:r>
            <a:endParaRPr lang="en-US" sz="2400" dirty="0">
              <a:latin typeface="Arial"/>
              <a:cs typeface="Arial"/>
            </a:endParaRPr>
          </a:p>
          <a:p>
            <a:pPr marL="241300" marR="5080">
              <a:lnSpc>
                <a:spcPct val="120000"/>
              </a:lnSpc>
              <a:spcBef>
                <a:spcPts val="106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400" dirty="0">
                <a:latin typeface="Arial"/>
                <a:cs typeface="Calibri"/>
              </a:rPr>
              <a:t>ADA Title II</a:t>
            </a:r>
            <a:r>
              <a:rPr lang="en-US" sz="2400" spc="5" dirty="0">
                <a:latin typeface="Arial"/>
                <a:cs typeface="Calibri"/>
              </a:rPr>
              <a:t> </a:t>
            </a:r>
            <a:r>
              <a:rPr lang="en-US" sz="2400" spc="45" dirty="0">
                <a:latin typeface="Arial"/>
                <a:cs typeface="Calibri"/>
              </a:rPr>
              <a:t>webpage:</a:t>
            </a:r>
            <a:r>
              <a:rPr lang="en-US" sz="2400" spc="15" dirty="0">
                <a:latin typeface="Arial"/>
                <a:cs typeface="Calibri"/>
              </a:rPr>
              <a:t> </a:t>
            </a:r>
            <a:r>
              <a:rPr lang="en-US" sz="2400" u="sng" spc="9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Fact</a:t>
            </a:r>
            <a:r>
              <a:rPr lang="en-US" sz="2400" u="sng" spc="-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6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Sheet:</a:t>
            </a:r>
            <a:r>
              <a:rPr lang="en-US" sz="2400" u="sng" spc="1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5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New</a:t>
            </a:r>
            <a:r>
              <a:rPr lang="en-US" sz="2400" u="sng" spc="1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8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Rule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on</a:t>
            </a:r>
            <a:r>
              <a:rPr lang="en-US" sz="2400" u="sng" spc="-1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the </a:t>
            </a:r>
            <a:r>
              <a:rPr lang="en-US" sz="2400" u="sng" spc="7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Accessibility</a:t>
            </a:r>
            <a:r>
              <a:rPr lang="en-US" sz="2400" u="sng" spc="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of</a:t>
            </a:r>
            <a:r>
              <a:rPr lang="en-US" sz="2400" u="sng" spc="-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Web</a:t>
            </a:r>
            <a:r>
              <a:rPr lang="en-US" sz="2400" u="sng" spc="2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6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Content</a:t>
            </a:r>
            <a:r>
              <a:rPr lang="en-US" sz="2400" u="sng" spc="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5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and</a:t>
            </a:r>
            <a:r>
              <a:rPr lang="en-US" sz="2400" spc="50" dirty="0">
                <a:solidFill>
                  <a:srgbClr val="0064C5"/>
                </a:solidFill>
                <a:latin typeface="Arial"/>
                <a:cs typeface="Calibri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Mobile</a:t>
            </a:r>
            <a:r>
              <a:rPr lang="en-US" sz="2400" u="sng" spc="1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9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Apps</a:t>
            </a:r>
            <a:r>
              <a:rPr lang="en-US" sz="2400" u="sng" spc="3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Provided</a:t>
            </a:r>
            <a:r>
              <a:rPr lang="en-US" sz="2400" u="sng" spc="4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by</a:t>
            </a:r>
            <a:r>
              <a:rPr lang="en-US" sz="2400" u="sng" spc="2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5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State</a:t>
            </a:r>
            <a:r>
              <a:rPr lang="en-US" sz="2400" u="sng" spc="6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8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and</a:t>
            </a:r>
            <a:r>
              <a:rPr lang="en-US" sz="2400" u="sng" spc="4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</a:t>
            </a:r>
            <a:r>
              <a:rPr lang="en-US" sz="2400" u="sng" spc="114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Local</a:t>
            </a:r>
            <a:r>
              <a:rPr lang="en-US" sz="2400" u="sng" spc="4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5"/>
              </a:rPr>
              <a:t> Governments</a:t>
            </a:r>
            <a:endParaRPr lang="en-US" sz="2400" dirty="0">
              <a:latin typeface="Arial"/>
              <a:cs typeface="Calibri"/>
            </a:endParaRPr>
          </a:p>
          <a:p>
            <a:pPr marL="241300" marR="118110">
              <a:lnSpc>
                <a:spcPct val="12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400" dirty="0">
                <a:latin typeface="Arial"/>
                <a:cs typeface="Calibri"/>
              </a:rPr>
              <a:t>Oregon</a:t>
            </a:r>
            <a:r>
              <a:rPr lang="en-US" sz="2400" spc="-10" dirty="0">
                <a:latin typeface="Arial"/>
                <a:cs typeface="Calibri"/>
              </a:rPr>
              <a:t> </a:t>
            </a:r>
            <a:r>
              <a:rPr lang="en-US" sz="2400" spc="125" dirty="0">
                <a:latin typeface="Arial"/>
                <a:cs typeface="Calibri"/>
              </a:rPr>
              <a:t>EIS on ADA Title II</a:t>
            </a:r>
            <a:r>
              <a:rPr lang="en-US" sz="2400" dirty="0">
                <a:latin typeface="Arial"/>
                <a:cs typeface="Calibri"/>
              </a:rPr>
              <a:t> </a:t>
            </a:r>
            <a:r>
              <a:rPr lang="en-US" sz="2400" spc="45" dirty="0">
                <a:latin typeface="Arial"/>
                <a:cs typeface="Calibri"/>
              </a:rPr>
              <a:t>webpage:</a:t>
            </a:r>
            <a:r>
              <a:rPr lang="en-US" sz="2400" spc="15" dirty="0">
                <a:latin typeface="Arial"/>
                <a:cs typeface="Calibri"/>
              </a:rPr>
              <a:t> </a:t>
            </a:r>
            <a:r>
              <a:rPr lang="en-US" sz="2400" u="sng" spc="9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Resources</a:t>
            </a:r>
            <a:r>
              <a:rPr lang="en-US" sz="2400" u="sng" spc="3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Toward</a:t>
            </a:r>
            <a:r>
              <a:rPr lang="en-US" sz="2400" u="sng" spc="1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spc="7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Complying</a:t>
            </a:r>
            <a:r>
              <a:rPr lang="en-US" sz="2400" u="sng" spc="-1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with</a:t>
            </a:r>
            <a:r>
              <a:rPr lang="en-US" sz="2400" u="sng" spc="-1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the </a:t>
            </a:r>
            <a:r>
              <a:rPr lang="en-US" sz="2400" u="sng" spc="7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Americans</a:t>
            </a:r>
            <a:r>
              <a:rPr lang="en-US" sz="2400" u="sng" spc="3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spc="-2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with</a:t>
            </a:r>
            <a:r>
              <a:rPr lang="en-US" sz="2400" spc="-20" dirty="0">
                <a:solidFill>
                  <a:srgbClr val="0064C5"/>
                </a:solidFill>
                <a:latin typeface="Arial"/>
                <a:cs typeface="Calibri"/>
              </a:rPr>
              <a:t> </a:t>
            </a:r>
            <a:r>
              <a:rPr lang="en-US" sz="2400" u="sng" spc="7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Disabilities</a:t>
            </a:r>
            <a:r>
              <a:rPr lang="en-US" sz="2400" u="sng" spc="3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spc="6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Act</a:t>
            </a:r>
            <a:r>
              <a:rPr lang="en-US" sz="2400" u="sng" spc="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Title II</a:t>
            </a:r>
            <a:r>
              <a:rPr lang="en-US" sz="2400" u="sng" spc="-1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Web</a:t>
            </a:r>
            <a:r>
              <a:rPr lang="en-US" sz="2400" u="sng" spc="3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spc="8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and</a:t>
            </a:r>
            <a:r>
              <a:rPr lang="en-US" sz="2400" u="sng" spc="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Mobile</a:t>
            </a:r>
            <a:r>
              <a:rPr lang="en-US" sz="2400" u="sng" spc="-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spc="5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Application</a:t>
            </a:r>
            <a:r>
              <a:rPr lang="en-US" sz="2400" u="sng" spc="1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spc="7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Accessibility</a:t>
            </a:r>
            <a:r>
              <a:rPr lang="en-US" sz="2400" u="sng" spc="3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 </a:t>
            </a:r>
            <a:r>
              <a:rPr lang="en-US" sz="2400" u="sng" spc="6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6"/>
              </a:rPr>
              <a:t>Rule</a:t>
            </a:r>
            <a:endParaRPr lang="en-US" sz="2400" dirty="0">
              <a:latin typeface="Arial"/>
              <a:cs typeface="Calibri"/>
            </a:endParaRPr>
          </a:p>
          <a:p>
            <a:pPr marL="241300" marR="293370">
              <a:lnSpc>
                <a:spcPct val="120000"/>
              </a:lnSpc>
              <a:buFont typeface="Arial"/>
              <a:buChar char="•"/>
              <a:tabLst>
                <a:tab pos="241300" algn="l"/>
              </a:tabLst>
            </a:pPr>
            <a:r>
              <a:rPr lang="en-US" sz="2400" dirty="0">
                <a:latin typeface="Arial"/>
                <a:cs typeface="Calibri"/>
              </a:rPr>
              <a:t>Oregon</a:t>
            </a:r>
            <a:r>
              <a:rPr lang="en-US" sz="2400" spc="35" dirty="0">
                <a:latin typeface="Arial"/>
                <a:cs typeface="Calibri"/>
              </a:rPr>
              <a:t> </a:t>
            </a:r>
            <a:r>
              <a:rPr lang="en-US" sz="2400" spc="114" dirty="0">
                <a:latin typeface="Arial"/>
                <a:cs typeface="Calibri"/>
              </a:rPr>
              <a:t>DAS</a:t>
            </a:r>
            <a:r>
              <a:rPr lang="en-US" sz="2400" spc="40" dirty="0">
                <a:latin typeface="Arial"/>
                <a:cs typeface="Calibri"/>
              </a:rPr>
              <a:t> on ADA Title II </a:t>
            </a:r>
            <a:r>
              <a:rPr lang="en-US" sz="2400" spc="65" dirty="0">
                <a:latin typeface="Arial"/>
                <a:cs typeface="Calibri"/>
              </a:rPr>
              <a:t>document:</a:t>
            </a:r>
            <a:r>
              <a:rPr lang="en-US" sz="2400" spc="35" dirty="0">
                <a:latin typeface="Arial"/>
                <a:cs typeface="Calibri"/>
              </a:rPr>
              <a:t> </a:t>
            </a:r>
            <a:r>
              <a:rPr lang="en-US" sz="2400" u="sng" spc="50" dirty="0">
                <a:uFill>
                  <a:solidFill>
                    <a:srgbClr val="000000"/>
                  </a:solidFill>
                </a:uFill>
                <a:latin typeface="Arial"/>
                <a:cs typeface="Calibri"/>
                <a:hlinkClick r:id="rId7"/>
              </a:rPr>
              <a:t>Federal</a:t>
            </a:r>
            <a:r>
              <a:rPr lang="en-US" sz="2400" u="sng" spc="6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</a:t>
            </a:r>
            <a:r>
              <a:rPr lang="en-US" sz="2400" u="sng" spc="6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Rule:</a:t>
            </a:r>
            <a:r>
              <a:rPr lang="en-US" sz="2400" u="sng" spc="4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</a:t>
            </a:r>
            <a:r>
              <a:rPr lang="en-US" sz="2400" u="sng" spc="7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Accessibility</a:t>
            </a:r>
            <a:r>
              <a:rPr lang="en-US" sz="2400" u="sng" spc="6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of</a:t>
            </a:r>
            <a:r>
              <a:rPr lang="en-US" sz="2400" u="sng" spc="3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Web</a:t>
            </a:r>
            <a:r>
              <a:rPr lang="en-US" sz="2400" u="sng" spc="5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Information</a:t>
            </a:r>
            <a:r>
              <a:rPr lang="en-US" sz="2400" u="sng" spc="6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</a:t>
            </a:r>
            <a:r>
              <a:rPr lang="en-US" sz="2400" u="sng" spc="5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and</a:t>
            </a:r>
            <a:r>
              <a:rPr lang="en-US" sz="2400" spc="50" dirty="0">
                <a:solidFill>
                  <a:srgbClr val="0064C5"/>
                </a:solidFill>
                <a:latin typeface="Arial"/>
                <a:cs typeface="Calibri"/>
              </a:rPr>
              <a:t> </a:t>
            </a:r>
            <a:r>
              <a:rPr lang="en-US" sz="2400" u="sng" spc="9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Services</a:t>
            </a:r>
            <a:r>
              <a:rPr lang="en-US" sz="2400" u="sng" spc="6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 </a:t>
            </a:r>
            <a:r>
              <a:rPr lang="en-US" sz="2400" u="sng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Frequently</a:t>
            </a:r>
            <a:r>
              <a:rPr lang="en-US" sz="2400" u="sng" spc="8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</a:t>
            </a:r>
            <a:r>
              <a:rPr lang="en-US" sz="2400" u="sng" spc="70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Asked</a:t>
            </a:r>
            <a:r>
              <a:rPr lang="en-US" sz="2400" u="sng" spc="85" dirty="0">
                <a:solidFill>
                  <a:srgbClr val="0064C5"/>
                </a:solidFill>
                <a:uFill>
                  <a:solidFill>
                    <a:srgbClr val="0064C5"/>
                  </a:solidFill>
                </a:uFill>
                <a:latin typeface="Arial"/>
                <a:cs typeface="Calibri"/>
                <a:hlinkClick r:id="rId7"/>
              </a:rPr>
              <a:t> </a:t>
            </a:r>
            <a:r>
              <a:rPr lang="en-US" sz="2400" u="sng" spc="65" dirty="0">
                <a:uFill>
                  <a:solidFill>
                    <a:srgbClr val="000000"/>
                  </a:solidFill>
                </a:uFill>
                <a:latin typeface="Arial"/>
                <a:cs typeface="Calibri"/>
                <a:hlinkClick r:id="rId7"/>
              </a:rPr>
              <a:t>Questions</a:t>
            </a:r>
            <a:endParaRPr lang="en-US" sz="2400" dirty="0">
              <a:latin typeface="Arial"/>
              <a:cs typeface="Calibri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00E5B-D62C-C7AB-9CFB-0489565BF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96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23AC1-DFBD-BB05-CEEC-020BEDAD1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Q&amp;A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FB82D-192A-8235-24E0-1DAE5715E7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8339581-759F-43B7-B47D-47F906F0E294}" type="slidenum">
              <a:rPr lang="en-US" dirty="0" smtClean="0"/>
              <a:pPr/>
              <a:t>12</a:t>
            </a:fld>
            <a:endParaRPr lang="en-US" dirty="0"/>
          </a:p>
        </p:txBody>
      </p:sp>
      <p:pic>
        <p:nvPicPr>
          <p:cNvPr id="8" name="Picture Placeholder 7" descr="Photo of Scrabble-type wooden squares that have question marks on them.">
            <a:extLst>
              <a:ext uri="{FF2B5EF4-FFF2-40B4-BE49-F238E27FC236}">
                <a16:creationId xmlns:a16="http://schemas.microsoft.com/office/drawing/2014/main" id="{1D3C3489-A3D2-02E9-BCF1-D08F7CCBC3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24352" b="24352"/>
          <a:stretch/>
        </p:blipFill>
        <p:spPr>
          <a:custGeom>
            <a:avLst/>
            <a:gdLst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0 w 11568075"/>
              <a:gd name="connsiteY3" fmla="*/ 3959647 h 3959647"/>
              <a:gd name="connsiteX4" fmla="*/ 0 w 11568075"/>
              <a:gd name="connsiteY4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0 w 11568075"/>
              <a:gd name="connsiteY3" fmla="*/ 3959647 h 3959647"/>
              <a:gd name="connsiteX4" fmla="*/ 0 w 11568075"/>
              <a:gd name="connsiteY4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11568075 w 11568075"/>
              <a:gd name="connsiteY3" fmla="*/ 3959647 h 3959647"/>
              <a:gd name="connsiteX4" fmla="*/ 0 w 11568075"/>
              <a:gd name="connsiteY4" fmla="*/ 3959647 h 3959647"/>
              <a:gd name="connsiteX5" fmla="*/ 0 w 11568075"/>
              <a:gd name="connsiteY5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11568075 w 11568075"/>
              <a:gd name="connsiteY3" fmla="*/ 3959647 h 3959647"/>
              <a:gd name="connsiteX4" fmla="*/ 8769759 w 11568075"/>
              <a:gd name="connsiteY4" fmla="*/ 3944350 h 3959647"/>
              <a:gd name="connsiteX5" fmla="*/ 0 w 11568075"/>
              <a:gd name="connsiteY5" fmla="*/ 3959647 h 3959647"/>
              <a:gd name="connsiteX6" fmla="*/ 0 w 11568075"/>
              <a:gd name="connsiteY6" fmla="*/ 0 h 3959647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769759 w 11568075"/>
              <a:gd name="connsiteY4" fmla="*/ 3944350 h 3974944"/>
              <a:gd name="connsiteX5" fmla="*/ 3219859 w 11568075"/>
              <a:gd name="connsiteY5" fmla="*/ 3974944 h 3974944"/>
              <a:gd name="connsiteX6" fmla="*/ 0 w 11568075"/>
              <a:gd name="connsiteY6" fmla="*/ 3959647 h 3974944"/>
              <a:gd name="connsiteX7" fmla="*/ 0 w 11568075"/>
              <a:gd name="connsiteY7" fmla="*/ 0 h 3974944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769759 w 11568075"/>
              <a:gd name="connsiteY4" fmla="*/ 3944350 h 3990241"/>
              <a:gd name="connsiteX5" fmla="*/ 5797959 w 11568075"/>
              <a:gd name="connsiteY5" fmla="*/ 3990241 h 3990241"/>
              <a:gd name="connsiteX6" fmla="*/ 321985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769759 w 11568075"/>
              <a:gd name="connsiteY4" fmla="*/ 3944350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160159 w 11568075"/>
              <a:gd name="connsiteY4" fmla="*/ 3950757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166509 w 11568075"/>
              <a:gd name="connsiteY4" fmla="*/ 3963571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58976 w 11568075"/>
              <a:gd name="connsiteY3" fmla="*/ 3973364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58976 w 11568075"/>
              <a:gd name="connsiteY3" fmla="*/ 3973364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4550 w 11568075"/>
              <a:gd name="connsiteY7" fmla="*/ 3973364 h 3974944"/>
              <a:gd name="connsiteX8" fmla="*/ 0 w 11568075"/>
              <a:gd name="connsiteY8" fmla="*/ 0 h 397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8075" h="3974944">
                <a:moveTo>
                  <a:pt x="0" y="0"/>
                </a:moveTo>
                <a:lnTo>
                  <a:pt x="11568075" y="0"/>
                </a:lnTo>
                <a:lnTo>
                  <a:pt x="11568075" y="3959647"/>
                </a:lnTo>
                <a:lnTo>
                  <a:pt x="11558976" y="3973364"/>
                </a:lnTo>
                <a:lnTo>
                  <a:pt x="8148312" y="3968144"/>
                </a:lnTo>
                <a:cubicBezTo>
                  <a:pt x="8010729" y="3663100"/>
                  <a:pt x="7370642" y="2488566"/>
                  <a:pt x="5753509" y="2471828"/>
                </a:cubicBezTo>
                <a:cubicBezTo>
                  <a:pt x="4212576" y="2505170"/>
                  <a:pt x="3579692" y="3595635"/>
                  <a:pt x="3378609" y="3974944"/>
                </a:cubicBezTo>
                <a:lnTo>
                  <a:pt x="4550" y="3973364"/>
                </a:lnTo>
                <a:cubicBezTo>
                  <a:pt x="3033" y="2648909"/>
                  <a:pt x="1517" y="1324455"/>
                  <a:pt x="0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952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D6D0-EF32-D100-82C8-FCD016D6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52AE4-2EC3-9343-8142-5438DE9CF78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Accessibility, Inclusion, &amp; Education Unit</a:t>
            </a:r>
          </a:p>
          <a:p>
            <a:r>
              <a:rPr lang="en-US" dirty="0">
                <a:latin typeface="Arial"/>
                <a:cs typeface="Arial"/>
              </a:rPr>
              <a:t>Civil Rights, Learning and Inclusion Section </a:t>
            </a:r>
          </a:p>
          <a:p>
            <a:r>
              <a:rPr lang="en-US" dirty="0">
                <a:latin typeface="Arial"/>
                <a:cs typeface="Arial"/>
              </a:rPr>
              <a:t>Equity and Inclusion Division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435FE-5336-E4DD-2117-E12718B7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52200-B1F9-E8A2-4965-B45C39C47A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000" y="1510394"/>
            <a:ext cx="10922000" cy="155937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Arial"/>
                <a:cs typeface="Arial"/>
              </a:rPr>
              <a:t>You can get this document in other languages, large print, braille or a format you prefer free of charge. Contact Christine Getman at </a:t>
            </a:r>
            <a:r>
              <a:rPr lang="en-US" dirty="0">
                <a:latin typeface="Arial"/>
                <a:cs typeface="Arial"/>
                <a:hlinkClick r:id="rId3"/>
              </a:rPr>
              <a:t>christine.m.getman@oha.oregon.gov</a:t>
            </a:r>
            <a:r>
              <a:rPr lang="en-US" dirty="0">
                <a:latin typeface="Arial"/>
                <a:cs typeface="Arial"/>
              </a:rPr>
              <a:t> or 971-610-2240 (voice/text). We accept all relay calls.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660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6ADF-084D-53F8-52DC-EA214452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751B-0776-84B1-A12C-F75226019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Introductions</a:t>
            </a:r>
          </a:p>
          <a:p>
            <a:r>
              <a:rPr lang="en-US" dirty="0">
                <a:latin typeface="Arial"/>
                <a:cs typeface="Arial"/>
              </a:rPr>
              <a:t>What is Document Accessibility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Demonstration: Navigating a PDF with a Screen Reader</a:t>
            </a:r>
          </a:p>
          <a:p>
            <a:r>
              <a:rPr lang="en-US" dirty="0">
                <a:latin typeface="Arial"/>
                <a:cs typeface="Arial"/>
              </a:rPr>
              <a:t>Digital Accessibility Training, Tools &amp; Resources</a:t>
            </a:r>
          </a:p>
          <a:p>
            <a:r>
              <a:rPr lang="en-US" dirty="0">
                <a:latin typeface="Arial"/>
                <a:cs typeface="Arial"/>
              </a:rPr>
              <a:t>Quick Run-through of Contract for Services Template</a:t>
            </a:r>
          </a:p>
          <a:p>
            <a:r>
              <a:rPr lang="en-US" dirty="0">
                <a:latin typeface="Arial"/>
                <a:cs typeface="Arial"/>
              </a:rPr>
              <a:t>Q&amp;A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87286-DAF3-080E-18C9-A534BADD03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39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FDF4-7DE8-3AE8-D531-110718D5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Document Accessibility?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08053-49AD-376F-3E79-EB2C90281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/>
              </a:rPr>
              <a:t>Working Definition:</a:t>
            </a:r>
          </a:p>
          <a:p>
            <a:pPr marL="0" indent="0">
              <a:buNone/>
            </a:pPr>
            <a:r>
              <a:rPr lang="en-US" dirty="0"/>
              <a:t>A document can be considered accessible when it’s designed to be understood by all users. People with disabilities who use </a:t>
            </a:r>
            <a:r>
              <a:rPr lang="en-US" dirty="0">
                <a:hlinkClick r:id="rId4"/>
              </a:rPr>
              <a:t>assistive technology</a:t>
            </a:r>
            <a:r>
              <a:rPr lang="en-US" dirty="0"/>
              <a:t> are able to read or complete the document without issues, meaning the document was remediated for accessibility before the user received it.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9E4B4-F86B-739E-0531-139FE9FD6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92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78EB-8D7B-C461-DCB1-2D8DDE649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Navigating a PDF with a Screen Reader</a:t>
            </a:r>
            <a:endParaRPr lang="en-US" dirty="0"/>
          </a:p>
        </p:txBody>
      </p:sp>
      <p:pic>
        <p:nvPicPr>
          <p:cNvPr id="5" name="Picture Placeholder 4" descr="White blank square on grass and vines">
            <a:extLst>
              <a:ext uri="{FF2B5EF4-FFF2-40B4-BE49-F238E27FC236}">
                <a16:creationId xmlns:a16="http://schemas.microsoft.com/office/drawing/2014/main" id="{33F35635-7189-C7D9-A5E9-81D52DBAB8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32" t="4156" r="-332" b="44472"/>
          <a:stretch>
            <a:fillRect/>
          </a:stretch>
        </p:blipFill>
        <p:spPr>
          <a:xfrm>
            <a:off x="362377" y="303320"/>
            <a:ext cx="11566536" cy="3961734"/>
          </a:xfrm>
          <a:custGeom>
            <a:avLst/>
            <a:gdLst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0 w 11568075"/>
              <a:gd name="connsiteY3" fmla="*/ 3959647 h 3959647"/>
              <a:gd name="connsiteX4" fmla="*/ 0 w 11568075"/>
              <a:gd name="connsiteY4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0 w 11568075"/>
              <a:gd name="connsiteY3" fmla="*/ 3959647 h 3959647"/>
              <a:gd name="connsiteX4" fmla="*/ 0 w 11568075"/>
              <a:gd name="connsiteY4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11568075 w 11568075"/>
              <a:gd name="connsiteY3" fmla="*/ 3959647 h 3959647"/>
              <a:gd name="connsiteX4" fmla="*/ 0 w 11568075"/>
              <a:gd name="connsiteY4" fmla="*/ 3959647 h 3959647"/>
              <a:gd name="connsiteX5" fmla="*/ 0 w 11568075"/>
              <a:gd name="connsiteY5" fmla="*/ 0 h 3959647"/>
              <a:gd name="connsiteX0" fmla="*/ 0 w 11568075"/>
              <a:gd name="connsiteY0" fmla="*/ 0 h 3959647"/>
              <a:gd name="connsiteX1" fmla="*/ 11568075 w 11568075"/>
              <a:gd name="connsiteY1" fmla="*/ 0 h 3959647"/>
              <a:gd name="connsiteX2" fmla="*/ 11568075 w 11568075"/>
              <a:gd name="connsiteY2" fmla="*/ 3959647 h 3959647"/>
              <a:gd name="connsiteX3" fmla="*/ 11568075 w 11568075"/>
              <a:gd name="connsiteY3" fmla="*/ 3959647 h 3959647"/>
              <a:gd name="connsiteX4" fmla="*/ 8769759 w 11568075"/>
              <a:gd name="connsiteY4" fmla="*/ 3944350 h 3959647"/>
              <a:gd name="connsiteX5" fmla="*/ 0 w 11568075"/>
              <a:gd name="connsiteY5" fmla="*/ 3959647 h 3959647"/>
              <a:gd name="connsiteX6" fmla="*/ 0 w 11568075"/>
              <a:gd name="connsiteY6" fmla="*/ 0 h 3959647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769759 w 11568075"/>
              <a:gd name="connsiteY4" fmla="*/ 3944350 h 3974944"/>
              <a:gd name="connsiteX5" fmla="*/ 3219859 w 11568075"/>
              <a:gd name="connsiteY5" fmla="*/ 3974944 h 3974944"/>
              <a:gd name="connsiteX6" fmla="*/ 0 w 11568075"/>
              <a:gd name="connsiteY6" fmla="*/ 3959647 h 3974944"/>
              <a:gd name="connsiteX7" fmla="*/ 0 w 11568075"/>
              <a:gd name="connsiteY7" fmla="*/ 0 h 3974944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769759 w 11568075"/>
              <a:gd name="connsiteY4" fmla="*/ 3944350 h 3990241"/>
              <a:gd name="connsiteX5" fmla="*/ 5797959 w 11568075"/>
              <a:gd name="connsiteY5" fmla="*/ 3990241 h 3990241"/>
              <a:gd name="connsiteX6" fmla="*/ 321985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769759 w 11568075"/>
              <a:gd name="connsiteY4" fmla="*/ 3944350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160159 w 11568075"/>
              <a:gd name="connsiteY4" fmla="*/ 3950757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90241"/>
              <a:gd name="connsiteX1" fmla="*/ 11568075 w 11568075"/>
              <a:gd name="connsiteY1" fmla="*/ 0 h 3990241"/>
              <a:gd name="connsiteX2" fmla="*/ 11568075 w 11568075"/>
              <a:gd name="connsiteY2" fmla="*/ 3959647 h 3990241"/>
              <a:gd name="connsiteX3" fmla="*/ 11568075 w 11568075"/>
              <a:gd name="connsiteY3" fmla="*/ 3959647 h 3990241"/>
              <a:gd name="connsiteX4" fmla="*/ 8166509 w 11568075"/>
              <a:gd name="connsiteY4" fmla="*/ 3963571 h 3990241"/>
              <a:gd name="connsiteX5" fmla="*/ 5797959 w 11568075"/>
              <a:gd name="connsiteY5" fmla="*/ 3990241 h 3990241"/>
              <a:gd name="connsiteX6" fmla="*/ 3378609 w 11568075"/>
              <a:gd name="connsiteY6" fmla="*/ 3974944 h 3990241"/>
              <a:gd name="connsiteX7" fmla="*/ 0 w 11568075"/>
              <a:gd name="connsiteY7" fmla="*/ 3959647 h 3990241"/>
              <a:gd name="connsiteX8" fmla="*/ 0 w 11568075"/>
              <a:gd name="connsiteY8" fmla="*/ 0 h 3990241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66509 w 11568075"/>
              <a:gd name="connsiteY4" fmla="*/ 3963571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68075 w 11568075"/>
              <a:gd name="connsiteY3" fmla="*/ 3959647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58976 w 11568075"/>
              <a:gd name="connsiteY3" fmla="*/ 3973364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0 w 11568075"/>
              <a:gd name="connsiteY7" fmla="*/ 3959647 h 3974944"/>
              <a:gd name="connsiteX8" fmla="*/ 0 w 11568075"/>
              <a:gd name="connsiteY8" fmla="*/ 0 h 3974944"/>
              <a:gd name="connsiteX0" fmla="*/ 0 w 11568075"/>
              <a:gd name="connsiteY0" fmla="*/ 0 h 3974944"/>
              <a:gd name="connsiteX1" fmla="*/ 11568075 w 11568075"/>
              <a:gd name="connsiteY1" fmla="*/ 0 h 3974944"/>
              <a:gd name="connsiteX2" fmla="*/ 11568075 w 11568075"/>
              <a:gd name="connsiteY2" fmla="*/ 3959647 h 3974944"/>
              <a:gd name="connsiteX3" fmla="*/ 11558976 w 11568075"/>
              <a:gd name="connsiteY3" fmla="*/ 3973364 h 3974944"/>
              <a:gd name="connsiteX4" fmla="*/ 8148312 w 11568075"/>
              <a:gd name="connsiteY4" fmla="*/ 3968144 h 3974944"/>
              <a:gd name="connsiteX5" fmla="*/ 5753509 w 11568075"/>
              <a:gd name="connsiteY5" fmla="*/ 2471828 h 3974944"/>
              <a:gd name="connsiteX6" fmla="*/ 3378609 w 11568075"/>
              <a:gd name="connsiteY6" fmla="*/ 3974944 h 3974944"/>
              <a:gd name="connsiteX7" fmla="*/ 4550 w 11568075"/>
              <a:gd name="connsiteY7" fmla="*/ 3973364 h 3974944"/>
              <a:gd name="connsiteX8" fmla="*/ 0 w 11568075"/>
              <a:gd name="connsiteY8" fmla="*/ 0 h 397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8075" h="3974944">
                <a:moveTo>
                  <a:pt x="0" y="0"/>
                </a:moveTo>
                <a:lnTo>
                  <a:pt x="11568075" y="0"/>
                </a:lnTo>
                <a:lnTo>
                  <a:pt x="11568075" y="3959647"/>
                </a:lnTo>
                <a:lnTo>
                  <a:pt x="11558976" y="3973364"/>
                </a:lnTo>
                <a:lnTo>
                  <a:pt x="8148312" y="3968144"/>
                </a:lnTo>
                <a:cubicBezTo>
                  <a:pt x="8010729" y="3663100"/>
                  <a:pt x="7370642" y="2488566"/>
                  <a:pt x="5753509" y="2471828"/>
                </a:cubicBezTo>
                <a:cubicBezTo>
                  <a:pt x="4212576" y="2505170"/>
                  <a:pt x="3579692" y="3595635"/>
                  <a:pt x="3378609" y="3974944"/>
                </a:cubicBezTo>
                <a:lnTo>
                  <a:pt x="4550" y="3973364"/>
                </a:lnTo>
                <a:cubicBezTo>
                  <a:pt x="3033" y="2648909"/>
                  <a:pt x="1517" y="1324455"/>
                  <a:pt x="0" y="0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BAE7D-3E91-577B-099E-4D1358D388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1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5967A-AD85-02C9-7B6B-24A75C29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E1A18-612D-7D86-430D-A56570402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Training, Tools &amp; Resources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CACADF-9333-456B-C449-A88EF2DAC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013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DAF61-796B-2E96-B661-0B1D955C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6D9B-3726-D4E2-B4AA-20100A4B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/>
                <a:cs typeface="Arial"/>
              </a:rPr>
              <a:t>Training Opportunities from OHA's Digital Accessibility Team (DAT)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43D0-38C7-B930-0802-17A96A6EF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>
                <a:latin typeface="Arial"/>
                <a:cs typeface="Arial"/>
              </a:rPr>
              <a:t>Workday trainings:</a:t>
            </a:r>
            <a:endParaRPr lang="en-US" dirty="0"/>
          </a:p>
          <a:p>
            <a:pPr lvl="1"/>
            <a:r>
              <a:rPr lang="en-US" b="1" u="sng" dirty="0">
                <a:latin typeface="Arial"/>
                <a:cs typeface="Arial"/>
                <a:hlinkClick r:id="rId3"/>
              </a:rPr>
              <a:t>Getting Started with Digital Accessibility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dirty="0"/>
          </a:p>
          <a:p>
            <a:pPr lvl="1"/>
            <a:r>
              <a:rPr lang="en-US" b="1" dirty="0">
                <a:latin typeface="Arial"/>
                <a:cs typeface="Arial"/>
              </a:rPr>
              <a:t>Up next</a:t>
            </a:r>
            <a:r>
              <a:rPr lang="en-US" dirty="0">
                <a:latin typeface="Arial"/>
                <a:cs typeface="Arial"/>
              </a:rPr>
              <a:t>: (1) </a:t>
            </a:r>
            <a:r>
              <a:rPr lang="en-US" b="1" dirty="0">
                <a:latin typeface="Arial"/>
                <a:cs typeface="Arial"/>
              </a:rPr>
              <a:t>Creating Accessible Documents</a:t>
            </a:r>
            <a:r>
              <a:rPr lang="en-US" dirty="0">
                <a:latin typeface="Arial"/>
                <a:cs typeface="Arial"/>
              </a:rPr>
              <a:t> coming by end of March and (2) </a:t>
            </a:r>
            <a:r>
              <a:rPr lang="en-US" b="1" dirty="0">
                <a:latin typeface="Arial"/>
                <a:cs typeface="Arial"/>
              </a:rPr>
              <a:t>Basics of PDF Remediation</a:t>
            </a:r>
            <a:r>
              <a:rPr lang="en-US" dirty="0">
                <a:latin typeface="Arial"/>
                <a:cs typeface="Arial"/>
              </a:rPr>
              <a:t> coming in April </a:t>
            </a:r>
            <a:endParaRPr lang="en-US" dirty="0"/>
          </a:p>
          <a:p>
            <a:r>
              <a:rPr lang="en-US" b="1" dirty="0">
                <a:latin typeface="Arial"/>
                <a:cs typeface="Arial"/>
              </a:rPr>
              <a:t>Additional reading:</a:t>
            </a:r>
          </a:p>
          <a:p>
            <a:pPr lvl="1"/>
            <a:r>
              <a:rPr lang="en-US" b="1" dirty="0">
                <a:latin typeface="Arial"/>
                <a:cs typeface="Arial"/>
                <a:hlinkClick r:id="rId4"/>
              </a:rPr>
              <a:t>DAT's Oregon.gov Blog</a:t>
            </a:r>
            <a:r>
              <a:rPr lang="en-US" dirty="0">
                <a:latin typeface="Arial"/>
                <a:cs typeface="Arial"/>
              </a:rPr>
              <a:t> – Articles on OHA's DAP implementation and WCAG 2.2 are now live </a:t>
            </a:r>
            <a:endParaRPr lang="en-US" dirty="0"/>
          </a:p>
          <a:p>
            <a:pPr lvl="1"/>
            <a:r>
              <a:rPr lang="en-US" b="1" u="sng" dirty="0">
                <a:latin typeface="Arial"/>
                <a:cs typeface="Arial"/>
                <a:hlinkClick r:id="rId5"/>
              </a:rPr>
              <a:t>DAT's Accessible Document Toolkit</a:t>
            </a:r>
            <a:r>
              <a:rPr lang="en-US" dirty="0">
                <a:latin typeface="Arial"/>
                <a:cs typeface="Arial"/>
              </a:rPr>
              <a:t> — Word, PowerPoint, Excel, and InDesign quick guides available</a:t>
            </a:r>
            <a:endParaRPr lang="en-US" dirty="0"/>
          </a:p>
          <a:p>
            <a:pPr lvl="1"/>
            <a:endParaRPr lang="en-US" dirty="0"/>
          </a:p>
          <a:p>
            <a:endParaRPr lang="en-US" b="1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BDD09-99FF-E36B-9035-51FEB2A115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7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199F-68FE-555B-D31C-DB7F13E8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00540"/>
            <a:ext cx="10743241" cy="825500"/>
          </a:xfrm>
        </p:spPr>
        <p:txBody>
          <a:bodyPr/>
          <a:lstStyle/>
          <a:p>
            <a:r>
              <a:rPr lang="en-US" dirty="0"/>
              <a:t>Word Accessible Document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EFFC-FD1A-6881-535A-06C812A9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29397"/>
            <a:ext cx="10922000" cy="5054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MS Word Digital Accessibility Quick Guide</a:t>
            </a:r>
            <a:endParaRPr lang="en-US" dirty="0"/>
          </a:p>
          <a:p>
            <a:pPr lvl="1"/>
            <a:r>
              <a:rPr lang="en-US" dirty="0"/>
              <a:t>Review Accessibility Checklist &amp; Detailed Guidance for Word Documents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0A63-51BF-F685-1695-7D464725F9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8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E208D-4639-BBAA-1815-7850E17D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know that a PDF is accessible?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AB7F9-612F-9337-FA92-C9671E7F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329397"/>
            <a:ext cx="11227513" cy="501101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“Walk” the tag tree</a:t>
            </a:r>
            <a:br>
              <a:rPr lang="en-US" dirty="0"/>
            </a:br>
            <a:r>
              <a:rPr lang="en-US" dirty="0"/>
              <a:t>We use the Tags Pane to confirm that tags are correct, ordered properly, and complete.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Check reading order</a:t>
            </a:r>
            <a:br>
              <a:rPr lang="en-US" dirty="0"/>
            </a:br>
            <a:r>
              <a:rPr lang="en-US" dirty="0"/>
              <a:t>We use the Reading Order Pane to confirm that the reading order is correct.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Check the metadata</a:t>
            </a:r>
            <a:br>
              <a:rPr lang="en-US" dirty="0"/>
            </a:br>
            <a:r>
              <a:rPr lang="en-US" dirty="0"/>
              <a:t>We confirm that the title, language setting, and alt text are meaningful and correct.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Check for technical errors</a:t>
            </a:r>
            <a:br>
              <a:rPr lang="en-US" dirty="0"/>
            </a:br>
            <a:r>
              <a:rPr lang="en-US" dirty="0"/>
              <a:t>We use the PAC checker to find any technical errors that can cause problems for assistive technology users.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5C96D-2321-0F7B-10EA-807CB9720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38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4D9C3-3F72-8AD3-B7FD-23CE9DF1D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2009C-3D54-6E1F-0BF8-F6762BF2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Tools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C22A6-DA70-5A3B-855C-EE4E6D2A2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476071"/>
            <a:ext cx="10922000" cy="46546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/>
            <a:r>
              <a:rPr lang="en-US" b="1" dirty="0">
                <a:latin typeface="Arial"/>
                <a:cs typeface="Arial"/>
                <a:hlinkClick r:id="rId3"/>
              </a:rPr>
              <a:t>PAC Checker</a:t>
            </a:r>
            <a:r>
              <a:rPr lang="en-US" dirty="0">
                <a:latin typeface="Arial"/>
                <a:cs typeface="Arial"/>
              </a:rPr>
              <a:t> by axes4 – A free tool that checks PDFs for WCAG and PDF/UA accessibility and produces accessibility reports</a:t>
            </a:r>
            <a:endParaRPr lang="en-US" dirty="0"/>
          </a:p>
          <a:p>
            <a:pPr marL="457200" indent="-457200"/>
            <a:r>
              <a:rPr lang="en-US" b="1" dirty="0">
                <a:latin typeface="Arial"/>
                <a:cs typeface="Arial"/>
                <a:hlinkClick r:id="rId4"/>
              </a:rPr>
              <a:t>CommonLook Suite</a:t>
            </a:r>
            <a:r>
              <a:rPr lang="en-US" dirty="0">
                <a:latin typeface="Arial"/>
                <a:cs typeface="Arial"/>
              </a:rPr>
              <a:t> by Allyant – Two bundled plugins (CommonLook Office and CommonLook PDF) that assist in remediating documents for accessibility. Also get the training – it’s great!</a:t>
            </a:r>
            <a:endParaRPr lang="en-US" dirty="0"/>
          </a:p>
          <a:p>
            <a:pPr marL="457200" indent="-457200"/>
            <a:r>
              <a:rPr lang="en-US" b="1" dirty="0">
                <a:latin typeface="Arial"/>
                <a:cs typeface="Arial"/>
                <a:hlinkClick r:id="rId5"/>
              </a:rPr>
              <a:t>Color Contrast Analyser</a:t>
            </a:r>
            <a:r>
              <a:rPr lang="en-US" dirty="0">
                <a:latin typeface="Arial"/>
                <a:cs typeface="Arial"/>
              </a:rPr>
              <a:t> by TPGi – A free tool that checks color contrast ratios using an eyedropper on your computer screen</a:t>
            </a:r>
            <a:endParaRPr lang="en-US" dirty="0"/>
          </a:p>
          <a:p>
            <a:pPr marL="457200" indent="-457200"/>
            <a:r>
              <a:rPr lang="en-US" b="1" dirty="0">
                <a:latin typeface="Arial"/>
                <a:cs typeface="Arial"/>
                <a:hlinkClick r:id="rId6"/>
              </a:rPr>
              <a:t>WebAIM has a color contrast checker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that is great for use on web pages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0DF3C-9D14-2648-325C-D6FE7001A7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475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3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HA Master Slide">
  <a:themeElements>
    <a:clrScheme name="ICAP 508 Palette">
      <a:dk1>
        <a:srgbClr val="2D2A30"/>
      </a:dk1>
      <a:lt1>
        <a:sysClr val="window" lastClr="FFFFFF"/>
      </a:lt1>
      <a:dk2>
        <a:srgbClr val="00305E"/>
      </a:dk2>
      <a:lt2>
        <a:srgbClr val="D9D8D6"/>
      </a:lt2>
      <a:accent1>
        <a:srgbClr val="547E3B"/>
      </a:accent1>
      <a:accent2>
        <a:srgbClr val="93358D"/>
      </a:accent2>
      <a:accent3>
        <a:srgbClr val="007CBA"/>
      </a:accent3>
      <a:accent4>
        <a:srgbClr val="D24600"/>
      </a:accent4>
      <a:accent5>
        <a:srgbClr val="D7282F"/>
      </a:accent5>
      <a:accent6>
        <a:srgbClr val="F2F2F2"/>
      </a:accent6>
      <a:hlink>
        <a:srgbClr val="0065C6"/>
      </a:hlink>
      <a:folHlink>
        <a:srgbClr val="93358D"/>
      </a:folHlink>
    </a:clrScheme>
    <a:fontScheme name="OHA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HA PowerPoint v3.0 Template.pptx" id="{EF00C1B5-780A-46BE-9E06-C9C81AD427AC}" vid="{74CF6A26-F94D-4E96-87F8-87CBCFE65F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200A837C2F294B9F010BD48494492B" ma:contentTypeVersion="4" ma:contentTypeDescription="Create a new document." ma:contentTypeScope="" ma:versionID="1954da095df514a858e187da01d7c4bc">
  <xsd:schema xmlns:xsd="http://www.w3.org/2001/XMLSchema" xmlns:xs="http://www.w3.org/2001/XMLSchema" xmlns:p="http://schemas.microsoft.com/office/2006/metadata/properties" xmlns:ns1="http://schemas.microsoft.com/sharepoint/v3" xmlns:ns2="61349e09-f723-44c2-8cf0-84395070165b" xmlns:ns3="c11a4dd1-9999-41de-ad6b-508521c3559d" targetNamespace="http://schemas.microsoft.com/office/2006/metadata/properties" ma:root="true" ma:fieldsID="d80e92cc4fdda429363b7aeb532a226d" ns1:_="" ns2:_="" ns3:_="">
    <xsd:import namespace="http://schemas.microsoft.com/sharepoint/v3"/>
    <xsd:import namespace="61349e09-f723-44c2-8cf0-84395070165b"/>
    <xsd:import namespace="c11a4dd1-9999-41de-ad6b-508521c3559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2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49e09-f723-44c2-8cf0-84395070165b" elementFormDefault="qualified">
    <xsd:import namespace="http://schemas.microsoft.com/office/2006/documentManagement/types"/>
    <xsd:import namespace="http://schemas.microsoft.com/office/infopath/2007/PartnerControls"/>
    <xsd:element name="Category2" ma:index="10" nillable="true" ma:displayName="Category" ma:format="Dropdown" ma:internalName="Category2">
      <xsd:simpleType>
        <xsd:union memberTypes="dms:Text">
          <xsd:simpleType>
            <xsd:restriction base="dms:Choice">
              <xsd:enumeration value="Disaster"/>
              <xsd:enumeration value="General"/>
              <xsd:enumeration value="IT"/>
              <xsd:enumeration value="Orcpp"/>
              <xsd:enumeration value="Orpin"/>
              <xsd:enumeration value="Training"/>
              <xsd:enumeration value="Travel"/>
              <xsd:enumeration value="Qrf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a4dd1-9999-41de-ad6b-508521c35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2 xmlns="61349e09-f723-44c2-8cf0-84395070165b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41CAEF-0746-4016-95BA-8A723223137C}"/>
</file>

<file path=customXml/itemProps2.xml><?xml version="1.0" encoding="utf-8"?>
<ds:datastoreItem xmlns:ds="http://schemas.openxmlformats.org/officeDocument/2006/customXml" ds:itemID="{CD906CD6-F6B3-405E-9CB4-F22FC9F86C31}">
  <ds:schemaRefs>
    <ds:schemaRef ds:uri="5787f968-25d8-4f23-a8c0-70e781764b0f"/>
    <ds:schemaRef ds:uri="883a5f39-a92c-41a3-9c1c-2f92a7e7fb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051199-DD8D-4D4E-A021-61063AC1C76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a67c04-f371-4d71-a575-202b566caae1}" enabled="1" method="Privileged" siteId="{658e63e8-8d39-499c-8f48-13adc9452f4c}" removed="0"/>
  <clbl:label id="{db79d039-fcd0-4045-9c78-4cfb2eba0904}" enabled="1" method="Privileged" siteId="{aa3f6932-fa7c-47b4-a0ce-a598cad161c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OHA PowerPoint v3.0 Template</Template>
  <TotalTime>1402</TotalTime>
  <Words>607</Words>
  <Application>Microsoft Office PowerPoint</Application>
  <PresentationFormat>Widescreen</PresentationFormat>
  <Paragraphs>76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</vt:lpstr>
      <vt:lpstr>OHA Master Slide</vt:lpstr>
      <vt:lpstr>Digital Accessibility Guidance for OregonBuys</vt:lpstr>
      <vt:lpstr>Agenda</vt:lpstr>
      <vt:lpstr>What is Document Accessibility?</vt:lpstr>
      <vt:lpstr>Navigating a PDF with a Screen Reader</vt:lpstr>
      <vt:lpstr>Training, Tools &amp; Resources</vt:lpstr>
      <vt:lpstr>Training Opportunities from OHA's Digital Accessibility Team (DAT)</vt:lpstr>
      <vt:lpstr>Word Accessible Document Toolkit</vt:lpstr>
      <vt:lpstr>How do you know that a PDF is accessible?</vt:lpstr>
      <vt:lpstr>Tools</vt:lpstr>
      <vt:lpstr>Quick Run-through of Contract for Services Template</vt:lpstr>
      <vt:lpstr>Additional Resources </vt:lpstr>
      <vt:lpstr>Q&amp;A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OHA PowerPoint Template</dc:title>
  <dc:subject>Oregon Health Authority PowerPoint Template</dc:subject>
  <dc:creator>Oregon Health Authority</dc:creator>
  <cp:keywords>200-624400_4 OHA PowerPoint Template</cp:keywords>
  <dc:description>Oregon Health Authority PowerPoint Template</dc:description>
  <cp:lastModifiedBy>WISDOM Kimberley * DAS</cp:lastModifiedBy>
  <cp:revision>5</cp:revision>
  <dcterms:created xsi:type="dcterms:W3CDTF">2024-07-31T16:16:49Z</dcterms:created>
  <dcterms:modified xsi:type="dcterms:W3CDTF">2026-03-24T19:46:04Z</dcterms:modified>
  <cp:category>200-624400_4 OHA 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0x010100EA200A837C2F294B9F010BD48494492B</vt:lpwstr>
  </property>
  <property fmtid="{D5CDD505-2E9C-101B-9397-08002B2CF9AE}" pid="3" name="MSIP_Label_ebdd6eeb-0dd0-4927-947e-a759f08fcf55_Enabled">
    <vt:lpwstr>true</vt:lpwstr>
  </property>
  <property fmtid="{D5CDD505-2E9C-101B-9397-08002B2CF9AE}" pid="4" name="MSIP_Label_ebdd6eeb-0dd0-4927-947e-a759f08fcf55_SetDate">
    <vt:lpwstr>2024-07-08T22:37:06Z</vt:lpwstr>
  </property>
  <property fmtid="{D5CDD505-2E9C-101B-9397-08002B2CF9AE}" pid="5" name="MSIP_Label_ebdd6eeb-0dd0-4927-947e-a759f08fcf55_Method">
    <vt:lpwstr>Privileged</vt:lpwstr>
  </property>
  <property fmtid="{D5CDD505-2E9C-101B-9397-08002B2CF9AE}" pid="6" name="MSIP_Label_ebdd6eeb-0dd0-4927-947e-a759f08fcf55_Name">
    <vt:lpwstr>Level 1 - Published (Items)</vt:lpwstr>
  </property>
  <property fmtid="{D5CDD505-2E9C-101B-9397-08002B2CF9AE}" pid="7" name="MSIP_Label_ebdd6eeb-0dd0-4927-947e-a759f08fcf55_SiteId">
    <vt:lpwstr>658e63e8-8d39-499c-8f48-13adc9452f4c</vt:lpwstr>
  </property>
  <property fmtid="{D5CDD505-2E9C-101B-9397-08002B2CF9AE}" pid="8" name="MSIP_Label_ebdd6eeb-0dd0-4927-947e-a759f08fcf55_ActionId">
    <vt:lpwstr>5f181a95-b3c0-40ee-ab11-7c296edf3c78</vt:lpwstr>
  </property>
  <property fmtid="{D5CDD505-2E9C-101B-9397-08002B2CF9AE}" pid="9" name="MSIP_Label_ebdd6eeb-0dd0-4927-947e-a759f08fcf55_ContentBits">
    <vt:lpwstr>0</vt:lpwstr>
  </property>
  <property fmtid="{D5CDD505-2E9C-101B-9397-08002B2CF9AE}" pid="10" name="MediaServiceImageTags">
    <vt:lpwstr/>
  </property>
  <property fmtid="{D5CDD505-2E9C-101B-9397-08002B2CF9AE}" pid="11" name="ArticulateGUID">
    <vt:lpwstr>7E861302-0FA2-47F6-BB19-24919BEA9C1C</vt:lpwstr>
  </property>
  <property fmtid="{D5CDD505-2E9C-101B-9397-08002B2CF9AE}" pid="12" name="ArticulatePath">
    <vt:lpwstr>https://dhsoha-my.sharepoint.com/personal/sierra_romesburg_oha_oregon_gov/Documents/Desktop/OHA Document Accessibility Champion Kick-Off</vt:lpwstr>
  </property>
</Properties>
</file>