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22"/>
  </p:notesMasterIdLst>
  <p:handoutMasterIdLst>
    <p:handoutMasterId r:id="rId23"/>
  </p:handoutMasterIdLst>
  <p:sldIdLst>
    <p:sldId id="317" r:id="rId2"/>
    <p:sldId id="339" r:id="rId3"/>
    <p:sldId id="304" r:id="rId4"/>
    <p:sldId id="340" r:id="rId5"/>
    <p:sldId id="341" r:id="rId6"/>
    <p:sldId id="342" r:id="rId7"/>
    <p:sldId id="331" r:id="rId8"/>
    <p:sldId id="308" r:id="rId9"/>
    <p:sldId id="313" r:id="rId10"/>
    <p:sldId id="332" r:id="rId11"/>
    <p:sldId id="300" r:id="rId12"/>
    <p:sldId id="335" r:id="rId13"/>
    <p:sldId id="292" r:id="rId14"/>
    <p:sldId id="301" r:id="rId15"/>
    <p:sldId id="334" r:id="rId16"/>
    <p:sldId id="333" r:id="rId17"/>
    <p:sldId id="294" r:id="rId18"/>
    <p:sldId id="307" r:id="rId19"/>
    <p:sldId id="318" r:id="rId20"/>
    <p:sldId id="343"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A06CE"/>
    <a:srgbClr val="990033"/>
    <a:srgbClr val="A50021"/>
    <a:srgbClr val="CDE9EB"/>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4711" autoAdjust="0"/>
  </p:normalViewPr>
  <p:slideViewPr>
    <p:cSldViewPr>
      <p:cViewPr varScale="1">
        <p:scale>
          <a:sx n="73" d="100"/>
          <a:sy n="73" d="100"/>
        </p:scale>
        <p:origin x="88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4044" tIns="47022" rIns="94044" bIns="47022" numCol="1" anchor="t" anchorCtr="0" compatLnSpc="1">
            <a:prstTxWarp prst="textNoShape">
              <a:avLst/>
            </a:prstTxWarp>
          </a:bodyPr>
          <a:lstStyle>
            <a:lvl1pPr defTabSz="941068">
              <a:defRPr sz="1300"/>
            </a:lvl1pPr>
          </a:lstStyle>
          <a:p>
            <a:pPr>
              <a:defRPr/>
            </a:pPr>
            <a:endParaRPr lang="en-US"/>
          </a:p>
        </p:txBody>
      </p:sp>
      <p:sp>
        <p:nvSpPr>
          <p:cNvPr id="10243"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a:effectLst/>
        </p:spPr>
        <p:txBody>
          <a:bodyPr vert="horz" wrap="square" lIns="94044" tIns="47022" rIns="94044" bIns="47022" numCol="1" anchor="t" anchorCtr="0" compatLnSpc="1">
            <a:prstTxWarp prst="textNoShape">
              <a:avLst/>
            </a:prstTxWarp>
          </a:bodyPr>
          <a:lstStyle>
            <a:lvl1pPr algn="r" defTabSz="941068">
              <a:defRPr sz="1300"/>
            </a:lvl1pPr>
          </a:lstStyle>
          <a:p>
            <a:pPr>
              <a:defRPr/>
            </a:pPr>
            <a:endParaRPr lang="en-US"/>
          </a:p>
        </p:txBody>
      </p:sp>
      <p:sp>
        <p:nvSpPr>
          <p:cNvPr id="10244"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4044" tIns="47022" rIns="94044" bIns="47022" numCol="1" anchor="b" anchorCtr="0" compatLnSpc="1">
            <a:prstTxWarp prst="textNoShape">
              <a:avLst/>
            </a:prstTxWarp>
          </a:bodyPr>
          <a:lstStyle>
            <a:lvl1pPr defTabSz="941068">
              <a:defRPr sz="1300"/>
            </a:lvl1pPr>
          </a:lstStyle>
          <a:p>
            <a:pPr>
              <a:defRPr/>
            </a:pPr>
            <a:endParaRPr lang="en-US"/>
          </a:p>
        </p:txBody>
      </p:sp>
      <p:sp>
        <p:nvSpPr>
          <p:cNvPr id="10245"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4044" tIns="47022" rIns="94044" bIns="47022" numCol="1" anchor="b" anchorCtr="0" compatLnSpc="1">
            <a:prstTxWarp prst="textNoShape">
              <a:avLst/>
            </a:prstTxWarp>
          </a:bodyPr>
          <a:lstStyle>
            <a:lvl1pPr algn="r" defTabSz="941068">
              <a:defRPr sz="1300"/>
            </a:lvl1pPr>
          </a:lstStyle>
          <a:p>
            <a:pPr>
              <a:defRPr/>
            </a:pPr>
            <a:fld id="{10A8C32B-0D85-42D4-BD40-A0E59609B07A}" type="slidenum">
              <a:rPr lang="en-US"/>
              <a:pPr>
                <a:defRPr/>
              </a:pPr>
              <a:t>‹#›</a:t>
            </a:fld>
            <a:endParaRPr lang="en-US"/>
          </a:p>
        </p:txBody>
      </p:sp>
    </p:spTree>
    <p:extLst>
      <p:ext uri="{BB962C8B-B14F-4D97-AF65-F5344CB8AC3E}">
        <p14:creationId xmlns:p14="http://schemas.microsoft.com/office/powerpoint/2010/main" val="3228131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4044" tIns="47022" rIns="94044" bIns="47022" numCol="1" anchor="t" anchorCtr="0" compatLnSpc="1">
            <a:prstTxWarp prst="textNoShape">
              <a:avLst/>
            </a:prstTxWarp>
          </a:bodyPr>
          <a:lstStyle>
            <a:lvl1pPr defTabSz="941068">
              <a:defRPr sz="1300"/>
            </a:lvl1pPr>
          </a:lstStyle>
          <a:p>
            <a:pPr>
              <a:defRPr/>
            </a:pPr>
            <a:endParaRPr lang="en-US"/>
          </a:p>
        </p:txBody>
      </p:sp>
      <p:sp>
        <p:nvSpPr>
          <p:cNvPr id="7171" name="Rectangle 3"/>
          <p:cNvSpPr>
            <a:spLocks noGrp="1" noChangeArrowheads="1"/>
          </p:cNvSpPr>
          <p:nvPr>
            <p:ph type="dt" idx="1"/>
          </p:nvPr>
        </p:nvSpPr>
        <p:spPr bwMode="auto">
          <a:xfrm>
            <a:off x="3970734" y="0"/>
            <a:ext cx="3038145" cy="465743"/>
          </a:xfrm>
          <a:prstGeom prst="rect">
            <a:avLst/>
          </a:prstGeom>
          <a:noFill/>
          <a:ln w="9525">
            <a:noFill/>
            <a:miter lim="800000"/>
            <a:headEnd/>
            <a:tailEnd/>
          </a:ln>
          <a:effectLst/>
        </p:spPr>
        <p:txBody>
          <a:bodyPr vert="horz" wrap="square" lIns="94044" tIns="47022" rIns="94044" bIns="47022" numCol="1" anchor="t" anchorCtr="0" compatLnSpc="1">
            <a:prstTxWarp prst="textNoShape">
              <a:avLst/>
            </a:prstTxWarp>
          </a:bodyPr>
          <a:lstStyle>
            <a:lvl1pPr algn="r" defTabSz="941068">
              <a:defRPr sz="13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345" y="4416098"/>
            <a:ext cx="5607711" cy="4183995"/>
          </a:xfrm>
          <a:prstGeom prst="rect">
            <a:avLst/>
          </a:prstGeom>
          <a:noFill/>
          <a:ln w="9525">
            <a:noFill/>
            <a:miter lim="800000"/>
            <a:headEnd/>
            <a:tailEnd/>
          </a:ln>
          <a:effectLst/>
        </p:spPr>
        <p:txBody>
          <a:bodyPr vert="horz" wrap="square" lIns="94044" tIns="47022" rIns="94044" bIns="470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121"/>
            <a:ext cx="3038145" cy="465743"/>
          </a:xfrm>
          <a:prstGeom prst="rect">
            <a:avLst/>
          </a:prstGeom>
          <a:noFill/>
          <a:ln w="9525">
            <a:noFill/>
            <a:miter lim="800000"/>
            <a:headEnd/>
            <a:tailEnd/>
          </a:ln>
          <a:effectLst/>
        </p:spPr>
        <p:txBody>
          <a:bodyPr vert="horz" wrap="square" lIns="94044" tIns="47022" rIns="94044" bIns="47022" numCol="1" anchor="b" anchorCtr="0" compatLnSpc="1">
            <a:prstTxWarp prst="textNoShape">
              <a:avLst/>
            </a:prstTxWarp>
          </a:bodyPr>
          <a:lstStyle>
            <a:lvl1pPr defTabSz="941068">
              <a:defRPr sz="1300"/>
            </a:lvl1pPr>
          </a:lstStyle>
          <a:p>
            <a:pPr>
              <a:defRPr/>
            </a:pPr>
            <a:endParaRPr lang="en-US"/>
          </a:p>
        </p:txBody>
      </p:sp>
      <p:sp>
        <p:nvSpPr>
          <p:cNvPr id="7175" name="Rectangle 7"/>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a:effectLst/>
        </p:spPr>
        <p:txBody>
          <a:bodyPr vert="horz" wrap="square" lIns="94044" tIns="47022" rIns="94044" bIns="47022" numCol="1" anchor="b" anchorCtr="0" compatLnSpc="1">
            <a:prstTxWarp prst="textNoShape">
              <a:avLst/>
            </a:prstTxWarp>
          </a:bodyPr>
          <a:lstStyle>
            <a:lvl1pPr algn="r" defTabSz="941068">
              <a:defRPr sz="1300"/>
            </a:lvl1pPr>
          </a:lstStyle>
          <a:p>
            <a:pPr>
              <a:defRPr/>
            </a:pPr>
            <a:fld id="{27300332-884D-4E14-8545-59C2224689FB}" type="slidenum">
              <a:rPr lang="en-US"/>
              <a:pPr>
                <a:defRPr/>
              </a:pPr>
              <a:t>‹#›</a:t>
            </a:fld>
            <a:endParaRPr lang="en-US"/>
          </a:p>
        </p:txBody>
      </p:sp>
    </p:spTree>
    <p:extLst>
      <p:ext uri="{BB962C8B-B14F-4D97-AF65-F5344CB8AC3E}">
        <p14:creationId xmlns:p14="http://schemas.microsoft.com/office/powerpoint/2010/main" val="4110566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BDECAD-30A4-4F2D-A225-52466816CC6B}"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3802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3B08420-02FF-4C06-B768-9A957C012F85}" type="slidenum">
              <a:rPr lang="en-US" smtClean="0"/>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4252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699C85B-9A83-4207-BEA6-B4494033C832}"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719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pic>
        <p:nvPicPr>
          <p:cNvPr id="5" name="Picture 121" descr="MPj03994630000[1]"/>
          <p:cNvPicPr>
            <a:picLocks noChangeAspect="1" noChangeArrowheads="1"/>
          </p:cNvPicPr>
          <p:nvPr userDrawn="1"/>
        </p:nvPicPr>
        <p:blipFill>
          <a:blip r:embed="rId2" cstate="print"/>
          <a:srcRect l="41458" r="-58"/>
          <a:stretch>
            <a:fillRect/>
          </a:stretch>
        </p:blipFill>
        <p:spPr bwMode="auto">
          <a:xfrm>
            <a:off x="0" y="0"/>
            <a:ext cx="3213100" cy="6858000"/>
          </a:xfrm>
          <a:prstGeom prst="rect">
            <a:avLst/>
          </a:prstGeom>
          <a:noFill/>
          <a:ln w="9525">
            <a:noFill/>
            <a:miter lim="800000"/>
            <a:headEnd/>
            <a:tailEnd/>
          </a:ln>
        </p:spPr>
      </p:pic>
      <p:sp>
        <p:nvSpPr>
          <p:cNvPr id="6" name="Line 54"/>
          <p:cNvSpPr>
            <a:spLocks noChangeShapeType="1"/>
          </p:cNvSpPr>
          <p:nvPr userDrawn="1"/>
        </p:nvSpPr>
        <p:spPr bwMode="auto">
          <a:xfrm>
            <a:off x="3200400" y="0"/>
            <a:ext cx="0" cy="6858000"/>
          </a:xfrm>
          <a:prstGeom prst="line">
            <a:avLst/>
          </a:prstGeom>
          <a:noFill/>
          <a:ln w="19050">
            <a:solidFill>
              <a:schemeClr val="tx1"/>
            </a:solidFill>
            <a:round/>
            <a:headEnd/>
            <a:tailEnd/>
          </a:ln>
          <a:effectLst/>
        </p:spPr>
        <p:txBody>
          <a:bodyPr/>
          <a:lstStyle/>
          <a:p>
            <a:pPr>
              <a:defRPr/>
            </a:pPr>
            <a:endParaRPr lang="en-US"/>
          </a:p>
        </p:txBody>
      </p:sp>
      <p:pic>
        <p:nvPicPr>
          <p:cNvPr id="7" name="Picture 122" descr="MPj04331450000[1]"/>
          <p:cNvPicPr>
            <a:picLocks noChangeAspect="1" noChangeArrowheads="1"/>
          </p:cNvPicPr>
          <p:nvPr userDrawn="1"/>
        </p:nvPicPr>
        <p:blipFill>
          <a:blip r:embed="rId3" cstate="print"/>
          <a:srcRect r="65001"/>
          <a:stretch>
            <a:fillRect/>
          </a:stretch>
        </p:blipFill>
        <p:spPr bwMode="auto">
          <a:xfrm>
            <a:off x="0" y="0"/>
            <a:ext cx="3200400" cy="6862763"/>
          </a:xfrm>
          <a:prstGeom prst="rect">
            <a:avLst/>
          </a:prstGeom>
          <a:noFill/>
          <a:ln w="9525">
            <a:noFill/>
            <a:miter lim="800000"/>
            <a:headEnd/>
            <a:tailEnd/>
          </a:ln>
        </p:spPr>
      </p:pic>
      <p:pic>
        <p:nvPicPr>
          <p:cNvPr id="8" name="Picture 130" descr="MPj04387790000[1]"/>
          <p:cNvPicPr>
            <a:picLocks noChangeAspect="1" noChangeArrowheads="1"/>
          </p:cNvPicPr>
          <p:nvPr userDrawn="1"/>
        </p:nvPicPr>
        <p:blipFill>
          <a:blip r:embed="rId4" cstate="print"/>
          <a:srcRect r="59259"/>
          <a:stretch>
            <a:fillRect/>
          </a:stretch>
        </p:blipFill>
        <p:spPr bwMode="auto">
          <a:xfrm>
            <a:off x="0" y="0"/>
            <a:ext cx="3352800" cy="6858000"/>
          </a:xfrm>
          <a:prstGeom prst="rect">
            <a:avLst/>
          </a:prstGeom>
          <a:noFill/>
          <a:ln w="9525">
            <a:noFill/>
            <a:miter lim="800000"/>
            <a:headEnd/>
            <a:tailEnd/>
          </a:ln>
        </p:spPr>
      </p:pic>
      <p:pic>
        <p:nvPicPr>
          <p:cNvPr id="10" name="Picture 132" descr="DAS_logo_v"/>
          <p:cNvPicPr>
            <a:picLocks noChangeAspect="1" noChangeArrowheads="1"/>
          </p:cNvPicPr>
          <p:nvPr userDrawn="1"/>
        </p:nvPicPr>
        <p:blipFill>
          <a:blip r:embed="rId5" cstate="print">
            <a:clrChange>
              <a:clrFrom>
                <a:srgbClr val="FFFFFF"/>
              </a:clrFrom>
              <a:clrTo>
                <a:srgbClr val="FFFFFF">
                  <a:alpha val="0"/>
                </a:srgbClr>
              </a:clrTo>
            </a:clrChange>
            <a:grayscl/>
            <a:biLevel thresh="50000"/>
          </a:blip>
          <a:srcRect/>
          <a:stretch>
            <a:fillRect/>
          </a:stretch>
        </p:blipFill>
        <p:spPr bwMode="auto">
          <a:xfrm>
            <a:off x="7848600" y="5715000"/>
            <a:ext cx="1004888" cy="908050"/>
          </a:xfrm>
          <a:prstGeom prst="rect">
            <a:avLst/>
          </a:prstGeom>
          <a:noFill/>
          <a:ln w="9525">
            <a:noFill/>
            <a:miter lim="800000"/>
            <a:headEnd/>
            <a:tailEnd/>
          </a:ln>
        </p:spPr>
      </p:pic>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15"/>
          <p:cNvSpPr>
            <a:spLocks noGrp="1"/>
          </p:cNvSpPr>
          <p:nvPr>
            <p:ph type="dt" sz="half" idx="10"/>
          </p:nvPr>
        </p:nvSpPr>
        <p:spPr/>
        <p:txBody>
          <a:bodyPr/>
          <a:lstStyle>
            <a:lvl1pPr>
              <a:defRPr/>
            </a:lvl1pPr>
          </a:lstStyle>
          <a:p>
            <a:pPr>
              <a:defRPr/>
            </a:pPr>
            <a:fld id="{A3571CBC-54FE-4E66-81E7-F764BF898EE8}" type="datetimeFigureOut">
              <a:rPr lang="en-US"/>
              <a:pPr>
                <a:defRPr/>
              </a:pPr>
              <a:t>6/29/2016</a:t>
            </a:fld>
            <a:endParaRPr lang="en-US"/>
          </a:p>
        </p:txBody>
      </p:sp>
      <p:sp>
        <p:nvSpPr>
          <p:cNvPr id="12" name="Footer Placeholder 1"/>
          <p:cNvSpPr>
            <a:spLocks noGrp="1"/>
          </p:cNvSpPr>
          <p:nvPr>
            <p:ph type="ftr" sz="quarter" idx="11"/>
          </p:nvPr>
        </p:nvSpPr>
        <p:spPr/>
        <p:txBody>
          <a:bodyPr/>
          <a:lstStyle>
            <a:lvl1pPr>
              <a:defRPr/>
            </a:lvl1pPr>
          </a:lstStyle>
          <a:p>
            <a:pPr>
              <a:defRPr/>
            </a:pPr>
            <a:endParaRPr lang="en-US"/>
          </a:p>
        </p:txBody>
      </p:sp>
      <p:sp>
        <p:nvSpPr>
          <p:cNvPr id="13" name="Slide Number Placeholder 14"/>
          <p:cNvSpPr>
            <a:spLocks noGrp="1"/>
          </p:cNvSpPr>
          <p:nvPr>
            <p:ph type="sldNum" sz="quarter" idx="12"/>
          </p:nvPr>
        </p:nvSpPr>
        <p:spPr>
          <a:xfrm>
            <a:off x="8229600" y="6473825"/>
            <a:ext cx="758825" cy="247650"/>
          </a:xfrm>
        </p:spPr>
        <p:txBody>
          <a:bodyPr/>
          <a:lstStyle>
            <a:lvl1pPr>
              <a:defRPr/>
            </a:lvl1pPr>
          </a:lstStyle>
          <a:p>
            <a:pPr>
              <a:defRPr/>
            </a:pPr>
            <a:fld id="{DC792ED8-4E52-4AA6-9CD8-068349D20A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347918-0864-4075-BBF8-6A347BCA26C6}" type="datetimeFigureOut">
              <a:rPr lang="en-US"/>
              <a:pPr>
                <a:defRPr/>
              </a:pPr>
              <a:t>6/29/2016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C41F32-5466-45E8-BED1-F69C472093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2C39B-71DD-4284-9D93-DFCAE7AE401C}" type="datetimeFigureOut">
              <a:rPr lang="en-US"/>
              <a:pPr>
                <a:defRPr/>
              </a:pPr>
              <a:t>6/29/2016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D361FA-C8BC-4904-B5D0-DB71BFADA3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00200"/>
            <a:ext cx="7162800" cy="4525963"/>
          </a:xfrm>
        </p:spPr>
        <p:txBody>
          <a:bodyPr>
            <a:normAutofit/>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B0D0EEA-BC71-464D-B404-27A1A1955A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16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00200" y="1600200"/>
            <a:ext cx="7162800" cy="4525963"/>
          </a:xfrm>
        </p:spPr>
        <p:txBody>
          <a:bodyPr>
            <a:normAutofit/>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01ABA14A-883B-404E-97BB-A1E703F9B3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B52D8EE8-4562-417A-B469-516ECF3156DF}" type="datetimeFigureOut">
              <a:rPr lang="en-US"/>
              <a:pPr>
                <a:defRPr/>
              </a:pPr>
              <a:t>6/29/2016</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D7A3186A-0E33-4D44-B7A8-7B40C1CB8C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8F62E0C9-5B49-4173-BD27-F731DD157285}" type="datetimeFigureOut">
              <a:rPr lang="en-US"/>
              <a:pPr>
                <a:defRPr/>
              </a:pPr>
              <a:t>6/29/2016</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03269E9-53A1-4405-8850-3D50A4C11BC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a:defRPr/>
            </a:lvl1pPr>
          </a:lstStyle>
          <a:p>
            <a:pPr>
              <a:defRPr/>
            </a:pPr>
            <a:fld id="{A010BFE5-26EE-4994-A477-7AEE5CDF1E45}" type="datetimeFigureOut">
              <a:rPr lang="en-US"/>
              <a:pPr>
                <a:defRPr/>
              </a:pPr>
              <a:t>6/29/2016</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1AEF524D-2F7B-4E3C-B866-581012CFE2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39ED9A4-556C-4FFF-94BA-F73D8F832E92}" type="datetimeFigureOut">
              <a:rPr lang="en-US"/>
              <a:pPr>
                <a:defRPr/>
              </a:pPr>
              <a:t>6/29/2016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3D43D8CC-4C1A-457C-BF45-F8E345D56A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a:defRPr/>
            </a:lvl1pPr>
          </a:lstStyle>
          <a:p>
            <a:pPr>
              <a:defRPr/>
            </a:pPr>
            <a:fld id="{87AE0FAA-557D-4FD2-B002-575246BAACA5}" type="datetimeFigureOut">
              <a:rPr lang="en-US"/>
              <a:pPr>
                <a:defRPr/>
              </a:pPr>
              <a:t>6/29/2016</a:t>
            </a:fld>
            <a:endParaRPr lang="en-US"/>
          </a:p>
        </p:txBody>
      </p:sp>
      <p:sp>
        <p:nvSpPr>
          <p:cNvPr id="4" name="Footer Placeholder 20"/>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241249-25DC-4610-A98C-EB2107195D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EC6C874-6785-4256-9A95-0A763FEC393B}" type="datetimeFigureOut">
              <a:rPr lang="en-US"/>
              <a:pPr>
                <a:defRPr/>
              </a:pPr>
              <a:t>6/29/2016</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4EC312A2-B00C-47EB-8F2F-F907AFB2A2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AE5D522B-0193-4512-AD2D-639C2091A35A}" type="datetimeFigureOut">
              <a:rPr lang="en-US"/>
              <a:pPr>
                <a:defRPr/>
              </a:pPr>
              <a:t>6/29/2016</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F0054B7-9C62-4E81-B454-07CE8FC4E2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44C8E00-CC8A-41EA-B88F-41BE7C83ADC0}" type="datetimeFigureOut">
              <a:rPr lang="en-US"/>
              <a:pPr>
                <a:defRPr/>
              </a:pPr>
              <a:t>6/29/2016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F2419F4C-89E5-4BF8-BBB4-7622635AF4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4101"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smtClean="0">
                <a:solidFill>
                  <a:schemeClr val="accent1">
                    <a:shade val="75000"/>
                  </a:schemeClr>
                </a:solidFill>
              </a:defRPr>
            </a:lvl1pPr>
          </a:lstStyle>
          <a:p>
            <a:pPr>
              <a:defRPr/>
            </a:pPr>
            <a:fld id="{2A939F9C-7C28-4696-8B94-A34F450EF295}" type="datetimeFigureOut">
              <a:rPr lang="en-US"/>
              <a:pPr>
                <a:defRPr/>
              </a:pPr>
              <a:t>6/29/2016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82A86B94-D1F9-4621-9DC1-1DF5CC72E503}"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3" name="Rectangle 38"/>
          <p:cNvSpPr>
            <a:spLocks noChangeArrowheads="1"/>
          </p:cNvSpPr>
          <p:nvPr userDrawn="1"/>
        </p:nvSpPr>
        <p:spPr bwMode="auto">
          <a:xfrm>
            <a:off x="0" y="0"/>
            <a:ext cx="1481138" cy="6858000"/>
          </a:xfrm>
          <a:prstGeom prst="rect">
            <a:avLst/>
          </a:prstGeom>
          <a:solidFill>
            <a:srgbClr val="99CC00"/>
          </a:solidFill>
          <a:ln w="9525">
            <a:noFill/>
            <a:miter lim="800000"/>
            <a:headEnd/>
            <a:tailEnd/>
          </a:ln>
          <a:effectLst/>
        </p:spPr>
        <p:txBody>
          <a:bodyPr wrap="none" anchor="ctr"/>
          <a:lstStyle/>
          <a:p>
            <a:pPr>
              <a:defRPr/>
            </a:pPr>
            <a:endParaRPr lang="en-US"/>
          </a:p>
        </p:txBody>
      </p:sp>
      <p:sp>
        <p:nvSpPr>
          <p:cNvPr id="14" name="Line 9"/>
          <p:cNvSpPr>
            <a:spLocks noChangeShapeType="1"/>
          </p:cNvSpPr>
          <p:nvPr userDrawn="1"/>
        </p:nvSpPr>
        <p:spPr bwMode="auto">
          <a:xfrm>
            <a:off x="0" y="1524000"/>
            <a:ext cx="9144000" cy="0"/>
          </a:xfrm>
          <a:prstGeom prst="line">
            <a:avLst/>
          </a:prstGeom>
          <a:noFill/>
          <a:ln w="9525">
            <a:solidFill>
              <a:schemeClr val="bg1"/>
            </a:solidFill>
            <a:round/>
            <a:headEnd/>
            <a:tailEnd/>
          </a:ln>
          <a:effectLst/>
        </p:spPr>
        <p:txBody>
          <a:bodyPr/>
          <a:lstStyle/>
          <a:p>
            <a:pPr>
              <a:defRPr/>
            </a:pPr>
            <a:endParaRPr lang="en-US"/>
          </a:p>
        </p:txBody>
      </p:sp>
      <p:pic>
        <p:nvPicPr>
          <p:cNvPr id="4114" name="Picture 32" descr="MPj04387790000[1]"/>
          <p:cNvPicPr>
            <a:picLocks noChangeAspect="1" noChangeArrowheads="1"/>
          </p:cNvPicPr>
          <p:nvPr userDrawn="1"/>
        </p:nvPicPr>
        <p:blipFill>
          <a:blip r:embed="rId15" cstate="print"/>
          <a:srcRect t="40125" r="59259" b="9718"/>
          <a:stretch>
            <a:fillRect/>
          </a:stretch>
        </p:blipFill>
        <p:spPr bwMode="auto">
          <a:xfrm>
            <a:off x="0" y="0"/>
            <a:ext cx="1485900" cy="1524000"/>
          </a:xfrm>
          <a:prstGeom prst="rect">
            <a:avLst/>
          </a:prstGeom>
          <a:noFill/>
          <a:ln w="9525">
            <a:noFill/>
            <a:miter lim="800000"/>
            <a:headEnd/>
            <a:tailEnd/>
          </a:ln>
        </p:spPr>
      </p:pic>
      <p:pic>
        <p:nvPicPr>
          <p:cNvPr id="4115" name="Picture 37" descr="DAS_logo_v"/>
          <p:cNvPicPr>
            <a:picLocks noChangeAspect="1" noChangeArrowheads="1"/>
          </p:cNvPicPr>
          <p:nvPr userDrawn="1"/>
        </p:nvPicPr>
        <p:blipFill>
          <a:blip r:embed="rId16" cstate="print">
            <a:clrChange>
              <a:clrFrom>
                <a:srgbClr val="FFFFFF"/>
              </a:clrFrom>
              <a:clrTo>
                <a:srgbClr val="FFFFFF">
                  <a:alpha val="0"/>
                </a:srgbClr>
              </a:clrTo>
            </a:clrChange>
            <a:grayscl/>
            <a:biLevel thresh="50000"/>
          </a:blip>
          <a:srcRect/>
          <a:stretch>
            <a:fillRect/>
          </a:stretch>
        </p:blipFill>
        <p:spPr bwMode="auto">
          <a:xfrm>
            <a:off x="266700" y="5715000"/>
            <a:ext cx="1004888" cy="908050"/>
          </a:xfrm>
          <a:prstGeom prst="rect">
            <a:avLst/>
          </a:prstGeom>
          <a:noFill/>
          <a:ln w="9525">
            <a:noFill/>
            <a:miter lim="800000"/>
            <a:headEnd/>
            <a:tailEnd/>
          </a:ln>
        </p:spPr>
      </p:pic>
      <p:sp>
        <p:nvSpPr>
          <p:cNvPr id="17" name="Line 17"/>
          <p:cNvSpPr>
            <a:spLocks noChangeShapeType="1"/>
          </p:cNvSpPr>
          <p:nvPr userDrawn="1"/>
        </p:nvSpPr>
        <p:spPr bwMode="auto">
          <a:xfrm>
            <a:off x="0" y="1524000"/>
            <a:ext cx="91440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reg.F.SMITH@oregon.gov" TargetMode="External"/><Relationship Id="rId2" Type="http://schemas.openxmlformats.org/officeDocument/2006/relationships/hyperlink" Target="mailto:Dustin.M.SCULATTI@oregon.gov" TargetMode="External"/><Relationship Id="rId1" Type="http://schemas.openxmlformats.org/officeDocument/2006/relationships/slideLayout" Target="../slideLayouts/slideLayout2.xml"/><Relationship Id="rId5" Type="http://schemas.openxmlformats.org/officeDocument/2006/relationships/hyperlink" Target="mailto:David.Reynolds@oregon.gov" TargetMode="External"/><Relationship Id="rId4" Type="http://schemas.openxmlformats.org/officeDocument/2006/relationships/hyperlink" Target="mailto:Rachel.R.SMITH@oregon.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bheinrich@dsutrucks.com" TargetMode="External"/><Relationship Id="rId2" Type="http://schemas.openxmlformats.org/officeDocument/2006/relationships/hyperlink" Target="mailto:kyle@brucechevrolet.com" TargetMode="External"/><Relationship Id="rId1" Type="http://schemas.openxmlformats.org/officeDocument/2006/relationships/slideLayout" Target="../slideLayouts/slideLayout2.xml"/><Relationship Id="rId6" Type="http://schemas.openxmlformats.org/officeDocument/2006/relationships/hyperlink" Target="mailto:paul@greshamford.com" TargetMode="External"/><Relationship Id="rId5" Type="http://schemas.openxmlformats.org/officeDocument/2006/relationships/hyperlink" Target="mailto:kevindripps@pdxftl.com" TargetMode="External"/><Relationship Id="rId4" Type="http://schemas.openxmlformats.org/officeDocument/2006/relationships/hyperlink" Target="mailto:jherou@e-rid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GovtSales@landmarkford.com" TargetMode="External"/><Relationship Id="rId2" Type="http://schemas.openxmlformats.org/officeDocument/2006/relationships/hyperlink" Target="mailto:johnboy@hubbardchevrolet.com" TargetMode="External"/><Relationship Id="rId1" Type="http://schemas.openxmlformats.org/officeDocument/2006/relationships/slideLayout" Target="../slideLayouts/slideLayout2.xml"/><Relationship Id="rId5" Type="http://schemas.openxmlformats.org/officeDocument/2006/relationships/hyperlink" Target="mailto:jimc@powerchevrolet.com" TargetMode="External"/><Relationship Id="rId4" Type="http://schemas.openxmlformats.org/officeDocument/2006/relationships/hyperlink" Target="mailto:stucker@northsidetruck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dj@suburbanautogroup.com" TargetMode="External"/><Relationship Id="rId2" Type="http://schemas.openxmlformats.org/officeDocument/2006/relationships/hyperlink" Target="mailto:dpkasinger@aol.com" TargetMode="External"/><Relationship Id="rId1" Type="http://schemas.openxmlformats.org/officeDocument/2006/relationships/slideLayout" Target="../slideLayouts/slideLayout2.xml"/><Relationship Id="rId6" Type="http://schemas.openxmlformats.org/officeDocument/2006/relationships/hyperlink" Target="mailto:matt@withnellauto.com" TargetMode="External"/><Relationship Id="rId5" Type="http://schemas.openxmlformats.org/officeDocument/2006/relationships/hyperlink" Target="mailto:jgeffen@tonkin.com" TargetMode="External"/><Relationship Id="rId4" Type="http://schemas.openxmlformats.org/officeDocument/2006/relationships/hyperlink" Target="mailto:cbaggs@tonkin.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86200" y="152400"/>
            <a:ext cx="5029200" cy="1600200"/>
          </a:xfrm>
        </p:spPr>
        <p:txBody>
          <a:bodyPr>
            <a:normAutofit fontScale="90000"/>
          </a:bodyPr>
          <a:lstStyle/>
          <a:p>
            <a:pPr algn="ctr" fontAlgn="auto">
              <a:spcAft>
                <a:spcPts val="0"/>
              </a:spcAft>
              <a:defRPr/>
            </a:pPr>
            <a:r>
              <a:rPr lang="en-US" sz="4000" b="1" dirty="0" smtClean="0">
                <a:solidFill>
                  <a:schemeClr val="tx1"/>
                </a:solidFill>
                <a:latin typeface="Felix Titling" pitchFamily="82" charset="0"/>
              </a:rPr>
              <a:t>DAS Procurement</a:t>
            </a:r>
            <a:br>
              <a:rPr lang="en-US" sz="4000" b="1" dirty="0" smtClean="0">
                <a:solidFill>
                  <a:schemeClr val="tx1"/>
                </a:solidFill>
                <a:latin typeface="Felix Titling" pitchFamily="82" charset="0"/>
              </a:rPr>
            </a:br>
            <a:r>
              <a:rPr lang="en-US" sz="4000" b="1" dirty="0" smtClean="0">
                <a:solidFill>
                  <a:schemeClr val="tx1"/>
                </a:solidFill>
                <a:latin typeface="Felix Titling" pitchFamily="82" charset="0"/>
              </a:rPr>
              <a:t>Services</a:t>
            </a:r>
          </a:p>
        </p:txBody>
      </p:sp>
      <p:sp>
        <p:nvSpPr>
          <p:cNvPr id="6147" name="Rectangle 3"/>
          <p:cNvSpPr>
            <a:spLocks noGrp="1" noChangeArrowheads="1"/>
          </p:cNvSpPr>
          <p:nvPr>
            <p:ph type="subTitle" idx="1"/>
          </p:nvPr>
        </p:nvSpPr>
        <p:spPr>
          <a:xfrm>
            <a:off x="4343400" y="2667000"/>
            <a:ext cx="3733800" cy="1219200"/>
          </a:xfrm>
        </p:spPr>
        <p:txBody>
          <a:bodyPr>
            <a:normAutofit/>
          </a:bodyPr>
          <a:lstStyle/>
          <a:p>
            <a:pPr algn="ctr" fontAlgn="auto">
              <a:spcAft>
                <a:spcPts val="0"/>
              </a:spcAft>
              <a:buFont typeface="Wingdings 2"/>
              <a:buNone/>
              <a:defRPr/>
            </a:pPr>
            <a:r>
              <a:rPr lang="en-US" i="1" dirty="0" smtClean="0">
                <a:solidFill>
                  <a:schemeClr val="tx2"/>
                </a:solidFill>
              </a:rPr>
              <a:t>Presents</a:t>
            </a:r>
          </a:p>
          <a:p>
            <a:pPr algn="ctr" fontAlgn="auto">
              <a:spcAft>
                <a:spcPts val="0"/>
              </a:spcAft>
              <a:buFont typeface="Wingdings 2"/>
              <a:buNone/>
              <a:defRPr/>
            </a:pPr>
            <a:r>
              <a:rPr lang="en-US" b="1" i="1" dirty="0" smtClean="0"/>
              <a:t>State Vehicle Contracts</a:t>
            </a:r>
            <a:r>
              <a:rPr lang="en-US" dirty="0" smtClean="0"/>
              <a:t> </a:t>
            </a:r>
          </a:p>
        </p:txBody>
      </p:sp>
      <p:pic>
        <p:nvPicPr>
          <p:cNvPr id="18436" name="Picture 4" descr="ORCPP_Logo_print"/>
          <p:cNvPicPr>
            <a:picLocks noChangeAspect="1" noChangeArrowheads="1"/>
          </p:cNvPicPr>
          <p:nvPr/>
        </p:nvPicPr>
        <p:blipFill>
          <a:blip r:embed="rId3" cstate="print"/>
          <a:srcRect/>
          <a:stretch>
            <a:fillRect/>
          </a:stretch>
        </p:blipFill>
        <p:spPr bwMode="auto">
          <a:xfrm>
            <a:off x="5791200" y="1524000"/>
            <a:ext cx="990600" cy="919163"/>
          </a:xfrm>
          <a:prstGeom prst="rect">
            <a:avLst/>
          </a:prstGeom>
          <a:noFill/>
          <a:ln w="9525">
            <a:noFill/>
            <a:miter lim="800000"/>
            <a:headEnd/>
            <a:tailEnd/>
          </a:ln>
        </p:spPr>
      </p:pic>
      <p:sp>
        <p:nvSpPr>
          <p:cNvPr id="18437" name="Rectangle 5"/>
          <p:cNvSpPr>
            <a:spLocks noChangeArrowheads="1"/>
          </p:cNvSpPr>
          <p:nvPr/>
        </p:nvSpPr>
        <p:spPr bwMode="auto">
          <a:xfrm>
            <a:off x="3733800" y="4876800"/>
            <a:ext cx="5029200" cy="685800"/>
          </a:xfrm>
          <a:prstGeom prst="rect">
            <a:avLst/>
          </a:prstGeom>
          <a:noFill/>
          <a:ln w="9525">
            <a:noFill/>
            <a:miter lim="800000"/>
            <a:headEnd/>
            <a:tailEnd/>
          </a:ln>
        </p:spPr>
        <p:txBody>
          <a:bodyPr/>
          <a:lstStyle/>
          <a:p>
            <a:pPr>
              <a:spcBef>
                <a:spcPct val="20000"/>
              </a:spcBef>
            </a:pPr>
            <a:endParaRPr lang="en-US" sz="2800">
              <a:latin typeface="Candara" pitchFamily="34" charset="0"/>
            </a:endParaRPr>
          </a:p>
        </p:txBody>
      </p:sp>
      <p:pic>
        <p:nvPicPr>
          <p:cNvPr id="18439" name="Picture 7" descr="j0156123"/>
          <p:cNvPicPr>
            <a:picLocks noChangeAspect="1" noChangeArrowheads="1"/>
          </p:cNvPicPr>
          <p:nvPr/>
        </p:nvPicPr>
        <p:blipFill>
          <a:blip r:embed="rId4" cstate="print"/>
          <a:srcRect/>
          <a:stretch>
            <a:fillRect/>
          </a:stretch>
        </p:blipFill>
        <p:spPr bwMode="auto">
          <a:xfrm>
            <a:off x="3581400" y="3733800"/>
            <a:ext cx="990600" cy="428625"/>
          </a:xfrm>
          <a:prstGeom prst="rect">
            <a:avLst/>
          </a:prstGeom>
          <a:noFill/>
          <a:ln w="9525">
            <a:noFill/>
            <a:miter lim="800000"/>
            <a:headEnd/>
            <a:tailEnd/>
          </a:ln>
        </p:spPr>
      </p:pic>
      <p:pic>
        <p:nvPicPr>
          <p:cNvPr id="18440" name="Picture 8" descr="CGA67"/>
          <p:cNvPicPr>
            <a:picLocks noChangeAspect="1" noChangeArrowheads="1"/>
          </p:cNvPicPr>
          <p:nvPr/>
        </p:nvPicPr>
        <p:blipFill>
          <a:blip r:embed="rId5" cstate="print"/>
          <a:srcRect/>
          <a:stretch>
            <a:fillRect/>
          </a:stretch>
        </p:blipFill>
        <p:spPr bwMode="auto">
          <a:xfrm>
            <a:off x="8001000" y="3733800"/>
            <a:ext cx="914400" cy="914400"/>
          </a:xfrm>
          <a:prstGeom prst="rect">
            <a:avLst/>
          </a:prstGeom>
          <a:noFill/>
          <a:ln w="9525">
            <a:noFill/>
            <a:miter lim="800000"/>
            <a:headEnd/>
            <a:tailEnd/>
          </a:ln>
        </p:spPr>
      </p:pic>
      <p:pic>
        <p:nvPicPr>
          <p:cNvPr id="18441" name="Picture 9" descr="j0319396"/>
          <p:cNvPicPr>
            <a:picLocks noChangeAspect="1" noChangeArrowheads="1"/>
          </p:cNvPicPr>
          <p:nvPr/>
        </p:nvPicPr>
        <p:blipFill>
          <a:blip r:embed="rId6" cstate="print"/>
          <a:srcRect/>
          <a:stretch>
            <a:fillRect/>
          </a:stretch>
        </p:blipFill>
        <p:spPr bwMode="auto">
          <a:xfrm>
            <a:off x="3733800" y="2362200"/>
            <a:ext cx="1143000" cy="619125"/>
          </a:xfrm>
          <a:prstGeom prst="rect">
            <a:avLst/>
          </a:prstGeom>
          <a:noFill/>
          <a:ln w="9525">
            <a:noFill/>
            <a:miter lim="800000"/>
            <a:headEnd/>
            <a:tailEnd/>
          </a:ln>
        </p:spPr>
      </p:pic>
      <p:pic>
        <p:nvPicPr>
          <p:cNvPr id="18442" name="Picture 10" descr="View Details"/>
          <p:cNvPicPr>
            <a:picLocks noChangeAspect="1" noChangeArrowheads="1"/>
          </p:cNvPicPr>
          <p:nvPr/>
        </p:nvPicPr>
        <p:blipFill>
          <a:blip r:embed="rId7" cstate="print"/>
          <a:srcRect/>
          <a:stretch>
            <a:fillRect/>
          </a:stretch>
        </p:blipFill>
        <p:spPr bwMode="auto">
          <a:xfrm>
            <a:off x="7239000" y="2057400"/>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algn="ctr"/>
            <a:r>
              <a:rPr lang="en-US" dirty="0" smtClean="0"/>
              <a:t>Achieving your best price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6110878"/>
              </p:ext>
            </p:extLst>
          </p:nvPr>
        </p:nvGraphicFramePr>
        <p:xfrm>
          <a:off x="0" y="838198"/>
          <a:ext cx="9143999" cy="6019801"/>
        </p:xfrm>
        <a:graphic>
          <a:graphicData uri="http://schemas.openxmlformats.org/drawingml/2006/table">
            <a:tbl>
              <a:tblPr firstRow="1" firstCol="1" bandRow="1"/>
              <a:tblGrid>
                <a:gridCol w="3627244"/>
                <a:gridCol w="5516755"/>
              </a:tblGrid>
              <a:tr h="188118">
                <a:tc>
                  <a:txBody>
                    <a:bodyPr/>
                    <a:lstStyle/>
                    <a:p>
                      <a:pPr marL="0" marR="0" algn="ctr">
                        <a:lnSpc>
                          <a:spcPct val="115000"/>
                        </a:lnSpc>
                        <a:spcBef>
                          <a:spcPts val="0"/>
                        </a:spcBef>
                        <a:spcAft>
                          <a:spcPts val="0"/>
                        </a:spcAft>
                      </a:pPr>
                      <a:r>
                        <a:rPr lang="en-US" sz="800" b="1"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Situation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800" b="1">
                          <a:solidFill>
                            <a:srgbClr val="000000"/>
                          </a:solidFill>
                          <a:effectLst/>
                          <a:latin typeface="Verdana" panose="020B0604030504040204" pitchFamily="34" charset="0"/>
                          <a:ea typeface="Calibri" panose="020F0502020204030204" pitchFamily="34" charset="0"/>
                          <a:cs typeface="Verdana" panose="020B0604030504040204" pitchFamily="34" charset="0"/>
                        </a:rPr>
                        <a:t>You should be able to answer questions such as...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6239">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Trends in supply and demand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When did past acquisitions take place?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Is there any indication of prevailing market conditions at that time?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239">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Pattern of demand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quantities were solicited for each acquisition?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quantities were acquired?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239">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Trends in prices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was the contract price?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How did the unsuccessful offers compare with the successful offer?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594">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Start-up costs and pricing strategy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Did the contract price include one-time engineering, tooling, or other start-up costs?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Should future contracts include similar or related costs?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Were necessary start-up costs paid for in a manner separate from the price for the item or service?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474">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Sources of supplies or services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How many sources were solicited for the prior acquisition?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specific sources were solicited?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How many sources made offers or proposals?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specific sources made offers or proposals?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239">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Product characteristics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Are there any significant differences between the requirements documents for the prior contract and the current requirements?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831">
                <a:tc>
                  <a:txBody>
                    <a:bodyPr/>
                    <a:lstStyle/>
                    <a:p>
                      <a:pPr marL="0" marR="0">
                        <a:lnSpc>
                          <a:spcPct val="115000"/>
                        </a:lnSpc>
                        <a:spcBef>
                          <a:spcPts val="0"/>
                        </a:spcBef>
                        <a:spcAft>
                          <a:spcPts val="0"/>
                        </a:spcAft>
                      </a:pPr>
                      <a:r>
                        <a:rPr lang="en-US" sz="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Delivery/ performance terms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was the delivery or performance period in days, weeks, months, or years?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In what month(s) were the supplies to be delivered or the service to be performed?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Did the supplier meet the delivery targets?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was the FOB point?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Was premium transportation required for timely delivery?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18">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Ownership costs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costs of ownership were associated with the acquisition?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18">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Acquisition Method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acquisition method was employed for past acquisitions?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474">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Contract terms and conditions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What were the general terms of past contracts?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Are there any significant differences between terms of the last contract (e.g., packing requirements, type of contract, and the like) and those recommended for this acquisition?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18">
                <a:tc>
                  <a:txBody>
                    <a:bodyPr/>
                    <a:lstStyle/>
                    <a:p>
                      <a:pPr marL="0" marR="0">
                        <a:lnSpc>
                          <a:spcPct val="115000"/>
                        </a:lnSpc>
                        <a:spcBef>
                          <a:spcPts val="0"/>
                        </a:spcBef>
                        <a:spcAft>
                          <a:spcPts val="0"/>
                        </a:spcAft>
                      </a:pPr>
                      <a:r>
                        <a:rPr lang="en-US" sz="800">
                          <a:solidFill>
                            <a:srgbClr val="000000"/>
                          </a:solidFill>
                          <a:effectLst/>
                          <a:latin typeface="Verdana" panose="020B0604030504040204" pitchFamily="34" charset="0"/>
                          <a:ea typeface="Calibri" panose="020F0502020204030204" pitchFamily="34" charset="0"/>
                          <a:cs typeface="Verdana" panose="020B0604030504040204" pitchFamily="34" charset="0"/>
                        </a:rPr>
                        <a:t>Problems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What problems were encountered during contract performance?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2453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533400"/>
            <a:ext cx="7162800" cy="1143000"/>
          </a:xfrm>
        </p:spPr>
        <p:txBody>
          <a:bodyPr/>
          <a:lstStyle/>
          <a:p>
            <a:pPr fontAlgn="auto">
              <a:spcAft>
                <a:spcPts val="0"/>
              </a:spcAft>
              <a:defRPr/>
            </a:pPr>
            <a:r>
              <a:rPr lang="en-US" smtClean="0">
                <a:latin typeface="Candara" pitchFamily="34" charset="0"/>
              </a:rPr>
              <a:t/>
            </a:r>
            <a:br>
              <a:rPr lang="en-US" smtClean="0">
                <a:latin typeface="Candara" pitchFamily="34" charset="0"/>
              </a:rPr>
            </a:br>
            <a:endParaRPr lang="en-US" sz="2400" smtClean="0"/>
          </a:p>
        </p:txBody>
      </p:sp>
      <p:sp>
        <p:nvSpPr>
          <p:cNvPr id="19459" name="Text Box 3"/>
          <p:cNvSpPr txBox="1">
            <a:spLocks noChangeArrowheads="1"/>
          </p:cNvSpPr>
          <p:nvPr/>
        </p:nvSpPr>
        <p:spPr bwMode="auto">
          <a:xfrm>
            <a:off x="0" y="296863"/>
            <a:ext cx="9144000" cy="830997"/>
          </a:xfrm>
          <a:prstGeom prst="rect">
            <a:avLst/>
          </a:prstGeom>
          <a:noFill/>
          <a:ln w="9525">
            <a:noFill/>
            <a:miter lim="800000"/>
            <a:headEnd/>
            <a:tailEnd/>
          </a:ln>
        </p:spPr>
        <p:txBody>
          <a:bodyPr wrap="square">
            <a:spAutoFit/>
          </a:bodyPr>
          <a:lstStyle/>
          <a:p>
            <a:pPr algn="ctr"/>
            <a:r>
              <a:rPr lang="en-US" sz="4800" dirty="0" smtClean="0">
                <a:latin typeface="Candara" pitchFamily="34" charset="0"/>
              </a:rPr>
              <a:t>Vehicle Market</a:t>
            </a:r>
            <a:endParaRPr lang="en-US" sz="4800" dirty="0">
              <a:latin typeface="Candara" pitchFamily="34" charset="0"/>
            </a:endParaRPr>
          </a:p>
        </p:txBody>
      </p:sp>
      <p:sp>
        <p:nvSpPr>
          <p:cNvPr id="9220" name="Text Box 4"/>
          <p:cNvSpPr txBox="1">
            <a:spLocks noChangeArrowheads="1"/>
          </p:cNvSpPr>
          <p:nvPr/>
        </p:nvSpPr>
        <p:spPr bwMode="auto">
          <a:xfrm>
            <a:off x="0" y="2057400"/>
            <a:ext cx="9144000" cy="3477875"/>
          </a:xfrm>
          <a:prstGeom prst="rect">
            <a:avLst/>
          </a:prstGeom>
          <a:noFill/>
          <a:ln w="9525">
            <a:noFill/>
            <a:miter lim="800000"/>
            <a:headEnd/>
            <a:tailEnd/>
          </a:ln>
        </p:spPr>
        <p:txBody>
          <a:bodyPr wrap="square">
            <a:spAutoFit/>
          </a:bodyPr>
          <a:lstStyle/>
          <a:p>
            <a:pPr>
              <a:defRPr/>
            </a:pPr>
            <a:r>
              <a:rPr lang="en-US" sz="3200" dirty="0">
                <a:latin typeface="+mn-lt"/>
              </a:rPr>
              <a:t>Total Cost of Ownership (</a:t>
            </a:r>
            <a:r>
              <a:rPr lang="en-US" sz="3200" dirty="0" err="1" smtClean="0">
                <a:latin typeface="+mn-lt"/>
              </a:rPr>
              <a:t>TCO</a:t>
            </a:r>
            <a:r>
              <a:rPr lang="en-US" sz="3200" dirty="0" smtClean="0">
                <a:latin typeface="+mn-lt"/>
              </a:rPr>
              <a:t>)</a:t>
            </a:r>
            <a:endParaRPr lang="en-US" sz="3200" dirty="0">
              <a:latin typeface="+mn-lt"/>
            </a:endParaRPr>
          </a:p>
          <a:p>
            <a:pPr>
              <a:defRPr/>
            </a:pPr>
            <a:r>
              <a:rPr lang="en-US" sz="3200" dirty="0" smtClean="0">
                <a:latin typeface="+mn-lt"/>
              </a:rPr>
              <a:t>Some </a:t>
            </a:r>
            <a:r>
              <a:rPr lang="en-US" sz="3200" dirty="0">
                <a:latin typeface="+mn-lt"/>
              </a:rPr>
              <a:t>case 200%</a:t>
            </a:r>
          </a:p>
          <a:p>
            <a:pPr>
              <a:defRPr/>
            </a:pPr>
            <a:r>
              <a:rPr lang="en-US" sz="3200" dirty="0" smtClean="0">
                <a:latin typeface="+mn-lt"/>
              </a:rPr>
              <a:t>Pricing should be </a:t>
            </a:r>
            <a:r>
              <a:rPr lang="en-US" sz="3200" dirty="0">
                <a:latin typeface="+mn-lt"/>
              </a:rPr>
              <a:t>very tight</a:t>
            </a:r>
          </a:p>
          <a:p>
            <a:pPr>
              <a:defRPr/>
            </a:pPr>
            <a:r>
              <a:rPr lang="en-US" sz="3200" dirty="0" smtClean="0">
                <a:latin typeface="+mn-lt"/>
              </a:rPr>
              <a:t>Hard </a:t>
            </a:r>
            <a:r>
              <a:rPr lang="en-US" sz="3200" dirty="0">
                <a:latin typeface="+mn-lt"/>
              </a:rPr>
              <a:t>to verify </a:t>
            </a:r>
            <a:r>
              <a:rPr lang="en-US" sz="3200" dirty="0" smtClean="0">
                <a:latin typeface="+mn-lt"/>
              </a:rPr>
              <a:t>cost, without competitive environment</a:t>
            </a:r>
            <a:endParaRPr lang="en-US" sz="3200" dirty="0">
              <a:latin typeface="+mn-lt"/>
            </a:endParaRPr>
          </a:p>
          <a:p>
            <a:pPr>
              <a:defRPr/>
            </a:pPr>
            <a:r>
              <a:rPr lang="en-US" sz="3200" dirty="0">
                <a:latin typeface="+mn-lt"/>
              </a:rPr>
              <a:t>No way to verify exact bid </a:t>
            </a:r>
            <a:r>
              <a:rPr lang="en-US" sz="3200" dirty="0" smtClean="0">
                <a:latin typeface="+mn-lt"/>
              </a:rPr>
              <a:t>assistance</a:t>
            </a:r>
          </a:p>
          <a:p>
            <a:pPr>
              <a:defRPr/>
            </a:pPr>
            <a:r>
              <a:rPr lang="en-US" sz="3200" dirty="0" smtClean="0">
                <a:latin typeface="+mn-lt"/>
              </a:rPr>
              <a:t>Very competitive, national consortiums</a:t>
            </a:r>
            <a:endParaRPr lang="en-US" sz="3200" dirty="0">
              <a:latin typeface="+mn-lt"/>
            </a:endParaRPr>
          </a:p>
          <a:p>
            <a:pPr>
              <a:buFontTx/>
              <a:buChar char="•"/>
              <a:defRPr/>
            </a:pPr>
            <a:endParaRPr lang="en-US" sz="2800" dirty="0">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big cooperatives</a:t>
            </a:r>
            <a:endParaRPr lang="en-US" dirty="0"/>
          </a:p>
        </p:txBody>
      </p:sp>
      <p:sp>
        <p:nvSpPr>
          <p:cNvPr id="5" name="Content Placeholder 4"/>
          <p:cNvSpPr>
            <a:spLocks noGrp="1"/>
          </p:cNvSpPr>
          <p:nvPr>
            <p:ph idx="1"/>
          </p:nvPr>
        </p:nvSpPr>
        <p:spPr/>
        <p:txBody>
          <a:bodyPr/>
          <a:lstStyle/>
          <a:p>
            <a:pPr lvl="0"/>
            <a:r>
              <a:rPr lang="en-US" sz="2400" dirty="0">
                <a:latin typeface="Calibri" panose="020F0502020204030204" pitchFamily="34" charset="0"/>
                <a:cs typeface="Calibri" panose="020F0502020204030204" pitchFamily="34" charset="0"/>
              </a:rPr>
              <a:t>Explain how your company plans to market the Master Agreement to existing government customers and transition these customers to the Master Agreement. Please provide the amount of purchases of existing public agency clients that your company will transition to the </a:t>
            </a:r>
            <a:r>
              <a:rPr lang="en-US" sz="2400" dirty="0" err="1" smtClean="0">
                <a:latin typeface="Calibri" panose="020F0502020204030204" pitchFamily="34" charset="0"/>
                <a:cs typeface="Calibri" panose="020F0502020204030204" pitchFamily="34" charset="0"/>
              </a:rPr>
              <a:t>XXXXXXXXXXX</a:t>
            </a:r>
            <a:r>
              <a:rPr lang="en-US" sz="2400" dirty="0" smtClean="0">
                <a:latin typeface="Calibri" panose="020F0502020204030204" pitchFamily="34" charset="0"/>
                <a:cs typeface="Calibri" panose="020F0502020204030204" pitchFamily="34" charset="0"/>
              </a:rPr>
              <a:t> contract </a:t>
            </a:r>
            <a:r>
              <a:rPr lang="en-US" sz="2400" dirty="0">
                <a:latin typeface="Calibri" panose="020F0502020204030204" pitchFamily="34" charset="0"/>
                <a:cs typeface="Calibri" panose="020F0502020204030204" pitchFamily="34" charset="0"/>
              </a:rPr>
              <a:t>for the initial three years of the contract in the following format within your proposal.</a:t>
            </a:r>
          </a:p>
          <a:p>
            <a:r>
              <a:rPr lang="en-US" sz="2400" dirty="0">
                <a:latin typeface="Calibri" panose="020F0502020204030204" pitchFamily="34" charset="0"/>
                <a:cs typeface="Calibri" panose="020F0502020204030204" pitchFamily="34" charset="0"/>
              </a:rPr>
              <a:t> </a:t>
            </a:r>
          </a:p>
          <a:p>
            <a:pPr lvl="1"/>
            <a:r>
              <a:rPr lang="en-US" sz="2400" dirty="0">
                <a:latin typeface="Calibri" panose="020F0502020204030204" pitchFamily="34" charset="0"/>
                <a:cs typeface="Calibri" panose="020F0502020204030204" pitchFamily="34" charset="0"/>
              </a:rPr>
              <a:t>$</a:t>
            </a:r>
            <a:r>
              <a:rPr lang="en-US" sz="2400" u="sng"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.00 will be transitioned in year one.</a:t>
            </a:r>
          </a:p>
          <a:p>
            <a:pPr lvl="1"/>
            <a:r>
              <a:rPr lang="en-US" sz="2400" dirty="0">
                <a:latin typeface="Calibri" panose="020F0502020204030204" pitchFamily="34" charset="0"/>
                <a:cs typeface="Calibri" panose="020F0502020204030204" pitchFamily="34" charset="0"/>
              </a:rPr>
              <a:t>$</a:t>
            </a:r>
            <a:r>
              <a:rPr lang="en-US" sz="2400" u="sng"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.00 will be transitioned in year two.</a:t>
            </a:r>
          </a:p>
          <a:p>
            <a:pPr lvl="1"/>
            <a:r>
              <a:rPr lang="en-US" sz="2400" dirty="0">
                <a:latin typeface="Calibri" panose="020F0502020204030204" pitchFamily="34" charset="0"/>
                <a:cs typeface="Calibri" panose="020F0502020204030204" pitchFamily="34" charset="0"/>
              </a:rPr>
              <a:t>$</a:t>
            </a:r>
            <a:r>
              <a:rPr lang="en-US" sz="2400" u="sng"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.00 will be transitioned in year three</a:t>
            </a:r>
            <a:r>
              <a:rPr lang="en-US" sz="2400" dirty="0" smtClean="0">
                <a:latin typeface="Calibri" panose="020F0502020204030204" pitchFamily="34" charset="0"/>
                <a:cs typeface="Calibri" panose="020F0502020204030204" pitchFamily="34" charset="0"/>
              </a:rPr>
              <a:t>.</a:t>
            </a:r>
          </a:p>
          <a:p>
            <a:pPr lvl="1"/>
            <a:endParaRPr lang="en-US" sz="2400" dirty="0">
              <a:latin typeface="Calibri" panose="020F0502020204030204" pitchFamily="34" charset="0"/>
              <a:cs typeface="Calibri" panose="020F0502020204030204" pitchFamily="34" charset="0"/>
            </a:endParaRPr>
          </a:p>
          <a:p>
            <a:pPr lvl="1"/>
            <a:r>
              <a:rPr lang="en-US" sz="2400" dirty="0" smtClean="0">
                <a:latin typeface="Calibri" panose="020F0502020204030204" pitchFamily="34" charset="0"/>
                <a:cs typeface="Calibri" panose="020F0502020204030204" pitchFamily="34" charset="0"/>
              </a:rPr>
              <a:t>Then they increase administration fees</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6677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10"/>
          <p:cNvSpPr txBox="1">
            <a:spLocks noChangeArrowheads="1"/>
          </p:cNvSpPr>
          <p:nvPr/>
        </p:nvSpPr>
        <p:spPr bwMode="auto">
          <a:xfrm>
            <a:off x="1" y="296863"/>
            <a:ext cx="8991599" cy="830997"/>
          </a:xfrm>
          <a:prstGeom prst="rect">
            <a:avLst/>
          </a:prstGeom>
          <a:noFill/>
          <a:ln w="9525">
            <a:noFill/>
            <a:miter lim="800000"/>
            <a:headEnd/>
            <a:tailEnd/>
          </a:ln>
        </p:spPr>
        <p:txBody>
          <a:bodyPr wrap="square">
            <a:spAutoFit/>
          </a:bodyPr>
          <a:lstStyle/>
          <a:p>
            <a:pPr algn="ctr"/>
            <a:r>
              <a:rPr lang="en-US" sz="4800" dirty="0" smtClean="0">
                <a:latin typeface="Candara" pitchFamily="34" charset="0"/>
              </a:rPr>
              <a:t>Revised old process</a:t>
            </a:r>
            <a:endParaRPr lang="en-US" sz="4800" dirty="0">
              <a:latin typeface="Candara" pitchFamily="34" charset="0"/>
            </a:endParaRPr>
          </a:p>
        </p:txBody>
      </p:sp>
      <p:sp>
        <p:nvSpPr>
          <p:cNvPr id="10244" name="Text Box 12"/>
          <p:cNvSpPr txBox="1">
            <a:spLocks noChangeArrowheads="1"/>
          </p:cNvSpPr>
          <p:nvPr/>
        </p:nvSpPr>
        <p:spPr bwMode="auto">
          <a:xfrm>
            <a:off x="152400" y="1676400"/>
            <a:ext cx="8534400" cy="4955203"/>
          </a:xfrm>
          <a:prstGeom prst="rect">
            <a:avLst/>
          </a:prstGeom>
          <a:noFill/>
          <a:ln w="9525">
            <a:noFill/>
            <a:miter lim="800000"/>
            <a:headEnd/>
            <a:tailEnd/>
          </a:ln>
        </p:spPr>
        <p:txBody>
          <a:bodyPr wrap="square">
            <a:spAutoFit/>
          </a:bodyPr>
          <a:lstStyle/>
          <a:p>
            <a:pPr>
              <a:defRPr/>
            </a:pPr>
            <a:r>
              <a:rPr lang="en-US" sz="3200" dirty="0">
                <a:latin typeface="+mn-lt"/>
              </a:rPr>
              <a:t>Process only allows amendment </a:t>
            </a:r>
            <a:r>
              <a:rPr lang="en-US" sz="3200" dirty="0" smtClean="0">
                <a:latin typeface="+mn-lt"/>
              </a:rPr>
              <a:t>changes</a:t>
            </a:r>
          </a:p>
          <a:p>
            <a:pPr>
              <a:defRPr/>
            </a:pPr>
            <a:endParaRPr lang="en-US" sz="3200" dirty="0">
              <a:latin typeface="+mn-lt"/>
            </a:endParaRPr>
          </a:p>
          <a:p>
            <a:pPr>
              <a:defRPr/>
            </a:pPr>
            <a:r>
              <a:rPr lang="en-US" sz="3200" dirty="0" smtClean="0">
                <a:latin typeface="+mn-lt"/>
              </a:rPr>
              <a:t>Required renewals</a:t>
            </a:r>
          </a:p>
          <a:p>
            <a:pPr>
              <a:defRPr/>
            </a:pPr>
            <a:endParaRPr lang="en-US" sz="3200" dirty="0">
              <a:latin typeface="+mn-lt"/>
            </a:endParaRPr>
          </a:p>
          <a:p>
            <a:pPr>
              <a:defRPr/>
            </a:pPr>
            <a:r>
              <a:rPr lang="en-US" sz="3200" dirty="0" smtClean="0">
                <a:latin typeface="+mn-lt"/>
              </a:rPr>
              <a:t>Labor </a:t>
            </a:r>
            <a:r>
              <a:rPr lang="en-US" sz="3200" dirty="0">
                <a:latin typeface="+mn-lt"/>
              </a:rPr>
              <a:t>hours, roll over </a:t>
            </a:r>
            <a:r>
              <a:rPr lang="en-US" sz="3200" dirty="0" smtClean="0">
                <a:latin typeface="+mn-lt"/>
              </a:rPr>
              <a:t>time</a:t>
            </a:r>
          </a:p>
          <a:p>
            <a:pPr>
              <a:defRPr/>
            </a:pPr>
            <a:endParaRPr lang="en-US" sz="3200" dirty="0">
              <a:latin typeface="+mn-lt"/>
            </a:endParaRPr>
          </a:p>
          <a:p>
            <a:pPr>
              <a:defRPr/>
            </a:pPr>
            <a:r>
              <a:rPr lang="en-US" sz="3200" dirty="0">
                <a:latin typeface="+mn-lt"/>
              </a:rPr>
              <a:t>3-6 months to get a new vehicle on </a:t>
            </a:r>
            <a:r>
              <a:rPr lang="en-US" sz="3200" dirty="0" smtClean="0">
                <a:latin typeface="+mn-lt"/>
              </a:rPr>
              <a:t>contract</a:t>
            </a:r>
          </a:p>
          <a:p>
            <a:pPr>
              <a:defRPr/>
            </a:pPr>
            <a:endParaRPr lang="en-US" sz="3200" dirty="0">
              <a:latin typeface="+mn-lt"/>
            </a:endParaRPr>
          </a:p>
          <a:p>
            <a:pPr>
              <a:defRPr/>
            </a:pPr>
            <a:r>
              <a:rPr lang="en-US" sz="3200" dirty="0" smtClean="0">
                <a:latin typeface="+mn-lt"/>
              </a:rPr>
              <a:t>Delivery charges</a:t>
            </a:r>
            <a:endParaRPr lang="en-US" sz="3200" dirty="0">
              <a:latin typeface="+mn-lt"/>
            </a:endParaRPr>
          </a:p>
          <a:p>
            <a:pPr>
              <a:buFontTx/>
              <a:buChar char="•"/>
              <a:defRPr/>
            </a:pPr>
            <a:endParaRPr lang="en-US" sz="2800" dirty="0">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fontAlgn="auto">
              <a:spcAft>
                <a:spcPts val="0"/>
              </a:spcAft>
              <a:defRPr/>
            </a:pPr>
            <a:r>
              <a:rPr lang="en-US" dirty="0" smtClean="0"/>
              <a:t>Customer Focus</a:t>
            </a:r>
          </a:p>
        </p:txBody>
      </p:sp>
      <p:sp>
        <p:nvSpPr>
          <p:cNvPr id="24579" name="Rectangle 3"/>
          <p:cNvSpPr>
            <a:spLocks noGrp="1" noChangeArrowheads="1"/>
          </p:cNvSpPr>
          <p:nvPr>
            <p:ph idx="1"/>
          </p:nvPr>
        </p:nvSpPr>
        <p:spPr>
          <a:xfrm>
            <a:off x="76200" y="1600200"/>
            <a:ext cx="8686800" cy="4525963"/>
          </a:xfrm>
        </p:spPr>
        <p:txBody>
          <a:bodyPr/>
          <a:lstStyle/>
          <a:p>
            <a:pPr>
              <a:buFontTx/>
              <a:buNone/>
            </a:pPr>
            <a:r>
              <a:rPr lang="en-US" dirty="0" smtClean="0"/>
              <a:t>	DAS’ strategic sourcing team, based on Agency and ORCPP member input, helped determine customer needs for more flexibility in the terms, conditions and specifications for the evaluation of the best value available to them.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BVA</a:t>
            </a:r>
            <a:endParaRPr lang="en-US" dirty="0"/>
          </a:p>
        </p:txBody>
      </p:sp>
      <p:sp>
        <p:nvSpPr>
          <p:cNvPr id="3" name="Content Placeholder 2"/>
          <p:cNvSpPr>
            <a:spLocks noGrp="1"/>
          </p:cNvSpPr>
          <p:nvPr>
            <p:ph idx="1"/>
          </p:nvPr>
        </p:nvSpPr>
        <p:spPr/>
        <p:txBody>
          <a:bodyPr/>
          <a:lstStyle/>
          <a:p>
            <a:r>
              <a:rPr lang="en-US" dirty="0" smtClean="0"/>
              <a:t>FAR and grant compliance</a:t>
            </a:r>
          </a:p>
          <a:p>
            <a:r>
              <a:rPr lang="en-US" dirty="0" smtClean="0"/>
              <a:t>Being fiduciary responsible</a:t>
            </a:r>
          </a:p>
          <a:p>
            <a:r>
              <a:rPr lang="en-US" dirty="0" smtClean="0"/>
              <a:t>Where is our money going </a:t>
            </a:r>
          </a:p>
          <a:p>
            <a:r>
              <a:rPr lang="en-US" dirty="0" smtClean="0"/>
              <a:t>Guarantees best price</a:t>
            </a:r>
          </a:p>
          <a:p>
            <a:endParaRPr lang="en-US" dirty="0"/>
          </a:p>
        </p:txBody>
      </p:sp>
    </p:spTree>
    <p:extLst>
      <p:ext uri="{BB962C8B-B14F-4D97-AF65-F5344CB8AC3E}">
        <p14:creationId xmlns:p14="http://schemas.microsoft.com/office/powerpoint/2010/main" val="4185738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219200" y="69381"/>
            <a:ext cx="5171067" cy="6717324"/>
          </a:xfrm>
          <a:prstGeom prst="rect">
            <a:avLst/>
          </a:prstGeom>
        </p:spPr>
      </p:pic>
    </p:spTree>
    <p:extLst>
      <p:ext uri="{BB962C8B-B14F-4D97-AF65-F5344CB8AC3E}">
        <p14:creationId xmlns:p14="http://schemas.microsoft.com/office/powerpoint/2010/main" val="235296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274638"/>
            <a:ext cx="7162800" cy="411162"/>
          </a:xfrm>
        </p:spPr>
        <p:txBody>
          <a:bodyPr>
            <a:normAutofit fontScale="90000"/>
          </a:bodyPr>
          <a:lstStyle/>
          <a:p>
            <a:pPr algn="ctr" fontAlgn="auto">
              <a:spcAft>
                <a:spcPts val="0"/>
              </a:spcAft>
              <a:defRPr/>
            </a:pPr>
            <a:r>
              <a:rPr lang="en-US" sz="2400" dirty="0" smtClean="0">
                <a:latin typeface="Candara" pitchFamily="34" charset="0"/>
              </a:rPr>
              <a:t>Vehicle Comparison Info</a:t>
            </a:r>
          </a:p>
        </p:txBody>
      </p:sp>
      <p:pic>
        <p:nvPicPr>
          <p:cNvPr id="22531" name="Picture 223"/>
          <p:cNvPicPr>
            <a:picLocks noChangeAspect="1" noChangeArrowheads="1"/>
          </p:cNvPicPr>
          <p:nvPr/>
        </p:nvPicPr>
        <p:blipFill>
          <a:blip r:embed="rId2" cstate="print"/>
          <a:srcRect/>
          <a:stretch>
            <a:fillRect/>
          </a:stretch>
        </p:blipFill>
        <p:spPr bwMode="auto">
          <a:xfrm>
            <a:off x="1447800" y="635000"/>
            <a:ext cx="6248400" cy="622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r>
              <a:rPr lang="en-US" sz="4000" dirty="0" smtClean="0"/>
              <a:t>Cost Reduction Opportunities</a:t>
            </a:r>
          </a:p>
        </p:txBody>
      </p:sp>
      <p:sp>
        <p:nvSpPr>
          <p:cNvPr id="29699" name="Rectangle 3"/>
          <p:cNvSpPr>
            <a:spLocks noGrp="1" noChangeArrowheads="1"/>
          </p:cNvSpPr>
          <p:nvPr>
            <p:ph idx="1"/>
          </p:nvPr>
        </p:nvSpPr>
        <p:spPr>
          <a:xfrm>
            <a:off x="1600200" y="1524000"/>
            <a:ext cx="7391400" cy="5334000"/>
          </a:xfrm>
        </p:spPr>
        <p:txBody>
          <a:bodyPr/>
          <a:lstStyle/>
          <a:p>
            <a:r>
              <a:rPr lang="en-US" dirty="0" smtClean="0"/>
              <a:t>Volume (ask other agencies)</a:t>
            </a:r>
          </a:p>
          <a:p>
            <a:r>
              <a:rPr lang="en-US" dirty="0" smtClean="0"/>
              <a:t>Negotiate:</a:t>
            </a:r>
          </a:p>
          <a:p>
            <a:pPr lvl="1"/>
            <a:r>
              <a:rPr lang="en-US" sz="2400" dirty="0" smtClean="0">
                <a:latin typeface="Candara" pitchFamily="34" charset="0"/>
              </a:rPr>
              <a:t>Bid Assistance</a:t>
            </a:r>
          </a:p>
          <a:p>
            <a:pPr lvl="1"/>
            <a:r>
              <a:rPr lang="en-US" sz="2400" dirty="0" smtClean="0">
                <a:latin typeface="Candara" pitchFamily="34" charset="0"/>
              </a:rPr>
              <a:t>Profit</a:t>
            </a:r>
          </a:p>
          <a:p>
            <a:pPr lvl="1"/>
            <a:r>
              <a:rPr lang="en-US" sz="2400" dirty="0" smtClean="0">
                <a:latin typeface="Candara" pitchFamily="34" charset="0"/>
              </a:rPr>
              <a:t>Hold Back</a:t>
            </a:r>
          </a:p>
          <a:p>
            <a:r>
              <a:rPr lang="en-US" dirty="0" smtClean="0"/>
              <a:t>Pre-packaged deals (no added options)</a:t>
            </a:r>
          </a:p>
          <a:p>
            <a:r>
              <a:rPr lang="en-US" dirty="0" smtClean="0"/>
              <a:t>All dealers bid at 5% range</a:t>
            </a:r>
          </a:p>
          <a:p>
            <a:r>
              <a:rPr lang="en-US" dirty="0" smtClean="0"/>
              <a:t>Don’t over spec</a:t>
            </a:r>
          </a:p>
          <a:p>
            <a:r>
              <a:rPr lang="en-US" dirty="0" smtClean="0"/>
              <a:t>Just ask, call  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991600" cy="685800"/>
          </a:xfrm>
        </p:spPr>
        <p:txBody>
          <a:bodyPr>
            <a:normAutofit/>
          </a:bodyPr>
          <a:lstStyle/>
          <a:p>
            <a:pPr algn="ctr" fontAlgn="auto">
              <a:spcAft>
                <a:spcPts val="0"/>
              </a:spcAft>
              <a:defRPr/>
            </a:pPr>
            <a:r>
              <a:rPr lang="en-US" dirty="0" smtClean="0"/>
              <a:t>Other areas  </a:t>
            </a:r>
          </a:p>
        </p:txBody>
      </p:sp>
      <p:sp>
        <p:nvSpPr>
          <p:cNvPr id="20483" name="Content Placeholder 2"/>
          <p:cNvSpPr>
            <a:spLocks noGrp="1"/>
          </p:cNvSpPr>
          <p:nvPr>
            <p:ph idx="1"/>
          </p:nvPr>
        </p:nvSpPr>
        <p:spPr>
          <a:xfrm>
            <a:off x="0" y="1371600"/>
            <a:ext cx="8991600" cy="5486400"/>
          </a:xfrm>
        </p:spPr>
        <p:txBody>
          <a:bodyPr>
            <a:normAutofit/>
          </a:bodyPr>
          <a:lstStyle/>
          <a:p>
            <a:pPr fontAlgn="auto">
              <a:spcAft>
                <a:spcPts val="0"/>
              </a:spcAft>
              <a:buFont typeface="Wingdings 2"/>
              <a:buChar char=""/>
              <a:defRPr/>
            </a:pPr>
            <a:r>
              <a:rPr lang="en-US" sz="2800" dirty="0" smtClean="0"/>
              <a:t>Order Cycles: </a:t>
            </a:r>
          </a:p>
          <a:p>
            <a:pPr marL="457200" indent="-457200" fontAlgn="auto">
              <a:spcAft>
                <a:spcPts val="0"/>
              </a:spcAft>
              <a:buFontTx/>
              <a:buNone/>
              <a:defRPr/>
            </a:pPr>
            <a:r>
              <a:rPr lang="en-US" sz="2400" dirty="0" smtClean="0">
                <a:latin typeface="Candara" pitchFamily="34" charset="0"/>
              </a:rPr>
              <a:t>     - Static Model Year pricing,  beginning of Model Year. </a:t>
            </a:r>
          </a:p>
          <a:p>
            <a:pPr fontAlgn="auto">
              <a:spcAft>
                <a:spcPts val="0"/>
              </a:spcAft>
              <a:buFontTx/>
              <a:buNone/>
              <a:defRPr/>
            </a:pPr>
            <a:r>
              <a:rPr lang="en-US" sz="2400" dirty="0" smtClean="0">
                <a:latin typeface="Candara" pitchFamily="34" charset="0"/>
              </a:rPr>
              <a:t>     - Real time pricing at time of order.</a:t>
            </a:r>
          </a:p>
          <a:p>
            <a:pPr fontAlgn="auto">
              <a:spcAft>
                <a:spcPts val="0"/>
              </a:spcAft>
              <a:buFont typeface="Wingdings 2"/>
              <a:buChar char=""/>
              <a:defRPr/>
            </a:pPr>
            <a:r>
              <a:rPr lang="en-US" sz="2800" dirty="0" smtClean="0"/>
              <a:t>Dealers have units on Lot for better price w/more options.</a:t>
            </a:r>
          </a:p>
          <a:p>
            <a:pPr fontAlgn="auto">
              <a:spcAft>
                <a:spcPts val="0"/>
              </a:spcAft>
              <a:buFont typeface="Wingdings 2"/>
              <a:buChar char=""/>
              <a:defRPr/>
            </a:pPr>
            <a:r>
              <a:rPr lang="en-US" sz="2800" dirty="0" smtClean="0"/>
              <a:t>No one wants to miss Orders (not to one another or other manufacturers).</a:t>
            </a:r>
          </a:p>
          <a:p>
            <a:pPr fontAlgn="auto">
              <a:spcAft>
                <a:spcPts val="0"/>
              </a:spcAft>
              <a:buFont typeface="Wingdings 2"/>
              <a:buChar char=""/>
              <a:defRPr/>
            </a:pPr>
            <a:r>
              <a:rPr lang="en-US" sz="2800" dirty="0" smtClean="0"/>
              <a:t>Wait until model close out</a:t>
            </a:r>
          </a:p>
          <a:p>
            <a:pPr fontAlgn="auto">
              <a:spcAft>
                <a:spcPts val="0"/>
              </a:spcAft>
              <a:buFont typeface="Wingdings 2"/>
              <a:buChar char=""/>
              <a:defRPr/>
            </a:pPr>
            <a:r>
              <a:rPr lang="en-US" sz="2800" dirty="0" smtClean="0"/>
              <a:t>User input.</a:t>
            </a:r>
          </a:p>
          <a:p>
            <a:pPr fontAlgn="auto">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Acquiring your new vehicle</a:t>
            </a:r>
          </a:p>
        </p:txBody>
      </p:sp>
      <p:sp>
        <p:nvSpPr>
          <p:cNvPr id="3" name="Content Placeholder 2"/>
          <p:cNvSpPr>
            <a:spLocks noGrp="1"/>
          </p:cNvSpPr>
          <p:nvPr>
            <p:ph idx="1"/>
          </p:nvPr>
        </p:nvSpPr>
        <p:spPr/>
        <p:txBody>
          <a:bodyPr/>
          <a:lstStyle/>
          <a:p>
            <a:r>
              <a:rPr lang="en-US" dirty="0" smtClean="0"/>
              <a:t>Download: </a:t>
            </a:r>
            <a:r>
              <a:rPr lang="en-US" sz="1600" dirty="0" smtClean="0">
                <a:solidFill>
                  <a:srgbClr val="000000"/>
                </a:solidFill>
                <a:latin typeface="Calibri" panose="020F0502020204030204" pitchFamily="34" charset="0"/>
              </a:rPr>
              <a:t> </a:t>
            </a:r>
            <a:r>
              <a:rPr lang="en-US" sz="4400" b="1" dirty="0">
                <a:solidFill>
                  <a:srgbClr val="053661"/>
                </a:solidFill>
                <a:latin typeface="Calibri" panose="020F0502020204030204" pitchFamily="34" charset="0"/>
              </a:rPr>
              <a:t>BUYERS GUIDE </a:t>
            </a:r>
            <a:r>
              <a:rPr lang="en-US" sz="2000" i="1" dirty="0">
                <a:solidFill>
                  <a:srgbClr val="053661"/>
                </a:solidFill>
                <a:latin typeface="Calibri" panose="020F0502020204030204" pitchFamily="34" charset="0"/>
              </a:rPr>
              <a:t>FOR </a:t>
            </a:r>
            <a:r>
              <a:rPr lang="en-US" b="1" dirty="0" smtClean="0">
                <a:solidFill>
                  <a:srgbClr val="053661"/>
                </a:solidFill>
                <a:latin typeface="Calibri" panose="020F0502020204030204" pitchFamily="34" charset="0"/>
              </a:rPr>
              <a:t>FLEET </a:t>
            </a:r>
            <a:r>
              <a:rPr lang="en-US" b="1" dirty="0">
                <a:solidFill>
                  <a:srgbClr val="053661"/>
                </a:solidFill>
                <a:latin typeface="Calibri" panose="020F0502020204030204" pitchFamily="34" charset="0"/>
              </a:rPr>
              <a:t>Vehicles </a:t>
            </a:r>
            <a:r>
              <a:rPr lang="en-US" b="1" dirty="0" smtClean="0">
                <a:solidFill>
                  <a:srgbClr val="053661"/>
                </a:solidFill>
                <a:latin typeface="Calibri" panose="020F0502020204030204" pitchFamily="34" charset="0"/>
              </a:rPr>
              <a:t>attached to the price agreement</a:t>
            </a:r>
          </a:p>
          <a:p>
            <a:r>
              <a:rPr lang="en-US" dirty="0" smtClean="0"/>
              <a:t>Use the </a:t>
            </a:r>
            <a:r>
              <a:rPr lang="en-US" dirty="0"/>
              <a:t>Excel spread sheet </a:t>
            </a:r>
            <a:r>
              <a:rPr lang="en-US" dirty="0" smtClean="0"/>
              <a:t>as a reference</a:t>
            </a:r>
            <a:endParaRPr lang="en-US" dirty="0"/>
          </a:p>
          <a:p>
            <a:r>
              <a:rPr lang="en-US" dirty="0" smtClean="0"/>
              <a:t>Locate </a:t>
            </a:r>
            <a:r>
              <a:rPr lang="en-US" dirty="0"/>
              <a:t>Vehicle </a:t>
            </a:r>
            <a:r>
              <a:rPr lang="en-US" dirty="0" smtClean="0"/>
              <a:t>type</a:t>
            </a:r>
            <a:endParaRPr lang="en-US" dirty="0"/>
          </a:p>
          <a:p>
            <a:r>
              <a:rPr lang="en-US" dirty="0" smtClean="0"/>
              <a:t>Evaluate base </a:t>
            </a:r>
            <a:r>
              <a:rPr lang="en-US" dirty="0"/>
              <a:t>model contract </a:t>
            </a:r>
            <a:r>
              <a:rPr lang="en-US" dirty="0" smtClean="0"/>
              <a:t>pricing</a:t>
            </a:r>
            <a:endParaRPr lang="en-US" dirty="0"/>
          </a:p>
          <a:p>
            <a:r>
              <a:rPr lang="en-US" dirty="0" smtClean="0"/>
              <a:t>Determine </a:t>
            </a:r>
            <a:r>
              <a:rPr lang="en-US" dirty="0"/>
              <a:t>best dealer; </a:t>
            </a:r>
            <a:r>
              <a:rPr lang="en-US" dirty="0" smtClean="0"/>
              <a:t>USE </a:t>
            </a:r>
            <a:r>
              <a:rPr lang="en-US" dirty="0" err="1" smtClean="0"/>
              <a:t>BVA</a:t>
            </a:r>
            <a:endParaRPr lang="en-US" dirty="0"/>
          </a:p>
        </p:txBody>
      </p:sp>
    </p:spTree>
    <p:extLst>
      <p:ext uri="{BB962C8B-B14F-4D97-AF65-F5344CB8AC3E}">
        <p14:creationId xmlns:p14="http://schemas.microsoft.com/office/powerpoint/2010/main" val="341609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US" dirty="0" smtClean="0"/>
              <a:t>questions</a:t>
            </a:r>
            <a:endParaRPr lang="en-US" dirty="0"/>
          </a:p>
        </p:txBody>
      </p:sp>
      <p:sp>
        <p:nvSpPr>
          <p:cNvPr id="3" name="Content Placeholder 2"/>
          <p:cNvSpPr>
            <a:spLocks noGrp="1"/>
          </p:cNvSpPr>
          <p:nvPr>
            <p:ph idx="1"/>
          </p:nvPr>
        </p:nvSpPr>
        <p:spPr>
          <a:xfrm>
            <a:off x="304800" y="838200"/>
            <a:ext cx="8686800" cy="5867400"/>
          </a:xfrm>
        </p:spPr>
        <p:txBody>
          <a:bodyPr/>
          <a:lstStyle/>
          <a:p>
            <a:r>
              <a:rPr lang="en-US" sz="1800" b="1" dirty="0" smtClean="0">
                <a:latin typeface="Calibri" panose="020F0502020204030204" pitchFamily="34" charset="0"/>
                <a:cs typeface="Calibri" panose="020F0502020204030204" pitchFamily="34" charset="0"/>
              </a:rPr>
              <a:t>Dustin </a:t>
            </a:r>
            <a:r>
              <a:rPr lang="en-US" sz="1800" b="1" dirty="0" err="1" smtClean="0">
                <a:latin typeface="Calibri" panose="020F0502020204030204" pitchFamily="34" charset="0"/>
                <a:cs typeface="Calibri" panose="020F0502020204030204" pitchFamily="34" charset="0"/>
              </a:rPr>
              <a:t>Sculatti</a:t>
            </a:r>
            <a:endParaRPr lang="en-US" sz="1800" b="1" dirty="0" smtClean="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hlinkClick r:id="rId2"/>
              </a:rPr>
              <a:t>Dustin.M.SCULATTI@oregon.gov</a:t>
            </a:r>
            <a:endParaRPr lang="en-US" sz="1800" b="1" dirty="0" smtClean="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503-378-2048</a:t>
            </a:r>
          </a:p>
          <a:p>
            <a:endParaRPr lang="en-US" sz="1800" b="1" dirty="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Greg Smith</a:t>
            </a:r>
          </a:p>
          <a:p>
            <a:r>
              <a:rPr lang="en-US" sz="1800" b="1" dirty="0" smtClean="0">
                <a:latin typeface="Calibri" panose="020F0502020204030204" pitchFamily="34" charset="0"/>
                <a:cs typeface="Calibri" panose="020F0502020204030204" pitchFamily="34" charset="0"/>
                <a:hlinkClick r:id="rId3"/>
              </a:rPr>
              <a:t>Greg.F.SMITH@oregon.gov</a:t>
            </a:r>
            <a:endParaRPr lang="en-US" sz="1800" b="1" dirty="0" smtClean="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503-378-5789</a:t>
            </a:r>
          </a:p>
          <a:p>
            <a:endParaRPr lang="en-US" sz="1800" b="1" dirty="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Rachel Smith</a:t>
            </a:r>
          </a:p>
          <a:p>
            <a:r>
              <a:rPr lang="de-DE" sz="1800" b="1" dirty="0" smtClean="0">
                <a:latin typeface="Calibri" panose="020F0502020204030204" pitchFamily="34" charset="0"/>
                <a:cs typeface="Calibri" panose="020F0502020204030204" pitchFamily="34" charset="0"/>
                <a:hlinkClick r:id="rId4"/>
              </a:rPr>
              <a:t>Rachel.R.SMITH@oregon.gov</a:t>
            </a:r>
            <a:endParaRPr lang="de-DE" sz="1800" b="1" dirty="0" smtClean="0">
              <a:latin typeface="Calibri" panose="020F0502020204030204" pitchFamily="34" charset="0"/>
              <a:cs typeface="Calibri" panose="020F0502020204030204" pitchFamily="34" charset="0"/>
            </a:endParaRPr>
          </a:p>
          <a:p>
            <a:r>
              <a:rPr lang="de-DE" sz="1800" b="1" dirty="0" smtClean="0">
                <a:latin typeface="Calibri" panose="020F0502020204030204" pitchFamily="34" charset="0"/>
                <a:cs typeface="Calibri" panose="020F0502020204030204" pitchFamily="34" charset="0"/>
              </a:rPr>
              <a:t>503-373-1058</a:t>
            </a:r>
          </a:p>
          <a:p>
            <a:endParaRPr lang="de-DE" sz="1800" b="1" dirty="0">
              <a:latin typeface="Calibri" panose="020F0502020204030204" pitchFamily="34" charset="0"/>
              <a:cs typeface="Calibri" panose="020F0502020204030204" pitchFamily="34" charset="0"/>
            </a:endParaRPr>
          </a:p>
          <a:p>
            <a:r>
              <a:rPr lang="de-DE" sz="1800" b="1" dirty="0" smtClean="0">
                <a:latin typeface="Calibri" panose="020F0502020204030204" pitchFamily="34" charset="0"/>
                <a:cs typeface="Calibri" panose="020F0502020204030204" pitchFamily="34" charset="0"/>
              </a:rPr>
              <a:t>Dave Reynolds</a:t>
            </a:r>
          </a:p>
          <a:p>
            <a:r>
              <a:rPr lang="de-DE" sz="1800" b="1" dirty="0" smtClean="0">
                <a:latin typeface="Calibri" panose="020F0502020204030204" pitchFamily="34" charset="0"/>
                <a:cs typeface="Calibri" panose="020F0502020204030204" pitchFamily="34" charset="0"/>
                <a:hlinkClick r:id="rId5"/>
              </a:rPr>
              <a:t>David.Reynolds@oregon.gov</a:t>
            </a:r>
            <a:endParaRPr lang="de-DE" sz="1800" b="1" dirty="0" smtClean="0">
              <a:latin typeface="Calibri" panose="020F0502020204030204" pitchFamily="34" charset="0"/>
              <a:cs typeface="Calibri" panose="020F0502020204030204" pitchFamily="34" charset="0"/>
            </a:endParaRPr>
          </a:p>
          <a:p>
            <a:r>
              <a:rPr lang="de-DE" sz="1800" b="1" dirty="0" smtClean="0">
                <a:latin typeface="Calibri" panose="020F0502020204030204" pitchFamily="34" charset="0"/>
                <a:cs typeface="Calibri" panose="020F0502020204030204" pitchFamily="34" charset="0"/>
              </a:rPr>
              <a:t>503-378-4643</a:t>
            </a:r>
            <a:endParaRPr lang="en-US" sz="1800" b="1" dirty="0" smtClean="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383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763000" cy="914400"/>
          </a:xfrm>
        </p:spPr>
        <p:txBody>
          <a:bodyPr/>
          <a:lstStyle/>
          <a:p>
            <a:pPr algn="ctr" fontAlgn="auto">
              <a:spcAft>
                <a:spcPts val="0"/>
              </a:spcAft>
              <a:defRPr/>
            </a:pPr>
            <a:r>
              <a:rPr lang="en-US" dirty="0" smtClean="0"/>
              <a:t>What's on contract </a:t>
            </a:r>
          </a:p>
        </p:txBody>
      </p:sp>
      <p:sp>
        <p:nvSpPr>
          <p:cNvPr id="12292" name="Text Box 8"/>
          <p:cNvSpPr txBox="1">
            <a:spLocks noChangeArrowheads="1"/>
          </p:cNvSpPr>
          <p:nvPr/>
        </p:nvSpPr>
        <p:spPr bwMode="auto">
          <a:xfrm>
            <a:off x="0" y="1676400"/>
            <a:ext cx="8332788" cy="3046988"/>
          </a:xfrm>
          <a:prstGeom prst="rect">
            <a:avLst/>
          </a:prstGeom>
          <a:noFill/>
          <a:ln w="9525">
            <a:noFill/>
            <a:miter lim="800000"/>
            <a:headEnd/>
            <a:tailEnd/>
          </a:ln>
        </p:spPr>
        <p:txBody>
          <a:bodyPr wrap="square">
            <a:spAutoFit/>
          </a:bodyPr>
          <a:lstStyle/>
          <a:p>
            <a:pPr>
              <a:defRPr/>
            </a:pPr>
            <a:r>
              <a:rPr lang="en-US" sz="3200" u="sng" dirty="0">
                <a:latin typeface="Calibri" panose="020F0502020204030204" pitchFamily="34" charset="0"/>
                <a:cs typeface="Calibri" panose="020F0502020204030204" pitchFamily="34" charset="0"/>
              </a:rPr>
              <a:t>All</a:t>
            </a:r>
            <a:r>
              <a:rPr lang="en-US" sz="3200" dirty="0">
                <a:latin typeface="Calibri" panose="020F0502020204030204" pitchFamily="34" charset="0"/>
                <a:cs typeface="Calibri" panose="020F0502020204030204" pitchFamily="34" charset="0"/>
              </a:rPr>
              <a:t> current model year passenger </a:t>
            </a:r>
            <a:r>
              <a:rPr lang="en-US" sz="3200" dirty="0" smtClean="0">
                <a:latin typeface="Calibri" panose="020F0502020204030204" pitchFamily="34" charset="0"/>
                <a:cs typeface="Calibri" panose="020F0502020204030204" pitchFamily="34" charset="0"/>
              </a:rPr>
              <a:t>cars</a:t>
            </a:r>
            <a:r>
              <a:rPr lang="en-US" sz="3200" dirty="0">
                <a:latin typeface="Calibri" panose="020F0502020204030204" pitchFamily="34" charset="0"/>
                <a:cs typeface="Calibri" panose="020F0502020204030204" pitchFamily="34" charset="0"/>
              </a:rPr>
              <a:t>, light trucks, cab/chassis trucks, passenger/cargo vans and wagons, police vehicles, sport utility, alternative fuel vehicles, and all Electric Cars – currently under production or placed in future production by a vehicle manufacturer.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09600"/>
          </a:xfrm>
        </p:spPr>
        <p:txBody>
          <a:bodyPr>
            <a:normAutofit fontScale="90000"/>
          </a:bodyPr>
          <a:lstStyle/>
          <a:p>
            <a:pPr algn="ctr"/>
            <a:r>
              <a:rPr lang="en-US" dirty="0" smtClean="0"/>
              <a:t>State price agreement holders</a:t>
            </a:r>
            <a:endParaRPr lang="en-US" dirty="0"/>
          </a:p>
        </p:txBody>
      </p:sp>
      <p:sp>
        <p:nvSpPr>
          <p:cNvPr id="3" name="Content Placeholder 2"/>
          <p:cNvSpPr>
            <a:spLocks noGrp="1"/>
          </p:cNvSpPr>
          <p:nvPr>
            <p:ph idx="1"/>
          </p:nvPr>
        </p:nvSpPr>
        <p:spPr>
          <a:xfrm>
            <a:off x="304800" y="762000"/>
            <a:ext cx="8686800" cy="5318125"/>
          </a:xfrm>
        </p:spPr>
        <p:txBody>
          <a:bodyPr/>
          <a:lstStyle/>
          <a:p>
            <a:pPr marL="0" indent="0">
              <a:buNone/>
            </a:pPr>
            <a:r>
              <a:rPr lang="it-IT" b="1" dirty="0" smtClean="0"/>
              <a:t>5556 Bruce </a:t>
            </a:r>
            <a:r>
              <a:rPr lang="it-IT" b="1" dirty="0"/>
              <a:t>Chevrolet - Kyle Olinger (503) 619-8324 </a:t>
            </a:r>
            <a:r>
              <a:rPr lang="it-IT" b="1" dirty="0" smtClean="0">
                <a:hlinkClick r:id="rId2"/>
              </a:rPr>
              <a:t>kyle@brucechevrolet.com</a:t>
            </a:r>
            <a:endParaRPr lang="en-US" b="1" dirty="0"/>
          </a:p>
          <a:p>
            <a:pPr marL="0" indent="0">
              <a:buNone/>
            </a:pPr>
            <a:r>
              <a:rPr lang="de-DE" b="1" dirty="0" smtClean="0"/>
              <a:t>5559 DSU </a:t>
            </a:r>
            <a:r>
              <a:rPr lang="de-DE" b="1" dirty="0"/>
              <a:t>Peterbilt - Brian Heinrich (503) 535-3025 </a:t>
            </a:r>
            <a:r>
              <a:rPr lang="de-DE" b="1" dirty="0" smtClean="0">
                <a:hlinkClick r:id="rId3"/>
              </a:rPr>
              <a:t>bheinrich@dsutrucks.com</a:t>
            </a:r>
            <a:endParaRPr lang="en-US" b="1" dirty="0"/>
          </a:p>
          <a:p>
            <a:pPr marL="0" indent="0">
              <a:buNone/>
            </a:pPr>
            <a:r>
              <a:rPr lang="en-US" b="1" dirty="0" smtClean="0"/>
              <a:t>5561 </a:t>
            </a:r>
            <a:r>
              <a:rPr lang="en-US" b="1" dirty="0" err="1" smtClean="0"/>
              <a:t>ERide</a:t>
            </a:r>
            <a:r>
              <a:rPr lang="en-US" b="1" dirty="0" smtClean="0"/>
              <a:t> </a:t>
            </a:r>
            <a:r>
              <a:rPr lang="en-US" b="1" dirty="0" err="1"/>
              <a:t>Ind</a:t>
            </a:r>
            <a:r>
              <a:rPr lang="en-US" b="1" dirty="0"/>
              <a:t> - John Herou (763) 389-9139 </a:t>
            </a:r>
            <a:r>
              <a:rPr lang="en-US" b="1" dirty="0" smtClean="0">
                <a:hlinkClick r:id="rId4"/>
              </a:rPr>
              <a:t>jherou@e-ride.com</a:t>
            </a:r>
            <a:endParaRPr lang="en-US" b="1" dirty="0"/>
          </a:p>
          <a:p>
            <a:pPr marL="0" indent="0">
              <a:buNone/>
            </a:pPr>
            <a:r>
              <a:rPr lang="de-DE" b="1" dirty="0"/>
              <a:t>5560 </a:t>
            </a:r>
            <a:r>
              <a:rPr lang="de-DE" b="1" dirty="0" smtClean="0"/>
              <a:t>McCoy </a:t>
            </a:r>
            <a:r>
              <a:rPr lang="de-DE" b="1" dirty="0"/>
              <a:t>Freightliner - Kevin Dripps (503) 283-0345 </a:t>
            </a:r>
            <a:r>
              <a:rPr lang="de-DE" b="1" dirty="0" smtClean="0">
                <a:hlinkClick r:id="rId5"/>
              </a:rPr>
              <a:t>kevindripps@pdxftl.com</a:t>
            </a:r>
            <a:endParaRPr lang="en-US" b="1" dirty="0"/>
          </a:p>
          <a:p>
            <a:pPr marL="0" indent="0">
              <a:buNone/>
            </a:pPr>
            <a:r>
              <a:rPr lang="en-US" b="1" dirty="0" smtClean="0"/>
              <a:t>5551 Gresham </a:t>
            </a:r>
            <a:r>
              <a:rPr lang="en-US" b="1" dirty="0"/>
              <a:t>Ford - Paul Blankenship (503) 490-6510 </a:t>
            </a:r>
            <a:r>
              <a:rPr lang="en-US" b="1" dirty="0">
                <a:hlinkClick r:id="rId6"/>
              </a:rPr>
              <a:t>paul@greshamford.com</a:t>
            </a:r>
            <a:endParaRPr lang="en-US" dirty="0">
              <a:hlinkClick r:id="rId6"/>
            </a:endParaRPr>
          </a:p>
          <a:p>
            <a:endParaRPr lang="en-US" dirty="0"/>
          </a:p>
        </p:txBody>
      </p:sp>
    </p:spTree>
    <p:extLst>
      <p:ext uri="{BB962C8B-B14F-4D97-AF65-F5344CB8AC3E}">
        <p14:creationId xmlns:p14="http://schemas.microsoft.com/office/powerpoint/2010/main" val="1570535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15400" cy="6096000"/>
          </a:xfrm>
        </p:spPr>
        <p:txBody>
          <a:bodyPr/>
          <a:lstStyle/>
          <a:p>
            <a:pPr marL="0" indent="0">
              <a:buNone/>
            </a:pPr>
            <a:r>
              <a:rPr lang="en-US" b="1" dirty="0" smtClean="0"/>
              <a:t>5555 Hubbard </a:t>
            </a:r>
            <a:r>
              <a:rPr lang="en-US" b="1" dirty="0"/>
              <a:t>Chevrolet - John Boyer (800) 247-4336 </a:t>
            </a:r>
            <a:r>
              <a:rPr lang="en-US" b="1" dirty="0" smtClean="0">
                <a:hlinkClick r:id="rId2"/>
              </a:rPr>
              <a:t>johnboy@hubbardchevrolet.com</a:t>
            </a:r>
            <a:endParaRPr lang="en-US" b="1" dirty="0"/>
          </a:p>
          <a:p>
            <a:pPr marL="0" indent="0">
              <a:buNone/>
            </a:pPr>
            <a:r>
              <a:rPr lang="en-US" b="1" dirty="0"/>
              <a:t>5550 </a:t>
            </a:r>
            <a:r>
              <a:rPr lang="en-US" b="1" dirty="0" smtClean="0"/>
              <a:t>Landmark </a:t>
            </a:r>
            <a:r>
              <a:rPr lang="en-US" b="1" dirty="0"/>
              <a:t>Ford - Lisa </a:t>
            </a:r>
            <a:r>
              <a:rPr lang="en-US" b="1" dirty="0" err="1"/>
              <a:t>OKeefe</a:t>
            </a:r>
            <a:r>
              <a:rPr lang="en-US" b="1" dirty="0"/>
              <a:t> (503) 639-1131 </a:t>
            </a:r>
            <a:r>
              <a:rPr lang="en-US" b="1" dirty="0" err="1"/>
              <a:t>ext709</a:t>
            </a:r>
            <a:r>
              <a:rPr lang="en-US" b="1" dirty="0"/>
              <a:t> </a:t>
            </a:r>
            <a:r>
              <a:rPr lang="en-US" b="1" dirty="0" smtClean="0">
                <a:hlinkClick r:id="rId3"/>
              </a:rPr>
              <a:t>GovtSales@landmarkford.com</a:t>
            </a:r>
            <a:endParaRPr lang="en-US" b="1" dirty="0"/>
          </a:p>
          <a:p>
            <a:pPr marL="0" indent="0">
              <a:buNone/>
            </a:pPr>
            <a:r>
              <a:rPr lang="en-US" b="1" dirty="0" smtClean="0"/>
              <a:t>5549 </a:t>
            </a:r>
            <a:r>
              <a:rPr lang="en-US" b="1" dirty="0" smtClean="0"/>
              <a:t>Northside </a:t>
            </a:r>
            <a:r>
              <a:rPr lang="en-US" b="1" dirty="0"/>
              <a:t>Ford - Sharon Tucker (503) 282-7777 </a:t>
            </a:r>
            <a:r>
              <a:rPr lang="en-US" b="1" dirty="0" smtClean="0">
                <a:hlinkClick r:id="rId4"/>
              </a:rPr>
              <a:t>stucker@northsidetrucks.com</a:t>
            </a:r>
            <a:endParaRPr lang="en-US" b="1" dirty="0"/>
          </a:p>
          <a:p>
            <a:pPr marL="0" indent="0">
              <a:buNone/>
            </a:pPr>
            <a:r>
              <a:rPr lang="en-US" b="1" dirty="0"/>
              <a:t>5558 </a:t>
            </a:r>
            <a:r>
              <a:rPr lang="en-US" b="1" dirty="0" smtClean="0"/>
              <a:t>Power </a:t>
            </a:r>
            <a:r>
              <a:rPr lang="en-US" b="1" dirty="0"/>
              <a:t>Chevrolet - Jim Church (503) 769-7777 </a:t>
            </a:r>
            <a:r>
              <a:rPr lang="en-US" b="1" dirty="0" smtClean="0">
                <a:hlinkClick r:id="rId5"/>
              </a:rPr>
              <a:t>jimc@powerchevrolet.com</a:t>
            </a:r>
            <a:endParaRPr lang="en-US" b="1" dirty="0"/>
          </a:p>
        </p:txBody>
      </p:sp>
    </p:spTree>
    <p:extLst>
      <p:ext uri="{BB962C8B-B14F-4D97-AF65-F5344CB8AC3E}">
        <p14:creationId xmlns:p14="http://schemas.microsoft.com/office/powerpoint/2010/main" val="94964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5927725"/>
          </a:xfrm>
        </p:spPr>
        <p:txBody>
          <a:bodyPr/>
          <a:lstStyle/>
          <a:p>
            <a:pPr marL="0" indent="0">
              <a:buNone/>
            </a:pPr>
            <a:r>
              <a:rPr lang="en-US" b="1" dirty="0"/>
              <a:t>5554  </a:t>
            </a:r>
            <a:r>
              <a:rPr lang="en-US" b="1" dirty="0" smtClean="0"/>
              <a:t>Power </a:t>
            </a:r>
            <a:r>
              <a:rPr lang="en-US" b="1" dirty="0"/>
              <a:t>Chrysler, JEEP, DODGE - Don Kasinger (503) 871-0703 </a:t>
            </a:r>
            <a:r>
              <a:rPr lang="en-US" b="1" dirty="0">
                <a:hlinkClick r:id="rId2"/>
              </a:rPr>
              <a:t>dpkasinger@aol.com</a:t>
            </a:r>
            <a:endParaRPr lang="en-US" dirty="0">
              <a:hlinkClick r:id="rId2"/>
            </a:endParaRPr>
          </a:p>
          <a:p>
            <a:pPr marL="0" indent="0">
              <a:buNone/>
            </a:pPr>
            <a:r>
              <a:rPr lang="sv-SE" b="1" dirty="0" smtClean="0"/>
              <a:t>5548   Power </a:t>
            </a:r>
            <a:r>
              <a:rPr lang="sv-SE" b="1" dirty="0"/>
              <a:t>Ford Lincoln - Don Kasinger (503) 871-0703 </a:t>
            </a:r>
            <a:r>
              <a:rPr lang="sv-SE" b="1" dirty="0">
                <a:hlinkClick r:id="rId2"/>
              </a:rPr>
              <a:t>dpkasinger@aol.com</a:t>
            </a:r>
            <a:endParaRPr lang="sv-SE" dirty="0">
              <a:hlinkClick r:id="rId2"/>
            </a:endParaRPr>
          </a:p>
          <a:p>
            <a:pPr marL="0" indent="0">
              <a:buNone/>
            </a:pPr>
            <a:r>
              <a:rPr lang="en-US" b="1" dirty="0" smtClean="0"/>
              <a:t>5557 Suburban </a:t>
            </a:r>
            <a:r>
              <a:rPr lang="en-US" b="1" dirty="0"/>
              <a:t>Chevrolet - DJ Anderson (503) 454-4960 </a:t>
            </a:r>
            <a:r>
              <a:rPr lang="en-US" b="1" dirty="0">
                <a:hlinkClick r:id="rId3"/>
              </a:rPr>
              <a:t>dj@suburbanautogroup.com</a:t>
            </a:r>
            <a:endParaRPr lang="en-US" dirty="0">
              <a:hlinkClick r:id="rId3"/>
            </a:endParaRPr>
          </a:p>
          <a:p>
            <a:pPr marL="0" indent="0">
              <a:buNone/>
            </a:pPr>
            <a:r>
              <a:rPr lang="en-US" b="1" dirty="0" smtClean="0"/>
              <a:t>5552  Tonkin </a:t>
            </a:r>
            <a:r>
              <a:rPr lang="en-US" b="1" dirty="0"/>
              <a:t>Dodge - Chuck Baggs (503) 258-5704 </a:t>
            </a:r>
            <a:r>
              <a:rPr lang="en-US" b="1" dirty="0">
                <a:hlinkClick r:id="rId4"/>
              </a:rPr>
              <a:t>cbaggs@tonkin.com</a:t>
            </a:r>
            <a:endParaRPr lang="en-US" dirty="0">
              <a:hlinkClick r:id="rId4"/>
            </a:endParaRPr>
          </a:p>
          <a:p>
            <a:pPr marL="0" indent="0">
              <a:buNone/>
            </a:pPr>
            <a:r>
              <a:rPr lang="fi-FI" b="1" dirty="0" smtClean="0"/>
              <a:t>5563    Tonkin </a:t>
            </a:r>
            <a:r>
              <a:rPr lang="fi-FI" b="1" dirty="0"/>
              <a:t>Nissan - Jon Geffen (503) 258-6257 </a:t>
            </a:r>
            <a:r>
              <a:rPr lang="fi-FI" b="1" dirty="0">
                <a:hlinkClick r:id="rId5"/>
              </a:rPr>
              <a:t>jgeffen@tonkin.com</a:t>
            </a:r>
            <a:endParaRPr lang="fi-FI" dirty="0">
              <a:hlinkClick r:id="rId5"/>
            </a:endParaRPr>
          </a:p>
          <a:p>
            <a:pPr marL="0" indent="0">
              <a:buNone/>
            </a:pPr>
            <a:r>
              <a:rPr lang="fi-FI" b="1" dirty="0" smtClean="0"/>
              <a:t>5564   Tonkin </a:t>
            </a:r>
            <a:r>
              <a:rPr lang="fi-FI" b="1" dirty="0"/>
              <a:t>Toyota - Jon Geffen (503) 258-6257 </a:t>
            </a:r>
            <a:r>
              <a:rPr lang="fi-FI" b="1" dirty="0">
                <a:hlinkClick r:id="rId5"/>
              </a:rPr>
              <a:t>jgeffen@tonkin.com</a:t>
            </a:r>
            <a:endParaRPr lang="fi-FI" dirty="0">
              <a:hlinkClick r:id="rId5"/>
            </a:endParaRPr>
          </a:p>
          <a:p>
            <a:endParaRPr lang="en-US" b="1" dirty="0"/>
          </a:p>
          <a:p>
            <a:r>
              <a:rPr lang="en-US" b="1" dirty="0"/>
              <a:t>5553          </a:t>
            </a:r>
            <a:r>
              <a:rPr lang="en-US" b="1" dirty="0" err="1"/>
              <a:t>Withnell</a:t>
            </a:r>
            <a:r>
              <a:rPr lang="en-US" b="1" dirty="0"/>
              <a:t> Dodge - Matt McCowan (503) 364-0184 </a:t>
            </a:r>
            <a:r>
              <a:rPr lang="en-US" b="1" dirty="0">
                <a:hlinkClick r:id="rId6"/>
              </a:rPr>
              <a:t>matt@withnellauto.com</a:t>
            </a:r>
            <a:endParaRPr lang="en-US" dirty="0">
              <a:hlinkClick r:id="rId6"/>
            </a:endParaRPr>
          </a:p>
          <a:p>
            <a:endParaRPr lang="en-US" dirty="0"/>
          </a:p>
          <a:p>
            <a:endParaRPr lang="en-US" dirty="0"/>
          </a:p>
        </p:txBody>
      </p:sp>
    </p:spTree>
    <p:extLst>
      <p:ext uri="{BB962C8B-B14F-4D97-AF65-F5344CB8AC3E}">
        <p14:creationId xmlns:p14="http://schemas.microsoft.com/office/powerpoint/2010/main" val="62498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pPr algn="ctr"/>
            <a:r>
              <a:rPr lang="en-US" dirty="0" smtClean="0"/>
              <a:t>Acquiring your new vehicle</a:t>
            </a:r>
            <a:endParaRPr lang="en-US" dirty="0"/>
          </a:p>
        </p:txBody>
      </p:sp>
      <p:sp>
        <p:nvSpPr>
          <p:cNvPr id="3" name="Content Placeholder 2"/>
          <p:cNvSpPr>
            <a:spLocks noGrp="1"/>
          </p:cNvSpPr>
          <p:nvPr>
            <p:ph idx="1"/>
          </p:nvPr>
        </p:nvSpPr>
        <p:spPr>
          <a:xfrm>
            <a:off x="76200" y="1066800"/>
            <a:ext cx="8915400" cy="5013325"/>
          </a:xfrm>
        </p:spPr>
        <p:txBody>
          <a:bodyPr/>
          <a:lstStyle/>
          <a:p>
            <a:pPr marL="0" indent="0">
              <a:buNone/>
            </a:pPr>
            <a:r>
              <a:rPr lang="en-US" dirty="0" smtClean="0"/>
              <a:t>Contact </a:t>
            </a:r>
            <a:r>
              <a:rPr lang="en-US" dirty="0"/>
              <a:t>at least three different suppliers via phone, e-mail or fax with </a:t>
            </a:r>
            <a:r>
              <a:rPr lang="en-US" dirty="0" smtClean="0"/>
              <a:t>requirements </a:t>
            </a:r>
            <a:endParaRPr lang="en-US" dirty="0"/>
          </a:p>
          <a:p>
            <a:pPr marL="0" indent="0">
              <a:buNone/>
            </a:pPr>
            <a:r>
              <a:rPr lang="en-US" dirty="0" smtClean="0"/>
              <a:t>Request </a:t>
            </a:r>
            <a:r>
              <a:rPr lang="en-US" dirty="0"/>
              <a:t>these suppliers to provide quotes for specific Goods and Services needed.  Suppliers must respond to </a:t>
            </a:r>
            <a:r>
              <a:rPr lang="en-US" dirty="0" smtClean="0"/>
              <a:t>Authorized </a:t>
            </a:r>
            <a:r>
              <a:rPr lang="en-US" dirty="0"/>
              <a:t>Purchaser with a quote. </a:t>
            </a:r>
            <a:r>
              <a:rPr lang="en-US" dirty="0" smtClean="0"/>
              <a:t> Don’t rely on the spread sheet</a:t>
            </a:r>
            <a:endParaRPr lang="en-US" dirty="0"/>
          </a:p>
          <a:p>
            <a:pPr marL="0" indent="0">
              <a:buNone/>
            </a:pPr>
            <a:r>
              <a:rPr lang="en-US" dirty="0" smtClean="0"/>
              <a:t>Determine </a:t>
            </a:r>
            <a:r>
              <a:rPr lang="en-US" dirty="0"/>
              <a:t>which supplier provides the best value for Authorized Purchaser based on the Best Value Analysis </a:t>
            </a:r>
          </a:p>
          <a:p>
            <a:endParaRPr lang="en-US" dirty="0"/>
          </a:p>
        </p:txBody>
      </p:sp>
    </p:spTree>
    <p:extLst>
      <p:ext uri="{BB962C8B-B14F-4D97-AF65-F5344CB8AC3E}">
        <p14:creationId xmlns:p14="http://schemas.microsoft.com/office/powerpoint/2010/main" val="1084568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838200"/>
          </a:xfrm>
        </p:spPr>
        <p:txBody>
          <a:bodyPr/>
          <a:lstStyle/>
          <a:p>
            <a:pPr algn="ctr" fontAlgn="auto">
              <a:spcAft>
                <a:spcPts val="0"/>
              </a:spcAft>
              <a:defRPr/>
            </a:pPr>
            <a:r>
              <a:rPr lang="en-US" dirty="0" smtClean="0">
                <a:latin typeface="Candara" pitchFamily="34" charset="0"/>
              </a:rPr>
              <a:t>Over Spec Hazards</a:t>
            </a:r>
          </a:p>
        </p:txBody>
      </p:sp>
      <p:sp>
        <p:nvSpPr>
          <p:cNvPr id="21507" name="Rectangle 3"/>
          <p:cNvSpPr>
            <a:spLocks noGrp="1" noChangeArrowheads="1"/>
          </p:cNvSpPr>
          <p:nvPr>
            <p:ph idx="1"/>
          </p:nvPr>
        </p:nvSpPr>
        <p:spPr>
          <a:xfrm>
            <a:off x="0" y="1066800"/>
            <a:ext cx="8534400" cy="4800600"/>
          </a:xfrm>
        </p:spPr>
        <p:txBody>
          <a:bodyPr/>
          <a:lstStyle/>
          <a:p>
            <a:r>
              <a:rPr lang="en-US" dirty="0" smtClean="0"/>
              <a:t>Potential Cost Increase</a:t>
            </a:r>
          </a:p>
          <a:p>
            <a:r>
              <a:rPr lang="en-US" dirty="0" smtClean="0"/>
              <a:t>No Cost Reductions</a:t>
            </a:r>
          </a:p>
          <a:p>
            <a:r>
              <a:rPr lang="en-US" dirty="0" smtClean="0"/>
              <a:t>Loss of “Rapid Spec”</a:t>
            </a:r>
          </a:p>
          <a:p>
            <a:r>
              <a:rPr lang="en-US" dirty="0" smtClean="0"/>
              <a:t>Sole Source Condition</a:t>
            </a:r>
          </a:p>
          <a:p>
            <a:r>
              <a:rPr lang="en-US" dirty="0" smtClean="0"/>
              <a:t>Vehicles on Contract were only based on the State need.</a:t>
            </a:r>
          </a:p>
          <a:p>
            <a:r>
              <a:rPr lang="en-US" dirty="0" smtClean="0"/>
              <a:t>Be as wide-ranging as possible</a:t>
            </a:r>
          </a:p>
          <a:p>
            <a:pPr>
              <a:buFontTx/>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90600" y="274638"/>
            <a:ext cx="7162800" cy="715962"/>
          </a:xfrm>
        </p:spPr>
        <p:txBody>
          <a:bodyPr>
            <a:normAutofit fontScale="90000"/>
          </a:bodyPr>
          <a:lstStyle/>
          <a:p>
            <a:pPr algn="ctr" fontAlgn="auto">
              <a:spcAft>
                <a:spcPts val="0"/>
              </a:spcAft>
              <a:defRPr/>
            </a:pPr>
            <a:r>
              <a:rPr lang="en-US" sz="3200" dirty="0" smtClean="0">
                <a:latin typeface="Candara" pitchFamily="34" charset="0"/>
              </a:rPr>
              <a:t>Rapid Spec Example -- How it Works:</a:t>
            </a:r>
            <a:r>
              <a:rPr lang="en-US" sz="4000" dirty="0" smtClean="0"/>
              <a:t> </a:t>
            </a:r>
          </a:p>
        </p:txBody>
      </p:sp>
      <p:graphicFrame>
        <p:nvGraphicFramePr>
          <p:cNvPr id="1026" name="Object 3"/>
          <p:cNvGraphicFramePr>
            <a:graphicFrameLocks noGrp="1" noChangeAspect="1"/>
          </p:cNvGraphicFramePr>
          <p:nvPr>
            <p:ph idx="1"/>
          </p:nvPr>
        </p:nvGraphicFramePr>
        <p:xfrm>
          <a:off x="2286000" y="1219200"/>
          <a:ext cx="4495799" cy="5276061"/>
        </p:xfrm>
        <a:graphic>
          <a:graphicData uri="http://schemas.openxmlformats.org/presentationml/2006/ole">
            <mc:AlternateContent xmlns:mc="http://schemas.openxmlformats.org/markup-compatibility/2006">
              <mc:Choice xmlns:v="urn:schemas-microsoft-com:vml" Requires="v">
                <p:oleObj spid="_x0000_s1041" name="Acrobat Document" r:id="rId3" imgW="5819729" imgH="7534168" progId="AcroExch.Document.7">
                  <p:embed/>
                </p:oleObj>
              </mc:Choice>
              <mc:Fallback>
                <p:oleObj name="Acrobat Document" r:id="rId3" imgW="5819729" imgH="7534168"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19200"/>
                        <a:ext cx="4495799" cy="527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2 xmlns="61349e09-f723-44c2-8cf0-84395070165b">General</Category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200A837C2F294B9F010BD48494492B" ma:contentTypeVersion="4" ma:contentTypeDescription="Create a new document." ma:contentTypeScope="" ma:versionID="1954da095df514a858e187da01d7c4bc">
  <xsd:schema xmlns:xsd="http://www.w3.org/2001/XMLSchema" xmlns:xs="http://www.w3.org/2001/XMLSchema" xmlns:p="http://schemas.microsoft.com/office/2006/metadata/properties" xmlns:ns1="http://schemas.microsoft.com/sharepoint/v3" xmlns:ns2="61349e09-f723-44c2-8cf0-84395070165b" xmlns:ns3="c11a4dd1-9999-41de-ad6b-508521c3559d" targetNamespace="http://schemas.microsoft.com/office/2006/metadata/properties" ma:root="true" ma:fieldsID="d80e92cc4fdda429363b7aeb532a226d" ns1:_="" ns2:_="" ns3:_="">
    <xsd:import namespace="http://schemas.microsoft.com/sharepoint/v3"/>
    <xsd:import namespace="61349e09-f723-44c2-8cf0-84395070165b"/>
    <xsd:import namespace="c11a4dd1-9999-41de-ad6b-508521c3559d"/>
    <xsd:element name="properties">
      <xsd:complexType>
        <xsd:sequence>
          <xsd:element name="documentManagement">
            <xsd:complexType>
              <xsd:all>
                <xsd:element ref="ns1:PublishingStartDate" minOccurs="0"/>
                <xsd:element ref="ns1:PublishingExpirationDate" minOccurs="0"/>
                <xsd:element ref="ns2:Category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349e09-f723-44c2-8cf0-84395070165b" elementFormDefault="qualified">
    <xsd:import namespace="http://schemas.microsoft.com/office/2006/documentManagement/types"/>
    <xsd:import namespace="http://schemas.microsoft.com/office/infopath/2007/PartnerControls"/>
    <xsd:element name="Category2" ma:index="10" nillable="true" ma:displayName="Category" ma:format="Dropdown" ma:internalName="Category2">
      <xsd:simpleType>
        <xsd:union memberTypes="dms:Text">
          <xsd:simpleType>
            <xsd:restriction base="dms:Choice">
              <xsd:enumeration value="Disaster"/>
              <xsd:enumeration value="General"/>
              <xsd:enumeration value="IT"/>
              <xsd:enumeration value="Orcpp"/>
              <xsd:enumeration value="Orpin"/>
              <xsd:enumeration value="Training"/>
              <xsd:enumeration value="Travel"/>
              <xsd:enumeration value="Qrf"/>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24F7F4-2FA8-4473-8776-EC79E84AF8F7}"/>
</file>

<file path=customXml/itemProps2.xml><?xml version="1.0" encoding="utf-8"?>
<ds:datastoreItem xmlns:ds="http://schemas.openxmlformats.org/officeDocument/2006/customXml" ds:itemID="{41C65844-7710-4C71-8C93-2824DDE8D88B}"/>
</file>

<file path=customXml/itemProps3.xml><?xml version="1.0" encoding="utf-8"?>
<ds:datastoreItem xmlns:ds="http://schemas.openxmlformats.org/officeDocument/2006/customXml" ds:itemID="{2E18404D-783B-4A4C-9047-46F03523F3BA}"/>
</file>

<file path=docProps/app.xml><?xml version="1.0" encoding="utf-8"?>
<Properties xmlns="http://schemas.openxmlformats.org/officeDocument/2006/extended-properties" xmlns:vt="http://schemas.openxmlformats.org/officeDocument/2006/docPropsVTypes">
  <Template>Trek</Template>
  <TotalTime>3163</TotalTime>
  <Words>970</Words>
  <Application>Microsoft Office PowerPoint</Application>
  <PresentationFormat>On-screen Show (4:3)</PresentationFormat>
  <Paragraphs>150</Paragraphs>
  <Slides>20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Arial</vt:lpstr>
      <vt:lpstr>Calibri</vt:lpstr>
      <vt:lpstr>Candara</vt:lpstr>
      <vt:lpstr>Felix Titling</vt:lpstr>
      <vt:lpstr>Franklin Gothic Book</vt:lpstr>
      <vt:lpstr>Franklin Gothic Medium</vt:lpstr>
      <vt:lpstr>Times New Roman</vt:lpstr>
      <vt:lpstr>Verdana</vt:lpstr>
      <vt:lpstr>Wingdings 2</vt:lpstr>
      <vt:lpstr>Trek</vt:lpstr>
      <vt:lpstr>Acrobat Document</vt:lpstr>
      <vt:lpstr>DAS Procurement Services</vt:lpstr>
      <vt:lpstr>Acquiring your new vehicle</vt:lpstr>
      <vt:lpstr>What's on contract </vt:lpstr>
      <vt:lpstr>State price agreement holders</vt:lpstr>
      <vt:lpstr>PowerPoint Presentation</vt:lpstr>
      <vt:lpstr>PowerPoint Presentation</vt:lpstr>
      <vt:lpstr>Acquiring your new vehicle</vt:lpstr>
      <vt:lpstr>Over Spec Hazards</vt:lpstr>
      <vt:lpstr>Rapid Spec Example -- How it Works: </vt:lpstr>
      <vt:lpstr>Achieving your best price</vt:lpstr>
      <vt:lpstr> </vt:lpstr>
      <vt:lpstr>Other big cooperatives</vt:lpstr>
      <vt:lpstr>PowerPoint Presentation</vt:lpstr>
      <vt:lpstr>Customer Focus</vt:lpstr>
      <vt:lpstr>Why BVA</vt:lpstr>
      <vt:lpstr>PowerPoint Presentation</vt:lpstr>
      <vt:lpstr>Vehicle Comparison Info</vt:lpstr>
      <vt:lpstr>Cost Reduction Opportunities</vt:lpstr>
      <vt:lpstr>Other areas  </vt:lpstr>
      <vt:lpstr>questions</vt:lpstr>
    </vt:vector>
  </TitlesOfParts>
  <Company>State of Oregon - DAS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Fleet webinar presentation</dc:title>
  <dc:creator>State of Oregon DAS</dc:creator>
  <cp:lastModifiedBy>REYNOLDS David * EGS</cp:lastModifiedBy>
  <cp:revision>144</cp:revision>
  <cp:lastPrinted>2016-06-29T15:56:31Z</cp:lastPrinted>
  <dcterms:created xsi:type="dcterms:W3CDTF">2008-07-15T17:35:22Z</dcterms:created>
  <dcterms:modified xsi:type="dcterms:W3CDTF">2016-06-29T16:31:05Z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0x010100EA200A837C2F294B9F010BD48494492B</vt:lpwstr>
  </property>
</Properties>
</file>