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563" r:id="rId5"/>
    <p:sldId id="544" r:id="rId6"/>
    <p:sldId id="571" r:id="rId7"/>
    <p:sldId id="286" r:id="rId8"/>
    <p:sldId id="289" r:id="rId9"/>
    <p:sldId id="552" r:id="rId10"/>
    <p:sldId id="555" r:id="rId11"/>
    <p:sldId id="572" r:id="rId12"/>
    <p:sldId id="551" r:id="rId13"/>
    <p:sldId id="565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&amp; Agenda Slide" id="{1066291D-A8BF-4E70-892A-9B189B4D680F}">
          <p14:sldIdLst>
            <p14:sldId id="563"/>
            <p14:sldId id="544"/>
          </p14:sldIdLst>
        </p14:section>
        <p14:section name="Transition Slide" id="{4421C47B-F943-4444-B856-E4A322ED0734}">
          <p14:sldIdLst>
            <p14:sldId id="571"/>
            <p14:sldId id="286"/>
            <p14:sldId id="289"/>
            <p14:sldId id="552"/>
            <p14:sldId id="555"/>
            <p14:sldId id="572"/>
            <p14:sldId id="551"/>
            <p14:sldId id="565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Joanna D" initials="RJD" lastIdx="3" clrIdx="0">
    <p:extLst>
      <p:ext uri="{19B8F6BF-5375-455C-9EA6-DF929625EA0E}">
        <p15:presenceInfo xmlns:p15="http://schemas.microsoft.com/office/powerpoint/2012/main" userId="S::ROBEJOAN@dor.oregon.gov::1abd1ea0-6820-4161-b1ba-432e2e6d7a62" providerId="AD"/>
      </p:ext>
    </p:extLst>
  </p:cmAuthor>
  <p:cmAuthor id="2" name="KWASNIK James M" initials="KJM" lastIdx="2" clrIdx="1">
    <p:extLst>
      <p:ext uri="{19B8F6BF-5375-455C-9EA6-DF929625EA0E}">
        <p15:presenceInfo xmlns:p15="http://schemas.microsoft.com/office/powerpoint/2012/main" userId="S::KWASJAME@dor.oregon.gov::285f4ea1-aa54-48c6-926f-c21e75cd3f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924"/>
    <a:srgbClr val="FFFFFF"/>
    <a:srgbClr val="E7E6E6"/>
    <a:srgbClr val="263B80"/>
    <a:srgbClr val="00808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829DD-8E1D-4D34-AD40-2274F116FE68}" v="615" dt="2026-02-12T19:47:37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0" autoAdjust="0"/>
    <p:restoredTop sz="86441" autoAdjust="0"/>
  </p:normalViewPr>
  <p:slideViewPr>
    <p:cSldViewPr snapToGrid="0">
      <p:cViewPr varScale="1">
        <p:scale>
          <a:sx n="59" d="100"/>
          <a:sy n="59" d="100"/>
        </p:scale>
        <p:origin x="86" y="576"/>
      </p:cViewPr>
      <p:guideLst/>
    </p:cSldViewPr>
  </p:slideViewPr>
  <p:outlineViewPr>
    <p:cViewPr>
      <p:scale>
        <a:sx n="33" d="100"/>
        <a:sy n="33" d="100"/>
      </p:scale>
      <p:origin x="0" y="-94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30A7F6-A62E-27BF-DF86-6EA19FFB50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B9BCD-E94F-D1E8-F80D-B56A849134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A2F3-4763-424B-B0A0-5BEDF0FF797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B9975-175B-DDB3-2A90-C5908FD554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CF5CE-EE76-C4D2-DBCB-013D26ADD9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50FAB-6194-45DB-9C15-2EFD24800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135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8D1C7-9CBE-4284-9C7C-CF60303AD4A8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59DCC-177F-4C18-ADC2-707110EBB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464CF-61B4-0EA0-CA27-8819214FA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8EA67-DADB-183C-1D10-870FFCF4F0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3AF56-3AB3-6B43-41CF-5014DF2E0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C3E4B-1979-486F-213E-8494264F7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2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8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59DCC-177F-4C18-ADC2-707110EBBB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305541-7E76-283C-1D84-16A277549A08}"/>
              </a:ext>
            </a:extLst>
          </p:cNvPr>
          <p:cNvSpPr/>
          <p:nvPr userDrawn="1"/>
        </p:nvSpPr>
        <p:spPr>
          <a:xfrm>
            <a:off x="0" y="5040350"/>
            <a:ext cx="12192000" cy="181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018182-969F-B675-2739-C03F0D7C4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686018"/>
            <a:ext cx="7837448" cy="316912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56EB3F3-0291-8439-B637-1A9DD9DD5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568" y="5188227"/>
            <a:ext cx="8959607" cy="1355834"/>
          </a:xfrm>
        </p:spPr>
        <p:txBody>
          <a:bodyPr anchor="ctr"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77E1B-23EC-1B8C-4C4C-E77B19454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872146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regon Department of Administrative Services logo">
            <a:extLst>
              <a:ext uri="{FF2B5EF4-FFF2-40B4-BE49-F238E27FC236}">
                <a16:creationId xmlns:a16="http://schemas.microsoft.com/office/drawing/2014/main" id="{E5EA0063-3417-6036-23F2-3866920F0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1" y="5297936"/>
            <a:ext cx="1135124" cy="1297285"/>
          </a:xfrm>
          <a:prstGeom prst="rect">
            <a:avLst/>
          </a:prstGeom>
        </p:spPr>
      </p:pic>
      <p:pic>
        <p:nvPicPr>
          <p:cNvPr id="9" name="Picture 8" descr="Official state seal of the state of Oregon">
            <a:extLst>
              <a:ext uri="{FF2B5EF4-FFF2-40B4-BE49-F238E27FC236}">
                <a16:creationId xmlns:a16="http://schemas.microsoft.com/office/drawing/2014/main" id="{A4DCCCA0-FC2C-FA0D-459C-BFF404D194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95" y="1443715"/>
            <a:ext cx="2480131" cy="24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5C7AE-4B2F-44BD-FFE5-9AF01E76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0A00425E-D26D-175F-F3B4-63D0B991A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0" y="2971800"/>
            <a:ext cx="12192000" cy="3886200"/>
          </a:xfrm>
          <a:solidFill>
            <a:schemeClr val="tx2"/>
          </a:solidFill>
          <a:ln>
            <a:noFill/>
          </a:ln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C7CBBBF-3B5E-2663-6E88-FC981B449A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2970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A8C7583A-9E92-30A2-5B28-568A8EA566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4040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C2FC625-7AF1-BF2C-F2DF-E44D751DF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040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4E21394F-496F-2E40-986D-1D0650EF9A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99065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5ED737C9-00FB-1B23-FD27-F12B4C4828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9922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F4AEC1AA-428D-344A-12F6-50EC3DD338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9922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4" name="Text Placeholder 24">
            <a:extLst>
              <a:ext uri="{FF2B5EF4-FFF2-40B4-BE49-F238E27FC236}">
                <a16:creationId xmlns:a16="http://schemas.microsoft.com/office/drawing/2014/main" id="{5FD31756-D907-6CBA-D3D7-8C4FF3ED194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02224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B10B3E38-AF9D-8E2E-D88E-13D509FB74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05804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0350ED60-39AF-6A6F-F0EC-2DE9E7B97B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5804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A45B40B8-9A94-CD82-D26A-3BD3686830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2927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9C2123CC-D827-9124-0DA1-0D81C3107E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82303" y="352484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F093C79-EA34-1B19-6723-F26E610E0E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82303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7" name="Text Placeholder 24">
            <a:extLst>
              <a:ext uri="{FF2B5EF4-FFF2-40B4-BE49-F238E27FC236}">
                <a16:creationId xmlns:a16="http://schemas.microsoft.com/office/drawing/2014/main" id="{354CCF1F-74CB-7E32-FFF8-49AC192729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24097" y="2147576"/>
            <a:ext cx="987552" cy="996696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bg1"/>
            </a:solidFill>
            <a:miter lim="800000"/>
          </a:ln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17F93C5F-CB31-07A9-3FD0-AB562F9BA4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3473" y="3528966"/>
            <a:ext cx="1828800" cy="4572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FA3CC523-A670-EC9D-0335-E3C010A596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03473" y="4389040"/>
            <a:ext cx="1828800" cy="1830786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79728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F0CB-F3B9-4284-B968-6B86F6DD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00D3A596-89E7-D65E-7648-3C9FB2F968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53000" y="2854783"/>
            <a:ext cx="2286000" cy="2286000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Main Point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2294E601-F3DB-9EA1-D76B-0C2DEEAB26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656025" y="2171613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C13DFD6C-A77C-EAA0-0694-8D4ECC5E5B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2184313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77B038-BA49-D4AB-42FC-5662D018BFCD}"/>
              </a:ext>
            </a:extLst>
          </p:cNvPr>
          <p:cNvSpPr txBox="1"/>
          <p:nvPr userDrawn="1"/>
        </p:nvSpPr>
        <p:spPr>
          <a:xfrm>
            <a:off x="1656025" y="3310014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FA60107F-18D1-B4AA-9E68-6AB18F8AF6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3310014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5FEA2E0A-7687-CE96-A381-03EB94B3FBF0}"/>
              </a:ext>
            </a:extLst>
          </p:cNvPr>
          <p:cNvSpPr txBox="1"/>
          <p:nvPr userDrawn="1"/>
        </p:nvSpPr>
        <p:spPr>
          <a:xfrm>
            <a:off x="1656025" y="4448416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A6887BAD-655D-1067-D931-BD62936400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4448416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AF765DAE-715E-E77C-2FC4-6CA283EDF129}"/>
              </a:ext>
            </a:extLst>
          </p:cNvPr>
          <p:cNvSpPr txBox="1"/>
          <p:nvPr userDrawn="1"/>
        </p:nvSpPr>
        <p:spPr>
          <a:xfrm>
            <a:off x="1656025" y="5561418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6FF6C37F-6280-E75E-5CC9-5D149C09D9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9095509" y="5574118"/>
            <a:ext cx="145841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pc="67">
                <a:solidFill>
                  <a:srgbClr val="FFFFFF"/>
                </a:solidFill>
                <a:latin typeface="Aptos" panose="020B0004020202020204" pitchFamily="34" charset="0"/>
              </a:rPr>
              <a:t>Theme</a:t>
            </a:r>
          </a:p>
        </p:txBody>
      </p:sp>
      <p:grpSp>
        <p:nvGrpSpPr>
          <p:cNvPr id="54" name="Group 50">
            <a:extLst>
              <a:ext uri="{FF2B5EF4-FFF2-40B4-BE49-F238E27FC236}">
                <a16:creationId xmlns:a16="http://schemas.microsoft.com/office/drawing/2014/main" id="{62678FBC-DD52-40EA-1085-D201870CE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70385" y="2322901"/>
            <a:ext cx="3650991" cy="3403830"/>
            <a:chOff x="-3366" y="16826"/>
            <a:chExt cx="7301981" cy="6807660"/>
          </a:xfrm>
        </p:grpSpPr>
        <p:sp>
          <p:nvSpPr>
            <p:cNvPr id="55" name="AutoShape 51">
              <a:extLst>
                <a:ext uri="{FF2B5EF4-FFF2-40B4-BE49-F238E27FC236}">
                  <a16:creationId xmlns:a16="http://schemas.microsoft.com/office/drawing/2014/main" id="{A667E7EA-D125-C731-54AA-E858C3FC1D54}"/>
                </a:ext>
              </a:extLst>
            </p:cNvPr>
            <p:cNvSpPr/>
            <p:nvPr/>
          </p:nvSpPr>
          <p:spPr>
            <a:xfrm>
              <a:off x="0" y="3366590"/>
              <a:ext cx="7278623" cy="486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6" name="AutoShape 52">
              <a:extLst>
                <a:ext uri="{FF2B5EF4-FFF2-40B4-BE49-F238E27FC236}">
                  <a16:creationId xmlns:a16="http://schemas.microsoft.com/office/drawing/2014/main" id="{57970FC3-3688-DEE6-BF6C-41BB5A5EFCF7}"/>
                </a:ext>
              </a:extLst>
            </p:cNvPr>
            <p:cNvSpPr/>
            <p:nvPr/>
          </p:nvSpPr>
          <p:spPr>
            <a:xfrm rot="16200000">
              <a:off x="3872739" y="3398610"/>
              <a:ext cx="6803136" cy="486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7" name="AutoShape 53">
              <a:extLst>
                <a:ext uri="{FF2B5EF4-FFF2-40B4-BE49-F238E27FC236}">
                  <a16:creationId xmlns:a16="http://schemas.microsoft.com/office/drawing/2014/main" id="{C42C21DE-418A-DC52-A107-7231E0CD82EC}"/>
                </a:ext>
              </a:extLst>
            </p:cNvPr>
            <p:cNvSpPr/>
            <p:nvPr/>
          </p:nvSpPr>
          <p:spPr>
            <a:xfrm rot="16200000">
              <a:off x="-3379764" y="3393224"/>
              <a:ext cx="6807660" cy="548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23F64C12-D396-D625-2283-8E4F510BB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0522" y="2041061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AB9C6FFB-EC82-8563-DC91-03DDF79BFB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0522" y="3161215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CF5DFFCC-2759-1E2B-18A8-23DEB4A340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0522" y="4299617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39E8A532-9D8C-9211-2D12-EF48FBD246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0522" y="5420761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9144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85F52DAF-7F16-D94A-39A1-D37909E8D9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31132" y="2045822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5" name="Text Placeholder 59">
            <a:extLst>
              <a:ext uri="{FF2B5EF4-FFF2-40B4-BE49-F238E27FC236}">
                <a16:creationId xmlns:a16="http://schemas.microsoft.com/office/drawing/2014/main" id="{AE7D24ED-3A44-6E0E-7CB1-687BD460FD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1129" y="3166762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6" name="Text Placeholder 59">
            <a:extLst>
              <a:ext uri="{FF2B5EF4-FFF2-40B4-BE49-F238E27FC236}">
                <a16:creationId xmlns:a16="http://schemas.microsoft.com/office/drawing/2014/main" id="{FD60CE0C-8A84-2D8A-19A7-573E9D2094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1130" y="4302513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67" name="Text Placeholder 59">
            <a:extLst>
              <a:ext uri="{FF2B5EF4-FFF2-40B4-BE49-F238E27FC236}">
                <a16:creationId xmlns:a16="http://schemas.microsoft.com/office/drawing/2014/main" id="{277032AA-EC63-6BD5-43BB-BD8D6AB6E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31128" y="5420761"/>
            <a:ext cx="2171667" cy="585216"/>
          </a:xfrm>
          <a:prstGeom prst="roundRect">
            <a:avLst>
              <a:gd name="adj" fmla="val 5118"/>
            </a:avLst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marL="9144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Theme</a:t>
            </a:r>
          </a:p>
        </p:txBody>
      </p:sp>
      <p:grpSp>
        <p:nvGrpSpPr>
          <p:cNvPr id="51" name="Group 47">
            <a:extLst>
              <a:ext uri="{FF2B5EF4-FFF2-40B4-BE49-F238E27FC236}">
                <a16:creationId xmlns:a16="http://schemas.microsoft.com/office/drawing/2014/main" id="{C2321A43-1802-5841-C800-0096FAB90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97569" y="2257142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D25A3F9C-483D-E3EC-6916-FD72F75E0ABC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415D278C-3F39-0D4E-6CBC-716A0A66FC74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48" name="Group 44">
            <a:extLst>
              <a:ext uri="{FF2B5EF4-FFF2-40B4-BE49-F238E27FC236}">
                <a16:creationId xmlns:a16="http://schemas.microsoft.com/office/drawing/2014/main" id="{637E9069-5F7B-6D82-E070-C3C2F501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97569" y="3395543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4F62B046-AA42-85C4-E8D8-48A488F90DB5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38FC104A-2905-8873-7F76-607755D2F8C0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45" name="Group 41">
            <a:extLst>
              <a:ext uri="{FF2B5EF4-FFF2-40B4-BE49-F238E27FC236}">
                <a16:creationId xmlns:a16="http://schemas.microsoft.com/office/drawing/2014/main" id="{CB415109-DFB9-DF7B-E23B-715CC2FA4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85415" y="4533945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7D1273A2-2DBF-8151-9C8D-345F85433AAD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C94407B9-5C12-7FF0-EA86-337944BC8D63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42" name="Group 38">
            <a:extLst>
              <a:ext uri="{FF2B5EF4-FFF2-40B4-BE49-F238E27FC236}">
                <a16:creationId xmlns:a16="http://schemas.microsoft.com/office/drawing/2014/main" id="{2118AA3F-C456-1952-DFE6-062EADB79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10800000">
            <a:off x="3297569" y="5646947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9D05062A-BCD7-6BD0-C1B9-5B9494450AE1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2414143F-7FC4-1D4C-C52D-94CC4B757E03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443C022E-4D88-6510-8980-051ACE0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7068" y="2255641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529D1C3-210A-8D7D-2F62-B253E34461BA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9A79BA6-B0FC-ACC2-DCD1-95948781D606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80B96EC-ACDE-481C-48EB-691A6B456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09222" y="3381342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30A0FCA-3EC3-59A6-A9E4-3B746C17C896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5BF096-C9AD-1C30-C2BA-D1495C6B2D39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9DBE0C7D-5AC2-CE43-4730-637A76010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7068" y="4519744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D5C61B8-E42C-DC04-81D6-66A621D15B2C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0CF4222-DC97-A47C-89F8-E3EE137B3887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27E35CF-BFC7-BA31-D97C-3025B75C8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97068" y="5645446"/>
            <a:ext cx="998806" cy="143095"/>
            <a:chOff x="0" y="0"/>
            <a:chExt cx="3545840" cy="508000"/>
          </a:xfrm>
          <a:solidFill>
            <a:schemeClr val="bg1">
              <a:lumMod val="85000"/>
            </a:schemeClr>
          </a:solidFill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EF786D7-8AA6-3B34-41D2-90736443EA1C}"/>
                </a:ext>
              </a:extLst>
            </p:cNvPr>
            <p:cNvSpPr/>
            <p:nvPr/>
          </p:nvSpPr>
          <p:spPr>
            <a:xfrm>
              <a:off x="3098442" y="49530"/>
              <a:ext cx="407115" cy="408940"/>
            </a:xfrm>
            <a:custGeom>
              <a:avLst/>
              <a:gdLst/>
              <a:ahLst/>
              <a:cxnLst/>
              <a:rect l="l" t="t" r="r" b="b"/>
              <a:pathLst>
                <a:path w="407115" h="408940">
                  <a:moveTo>
                    <a:pt x="203558" y="0"/>
                  </a:moveTo>
                  <a:cubicBezTo>
                    <a:pt x="316127" y="503"/>
                    <a:pt x="407116" y="91900"/>
                    <a:pt x="407116" y="204470"/>
                  </a:cubicBezTo>
                  <a:cubicBezTo>
                    <a:pt x="407116" y="317040"/>
                    <a:pt x="316127" y="408437"/>
                    <a:pt x="203558" y="408940"/>
                  </a:cubicBezTo>
                  <a:cubicBezTo>
                    <a:pt x="90989" y="408437"/>
                    <a:pt x="0" y="317040"/>
                    <a:pt x="0" y="204470"/>
                  </a:cubicBezTo>
                  <a:cubicBezTo>
                    <a:pt x="0" y="91900"/>
                    <a:pt x="90989" y="503"/>
                    <a:pt x="20355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64B3B34-05E6-56EF-07DF-1C0B5FCB82F1}"/>
                </a:ext>
              </a:extLst>
            </p:cNvPr>
            <p:cNvSpPr/>
            <p:nvPr/>
          </p:nvSpPr>
          <p:spPr>
            <a:xfrm>
              <a:off x="0" y="11430"/>
              <a:ext cx="3545840" cy="485140"/>
            </a:xfrm>
            <a:custGeom>
              <a:avLst/>
              <a:gdLst/>
              <a:ahLst/>
              <a:cxnLst/>
              <a:rect l="l" t="t" r="r" b="b"/>
              <a:pathLst>
                <a:path w="3545840" h="485140">
                  <a:moveTo>
                    <a:pt x="3302000" y="0"/>
                  </a:moveTo>
                  <a:cubicBezTo>
                    <a:pt x="3181350" y="0"/>
                    <a:pt x="3081020" y="88900"/>
                    <a:pt x="3061970" y="204470"/>
                  </a:cubicBezTo>
                  <a:lnTo>
                    <a:pt x="0" y="204470"/>
                  </a:lnTo>
                  <a:lnTo>
                    <a:pt x="0" y="280670"/>
                  </a:lnTo>
                  <a:lnTo>
                    <a:pt x="3063240" y="280670"/>
                  </a:lnTo>
                  <a:cubicBezTo>
                    <a:pt x="3081020" y="396240"/>
                    <a:pt x="3182620" y="485140"/>
                    <a:pt x="3303270" y="485140"/>
                  </a:cubicBezTo>
                  <a:cubicBezTo>
                    <a:pt x="3437890" y="485140"/>
                    <a:pt x="3545840" y="375920"/>
                    <a:pt x="3545840" y="242570"/>
                  </a:cubicBezTo>
                  <a:cubicBezTo>
                    <a:pt x="3545840" y="107950"/>
                    <a:pt x="3436620" y="0"/>
                    <a:pt x="3302000" y="0"/>
                  </a:cubicBezTo>
                  <a:close/>
                  <a:moveTo>
                    <a:pt x="3302000" y="408940"/>
                  </a:moveTo>
                  <a:cubicBezTo>
                    <a:pt x="3210560" y="408940"/>
                    <a:pt x="3135630" y="334010"/>
                    <a:pt x="3135630" y="242570"/>
                  </a:cubicBezTo>
                  <a:cubicBezTo>
                    <a:pt x="3135630" y="151130"/>
                    <a:pt x="3210560" y="76200"/>
                    <a:pt x="3302000" y="76200"/>
                  </a:cubicBezTo>
                  <a:cubicBezTo>
                    <a:pt x="3393440" y="76200"/>
                    <a:pt x="3468370" y="151130"/>
                    <a:pt x="3468370" y="242570"/>
                  </a:cubicBezTo>
                  <a:cubicBezTo>
                    <a:pt x="3469640" y="334010"/>
                    <a:pt x="3394710" y="408940"/>
                    <a:pt x="3302000" y="4089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aphic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7DA2-ABEC-6CCD-C5FA-956CF079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BFDF1C60-0299-DD6A-316A-DBCADCB55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0197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5" name="AutoShape 6">
            <a:extLst>
              <a:ext uri="{FF2B5EF4-FFF2-40B4-BE49-F238E27FC236}">
                <a16:creationId xmlns:a16="http://schemas.microsoft.com/office/drawing/2014/main" id="{2A811C98-C553-78E1-04EB-F860B45E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76349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6" name="AutoShape 6">
            <a:extLst>
              <a:ext uri="{FF2B5EF4-FFF2-40B4-BE49-F238E27FC236}">
                <a16:creationId xmlns:a16="http://schemas.microsoft.com/office/drawing/2014/main" id="{31D0C0EF-B363-4EB8-0CD6-CA6BDF6EB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64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7" name="AutoShape 6">
            <a:extLst>
              <a:ext uri="{FF2B5EF4-FFF2-40B4-BE49-F238E27FC236}">
                <a16:creationId xmlns:a16="http://schemas.microsoft.com/office/drawing/2014/main" id="{092C81E7-FECC-7BC6-7FCC-01C37DD9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7747" y="2470118"/>
            <a:ext cx="2683721" cy="1455517"/>
          </a:xfrm>
          <a:prstGeom prst="rect">
            <a:avLst/>
          </a:prstGeom>
          <a:solidFill>
            <a:srgbClr val="E7E6E6"/>
          </a:solidFill>
        </p:spPr>
        <p:txBody>
          <a:bodyPr/>
          <a:lstStyle/>
          <a:p>
            <a:endParaRPr lang="en-US">
              <a:latin typeface="Aptos" panose="020B0004020202020204" pitchFamily="34" charset="0"/>
            </a:endParaRP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DD9F0415-1DE9-9820-84B6-DD517329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59234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0F775208-BA4B-C793-AB25-ECBA29C86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18909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DFC0C5A-91AA-CFFE-5DD0-C2BFEE6F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76352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356531D-4145-5AE5-68B8-D50B1E625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197" y="3925635"/>
            <a:ext cx="2684463" cy="2377290"/>
          </a:xfrm>
          <a:solidFill>
            <a:schemeClr val="tx2"/>
          </a:solidFill>
        </p:spPr>
        <p:txBody>
          <a:bodyPr anchor="b"/>
          <a:lstStyle>
            <a:lvl1pPr algn="r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CE5D91C-F522-ADD4-6499-1BF05E20D4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675" y="2680905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600CF10-B495-2D75-DC9D-DAE739E447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380" y="4240066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E68C9479-25CC-062E-BDC5-D9AD3CB05F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2076" y="2680905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6D876174-85EC-BFC6-4B29-44E1E9E883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97532" y="4248612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6C9BF138-F4CB-34C9-9F5D-F15533C35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56662" y="2680905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B60CE043-5D3F-9328-EA17-BF853D3D65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6709" y="4248612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19B6CD16-7A02-508C-01D4-7D74E99E9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876" y="2680904"/>
            <a:ext cx="2441448" cy="982493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Theme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4EAFF907-2024-D3DA-F5BD-5DE77222B4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94923" y="4248612"/>
            <a:ext cx="2241354" cy="1746906"/>
          </a:xfrm>
        </p:spPr>
        <p:txBody>
          <a:bodyPr/>
          <a:lstStyle>
            <a:lvl1pPr marL="0" indent="-27432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  <a:p>
            <a:pPr lvl="0"/>
            <a:r>
              <a:rPr lang="en-US"/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114466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80E3-99B2-46AE-8D55-1413516F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BC196-7817-400B-B24C-127BD366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73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4873624"/>
          </a:xfrm>
        </p:spPr>
        <p:txBody>
          <a:bodyPr anchor="ctr">
            <a:no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B70-84BB-473A-88FC-A9927B0AD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ptos" panose="020B0004020202020204" pitchFamily="34" charset="0"/>
              </a:defRPr>
            </a:lvl1pPr>
            <a:lvl2pPr>
              <a:defRPr sz="28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000">
                <a:latin typeface="Aptos" panose="020B0004020202020204" pitchFamily="34" charset="0"/>
              </a:defRPr>
            </a:lvl4pPr>
            <a:lvl5pPr>
              <a:defRPr sz="2000">
                <a:latin typeface="Aptos" panose="020B00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225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45B898-4F41-E3BC-F965-9067982D45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6639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Imag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8462"/>
            <a:ext cx="3805598" cy="2136811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EE97C9-1726-243B-58F6-E79C27B904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0387" y="0"/>
            <a:ext cx="7181613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280843-A3A2-A954-80A0-1A5B6F9B4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9" y="2962279"/>
            <a:ext cx="3805598" cy="31432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7394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CCF-11D1-43F2-BC0D-BD057A26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2" y="602673"/>
            <a:ext cx="6179209" cy="198495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DE74F6-226F-7085-E866-EED17AE8F3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9662" y="2961167"/>
            <a:ext cx="6179208" cy="32157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1E97F38-A885-5D78-0A3B-55FDD49BB1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7" y="0"/>
            <a:ext cx="4826957" cy="27742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1D12D8CE-5C0C-95B8-503E-182E9D4845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7" y="3005404"/>
            <a:ext cx="4826957" cy="385259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7527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590411"/>
            <a:ext cx="4153757" cy="200677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C62221-4142-E5CC-4EBC-76775C394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8" y="4590412"/>
            <a:ext cx="6304539" cy="2006770"/>
          </a:xfr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1785423-D8B7-FDBA-169A-780219FC7D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197" y="536942"/>
            <a:ext cx="4153757" cy="39003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E1C9F7-9468-C10F-737F-69C5BDD02C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3187" y="536942"/>
            <a:ext cx="6304539" cy="3900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1955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CCF-11D1-43F2-BC0D-BD057A26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1" y="602673"/>
            <a:ext cx="6179207" cy="1984952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2481822-DAA2-4398-7E4F-5E8810641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9662" y="2961167"/>
            <a:ext cx="6179208" cy="32157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9A2ED9-F4F4-9528-E33B-EEF539390B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187091" cy="215528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A308E7-F622-B700-D82D-BB00101613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342320"/>
            <a:ext cx="4187091" cy="21643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561ED6F-87BF-8ACB-1C53-05BE3D6D51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694238"/>
            <a:ext cx="4187091" cy="215528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059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D36E-A6F7-4D8A-9345-DF0D974A7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190732"/>
            <a:ext cx="3935412" cy="447823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Agenda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8E83C5-0587-60A1-0F3B-EC95A68B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59643" y="1853514"/>
            <a:ext cx="0" cy="31633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37D3C46-501D-CE73-7664-BA54FA0FB3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5261" y="1648869"/>
            <a:ext cx="4698812" cy="3560259"/>
          </a:xfrm>
        </p:spPr>
        <p:txBody>
          <a:bodyPr anchor="ctr"/>
          <a:lstStyle>
            <a:lvl1pPr indent="-73152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Insert agenda item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A53186-1DB9-D05B-6544-B098516B6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94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D36E-A6F7-4D8A-9345-DF0D974A7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0060D-EAB3-4B28-9FC5-48F501150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411F8-66B9-44F9-9B05-083507997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04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1EEB-89AA-4454-8036-7B310370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30EF1-03E8-4FE2-B82D-FF1FC58E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580AA-506A-4DD4-A139-85C501E3E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9BCD2-99E4-43C9-B547-2EE3777E8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B3D22-CBEC-4D83-8C9F-3F7C31093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400">
                <a:latin typeface="Aptos" panose="020B0004020202020204" pitchFamily="34" charset="0"/>
              </a:defRPr>
            </a:lvl2pPr>
            <a:lvl3pPr>
              <a:defRPr sz="2400">
                <a:latin typeface="Aptos" panose="020B0004020202020204" pitchFamily="34" charset="0"/>
              </a:defRPr>
            </a:lvl3pPr>
            <a:lvl4pPr>
              <a:defRPr sz="2400">
                <a:latin typeface="Aptos" panose="020B0004020202020204" pitchFamily="34" charset="0"/>
              </a:defRPr>
            </a:lvl4pPr>
            <a:lvl5pPr>
              <a:defRPr sz="24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80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612E491-204A-D8D8-7211-B7B94B4CB82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98054"/>
            <a:ext cx="10515600" cy="33343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46763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CFE7A6ED-8968-4D88-8BED-26FC0335116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857259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084" y="620392"/>
            <a:ext cx="3337716" cy="5504688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45B0FB8-7202-7BA7-83BB-860EEBA12C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619887"/>
            <a:ext cx="6630174" cy="55046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8937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wit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E3D1-0804-4C4E-8C27-6163CDDA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27" y="619887"/>
            <a:ext cx="3337716" cy="5504688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F45B0FB8-7202-7BA7-83BB-860EEBA12C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20899" y="619887"/>
            <a:ext cx="6630174" cy="55046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54925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717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4BB34-27EC-4541-9A91-8C411188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4F415076-7713-4626-B3ED-2D5C513D0B12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4D303-DAB3-4B74-AE52-B12EA9CC5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0BE41-A9D5-425D-B754-E98E73D4B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fld id="{9E479467-D475-44BA-A6A1-CAD0337F3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BF0E41D-206D-AA3B-3D42-0B56D560B53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541872" y="3010033"/>
            <a:ext cx="5808751" cy="1273828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</a:lstStyle>
          <a:p>
            <a:pPr lvl="0"/>
            <a:r>
              <a:rPr lang="en-US" dirty="0"/>
              <a:t>Job Title and Contact Info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6E0A2BF-CA42-D61E-5D47-AC10AB635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1873" y="2531165"/>
            <a:ext cx="5808750" cy="472242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pic>
        <p:nvPicPr>
          <p:cNvPr id="7" name="Picture 6" descr="Oregon Department of Administrative Services logo">
            <a:extLst>
              <a:ext uri="{FF2B5EF4-FFF2-40B4-BE49-F238E27FC236}">
                <a16:creationId xmlns:a16="http://schemas.microsoft.com/office/drawing/2014/main" id="{A4445B30-5663-1A44-A72C-CE65FA2DFB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6303" y="2704864"/>
            <a:ext cx="1565028" cy="16850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D27F74-D72F-8614-8C3B-FA17F2561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81601" y="2373113"/>
            <a:ext cx="0" cy="211177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2FD48F7-D77E-BDB6-FF58-CCFBB4F46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5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12B5-49D0-25D4-CA0B-D418BA41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6361"/>
            <a:ext cx="5264150" cy="3547015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8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5381-98D8-4370-8616-5D2867D51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Insert Transition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3E8B0-1588-4671-BEB3-ACBFD1A220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B5F17E-7931-07CD-1E9A-C39AF5D27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230156"/>
          </a:xfrm>
          <a:prstGeom prst="rect">
            <a:avLst/>
          </a:prstGeom>
          <a:solidFill>
            <a:srgbClr val="E1B9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E05DC77-F577-6723-2214-A3329C50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-1" y="3286125"/>
            <a:ext cx="12192001" cy="272415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00741D85-ECB3-80C5-A3B2-5D220C169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38200" y="2674620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AC1EB2-89DB-29E3-4DAB-06D8D6A065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4905" y="4342234"/>
            <a:ext cx="1545336" cy="91392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7A885650-4A08-015B-2B36-679617108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82781" y="2681263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F39858F3-2D10-0B76-1354-812EEB8FD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82432" y="4342713"/>
            <a:ext cx="1545336" cy="91344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A7CB50D-5C4E-9060-69ED-946AEAF89C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27363" y="2674620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6832F117-491D-DD63-C367-2D6C457AD2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26665" y="4342234"/>
            <a:ext cx="1545336" cy="91344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FEB0F629-2F43-A038-3606-1E8DF50AA9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64580" y="2685046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6F410407-A842-9253-190C-167182B141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61286" y="4342235"/>
            <a:ext cx="1545336" cy="91344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5E74B19C-46A6-FFEB-CF79-D45AA7B7E9F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09162" y="2681263"/>
            <a:ext cx="1544638" cy="15087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03109D4-8833-B1F0-ADDC-04E505CEC0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08813" y="4336134"/>
            <a:ext cx="1545336" cy="91344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3601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B29BDBAD-0F98-4BFC-E7C0-734811262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10100" y="1795909"/>
            <a:ext cx="2971800" cy="429768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A9B75507-642B-9363-3146-3775C4A57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17948" y="1795909"/>
            <a:ext cx="2971800" cy="429768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3BDA65F0-251C-69A4-8EAA-CBA2994B4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02252" y="1795909"/>
            <a:ext cx="2971800" cy="4297680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5966DFB0-0A3D-FF4C-E583-C2701ABDBB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16552" y="1913828"/>
            <a:ext cx="2743200" cy="24688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31A99F8-A25B-7A17-B1CA-0AB5C8E275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6552" y="4509486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3C5A3C68-141D-A5FF-F642-E4DDDEE0E2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6552" y="5015134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92CB6109-FEA2-07F8-27E0-D645C26D3A3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24400" y="1913828"/>
            <a:ext cx="2743200" cy="24688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1C7ABD6B-0DCE-7578-305B-B68963C2AD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4509486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2DE3311C-90D1-8C3A-DFCC-6B6D8CDDBB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5015134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B0E082D8-97D2-25E1-72E1-F54275DAC0E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32248" y="1913828"/>
            <a:ext cx="2743200" cy="24688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7984FC97-C37D-087A-48C8-6E5D0B21F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32248" y="4506039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BE77486-2473-6943-490E-B80726BDEA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2248" y="5011688"/>
            <a:ext cx="2743200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369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9DAE9-77B9-1DBD-E20D-98D8BBB3A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0918F91-3FF0-4ECD-8420-333F82304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0" y="2325690"/>
            <a:ext cx="12192000" cy="339566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8">
            <a:extLst>
              <a:ext uri="{FF2B5EF4-FFF2-40B4-BE49-F238E27FC236}">
                <a16:creationId xmlns:a16="http://schemas.microsoft.com/office/drawing/2014/main" id="{0537304A-ACB8-87C9-BF9C-9E8E2EBEE1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00701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C2A48EA3-F23B-E04E-B365-B82758DA02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0701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E017AE36-11CC-C10B-FA48-1C21E5AA78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0701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8">
            <a:extLst>
              <a:ext uri="{FF2B5EF4-FFF2-40B4-BE49-F238E27FC236}">
                <a16:creationId xmlns:a16="http://schemas.microsoft.com/office/drawing/2014/main" id="{AF5D24B0-E012-FB93-5818-A5C22E1FCE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1152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ext Placeholder 36">
            <a:extLst>
              <a:ext uri="{FF2B5EF4-FFF2-40B4-BE49-F238E27FC236}">
                <a16:creationId xmlns:a16="http://schemas.microsoft.com/office/drawing/2014/main" id="{803A8430-71B7-DF45-7FAE-A4E0AEA916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1152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41254887-26D7-B7CB-C5C0-85C1C5F14A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31152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8">
            <a:extLst>
              <a:ext uri="{FF2B5EF4-FFF2-40B4-BE49-F238E27FC236}">
                <a16:creationId xmlns:a16="http://schemas.microsoft.com/office/drawing/2014/main" id="{2E67337B-05AB-7BAE-47D8-0676C1B8FA1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61603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Text Placeholder 36">
            <a:extLst>
              <a:ext uri="{FF2B5EF4-FFF2-40B4-BE49-F238E27FC236}">
                <a16:creationId xmlns:a16="http://schemas.microsoft.com/office/drawing/2014/main" id="{65A6F855-A7AF-3914-6778-8AED09AEF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1603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36">
            <a:extLst>
              <a:ext uri="{FF2B5EF4-FFF2-40B4-BE49-F238E27FC236}">
                <a16:creationId xmlns:a16="http://schemas.microsoft.com/office/drawing/2014/main" id="{6B5BA660-2606-44A0-06A0-A47E99F16F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603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8">
            <a:extLst>
              <a:ext uri="{FF2B5EF4-FFF2-40B4-BE49-F238E27FC236}">
                <a16:creationId xmlns:a16="http://schemas.microsoft.com/office/drawing/2014/main" id="{D34E50BE-8A06-056C-962C-5C458C5570B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592054" y="2546128"/>
            <a:ext cx="1999748" cy="183657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5A762EE-7346-EE67-AAB8-774A8CFFA3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92054" y="4509486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122F4E53-6214-B116-F925-DBA70CD4F0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92054" y="5015134"/>
            <a:ext cx="1999748" cy="48577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702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Graph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5DBFCF56-B31A-E24C-F794-80C51AAE4CEE}"/>
              </a:ext>
            </a:extLst>
          </p:cNvPr>
          <p:cNvSpPr txBox="1"/>
          <p:nvPr userDrawn="1"/>
        </p:nvSpPr>
        <p:spPr>
          <a:xfrm>
            <a:off x="1078204" y="3062413"/>
            <a:ext cx="1741183" cy="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600" spc="239">
                <a:solidFill>
                  <a:srgbClr val="FFFFFF"/>
                </a:solidFill>
                <a:latin typeface="Aptos" panose="020B0004020202020204" pitchFamily="34" charset="0"/>
              </a:rPr>
              <a:t>1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6813C453-F512-1DB4-1829-F3E49DCF458A}"/>
              </a:ext>
            </a:extLst>
          </p:cNvPr>
          <p:cNvSpPr txBox="1"/>
          <p:nvPr userDrawn="1"/>
        </p:nvSpPr>
        <p:spPr>
          <a:xfrm>
            <a:off x="7307977" y="3062413"/>
            <a:ext cx="1741183" cy="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600" spc="239">
                <a:solidFill>
                  <a:srgbClr val="FFFFFF"/>
                </a:solidFill>
                <a:latin typeface="Aptos" panose="020B0004020202020204" pitchFamily="34" charset="0"/>
              </a:rPr>
              <a:t>4</a:t>
            </a:r>
          </a:p>
        </p:txBody>
      </p:sp>
      <p:sp>
        <p:nvSpPr>
          <p:cNvPr id="8" name="TextBox 40">
            <a:extLst>
              <a:ext uri="{FF2B5EF4-FFF2-40B4-BE49-F238E27FC236}">
                <a16:creationId xmlns:a16="http://schemas.microsoft.com/office/drawing/2014/main" id="{DF9D4CA0-A7D7-A8CC-A366-44699CE3608E}"/>
              </a:ext>
            </a:extLst>
          </p:cNvPr>
          <p:cNvSpPr txBox="1"/>
          <p:nvPr userDrawn="1"/>
        </p:nvSpPr>
        <p:spPr>
          <a:xfrm>
            <a:off x="9393531" y="3166395"/>
            <a:ext cx="1741183" cy="40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3600" spc="239">
                <a:solidFill>
                  <a:srgbClr val="FFFFFF"/>
                </a:solidFill>
                <a:latin typeface="Aptos" panose="020B0004020202020204" pitchFamily="34" charset="0"/>
              </a:rPr>
              <a:t>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A911CE-B114-24DC-29B5-E8428610E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67059" y="2574926"/>
            <a:ext cx="1996017" cy="3105150"/>
            <a:chOff x="5098544" y="2574926"/>
            <a:chExt cx="1996017" cy="3105150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71B4F93E-C37D-4E7B-CD16-5FFF06EDF718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tx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6FD902F3-DFDF-A715-5A74-7CDFE05DE591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2196E0F8-F682-AB5D-40F3-54AD74F37E19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A5110B4-30B2-6635-41B5-8776E9FB84E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574365E9-60F1-FF72-0D0B-22918F934C6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A1507D-8472-929B-FFC8-8AFC85B20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6869" y="2574926"/>
            <a:ext cx="1996017" cy="3105150"/>
            <a:chOff x="5098544" y="2574926"/>
            <a:chExt cx="1996017" cy="3105150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6B838728-A0C0-5A26-6DA2-6DA6354B0585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6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47831CD4-16FC-E1E8-F28B-B0C48AE86F27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11D95D64-436A-5F11-7B34-CE76D2DD4C50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19" name="Picture 5">
              <a:extLst>
                <a:ext uri="{FF2B5EF4-FFF2-40B4-BE49-F238E27FC236}">
                  <a16:creationId xmlns:a16="http://schemas.microsoft.com/office/drawing/2014/main" id="{A1F26730-AD90-2E87-9D91-229A542E074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7E77D0AA-2DDC-2375-3EF6-86B785B7936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0D4C5A-6B19-7796-586F-4B8AE2516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7783" y="2574926"/>
            <a:ext cx="1996017" cy="3105150"/>
            <a:chOff x="5098544" y="2574926"/>
            <a:chExt cx="1996017" cy="3105150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97EFE30-1E51-CB8E-EF6A-D48F0450CCFC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3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F99AA7E6-D5FF-60A1-0837-3AC7AB50EDE3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24" name="AutoShape 4">
              <a:extLst>
                <a:ext uri="{FF2B5EF4-FFF2-40B4-BE49-F238E27FC236}">
                  <a16:creationId xmlns:a16="http://schemas.microsoft.com/office/drawing/2014/main" id="{2AFAF780-7EA5-E63A-B46E-54F9265F927C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id="{A1F57723-0490-7C2F-D047-67614FBEE4E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EE9B04CB-D41A-5C49-5588-5ED9013CC1A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BAB0C4-DE70-91B9-2824-500B41AEC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98544" y="2574926"/>
            <a:ext cx="1996017" cy="3105150"/>
            <a:chOff x="5098544" y="2574926"/>
            <a:chExt cx="1996017" cy="3105150"/>
          </a:xfrm>
        </p:grpSpPr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3A025B3C-7FDE-03D3-E709-ED3DCD270F70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1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29" name="TextBox 34">
              <a:extLst>
                <a:ext uri="{FF2B5EF4-FFF2-40B4-BE49-F238E27FC236}">
                  <a16:creationId xmlns:a16="http://schemas.microsoft.com/office/drawing/2014/main" id="{22C9A5F5-72F2-7130-F16E-0130CB3E5C66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30" name="AutoShape 4">
              <a:extLst>
                <a:ext uri="{FF2B5EF4-FFF2-40B4-BE49-F238E27FC236}">
                  <a16:creationId xmlns:a16="http://schemas.microsoft.com/office/drawing/2014/main" id="{C99CEE32-E480-81F9-E8C7-A69B872DC03F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BABB8EAF-6526-6D52-281A-31F9710843B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1C6D28E2-CD15-6FF6-3129-F720B5ADC57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A594A8-42BE-3128-A659-5DE4F7092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28924" y="2574926"/>
            <a:ext cx="1996017" cy="3105150"/>
            <a:chOff x="5098544" y="2574926"/>
            <a:chExt cx="1996017" cy="3105150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65D559C3-3C18-FD12-F51D-6799DB61A8F9}"/>
                </a:ext>
              </a:extLst>
            </p:cNvPr>
            <p:cNvSpPr/>
            <p:nvPr/>
          </p:nvSpPr>
          <p:spPr>
            <a:xfrm>
              <a:off x="5098544" y="3330576"/>
              <a:ext cx="1996017" cy="2349500"/>
            </a:xfrm>
            <a:prstGeom prst="rect">
              <a:avLst/>
            </a:prstGeom>
            <a:solidFill>
              <a:schemeClr val="accent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2FA1C1-E0E5-5F7C-109D-FF5A06E40978}"/>
                </a:ext>
              </a:extLst>
            </p:cNvPr>
            <p:cNvSpPr txBox="1"/>
            <p:nvPr userDrawn="1"/>
          </p:nvSpPr>
          <p:spPr>
            <a:xfrm>
              <a:off x="5231386" y="3062413"/>
              <a:ext cx="1741183" cy="4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3600" spc="239">
                  <a:solidFill>
                    <a:srgbClr val="FFFFFF"/>
                  </a:solidFill>
                  <a:latin typeface="Aptos" panose="020B0004020202020204" pitchFamily="34" charset="0"/>
                </a:rPr>
                <a:t>3</a:t>
              </a:r>
            </a:p>
          </p:txBody>
        </p:sp>
        <p:sp>
          <p:nvSpPr>
            <p:cNvPr id="36" name="AutoShape 4">
              <a:extLst>
                <a:ext uri="{FF2B5EF4-FFF2-40B4-BE49-F238E27FC236}">
                  <a16:creationId xmlns:a16="http://schemas.microsoft.com/office/drawing/2014/main" id="{2B2C6F81-7627-1E03-65F6-8336150BBB2B}"/>
                </a:ext>
              </a:extLst>
            </p:cNvPr>
            <p:cNvSpPr/>
            <p:nvPr/>
          </p:nvSpPr>
          <p:spPr>
            <a:xfrm>
              <a:off x="5098544" y="2574926"/>
              <a:ext cx="1996017" cy="958850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867C3D22-BB70-5120-F67F-1319B06358C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5524086" y="2758109"/>
              <a:ext cx="1144934" cy="1144934"/>
            </a:xfrm>
            <a:prstGeom prst="rect">
              <a:avLst/>
            </a:prstGeom>
          </p:spPr>
        </p:pic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CDA40CFF-47A6-6D06-F5CB-0807BD713BE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619011" y="2853359"/>
              <a:ext cx="954434" cy="954434"/>
            </a:xfrm>
            <a:prstGeom prst="rect">
              <a:avLst/>
            </a:prstGeom>
          </p:spPr>
        </p:pic>
      </p:grpSp>
      <p:sp>
        <p:nvSpPr>
          <p:cNvPr id="46" name="Text Placeholder 123">
            <a:extLst>
              <a:ext uri="{FF2B5EF4-FFF2-40B4-BE49-F238E27FC236}">
                <a16:creationId xmlns:a16="http://schemas.microsoft.com/office/drawing/2014/main" id="{01F10AEC-4BB3-771E-8583-126426D478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8792" y="3056256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2B8C42A8-F46D-98A4-0094-CD7637EDD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703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45" name="Text Placeholder 123">
            <a:extLst>
              <a:ext uri="{FF2B5EF4-FFF2-40B4-BE49-F238E27FC236}">
                <a16:creationId xmlns:a16="http://schemas.microsoft.com/office/drawing/2014/main" id="{63E4A342-EDC4-0FCB-C1CB-32126BF746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8982" y="3048953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E0647D1B-060E-68CF-836E-0F94FD6F6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62893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39" name="Text Placeholder 123">
            <a:extLst>
              <a:ext uri="{FF2B5EF4-FFF2-40B4-BE49-F238E27FC236}">
                <a16:creationId xmlns:a16="http://schemas.microsoft.com/office/drawing/2014/main" id="{F4786AD0-3460-815E-17C6-D0F67B9E6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0240" y="3054351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B4CF7C26-9032-1B35-06BA-13A65CA3A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4150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47" name="Text Placeholder 123">
            <a:extLst>
              <a:ext uri="{FF2B5EF4-FFF2-40B4-BE49-F238E27FC236}">
                <a16:creationId xmlns:a16="http://schemas.microsoft.com/office/drawing/2014/main" id="{042E591D-0092-63A3-1124-D8275EDBA4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60847" y="3056256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72A5DF64-0DC7-8EEA-5667-99D0C45529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24758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  <p:sp>
        <p:nvSpPr>
          <p:cNvPr id="48" name="Text Placeholder 123">
            <a:extLst>
              <a:ext uri="{FF2B5EF4-FFF2-40B4-BE49-F238E27FC236}">
                <a16:creationId xmlns:a16="http://schemas.microsoft.com/office/drawing/2014/main" id="{31839C9D-E9DF-A33F-7836-B87B6CFE90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91688" y="3048953"/>
            <a:ext cx="731520" cy="548640"/>
          </a:xfrm>
        </p:spPr>
        <p:txBody>
          <a:bodyPr anchor="ctr"/>
          <a:lstStyle>
            <a:lvl1pPr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4EC89CE8-12F8-8564-3D26-E599AE8A57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3617" y="4207347"/>
            <a:ext cx="1803699" cy="128653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Item</a:t>
            </a:r>
          </a:p>
        </p:txBody>
      </p:sp>
    </p:spTree>
    <p:extLst>
      <p:ext uri="{BB962C8B-B14F-4D97-AF65-F5344CB8AC3E}">
        <p14:creationId xmlns:p14="http://schemas.microsoft.com/office/powerpoint/2010/main" val="246536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D1CF29F-29C9-F618-6CB2-3C03EAC83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8641" y="2819873"/>
            <a:ext cx="883744" cy="1372938"/>
            <a:chOff x="738641" y="2819873"/>
            <a:chExt cx="883744" cy="1372938"/>
          </a:xfrm>
        </p:grpSpPr>
        <p:sp>
          <p:nvSpPr>
            <p:cNvPr id="79" name="AutoShape 45">
              <a:extLst>
                <a:ext uri="{FF2B5EF4-FFF2-40B4-BE49-F238E27FC236}">
                  <a16:creationId xmlns:a16="http://schemas.microsoft.com/office/drawing/2014/main" id="{00D4E6FF-6782-5C34-B13F-0CC17398A5D3}"/>
                </a:ext>
              </a:extLst>
            </p:cNvPr>
            <p:cNvSpPr/>
            <p:nvPr userDrawn="1"/>
          </p:nvSpPr>
          <p:spPr>
            <a:xfrm>
              <a:off x="1152875" y="3528962"/>
              <a:ext cx="40879" cy="663849"/>
            </a:xfrm>
            <a:prstGeom prst="rect">
              <a:avLst/>
            </a:prstGeom>
            <a:solidFill>
              <a:schemeClr val="accent6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80" name="Picture 46">
              <a:extLst>
                <a:ext uri="{FF2B5EF4-FFF2-40B4-BE49-F238E27FC236}">
                  <a16:creationId xmlns:a16="http://schemas.microsoft.com/office/drawing/2014/main" id="{859810E6-60DE-FC2E-9949-01CAB72AED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/>
            <a:stretch>
              <a:fillRect/>
            </a:stretch>
          </p:blipFill>
          <p:spPr>
            <a:xfrm>
              <a:off x="738641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557F625-5446-2B84-EB95-536C47F79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04056" y="2819873"/>
            <a:ext cx="883744" cy="1372938"/>
            <a:chOff x="3104056" y="2819873"/>
            <a:chExt cx="883744" cy="1372938"/>
          </a:xfrm>
        </p:grpSpPr>
        <p:pic>
          <p:nvPicPr>
            <p:cNvPr id="5" name="Picture 50">
              <a:extLst>
                <a:ext uri="{FF2B5EF4-FFF2-40B4-BE49-F238E27FC236}">
                  <a16:creationId xmlns:a16="http://schemas.microsoft.com/office/drawing/2014/main" id="{9391E62E-9EB6-301B-F10A-31C7D1FF01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104056" y="2819873"/>
              <a:ext cx="883744" cy="883744"/>
            </a:xfrm>
            <a:prstGeom prst="rect">
              <a:avLst/>
            </a:prstGeom>
          </p:spPr>
        </p:pic>
        <p:sp>
          <p:nvSpPr>
            <p:cNvPr id="4" name="AutoShape 49">
              <a:extLst>
                <a:ext uri="{FF2B5EF4-FFF2-40B4-BE49-F238E27FC236}">
                  <a16:creationId xmlns:a16="http://schemas.microsoft.com/office/drawing/2014/main" id="{2D3F6D6B-0871-E480-131B-3FB17CDC140C}"/>
                </a:ext>
              </a:extLst>
            </p:cNvPr>
            <p:cNvSpPr/>
            <p:nvPr userDrawn="1"/>
          </p:nvSpPr>
          <p:spPr>
            <a:xfrm>
              <a:off x="3513732" y="3528962"/>
              <a:ext cx="40879" cy="663849"/>
            </a:xfrm>
            <a:prstGeom prst="rect">
              <a:avLst/>
            </a:prstGeom>
            <a:solidFill>
              <a:schemeClr val="tx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23DCE21-6874-951A-88FB-5923BC9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42897" y="2819873"/>
            <a:ext cx="883744" cy="1372938"/>
            <a:chOff x="5442897" y="2819873"/>
            <a:chExt cx="883744" cy="1372938"/>
          </a:xfrm>
        </p:grpSpPr>
        <p:sp>
          <p:nvSpPr>
            <p:cNvPr id="83" name="AutoShape 53">
              <a:extLst>
                <a:ext uri="{FF2B5EF4-FFF2-40B4-BE49-F238E27FC236}">
                  <a16:creationId xmlns:a16="http://schemas.microsoft.com/office/drawing/2014/main" id="{5B3B98F0-9848-83E6-8D99-BDF193458096}"/>
                </a:ext>
              </a:extLst>
            </p:cNvPr>
            <p:cNvSpPr/>
            <p:nvPr/>
          </p:nvSpPr>
          <p:spPr>
            <a:xfrm>
              <a:off x="5864330" y="3528962"/>
              <a:ext cx="40879" cy="663849"/>
            </a:xfrm>
            <a:prstGeom prst="rect">
              <a:avLst/>
            </a:prstGeom>
            <a:solidFill>
              <a:schemeClr val="accent1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84" name="Picture 54">
              <a:extLst>
                <a:ext uri="{FF2B5EF4-FFF2-40B4-BE49-F238E27FC236}">
                  <a16:creationId xmlns:a16="http://schemas.microsoft.com/office/drawing/2014/main" id="{764265B2-DE50-8DD1-9A9C-93A0EC402A4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442897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9B84730-EED6-ACD5-4EF6-AF3F2C62D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793494" y="2819873"/>
            <a:ext cx="883744" cy="1354842"/>
            <a:chOff x="7793494" y="2819873"/>
            <a:chExt cx="883744" cy="1354842"/>
          </a:xfrm>
        </p:grpSpPr>
        <p:sp>
          <p:nvSpPr>
            <p:cNvPr id="87" name="AutoShape 57">
              <a:extLst>
                <a:ext uri="{FF2B5EF4-FFF2-40B4-BE49-F238E27FC236}">
                  <a16:creationId xmlns:a16="http://schemas.microsoft.com/office/drawing/2014/main" id="{40161214-3FC1-FBDA-1F98-05ADB645B31A}"/>
                </a:ext>
              </a:extLst>
            </p:cNvPr>
            <p:cNvSpPr/>
            <p:nvPr/>
          </p:nvSpPr>
          <p:spPr>
            <a:xfrm>
              <a:off x="8214927" y="3510866"/>
              <a:ext cx="40879" cy="663849"/>
            </a:xfrm>
            <a:prstGeom prst="rect">
              <a:avLst/>
            </a:prstGeom>
            <a:solidFill>
              <a:schemeClr val="accent2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88" name="Picture 58">
              <a:extLst>
                <a:ext uri="{FF2B5EF4-FFF2-40B4-BE49-F238E27FC236}">
                  <a16:creationId xmlns:a16="http://schemas.microsoft.com/office/drawing/2014/main" id="{02822DBF-2832-1AAD-248B-65612DA902D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793494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0C249EA-6436-3E47-BBA7-EA9612F8B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152775" y="2819873"/>
            <a:ext cx="883744" cy="1372938"/>
            <a:chOff x="10152775" y="2819873"/>
            <a:chExt cx="883744" cy="1372938"/>
          </a:xfrm>
        </p:grpSpPr>
        <p:sp>
          <p:nvSpPr>
            <p:cNvPr id="91" name="AutoShape 61">
              <a:extLst>
                <a:ext uri="{FF2B5EF4-FFF2-40B4-BE49-F238E27FC236}">
                  <a16:creationId xmlns:a16="http://schemas.microsoft.com/office/drawing/2014/main" id="{B4D27BCC-7461-2B81-A71D-20D8F824DBEA}"/>
                </a:ext>
              </a:extLst>
            </p:cNvPr>
            <p:cNvSpPr/>
            <p:nvPr/>
          </p:nvSpPr>
          <p:spPr>
            <a:xfrm>
              <a:off x="10574208" y="3528962"/>
              <a:ext cx="40879" cy="663849"/>
            </a:xfrm>
            <a:prstGeom prst="rect">
              <a:avLst/>
            </a:prstGeom>
            <a:solidFill>
              <a:schemeClr val="accent3"/>
            </a:solidFill>
          </p:spPr>
          <p:txBody>
            <a:bodyPr/>
            <a:lstStyle/>
            <a:p>
              <a:endParaRPr lang="en-US">
                <a:latin typeface="Aptos" panose="020B0004020202020204" pitchFamily="34" charset="0"/>
              </a:endParaRPr>
            </a:p>
          </p:txBody>
        </p:sp>
        <p:pic>
          <p:nvPicPr>
            <p:cNvPr id="92" name="Picture 62">
              <a:extLst>
                <a:ext uri="{FF2B5EF4-FFF2-40B4-BE49-F238E27FC236}">
                  <a16:creationId xmlns:a16="http://schemas.microsoft.com/office/drawing/2014/main" id="{FDE31525-E6EC-8598-FE42-03E6310A82B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152775" y="2819873"/>
              <a:ext cx="883744" cy="883744"/>
            </a:xfrm>
            <a:prstGeom prst="rect">
              <a:avLst/>
            </a:prstGeom>
          </p:spPr>
        </p:pic>
      </p:grpSp>
      <p:grpSp>
        <p:nvGrpSpPr>
          <p:cNvPr id="51" name="Group 5">
            <a:extLst>
              <a:ext uri="{FF2B5EF4-FFF2-40B4-BE49-F238E27FC236}">
                <a16:creationId xmlns:a16="http://schemas.microsoft.com/office/drawing/2014/main" id="{9430B9C4-4F85-DEDC-094D-DDC3C177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397156" y="3772725"/>
            <a:ext cx="1654679" cy="2448991"/>
            <a:chOff x="0" y="0"/>
            <a:chExt cx="4975860" cy="7364473"/>
          </a:xfrm>
          <a:solidFill>
            <a:schemeClr val="accent6"/>
          </a:solidFill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E039D183-C13E-82A0-48E1-39190167400D}"/>
                </a:ext>
              </a:extLst>
            </p:cNvPr>
            <p:cNvSpPr/>
            <p:nvPr/>
          </p:nvSpPr>
          <p:spPr>
            <a:xfrm>
              <a:off x="0" y="0"/>
              <a:ext cx="4975860" cy="7364473"/>
            </a:xfrm>
            <a:custGeom>
              <a:avLst/>
              <a:gdLst/>
              <a:ahLst/>
              <a:cxnLst/>
              <a:rect l="l" t="t" r="r" b="b"/>
              <a:pathLst>
                <a:path w="4975860" h="7364473">
                  <a:moveTo>
                    <a:pt x="4975860" y="0"/>
                  </a:moveTo>
                  <a:lnTo>
                    <a:pt x="4975860" y="6493253"/>
                  </a:lnTo>
                  <a:lnTo>
                    <a:pt x="2486660" y="7364473"/>
                  </a:lnTo>
                  <a:lnTo>
                    <a:pt x="0" y="6493253"/>
                  </a:lnTo>
                  <a:lnTo>
                    <a:pt x="1270" y="5644304"/>
                  </a:lnTo>
                  <a:lnTo>
                    <a:pt x="6350" y="1826992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53" name="Group 8">
            <a:extLst>
              <a:ext uri="{FF2B5EF4-FFF2-40B4-BE49-F238E27FC236}">
                <a16:creationId xmlns:a16="http://schemas.microsoft.com/office/drawing/2014/main" id="{1F6C6DC3-C4D0-C1C2-10C0-92582C95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664653" y="4776030"/>
            <a:ext cx="1660253" cy="452052"/>
            <a:chOff x="-9695" y="0"/>
            <a:chExt cx="5775499" cy="1572547"/>
          </a:xfrm>
          <a:solidFill>
            <a:schemeClr val="tx2"/>
          </a:solidFill>
        </p:grpSpPr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AB2A4854-7567-8CCA-9D31-FCB1497993E1}"/>
                </a:ext>
              </a:extLst>
            </p:cNvPr>
            <p:cNvSpPr/>
            <p:nvPr/>
          </p:nvSpPr>
          <p:spPr>
            <a:xfrm>
              <a:off x="-9695" y="0"/>
              <a:ext cx="5775499" cy="1572547"/>
            </a:xfrm>
            <a:custGeom>
              <a:avLst/>
              <a:gdLst/>
              <a:ahLst/>
              <a:cxnLst/>
              <a:rect l="l" t="t" r="r" b="b"/>
              <a:pathLst>
                <a:path w="5765800" h="1572547">
                  <a:moveTo>
                    <a:pt x="5765800" y="0"/>
                  </a:moveTo>
                  <a:lnTo>
                    <a:pt x="5765800" y="1572547"/>
                  </a:lnTo>
                  <a:lnTo>
                    <a:pt x="2881630" y="584487"/>
                  </a:lnTo>
                  <a:lnTo>
                    <a:pt x="0" y="1572547"/>
                  </a:lnTo>
                  <a:lnTo>
                    <a:pt x="3810" y="410304"/>
                  </a:lnTo>
                  <a:lnTo>
                    <a:pt x="8890" y="17400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55" name="Group 10">
            <a:extLst>
              <a:ext uri="{FF2B5EF4-FFF2-40B4-BE49-F238E27FC236}">
                <a16:creationId xmlns:a16="http://schemas.microsoft.com/office/drawing/2014/main" id="{B80B7161-C141-9B64-D492-F223208FB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2880996" y="3913588"/>
            <a:ext cx="1660255" cy="2176932"/>
            <a:chOff x="0" y="0"/>
            <a:chExt cx="4992628" cy="6546350"/>
          </a:xfrm>
          <a:solidFill>
            <a:schemeClr val="tx2"/>
          </a:solidFill>
        </p:grpSpPr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B7D10432-5CC3-765B-F58F-D9A834B9D2D2}"/>
                </a:ext>
              </a:extLst>
            </p:cNvPr>
            <p:cNvSpPr/>
            <p:nvPr/>
          </p:nvSpPr>
          <p:spPr>
            <a:xfrm>
              <a:off x="0" y="0"/>
              <a:ext cx="4992628" cy="6546350"/>
            </a:xfrm>
            <a:custGeom>
              <a:avLst/>
              <a:gdLst/>
              <a:ahLst/>
              <a:cxnLst/>
              <a:rect l="l" t="t" r="r" b="b"/>
              <a:pathLst>
                <a:path w="4975860" h="6546349">
                  <a:moveTo>
                    <a:pt x="4975860" y="0"/>
                  </a:moveTo>
                  <a:lnTo>
                    <a:pt x="4975860" y="5675130"/>
                  </a:lnTo>
                  <a:lnTo>
                    <a:pt x="2486660" y="6546349"/>
                  </a:lnTo>
                  <a:lnTo>
                    <a:pt x="0" y="5675130"/>
                  </a:lnTo>
                  <a:lnTo>
                    <a:pt x="1270" y="4933172"/>
                  </a:lnTo>
                  <a:lnTo>
                    <a:pt x="6350" y="160312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57" name="Group 12">
            <a:extLst>
              <a:ext uri="{FF2B5EF4-FFF2-40B4-BE49-F238E27FC236}">
                <a16:creationId xmlns:a16="http://schemas.microsoft.com/office/drawing/2014/main" id="{FD982D5B-DFF7-6311-1EAA-9260579C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615237" y="4171926"/>
            <a:ext cx="2530836" cy="1660255"/>
            <a:chOff x="1" y="-5577"/>
            <a:chExt cx="5061671" cy="3320510"/>
          </a:xfrm>
          <a:solidFill>
            <a:schemeClr val="accent1"/>
          </a:solidFill>
        </p:grpSpPr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FE1DB540-2AA8-51F0-613B-78D8E76B2DE9}"/>
                </a:ext>
              </a:extLst>
            </p:cNvPr>
            <p:cNvGrpSpPr/>
            <p:nvPr/>
          </p:nvGrpSpPr>
          <p:grpSpPr>
            <a:xfrm rot="5400000">
              <a:off x="-1208199" y="1202629"/>
              <a:ext cx="3320504" cy="904104"/>
              <a:chOff x="-9690" y="-2"/>
              <a:chExt cx="5775495" cy="1572547"/>
            </a:xfrm>
            <a:grpFill/>
          </p:grpSpPr>
          <p:sp>
            <p:nvSpPr>
              <p:cNvPr id="61" name="Freeform 14">
                <a:extLst>
                  <a:ext uri="{FF2B5EF4-FFF2-40B4-BE49-F238E27FC236}">
                    <a16:creationId xmlns:a16="http://schemas.microsoft.com/office/drawing/2014/main" id="{DCDC04EE-39C6-670D-A0DC-98CE8E04A7BD}"/>
                  </a:ext>
                </a:extLst>
              </p:cNvPr>
              <p:cNvSpPr/>
              <p:nvPr/>
            </p:nvSpPr>
            <p:spPr>
              <a:xfrm>
                <a:off x="-9690" y="-2"/>
                <a:ext cx="5775495" cy="1572547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1572547">
                    <a:moveTo>
                      <a:pt x="5765800" y="0"/>
                    </a:moveTo>
                    <a:lnTo>
                      <a:pt x="5765800" y="1572547"/>
                    </a:lnTo>
                    <a:lnTo>
                      <a:pt x="2881630" y="584487"/>
                    </a:lnTo>
                    <a:lnTo>
                      <a:pt x="0" y="1572547"/>
                    </a:lnTo>
                    <a:lnTo>
                      <a:pt x="3810" y="410304"/>
                    </a:lnTo>
                    <a:lnTo>
                      <a:pt x="8890" y="174000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FA93AF79-FD72-2B0C-CB64-5B50709C0F5F}"/>
                </a:ext>
              </a:extLst>
            </p:cNvPr>
            <p:cNvGrpSpPr/>
            <p:nvPr/>
          </p:nvGrpSpPr>
          <p:grpSpPr>
            <a:xfrm rot="-5400000">
              <a:off x="1224487" y="-522255"/>
              <a:ext cx="3320508" cy="4353863"/>
              <a:chOff x="-2" y="2"/>
              <a:chExt cx="4992625" cy="6546350"/>
            </a:xfrm>
            <a:grpFill/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id="{B3E65B0B-218C-9913-E623-F496B8A0FF60}"/>
                  </a:ext>
                </a:extLst>
              </p:cNvPr>
              <p:cNvSpPr/>
              <p:nvPr/>
            </p:nvSpPr>
            <p:spPr>
              <a:xfrm>
                <a:off x="-2" y="2"/>
                <a:ext cx="4992625" cy="6546350"/>
              </a:xfrm>
              <a:custGeom>
                <a:avLst/>
                <a:gdLst/>
                <a:ahLst/>
                <a:cxnLst/>
                <a:rect l="l" t="t" r="r" b="b"/>
                <a:pathLst>
                  <a:path w="4975860" h="6546349">
                    <a:moveTo>
                      <a:pt x="4975860" y="0"/>
                    </a:moveTo>
                    <a:lnTo>
                      <a:pt x="4975860" y="5675130"/>
                    </a:lnTo>
                    <a:lnTo>
                      <a:pt x="2486660" y="6546349"/>
                    </a:lnTo>
                    <a:lnTo>
                      <a:pt x="0" y="5675130"/>
                    </a:lnTo>
                    <a:lnTo>
                      <a:pt x="1270" y="4933172"/>
                    </a:lnTo>
                    <a:lnTo>
                      <a:pt x="6350" y="1603127"/>
                    </a:lnTo>
                    <a:lnTo>
                      <a:pt x="0" y="0"/>
                    </a:lnTo>
                    <a:lnTo>
                      <a:pt x="497586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62" name="Group 18">
            <a:extLst>
              <a:ext uri="{FF2B5EF4-FFF2-40B4-BE49-F238E27FC236}">
                <a16:creationId xmlns:a16="http://schemas.microsoft.com/office/drawing/2014/main" id="{563C5B99-6D95-5006-581E-E4495B31A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6365849" y="4776031"/>
            <a:ext cx="1660252" cy="452052"/>
            <a:chOff x="0" y="0"/>
            <a:chExt cx="5765800" cy="1572547"/>
          </a:xfrm>
          <a:solidFill>
            <a:schemeClr val="accent2"/>
          </a:solidFill>
        </p:grpSpPr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21016451-7687-6F98-F2AE-1C973DD8E46E}"/>
                </a:ext>
              </a:extLst>
            </p:cNvPr>
            <p:cNvSpPr/>
            <p:nvPr/>
          </p:nvSpPr>
          <p:spPr>
            <a:xfrm>
              <a:off x="0" y="0"/>
              <a:ext cx="5765800" cy="1572547"/>
            </a:xfrm>
            <a:custGeom>
              <a:avLst/>
              <a:gdLst/>
              <a:ahLst/>
              <a:cxnLst/>
              <a:rect l="l" t="t" r="r" b="b"/>
              <a:pathLst>
                <a:path w="5765800" h="1572547">
                  <a:moveTo>
                    <a:pt x="5765800" y="0"/>
                  </a:moveTo>
                  <a:lnTo>
                    <a:pt x="5765800" y="1572547"/>
                  </a:lnTo>
                  <a:lnTo>
                    <a:pt x="2881630" y="584487"/>
                  </a:lnTo>
                  <a:lnTo>
                    <a:pt x="0" y="1572547"/>
                  </a:lnTo>
                  <a:lnTo>
                    <a:pt x="3810" y="410304"/>
                  </a:lnTo>
                  <a:lnTo>
                    <a:pt x="8890" y="174000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64" name="Group 20">
            <a:extLst>
              <a:ext uri="{FF2B5EF4-FFF2-40B4-BE49-F238E27FC236}">
                <a16:creationId xmlns:a16="http://schemas.microsoft.com/office/drawing/2014/main" id="{C5951F8D-B6B7-E538-1B6C-3D75428B3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7582192" y="3913589"/>
            <a:ext cx="1660253" cy="2176932"/>
            <a:chOff x="0" y="0"/>
            <a:chExt cx="4975860" cy="6546350"/>
          </a:xfrm>
          <a:solidFill>
            <a:schemeClr val="accent2"/>
          </a:solidFill>
        </p:grpSpPr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B1D7E00A-B8CB-0E25-82CB-705F35BB80E9}"/>
                </a:ext>
              </a:extLst>
            </p:cNvPr>
            <p:cNvSpPr/>
            <p:nvPr/>
          </p:nvSpPr>
          <p:spPr>
            <a:xfrm>
              <a:off x="0" y="0"/>
              <a:ext cx="4975860" cy="6546349"/>
            </a:xfrm>
            <a:custGeom>
              <a:avLst/>
              <a:gdLst/>
              <a:ahLst/>
              <a:cxnLst/>
              <a:rect l="l" t="t" r="r" b="b"/>
              <a:pathLst>
                <a:path w="4975860" h="6546349">
                  <a:moveTo>
                    <a:pt x="4975860" y="0"/>
                  </a:moveTo>
                  <a:lnTo>
                    <a:pt x="4975860" y="5675130"/>
                  </a:lnTo>
                  <a:lnTo>
                    <a:pt x="2486660" y="6546349"/>
                  </a:lnTo>
                  <a:lnTo>
                    <a:pt x="0" y="5675130"/>
                  </a:lnTo>
                  <a:lnTo>
                    <a:pt x="1270" y="4933172"/>
                  </a:lnTo>
                  <a:lnTo>
                    <a:pt x="6350" y="160312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7042306-2822-86F3-45E9-E310A9BBF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29230" y="4174714"/>
            <a:ext cx="2530836" cy="1660255"/>
            <a:chOff x="9329230" y="4174714"/>
            <a:chExt cx="2530836" cy="1660255"/>
          </a:xfrm>
        </p:grpSpPr>
        <p:grpSp>
          <p:nvGrpSpPr>
            <p:cNvPr id="67" name="Group 23">
              <a:extLst>
                <a:ext uri="{FF2B5EF4-FFF2-40B4-BE49-F238E27FC236}">
                  <a16:creationId xmlns:a16="http://schemas.microsoft.com/office/drawing/2014/main" id="{0A52D70B-A510-9E47-8F52-F93EF8DE08C1}"/>
                </a:ext>
              </a:extLst>
            </p:cNvPr>
            <p:cNvGrpSpPr/>
            <p:nvPr/>
          </p:nvGrpSpPr>
          <p:grpSpPr>
            <a:xfrm rot="5400000">
              <a:off x="8725129" y="4778817"/>
              <a:ext cx="1660253" cy="452052"/>
              <a:chOff x="0" y="0"/>
              <a:chExt cx="5765800" cy="1572547"/>
            </a:xfrm>
            <a:solidFill>
              <a:schemeClr val="accent3"/>
            </a:solidFill>
          </p:grpSpPr>
          <p:sp>
            <p:nvSpPr>
              <p:cNvPr id="70" name="Freeform 24">
                <a:extLst>
                  <a:ext uri="{FF2B5EF4-FFF2-40B4-BE49-F238E27FC236}">
                    <a16:creationId xmlns:a16="http://schemas.microsoft.com/office/drawing/2014/main" id="{2E35470E-AB47-B6F8-0584-D21D879C3A08}"/>
                  </a:ext>
                </a:extLst>
              </p:cNvPr>
              <p:cNvSpPr/>
              <p:nvPr/>
            </p:nvSpPr>
            <p:spPr>
              <a:xfrm>
                <a:off x="0" y="0"/>
                <a:ext cx="5765800" cy="1572547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1572547">
                    <a:moveTo>
                      <a:pt x="5765800" y="0"/>
                    </a:moveTo>
                    <a:lnTo>
                      <a:pt x="5765800" y="1572547"/>
                    </a:lnTo>
                    <a:lnTo>
                      <a:pt x="2881630" y="584487"/>
                    </a:lnTo>
                    <a:lnTo>
                      <a:pt x="0" y="1572547"/>
                    </a:lnTo>
                    <a:lnTo>
                      <a:pt x="3810" y="410304"/>
                    </a:lnTo>
                    <a:lnTo>
                      <a:pt x="8890" y="174000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68" name="Group 25">
              <a:extLst>
                <a:ext uri="{FF2B5EF4-FFF2-40B4-BE49-F238E27FC236}">
                  <a16:creationId xmlns:a16="http://schemas.microsoft.com/office/drawing/2014/main" id="{68558C53-123A-0C77-ACB0-7645D9E96A9B}"/>
                </a:ext>
              </a:extLst>
            </p:cNvPr>
            <p:cNvGrpSpPr/>
            <p:nvPr/>
          </p:nvGrpSpPr>
          <p:grpSpPr>
            <a:xfrm rot="16200000">
              <a:off x="9941473" y="3916375"/>
              <a:ext cx="1660253" cy="2176932"/>
              <a:chOff x="0" y="0"/>
              <a:chExt cx="4975860" cy="6546350"/>
            </a:xfrm>
            <a:solidFill>
              <a:schemeClr val="accent3"/>
            </a:solidFill>
          </p:grpSpPr>
          <p:sp>
            <p:nvSpPr>
              <p:cNvPr id="69" name="Freeform 26">
                <a:extLst>
                  <a:ext uri="{FF2B5EF4-FFF2-40B4-BE49-F238E27FC236}">
                    <a16:creationId xmlns:a16="http://schemas.microsoft.com/office/drawing/2014/main" id="{02E51890-572C-86ED-3FE0-A9A713FB3E62}"/>
                  </a:ext>
                </a:extLst>
              </p:cNvPr>
              <p:cNvSpPr/>
              <p:nvPr/>
            </p:nvSpPr>
            <p:spPr>
              <a:xfrm>
                <a:off x="0" y="0"/>
                <a:ext cx="4975860" cy="6546349"/>
              </a:xfrm>
              <a:custGeom>
                <a:avLst/>
                <a:gdLst/>
                <a:ahLst/>
                <a:cxnLst/>
                <a:rect l="l" t="t" r="r" b="b"/>
                <a:pathLst>
                  <a:path w="4975860" h="6546349">
                    <a:moveTo>
                      <a:pt x="4975860" y="0"/>
                    </a:moveTo>
                    <a:lnTo>
                      <a:pt x="4975860" y="5675130"/>
                    </a:lnTo>
                    <a:lnTo>
                      <a:pt x="2486660" y="6546349"/>
                    </a:lnTo>
                    <a:lnTo>
                      <a:pt x="0" y="5675130"/>
                    </a:lnTo>
                    <a:lnTo>
                      <a:pt x="1270" y="4933172"/>
                    </a:lnTo>
                    <a:lnTo>
                      <a:pt x="6350" y="1603127"/>
                    </a:lnTo>
                    <a:lnTo>
                      <a:pt x="0" y="0"/>
                    </a:lnTo>
                    <a:lnTo>
                      <a:pt x="4975860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</a:pPr>
                <a:endParaRPr lang="en-US">
                  <a:latin typeface="Aptos" panose="020B0004020202020204" pitchFamily="34" charset="0"/>
                </a:endParaRPr>
              </a:p>
            </p:txBody>
          </p:sp>
        </p:grpSp>
      </p:grpSp>
      <p:grpSp>
        <p:nvGrpSpPr>
          <p:cNvPr id="71" name="Group 27">
            <a:extLst>
              <a:ext uri="{FF2B5EF4-FFF2-40B4-BE49-F238E27FC236}">
                <a16:creationId xmlns:a16="http://schemas.microsoft.com/office/drawing/2014/main" id="{247DF10E-9C9B-81D9-75DC-7167D9C58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116038" y="4756218"/>
            <a:ext cx="1657465" cy="494461"/>
            <a:chOff x="0" y="0"/>
            <a:chExt cx="5765800" cy="1720075"/>
          </a:xfrm>
          <a:solidFill>
            <a:schemeClr val="accent5"/>
          </a:solidFill>
        </p:grpSpPr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3F64CD44-5035-5223-35D2-CC3E0DDF84E6}"/>
                </a:ext>
              </a:extLst>
            </p:cNvPr>
            <p:cNvSpPr/>
            <p:nvPr/>
          </p:nvSpPr>
          <p:spPr>
            <a:xfrm>
              <a:off x="0" y="0"/>
              <a:ext cx="5765800" cy="1720075"/>
            </a:xfrm>
            <a:custGeom>
              <a:avLst/>
              <a:gdLst/>
              <a:ahLst/>
              <a:cxnLst/>
              <a:rect l="l" t="t" r="r" b="b"/>
              <a:pathLst>
                <a:path w="5765800" h="1720075">
                  <a:moveTo>
                    <a:pt x="5765800" y="0"/>
                  </a:moveTo>
                  <a:lnTo>
                    <a:pt x="5765800" y="1720075"/>
                  </a:lnTo>
                  <a:lnTo>
                    <a:pt x="2881630" y="732015"/>
                  </a:lnTo>
                  <a:lnTo>
                    <a:pt x="0" y="1720075"/>
                  </a:lnTo>
                  <a:lnTo>
                    <a:pt x="3810" y="529444"/>
                  </a:lnTo>
                  <a:lnTo>
                    <a:pt x="8890" y="193765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indent="0">
                <a:spcBef>
                  <a:spcPts val="0"/>
                </a:spcBef>
              </a:pPr>
              <a:endParaRPr lang="en-US">
                <a:latin typeface="Aptos" panose="020B0004020202020204" pitchFamily="34" charset="0"/>
              </a:endParaRPr>
            </a:p>
          </p:txBody>
        </p:sp>
      </p:grpSp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3ED710F5-B1C4-F73F-6F5F-7D1C5D929A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2304" y="2947599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622AD1FC-AD33-7FCF-77B0-8292C4ACA2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92" y="4418136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2" name="Picture Placeholder 110">
            <a:extLst>
              <a:ext uri="{FF2B5EF4-FFF2-40B4-BE49-F238E27FC236}">
                <a16:creationId xmlns:a16="http://schemas.microsoft.com/office/drawing/2014/main" id="{DBDEDB67-421D-A090-D075-EE340340FA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30460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6" name="Text Placeholder 104">
            <a:extLst>
              <a:ext uri="{FF2B5EF4-FFF2-40B4-BE49-F238E27FC236}">
                <a16:creationId xmlns:a16="http://schemas.microsoft.com/office/drawing/2014/main" id="{FA5AA79E-7C65-6C22-99A4-9C8778E6CB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61378" y="4418136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3" name="Picture Placeholder 110">
            <a:extLst>
              <a:ext uri="{FF2B5EF4-FFF2-40B4-BE49-F238E27FC236}">
                <a16:creationId xmlns:a16="http://schemas.microsoft.com/office/drawing/2014/main" id="{DF32ACE6-C8EA-41CD-66DD-37118169839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64717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7" name="Text Placeholder 104">
            <a:extLst>
              <a:ext uri="{FF2B5EF4-FFF2-40B4-BE49-F238E27FC236}">
                <a16:creationId xmlns:a16="http://schemas.microsoft.com/office/drawing/2014/main" id="{16A4C213-4576-3280-1480-E83AA1D59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6089" y="4406670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4" name="Picture Placeholder 110">
            <a:extLst>
              <a:ext uri="{FF2B5EF4-FFF2-40B4-BE49-F238E27FC236}">
                <a16:creationId xmlns:a16="http://schemas.microsoft.com/office/drawing/2014/main" id="{BEBA766C-CFD0-137A-36E8-CDEC655AA2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19898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8" name="Text Placeholder 104">
            <a:extLst>
              <a:ext uri="{FF2B5EF4-FFF2-40B4-BE49-F238E27FC236}">
                <a16:creationId xmlns:a16="http://schemas.microsoft.com/office/drawing/2014/main" id="{3C731267-8C78-7D63-D8A3-317CF06548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2573" y="4406669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115" name="Picture Placeholder 110">
            <a:extLst>
              <a:ext uri="{FF2B5EF4-FFF2-40B4-BE49-F238E27FC236}">
                <a16:creationId xmlns:a16="http://schemas.microsoft.com/office/drawing/2014/main" id="{6707740D-BD25-313F-166E-43159CBA9A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279179" y="2946277"/>
            <a:ext cx="630936" cy="6309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9" name="Text Placeholder 104">
            <a:extLst>
              <a:ext uri="{FF2B5EF4-FFF2-40B4-BE49-F238E27FC236}">
                <a16:creationId xmlns:a16="http://schemas.microsoft.com/office/drawing/2014/main" id="{533925A0-8520-9EB1-99A6-6381B7270E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30081" y="4418136"/>
            <a:ext cx="1737360" cy="1181099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4026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Graph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2BAF-CDF8-4628-9885-92AECFA75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2D7E59A-98D7-43C7-C3EC-64FFDF735E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1752600"/>
            <a:ext cx="12192000" cy="2062163"/>
          </a:xfrm>
          <a:solidFill>
            <a:schemeClr val="accent4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D22D4DC7-F316-549E-9A61-EA58DB8761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17796" y="2318271"/>
            <a:ext cx="2523068" cy="3826933"/>
          </a:xfrm>
          <a:solidFill>
            <a:schemeClr val="accent3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41BDF911-D07F-5E4F-A177-98650C4344F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4895" y="2318272"/>
            <a:ext cx="2523068" cy="3826933"/>
          </a:xfrm>
          <a:solidFill>
            <a:schemeClr val="accent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3DAC4BA-FA0A-66DE-81DF-42A6A49317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510112" y="2318273"/>
            <a:ext cx="2523068" cy="3826933"/>
          </a:xfrm>
          <a:solidFill>
            <a:schemeClr val="tx2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8BBD8C6-77E8-A6F4-C808-CC9C135B30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1136" y="2318273"/>
            <a:ext cx="2523068" cy="3826933"/>
          </a:xfrm>
          <a:solidFill>
            <a:schemeClr val="accent6"/>
          </a:solidFill>
        </p:spPr>
        <p:txBody>
          <a:bodyPr/>
          <a:lstStyle>
            <a:lvl1pPr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8">
            <a:extLst>
              <a:ext uri="{FF2B5EF4-FFF2-40B4-BE49-F238E27FC236}">
                <a16:creationId xmlns:a16="http://schemas.microsoft.com/office/drawing/2014/main" id="{DF1B1067-4529-5574-E5DF-38002AC209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9777" y="2668223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90">
            <a:extLst>
              <a:ext uri="{FF2B5EF4-FFF2-40B4-BE49-F238E27FC236}">
                <a16:creationId xmlns:a16="http://schemas.microsoft.com/office/drawing/2014/main" id="{D54DBDAA-A7CE-1838-48FF-E753AC0E17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9777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  <p:sp>
        <p:nvSpPr>
          <p:cNvPr id="15" name="Text Placeholder 90">
            <a:extLst>
              <a:ext uri="{FF2B5EF4-FFF2-40B4-BE49-F238E27FC236}">
                <a16:creationId xmlns:a16="http://schemas.microsoft.com/office/drawing/2014/main" id="{26B15FA7-0BBD-ADDE-65FD-128B690F1C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1325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  <p:sp>
        <p:nvSpPr>
          <p:cNvPr id="16" name="Text Placeholder 88">
            <a:extLst>
              <a:ext uri="{FF2B5EF4-FFF2-40B4-BE49-F238E27FC236}">
                <a16:creationId xmlns:a16="http://schemas.microsoft.com/office/drawing/2014/main" id="{71BA1336-A4AB-7490-5B61-1AFB2C303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1325" y="2668223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7" name="Text Placeholder 88">
            <a:extLst>
              <a:ext uri="{FF2B5EF4-FFF2-40B4-BE49-F238E27FC236}">
                <a16:creationId xmlns:a16="http://schemas.microsoft.com/office/drawing/2014/main" id="{FA8CD1E8-979D-EDC7-0A80-045D1C440C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97459" y="2668223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8" name="Text Placeholder 90">
            <a:extLst>
              <a:ext uri="{FF2B5EF4-FFF2-40B4-BE49-F238E27FC236}">
                <a16:creationId xmlns:a16="http://schemas.microsoft.com/office/drawing/2014/main" id="{82B346B8-CC31-4272-EC01-656317636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7459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  <p:sp>
        <p:nvSpPr>
          <p:cNvPr id="12" name="Text Placeholder 88">
            <a:extLst>
              <a:ext uri="{FF2B5EF4-FFF2-40B4-BE49-F238E27FC236}">
                <a16:creationId xmlns:a16="http://schemas.microsoft.com/office/drawing/2014/main" id="{46C001C6-8C71-5635-93B5-DB6744AB8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801" y="2663022"/>
            <a:ext cx="1963738" cy="7127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1" name="Text Placeholder 90">
            <a:extLst>
              <a:ext uri="{FF2B5EF4-FFF2-40B4-BE49-F238E27FC236}">
                <a16:creationId xmlns:a16="http://schemas.microsoft.com/office/drawing/2014/main" id="{ACB32C0D-D453-BFBB-FC64-1952D383C4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0801" y="3569098"/>
            <a:ext cx="1963738" cy="222023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Add description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3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153F3-9C64-413E-A391-7B55408D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F689B-B2E0-4A62-9C31-FF484B5C7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FAA84-EDDB-42FD-9C9F-8A45EF7016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4DBD35F8-F3A2-413A-AA78-3131A686CB68}" type="datetime1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632E7-F592-4A2F-9EF9-487F2BB15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12587-F954-4D4C-AAC8-AE5917132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E479467-D475-44BA-A6A1-CAD0337F3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4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3" r:id="rId3"/>
    <p:sldLayoutId id="2147483680" r:id="rId4"/>
    <p:sldLayoutId id="2147483724" r:id="rId5"/>
    <p:sldLayoutId id="2147483731" r:id="rId6"/>
    <p:sldLayoutId id="2147483726" r:id="rId7"/>
    <p:sldLayoutId id="2147483729" r:id="rId8"/>
    <p:sldLayoutId id="2147483730" r:id="rId9"/>
    <p:sldLayoutId id="2147483732" r:id="rId10"/>
    <p:sldLayoutId id="2147483733" r:id="rId11"/>
    <p:sldLayoutId id="2147483734" r:id="rId12"/>
    <p:sldLayoutId id="2147483671" r:id="rId13"/>
    <p:sldLayoutId id="2147483682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675" r:id="rId20"/>
    <p:sldLayoutId id="2147483677" r:id="rId21"/>
    <p:sldLayoutId id="2147483745" r:id="rId22"/>
    <p:sldLayoutId id="2147483743" r:id="rId23"/>
    <p:sldLayoutId id="2147483742" r:id="rId24"/>
    <p:sldLayoutId id="2147483744" r:id="rId25"/>
    <p:sldLayoutId id="2147483679" r:id="rId26"/>
    <p:sldLayoutId id="2147483681" r:id="rId27"/>
    <p:sldLayoutId id="2147483668" r:id="rId28"/>
    <p:sldLayoutId id="214748374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s/public-domain-photo-sdjjm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radiokras.blogspot.com/2018/10/el-suanacoptero-programa-3-temporada-1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.jotform.com/2609549817491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2E03-67C0-A967-7937-1D324B15A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714593"/>
            <a:ext cx="7837448" cy="3169127"/>
          </a:xfrm>
        </p:spPr>
        <p:txBody>
          <a:bodyPr/>
          <a:lstStyle/>
          <a:p>
            <a:r>
              <a:rPr lang="en-US" dirty="0"/>
              <a:t>Oregon Forward Cadre Meeting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DAC865-5D28-C471-1F21-E56CCEAFE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3701" y="5205160"/>
            <a:ext cx="2073365" cy="1355834"/>
          </a:xfrm>
        </p:spPr>
        <p:txBody>
          <a:bodyPr>
            <a:normAutofit/>
          </a:bodyPr>
          <a:lstStyle/>
          <a:p>
            <a:r>
              <a:rPr lang="en-US" sz="4000" dirty="0"/>
              <a:t>4/21/26</a:t>
            </a:r>
          </a:p>
        </p:txBody>
      </p:sp>
      <p:pic>
        <p:nvPicPr>
          <p:cNvPr id="5" name="Picture 4" descr="Oregon Forward Logo; Dark and Light Team with Tagline When everyone can work, anything is possible&#10;">
            <a:extLst>
              <a:ext uri="{FF2B5EF4-FFF2-40B4-BE49-F238E27FC236}">
                <a16:creationId xmlns:a16="http://schemas.microsoft.com/office/drawing/2014/main" id="{832E5AB8-48F6-5036-D1AE-570B915EE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66" y="5349765"/>
            <a:ext cx="3248153" cy="135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8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AAB6-668C-5576-5E60-6142BA17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22" y="5139097"/>
            <a:ext cx="5139268" cy="1304037"/>
          </a:xfrm>
        </p:spPr>
        <p:txBody>
          <a:bodyPr/>
          <a:lstStyle/>
          <a:p>
            <a:r>
              <a:rPr lang="en-US" dirty="0"/>
              <a:t>OFP Brochure</a:t>
            </a:r>
          </a:p>
        </p:txBody>
      </p:sp>
      <p:pic>
        <p:nvPicPr>
          <p:cNvPr id="7" name="Picture Placeholder 6" descr="Logos of 27 of the contractors  in Oregon Forward and a QR code to the procurement list on the Oregon Forward Website.">
            <a:extLst>
              <a:ext uri="{FF2B5EF4-FFF2-40B4-BE49-F238E27FC236}">
                <a16:creationId xmlns:a16="http://schemas.microsoft.com/office/drawing/2014/main" id="{3C0B677B-F60D-D4B4-FCFB-212F980594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" b="167"/>
          <a:stretch/>
        </p:blipFill>
        <p:spPr>
          <a:xfrm>
            <a:off x="304799" y="536942"/>
            <a:ext cx="4605867" cy="3900336"/>
          </a:xfrm>
        </p:spPr>
      </p:pic>
      <p:pic>
        <p:nvPicPr>
          <p:cNvPr id="9" name="Picture Placeholder 8" descr="Picture of the front page of the Oregon forward Brochure. Lists the mission statement, website, why using Oregon forward matters and the products and services provided by the contractors with 6 pictures of individuals in the program working.">
            <a:extLst>
              <a:ext uri="{FF2B5EF4-FFF2-40B4-BE49-F238E27FC236}">
                <a16:creationId xmlns:a16="http://schemas.microsoft.com/office/drawing/2014/main" id="{0047DC30-4E07-E2C4-D957-74A798A6DB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b="2729"/>
          <a:stretch/>
        </p:blipFill>
        <p:spPr>
          <a:xfrm>
            <a:off x="5183187" y="180975"/>
            <a:ext cx="6494463" cy="4752975"/>
          </a:xfrm>
        </p:spPr>
      </p:pic>
    </p:spTree>
    <p:extLst>
      <p:ext uri="{BB962C8B-B14F-4D97-AF65-F5344CB8AC3E}">
        <p14:creationId xmlns:p14="http://schemas.microsoft.com/office/powerpoint/2010/main" val="231021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uestion marks on various colors of paper squares">
            <a:extLst>
              <a:ext uri="{FF2B5EF4-FFF2-40B4-BE49-F238E27FC236}">
                <a16:creationId xmlns:a16="http://schemas.microsoft.com/office/drawing/2014/main" id="{6C1FBDBB-BB92-1B2D-98EE-8F2B00815A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790" y="0"/>
            <a:ext cx="10367743" cy="691317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9C6763-79E3-7F24-4E7F-D70C35A2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92759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ACDE-FC6E-CA35-F051-CDBE87FE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108BB-A73C-4C44-E046-1C55F681BE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Icebreaker</a:t>
            </a:r>
          </a:p>
          <a:p>
            <a:r>
              <a:rPr lang="en-US" dirty="0"/>
              <a:t>OFP Updates</a:t>
            </a:r>
          </a:p>
          <a:p>
            <a:r>
              <a:rPr lang="en-US" dirty="0"/>
              <a:t>Meeting Topics</a:t>
            </a:r>
          </a:p>
        </p:txBody>
      </p:sp>
    </p:spTree>
    <p:extLst>
      <p:ext uri="{BB962C8B-B14F-4D97-AF65-F5344CB8AC3E}">
        <p14:creationId xmlns:p14="http://schemas.microsoft.com/office/powerpoint/2010/main" val="386897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B07D-7A26-C2D4-5693-E1E2CDC6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14F18-7344-60CD-32AC-553E296011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your favorite spring holiday or festival?</a:t>
            </a:r>
          </a:p>
        </p:txBody>
      </p:sp>
      <p:pic>
        <p:nvPicPr>
          <p:cNvPr id="6" name="Picture 5" descr="Picture of a Grand Floral Float for Portland Rose Festival and Kashsiung Sister City Association">
            <a:extLst>
              <a:ext uri="{FF2B5EF4-FFF2-40B4-BE49-F238E27FC236}">
                <a16:creationId xmlns:a16="http://schemas.microsoft.com/office/drawing/2014/main" id="{7AE568D7-60B9-3703-9150-83BCF63BB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0" y="0"/>
            <a:ext cx="659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5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D342B-F52F-9B83-D92A-78B8E5B0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0" y="3219224"/>
            <a:ext cx="5734990" cy="3638776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12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+mj-ea"/>
                <a:cs typeface="+mj-cs"/>
              </a:rPr>
              <a:t>OFP Updates</a:t>
            </a:r>
            <a:br>
              <a:rPr lang="en-US" sz="5400" kern="12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+mj-ea"/>
                <a:cs typeface="+mj-cs"/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r>
              <a:rPr lang="en-US" sz="3600" dirty="0">
                <a:solidFill>
                  <a:srgbClr val="009DA0"/>
                </a:solidFill>
              </a:rPr>
              <a:t>Roadshows- Will be scheduled</a:t>
            </a: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r>
              <a:rPr lang="en-US" sz="3600" dirty="0">
                <a:solidFill>
                  <a:srgbClr val="009DA0"/>
                </a:solidFill>
              </a:rPr>
              <a:t>Costing Workbook Software- Still looking</a:t>
            </a: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r>
              <a:rPr lang="en-US" sz="3600" dirty="0">
                <a:solidFill>
                  <a:srgbClr val="009DA0"/>
                </a:solidFill>
              </a:rPr>
              <a:t>Procurement List-Send Updates </a:t>
            </a: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3600" dirty="0">
                <a:solidFill>
                  <a:srgbClr val="009DA0"/>
                </a:solidFill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br>
              <a:rPr lang="en-US" sz="4800" dirty="0">
                <a:solidFill>
                  <a:srgbClr val="009DA0"/>
                </a:solidFill>
              </a:rPr>
            </a:br>
            <a:endParaRPr lang="en-US" sz="4800" dirty="0">
              <a:solidFill>
                <a:srgbClr val="009DA0"/>
              </a:solidFill>
            </a:endParaRPr>
          </a:p>
        </p:txBody>
      </p:sp>
      <p:pic>
        <p:nvPicPr>
          <p:cNvPr id="3" name="Picture 2" descr="Oregon Forward Logo in dark and light teal with tagline that says When everyone can work anything is possible">
            <a:extLst>
              <a:ext uri="{FF2B5EF4-FFF2-40B4-BE49-F238E27FC236}">
                <a16:creationId xmlns:a16="http://schemas.microsoft.com/office/drawing/2014/main" id="{7815F303-C88D-8792-0824-D37DC4A322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761" y="1964906"/>
            <a:ext cx="6310239" cy="32613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961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4485A-D174-2B7E-4A51-D1D0A941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1799942"/>
            <a:ext cx="5264150" cy="3547015"/>
          </a:xfrm>
        </p:spPr>
        <p:txBody>
          <a:bodyPr>
            <a:normAutofit/>
          </a:bodyPr>
          <a:lstStyle/>
          <a:p>
            <a:r>
              <a:rPr lang="en-US" sz="4800" dirty="0"/>
              <a:t>Meeting Topics</a:t>
            </a:r>
          </a:p>
        </p:txBody>
      </p:sp>
      <p:pic>
        <p:nvPicPr>
          <p:cNvPr id="3" name="Picture 2" descr="finger pointing at a circle that says build, plan, feedback, deploy, operate, integration, continuous, ">
            <a:extLst>
              <a:ext uri="{FF2B5EF4-FFF2-40B4-BE49-F238E27FC236}">
                <a16:creationId xmlns:a16="http://schemas.microsoft.com/office/drawing/2014/main" id="{301078AC-2EB8-B471-1C9C-00DFFD79C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117284" y="2081069"/>
            <a:ext cx="6697061" cy="298476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5003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584C-0BB1-FB24-D2DC-86E9FF2B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without a Contract….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304CF-0F94-5F59-D269-562F322FD2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9789" y="3429000"/>
            <a:ext cx="3805598" cy="3143240"/>
          </a:xfrm>
        </p:spPr>
        <p:txBody>
          <a:bodyPr/>
          <a:lstStyle/>
          <a:p>
            <a:r>
              <a:rPr lang="en-US" dirty="0"/>
              <a:t>DOJ- “If no contract, public agencies do not have to pay for the work being done.” Get it is writing</a:t>
            </a:r>
          </a:p>
        </p:txBody>
      </p:sp>
      <p:pic>
        <p:nvPicPr>
          <p:cNvPr id="6" name="Picture Placeholder 5" descr="Picture of hands holding a wallet open with no money in the wallet">
            <a:extLst>
              <a:ext uri="{FF2B5EF4-FFF2-40B4-BE49-F238E27FC236}">
                <a16:creationId xmlns:a16="http://schemas.microsoft.com/office/drawing/2014/main" id="{B8310023-9A22-5715-06B4-0A2BAB5CD0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522" r="22522"/>
          <a:stretch/>
        </p:blipFill>
        <p:spPr/>
      </p:pic>
    </p:spTree>
    <p:extLst>
      <p:ext uri="{BB962C8B-B14F-4D97-AF65-F5344CB8AC3E}">
        <p14:creationId xmlns:p14="http://schemas.microsoft.com/office/powerpoint/2010/main" val="42227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DE24-E8C7-B5F9-7D04-F02F6385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Processes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8C0A5-4507-ADB0-C995-37AC7F06D3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086340"/>
            <a:ext cx="6179208" cy="3215796"/>
          </a:xfrm>
        </p:spPr>
        <p:txBody>
          <a:bodyPr/>
          <a:lstStyle/>
          <a:p>
            <a:r>
              <a:rPr lang="en-US" dirty="0"/>
              <a:t>Annual Reports Process- OFC Resources</a:t>
            </a:r>
          </a:p>
          <a:p>
            <a:r>
              <a:rPr lang="en-US" dirty="0"/>
              <a:t>Application Process- OFC Resources</a:t>
            </a:r>
          </a:p>
          <a:p>
            <a:r>
              <a:rPr lang="en-US" dirty="0"/>
              <a:t>How to work with OFC- PA Resources</a:t>
            </a:r>
          </a:p>
        </p:txBody>
      </p:sp>
      <p:pic>
        <p:nvPicPr>
          <p:cNvPr id="8" name="Picture Placeholder 7" descr="Picture of the annual Reports Process graphic on the Oregon forward Website">
            <a:extLst>
              <a:ext uri="{FF2B5EF4-FFF2-40B4-BE49-F238E27FC236}">
                <a16:creationId xmlns:a16="http://schemas.microsoft.com/office/drawing/2014/main" id="{AC375DFA-4997-E8F8-1E61-69872BA465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4245"/>
          <a:stretch/>
        </p:blipFill>
        <p:spPr/>
      </p:pic>
      <p:pic>
        <p:nvPicPr>
          <p:cNvPr id="10" name="Picture Placeholder 9" descr="Picture of the Application Process graphic on the Oregon forward Website">
            <a:extLst>
              <a:ext uri="{FF2B5EF4-FFF2-40B4-BE49-F238E27FC236}">
                <a16:creationId xmlns:a16="http://schemas.microsoft.com/office/drawing/2014/main" id="{11729BFE-2819-ADC3-AF10-93C84F2F734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" b="4053"/>
          <a:stretch/>
        </p:blipFill>
        <p:spPr/>
      </p:pic>
      <p:pic>
        <p:nvPicPr>
          <p:cNvPr id="12" name="Picture Placeholder 11" descr="Picture of the How to work with OFC graphic on the Oregon forward Website">
            <a:extLst>
              <a:ext uri="{FF2B5EF4-FFF2-40B4-BE49-F238E27FC236}">
                <a16:creationId xmlns:a16="http://schemas.microsoft.com/office/drawing/2014/main" id="{84F005F3-EF7B-F8A3-1AAD-47D5EE3A16B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4245"/>
          <a:stretch/>
        </p:blipFill>
        <p:spPr/>
      </p:pic>
    </p:spTree>
    <p:extLst>
      <p:ext uri="{BB962C8B-B14F-4D97-AF65-F5344CB8AC3E}">
        <p14:creationId xmlns:p14="http://schemas.microsoft.com/office/powerpoint/2010/main" val="216821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9FFC9-98C2-7541-182D-B05605868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520B-F65F-5ED1-8258-A0270BBD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905" y="2287047"/>
            <a:ext cx="6179207" cy="1984952"/>
          </a:xfrm>
        </p:spPr>
        <p:txBody>
          <a:bodyPr/>
          <a:lstStyle/>
          <a:p>
            <a:r>
              <a:rPr lang="en-US" dirty="0"/>
              <a:t>Visual Processes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041C6-15D9-536D-1B0C-21CA67A17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400" y="4351426"/>
            <a:ext cx="6179208" cy="3215796"/>
          </a:xfrm>
        </p:spPr>
        <p:txBody>
          <a:bodyPr/>
          <a:lstStyle/>
          <a:p>
            <a:r>
              <a:rPr lang="en-US" dirty="0"/>
              <a:t>Notice to Cure- PA Resources</a:t>
            </a:r>
          </a:p>
          <a:p>
            <a:r>
              <a:rPr lang="en-US" dirty="0"/>
              <a:t>Price Determination- OFC &amp; PA Resources</a:t>
            </a:r>
          </a:p>
          <a:p>
            <a:r>
              <a:rPr lang="en-US" dirty="0"/>
              <a:t>Successor Process- OFC &amp; PA Resources</a:t>
            </a:r>
          </a:p>
          <a:p>
            <a:r>
              <a:rPr lang="en-US" dirty="0"/>
              <a:t>Work Order Contract- PA Resources</a:t>
            </a:r>
          </a:p>
        </p:txBody>
      </p:sp>
      <p:pic>
        <p:nvPicPr>
          <p:cNvPr id="8" name="Picture Placeholder 7" descr="Picture of the Notice to cure graphic on the Oregon forward Website">
            <a:extLst>
              <a:ext uri="{FF2B5EF4-FFF2-40B4-BE49-F238E27FC236}">
                <a16:creationId xmlns:a16="http://schemas.microsoft.com/office/drawing/2014/main" id="{FC56EB52-C3EE-94D1-23FA-2287760DC8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4245"/>
          <a:stretch/>
        </p:blipFill>
        <p:spPr/>
      </p:pic>
      <p:pic>
        <p:nvPicPr>
          <p:cNvPr id="10" name="Picture Placeholder 9" descr="Picture of the Price Determination and WOC Flow Chart graphic on the Oregon forward Website">
            <a:extLst>
              <a:ext uri="{FF2B5EF4-FFF2-40B4-BE49-F238E27FC236}">
                <a16:creationId xmlns:a16="http://schemas.microsoft.com/office/drawing/2014/main" id="{11489CCB-5BCB-C410-8798-94D790DC436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" b="4053"/>
          <a:stretch/>
        </p:blipFill>
        <p:spPr/>
      </p:pic>
      <p:pic>
        <p:nvPicPr>
          <p:cNvPr id="12" name="Picture Placeholder 11" descr="Picture of the Successor Process graphic on the Oregon forward Website">
            <a:extLst>
              <a:ext uri="{FF2B5EF4-FFF2-40B4-BE49-F238E27FC236}">
                <a16:creationId xmlns:a16="http://schemas.microsoft.com/office/drawing/2014/main" id="{745408EE-D110-999F-25CD-24BA6978AD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4245"/>
          <a:stretch/>
        </p:blipFill>
        <p:spPr/>
      </p:pic>
      <p:pic>
        <p:nvPicPr>
          <p:cNvPr id="4" name="Picture Placeholder 7" descr="Picture of the Work Order Contract  graphic on the Oregon forward Website">
            <a:extLst>
              <a:ext uri="{FF2B5EF4-FFF2-40B4-BE49-F238E27FC236}">
                <a16:creationId xmlns:a16="http://schemas.microsoft.com/office/drawing/2014/main" id="{27C5AA8A-794C-0BFB-F390-62A3250D44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" b="4245"/>
          <a:stretch/>
        </p:blipFill>
        <p:spPr>
          <a:xfrm>
            <a:off x="8004909" y="-32328"/>
            <a:ext cx="4187091" cy="215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4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1D60-A7C7-1459-9FAE-D2962021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OFC Ongoing/Follow Up Survey- Under Surveys on OFP Website</a:t>
            </a:r>
          </a:p>
        </p:txBody>
      </p:sp>
      <p:pic>
        <p:nvPicPr>
          <p:cNvPr id="5" name="Picture Placeholder 4" descr="Screen shot of the first page of the continuous follow up survey for OFCs with a link to the survey on the Oregon Forward Website">
            <a:hlinkClick r:id="rId3"/>
            <a:extLst>
              <a:ext uri="{FF2B5EF4-FFF2-40B4-BE49-F238E27FC236}">
                <a16:creationId xmlns:a16="http://schemas.microsoft.com/office/drawing/2014/main" id="{6F50A479-CB21-8AB1-83B0-81422CED4B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5" b="19235"/>
          <a:stretch/>
        </p:blipFill>
        <p:spPr/>
      </p:pic>
    </p:spTree>
    <p:extLst>
      <p:ext uri="{BB962C8B-B14F-4D97-AF65-F5344CB8AC3E}">
        <p14:creationId xmlns:p14="http://schemas.microsoft.com/office/powerpoint/2010/main" val="934677475"/>
      </p:ext>
    </p:extLst>
  </p:cSld>
  <p:clrMapOvr>
    <a:masterClrMapping/>
  </p:clrMapOvr>
</p:sld>
</file>

<file path=ppt/theme/theme1.xml><?xml version="1.0" encoding="utf-8"?>
<a:theme xmlns:a="http://schemas.openxmlformats.org/drawingml/2006/main" name="DAS Brand">
  <a:themeElements>
    <a:clrScheme name="DAS 2026">
      <a:dk1>
        <a:srgbClr val="000000"/>
      </a:dk1>
      <a:lt1>
        <a:srgbClr val="FFFFFF"/>
      </a:lt1>
      <a:dk2>
        <a:srgbClr val="00579B"/>
      </a:dk2>
      <a:lt2>
        <a:srgbClr val="FFFFFF"/>
      </a:lt2>
      <a:accent1>
        <a:srgbClr val="1A8CAA"/>
      </a:accent1>
      <a:accent2>
        <a:srgbClr val="618B5D"/>
      </a:accent2>
      <a:accent3>
        <a:srgbClr val="425F3F"/>
      </a:accent3>
      <a:accent4>
        <a:srgbClr val="E7E6E6"/>
      </a:accent4>
      <a:accent5>
        <a:srgbClr val="425F3F"/>
      </a:accent5>
      <a:accent6>
        <a:srgbClr val="263B80"/>
      </a:accent6>
      <a:hlink>
        <a:srgbClr val="00579B"/>
      </a:hlink>
      <a:folHlink>
        <a:srgbClr val="E1B924"/>
      </a:folHlink>
    </a:clrScheme>
    <a:fontScheme name="DAS Fonts">
      <a:majorFont>
        <a:latin typeface="Montserrat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 PowerPoint Presentation Template (Working Copy)" id="{BD178067-B130-4A85-9C4C-C8597F9A960F}" vid="{5E5CE70D-36C8-4907-B23C-8DD90DB7BD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2 xmlns="61349e09-f723-44c2-8cf0-84395070165b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00A837C2F294B9F010BD48494492B" ma:contentTypeVersion="4" ma:contentTypeDescription="Create a new document." ma:contentTypeScope="" ma:versionID="1954da095df514a858e187da01d7c4bc">
  <xsd:schema xmlns:xsd="http://www.w3.org/2001/XMLSchema" xmlns:xs="http://www.w3.org/2001/XMLSchema" xmlns:p="http://schemas.microsoft.com/office/2006/metadata/properties" xmlns:ns1="http://schemas.microsoft.com/sharepoint/v3" xmlns:ns2="61349e09-f723-44c2-8cf0-84395070165b" xmlns:ns3="c11a4dd1-9999-41de-ad6b-508521c3559d" targetNamespace="http://schemas.microsoft.com/office/2006/metadata/properties" ma:root="true" ma:fieldsID="d80e92cc4fdda429363b7aeb532a226d" ns1:_="" ns2:_="" ns3:_="">
    <xsd:import namespace="http://schemas.microsoft.com/sharepoint/v3"/>
    <xsd:import namespace="61349e09-f723-44c2-8cf0-84395070165b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2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49e09-f723-44c2-8cf0-84395070165b" elementFormDefault="qualified">
    <xsd:import namespace="http://schemas.microsoft.com/office/2006/documentManagement/types"/>
    <xsd:import namespace="http://schemas.microsoft.com/office/infopath/2007/PartnerControls"/>
    <xsd:element name="Category2" ma:index="10" nillable="true" ma:displayName="Category" ma:format="Dropdown" ma:internalName="Category2">
      <xsd:simpleType>
        <xsd:union memberTypes="dms:Text">
          <xsd:simpleType>
            <xsd:restriction base="dms:Choice">
              <xsd:enumeration value="Disaster"/>
              <xsd:enumeration value="General"/>
              <xsd:enumeration value="IT"/>
              <xsd:enumeration value="Orcpp"/>
              <xsd:enumeration value="Orpin"/>
              <xsd:enumeration value="Training"/>
              <xsd:enumeration value="Travel"/>
              <xsd:enumeration value="Qrf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C6A8A9-6753-4DED-B904-F4FA3C5C7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AC452D-9FBD-4EF6-B91C-25BA9D811B85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668c9799-38ec-447e-9afd-ca23240916f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B14DEF-5A26-4792-AF3A-689D48E0866E}"/>
</file>

<file path=docMetadata/LabelInfo.xml><?xml version="1.0" encoding="utf-8"?>
<clbl:labelList xmlns:clbl="http://schemas.microsoft.com/office/2020/mipLabelMetadata">
  <clbl:label id="{db79d039-fcd0-4045-9c78-4cfb2eba0904}" enabled="1" method="Privileged" siteId="{aa3f6932-fa7c-47b4-a0ce-a598cad16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DAS PowerPoint Presentation Template</Template>
  <TotalTime>1553</TotalTime>
  <Words>143</Words>
  <Application>Microsoft Office PowerPoint</Application>
  <PresentationFormat>Widescreen</PresentationFormat>
  <Paragraphs>29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Montserrat</vt:lpstr>
      <vt:lpstr>DAS Brand</vt:lpstr>
      <vt:lpstr>Oregon Forward Cadre Meeting </vt:lpstr>
      <vt:lpstr>Agenda</vt:lpstr>
      <vt:lpstr>Icebreaker</vt:lpstr>
      <vt:lpstr>OFP Updates   Roadshows- Will be scheduled  Costing Workbook Software- Still looking  Procurement List-Send Updates         </vt:lpstr>
      <vt:lpstr>Meeting Topics</vt:lpstr>
      <vt:lpstr>Working without a Contract…. </vt:lpstr>
      <vt:lpstr>Visual Processes</vt:lpstr>
      <vt:lpstr>Visual Processes Continued</vt:lpstr>
      <vt:lpstr>OFC Ongoing/Follow Up Survey- Under Surveys on OFP Website</vt:lpstr>
      <vt:lpstr>OFP Brochure</vt:lpstr>
      <vt:lpstr>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CATHERWOOD Lisa * DAS</dc:creator>
  <cp:lastModifiedBy>CATHERWOOD Lisa * DAS</cp:lastModifiedBy>
  <cp:revision>3</cp:revision>
  <dcterms:created xsi:type="dcterms:W3CDTF">2026-04-20T17:27:16Z</dcterms:created>
  <dcterms:modified xsi:type="dcterms:W3CDTF">2026-04-22T15:55:26Z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79d039-fcd0-4045-9c78-4cfb2eba0904_Enabled">
    <vt:lpwstr>true</vt:lpwstr>
  </property>
  <property fmtid="{D5CDD505-2E9C-101B-9397-08002B2CF9AE}" pid="3" name="MSIP_Label_db79d039-fcd0-4045-9c78-4cfb2eba0904_SetDate">
    <vt:lpwstr>2023-10-17T23:07:52Z</vt:lpwstr>
  </property>
  <property fmtid="{D5CDD505-2E9C-101B-9397-08002B2CF9AE}" pid="4" name="MSIP_Label_db79d039-fcd0-4045-9c78-4cfb2eba0904_Method">
    <vt:lpwstr>Privileged</vt:lpwstr>
  </property>
  <property fmtid="{D5CDD505-2E9C-101B-9397-08002B2CF9AE}" pid="5" name="MSIP_Label_db79d039-fcd0-4045-9c78-4cfb2eba0904_Name">
    <vt:lpwstr>Level 2 - Limited (Items)</vt:lpwstr>
  </property>
  <property fmtid="{D5CDD505-2E9C-101B-9397-08002B2CF9AE}" pid="6" name="MSIP_Label_db79d039-fcd0-4045-9c78-4cfb2eba0904_SiteId">
    <vt:lpwstr>aa3f6932-fa7c-47b4-a0ce-a598cad161cf</vt:lpwstr>
  </property>
  <property fmtid="{D5CDD505-2E9C-101B-9397-08002B2CF9AE}" pid="7" name="MSIP_Label_db79d039-fcd0-4045-9c78-4cfb2eba0904_ActionId">
    <vt:lpwstr>f844ce97-cdae-4273-95a5-8b506e8c6b77</vt:lpwstr>
  </property>
  <property fmtid="{D5CDD505-2E9C-101B-9397-08002B2CF9AE}" pid="8" name="MSIP_Label_db79d039-fcd0-4045-9c78-4cfb2eba0904_ContentBits">
    <vt:lpwstr>0</vt:lpwstr>
  </property>
  <property fmtid="{D5CDD505-2E9C-101B-9397-08002B2CF9AE}" pid="9" name="ContentTypeId">
    <vt:lpwstr>0x010100EA200A837C2F294B9F010BD48494492B</vt:lpwstr>
  </property>
  <property fmtid="{D5CDD505-2E9C-101B-9397-08002B2CF9AE}" pid="10" name="MediaServiceImageTags">
    <vt:lpwstr/>
  </property>
  <property fmtid="{D5CDD505-2E9C-101B-9397-08002B2CF9AE}" pid="11" name="Order">
    <vt:lpwstr>18700.0000000000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