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2" r:id="rId6"/>
    <p:sldMasterId id="2147483702" r:id="rId7"/>
    <p:sldMasterId id="2147483712" r:id="rId8"/>
  </p:sldMasterIdLst>
  <p:notesMasterIdLst>
    <p:notesMasterId r:id="rId22"/>
  </p:notesMasterIdLst>
  <p:handoutMasterIdLst>
    <p:handoutMasterId r:id="rId23"/>
  </p:handoutMasterIdLst>
  <p:sldIdLst>
    <p:sldId id="256" r:id="rId9"/>
    <p:sldId id="257" r:id="rId10"/>
    <p:sldId id="277" r:id="rId11"/>
    <p:sldId id="286" r:id="rId12"/>
    <p:sldId id="276" r:id="rId13"/>
    <p:sldId id="289" r:id="rId14"/>
    <p:sldId id="351" r:id="rId15"/>
    <p:sldId id="274" r:id="rId16"/>
    <p:sldId id="278" r:id="rId17"/>
    <p:sldId id="2449" r:id="rId18"/>
    <p:sldId id="2450" r:id="rId19"/>
    <p:sldId id="2448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 Slides" id="{3EF7848E-A32D-4FD3-B646-4E2E76BFD92D}">
          <p14:sldIdLst/>
        </p14:section>
        <p14:section name="Title and Agenda Slides" id="{1156E33F-3CCC-4B65-8269-19CE3611B7D2}">
          <p14:sldIdLst>
            <p14:sldId id="256"/>
            <p14:sldId id="257"/>
          </p14:sldIdLst>
        </p14:section>
        <p14:section name="Transition and Layout Slide 1" id="{9F0E1A64-0577-452F-95B7-17EBC284974B}">
          <p14:sldIdLst>
            <p14:sldId id="277"/>
            <p14:sldId id="286"/>
          </p14:sldIdLst>
        </p14:section>
        <p14:section name="Transition and Layout Slides 3" id="{60DECBA8-3F1B-45F8-B03B-9F1A155AA6DE}">
          <p14:sldIdLst/>
        </p14:section>
        <p14:section name="Transition and Layout Slides 4" id="{E098620E-D782-4904-9EE7-31B6712BD8F7}">
          <p14:sldIdLst>
            <p14:sldId id="276"/>
            <p14:sldId id="289"/>
            <p14:sldId id="351"/>
            <p14:sldId id="274"/>
            <p14:sldId id="278"/>
            <p14:sldId id="2449"/>
            <p14:sldId id="2450"/>
          </p14:sldIdLst>
        </p14:section>
        <p14:section name="Additional Slides" id="{BA10134C-E1FE-43E5-882C-401ECB93A858}">
          <p14:sldIdLst>
            <p14:sldId id="2448"/>
            <p14:sldId id="292"/>
          </p14:sldIdLst>
        </p14:section>
        <p14:section name="Closing Slide" id="{8A0F46BC-6E6B-4A6F-8C06-E0732292B1E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172"/>
    <a:srgbClr val="99CFC5"/>
    <a:srgbClr val="009DA0"/>
    <a:srgbClr val="F37221"/>
    <a:srgbClr val="E1B924"/>
    <a:srgbClr val="ACC550"/>
    <a:srgbClr val="425F3F"/>
    <a:srgbClr val="263B80"/>
    <a:srgbClr val="618B5D"/>
    <a:srgbClr val="1A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>
      <p:cViewPr varScale="1">
        <p:scale>
          <a:sx n="78" d="100"/>
          <a:sy n="78" d="100"/>
        </p:scale>
        <p:origin x="120" y="678"/>
      </p:cViewPr>
      <p:guideLst/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1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1EF23-CFA3-402E-878D-E81201E973B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75510-DA63-416A-8AD1-31CE89FC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D5F4C-B22E-87C5-5E33-084712F1B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0"/>
            <a:ext cx="12192000" cy="1817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10A0E-82BD-5AF0-FD1B-54E0308BA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D3892-2DD7-EE87-F2F7-DC597F2F7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2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93772-5CD8-0D96-E16A-3B8BE93C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1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C9B3E6-E9AA-901B-9EA9-DC8D7A36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D27A5-C18F-33C6-4AAF-EF2A84551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D354A7-A2BF-CBB3-A3D6-4FF62FB4B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3" r:id="rId2"/>
    <p:sldLayoutId id="2147483674" r:id="rId3"/>
    <p:sldLayoutId id="2147483675" r:id="rId4"/>
    <p:sldLayoutId id="2147483722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sdjj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Procurement/Pages/index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cpedia.org/handwriting/t/training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A9ED-B656-2E90-DE9B-B185ADC05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236856"/>
            <a:ext cx="7556500" cy="316912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Department of Administrative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BC9CC-8DF3-46E8-0E39-C71409485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460" y="5557269"/>
            <a:ext cx="5931929" cy="936703"/>
          </a:xfrm>
        </p:spPr>
        <p:txBody>
          <a:bodyPr/>
          <a:lstStyle/>
          <a:p>
            <a:pPr algn="ctr"/>
            <a:r>
              <a:rPr lang="en-US" sz="2900" dirty="0">
                <a:solidFill>
                  <a:srgbClr val="375172"/>
                </a:solidFill>
              </a:rPr>
              <a:t>Oregon Forward Program Cadre Meeting </a:t>
            </a:r>
          </a:p>
          <a:p>
            <a:pPr algn="ctr"/>
            <a:r>
              <a:rPr lang="en-US" sz="2900" dirty="0">
                <a:solidFill>
                  <a:srgbClr val="375172"/>
                </a:solidFill>
              </a:rPr>
              <a:t>3/17/26</a:t>
            </a:r>
          </a:p>
        </p:txBody>
      </p:sp>
      <p:pic>
        <p:nvPicPr>
          <p:cNvPr id="5" name="Picture 4" descr="DAS Logo">
            <a:extLst>
              <a:ext uri="{FF2B5EF4-FFF2-40B4-BE49-F238E27FC236}">
                <a16:creationId xmlns:a16="http://schemas.microsoft.com/office/drawing/2014/main" id="{527CCCAD-E0E9-1736-7E1F-B1F27BC448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305824"/>
            <a:ext cx="1485900" cy="1328384"/>
          </a:xfrm>
          <a:prstGeom prst="rect">
            <a:avLst/>
          </a:prstGeom>
        </p:spPr>
      </p:pic>
      <p:pic>
        <p:nvPicPr>
          <p:cNvPr id="9" name="Picture 8" descr="Oregon Forward Logo with tagline When everyone can work, anything is possible">
            <a:extLst>
              <a:ext uri="{FF2B5EF4-FFF2-40B4-BE49-F238E27FC236}">
                <a16:creationId xmlns:a16="http://schemas.microsoft.com/office/drawing/2014/main" id="{03B42BFE-838B-5B4B-6E5B-340A0C15D4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47" y="4892036"/>
            <a:ext cx="3803912" cy="19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6FFFAB-F47F-754A-5573-E52C657B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Visuals for Processes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F90F-B9C1-08FA-5CA4-98661DC57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7740" y="4233942"/>
            <a:ext cx="5183188" cy="823912"/>
          </a:xfrm>
        </p:spPr>
        <p:txBody>
          <a:bodyPr/>
          <a:lstStyle/>
          <a:p>
            <a:r>
              <a:rPr lang="en-US" dirty="0"/>
              <a:t>Application</a:t>
            </a:r>
          </a:p>
          <a:p>
            <a:r>
              <a:rPr lang="en-US" dirty="0"/>
              <a:t>How to work with OFCs</a:t>
            </a:r>
          </a:p>
          <a:p>
            <a:r>
              <a:rPr lang="en-US" dirty="0"/>
              <a:t>Notice to Cure</a:t>
            </a:r>
          </a:p>
          <a:p>
            <a:r>
              <a:rPr lang="en-US" dirty="0"/>
              <a:t>Successor Contracts</a:t>
            </a:r>
          </a:p>
          <a:p>
            <a:r>
              <a:rPr lang="en-US" dirty="0"/>
              <a:t>Work Order Contract</a:t>
            </a:r>
          </a:p>
          <a:p>
            <a:r>
              <a:rPr lang="en-US" dirty="0"/>
              <a:t>Annual Report</a:t>
            </a:r>
          </a:p>
        </p:txBody>
      </p:sp>
    </p:spTree>
    <p:extLst>
      <p:ext uri="{BB962C8B-B14F-4D97-AF65-F5344CB8AC3E}">
        <p14:creationId xmlns:p14="http://schemas.microsoft.com/office/powerpoint/2010/main" val="58430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77F566-5A59-1A06-2352-EA79CF55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</p:spPr>
        <p:txBody>
          <a:bodyPr anchor="ctr">
            <a:normAutofit/>
          </a:bodyPr>
          <a:lstStyle/>
          <a:p>
            <a:r>
              <a:rPr lang="en-US" dirty="0"/>
              <a:t>Brainstorming Trainings Ideas</a:t>
            </a:r>
          </a:p>
        </p:txBody>
      </p:sp>
      <p:pic>
        <p:nvPicPr>
          <p:cNvPr id="1028" name="Picture 4" descr="Effectively Brainstorming in the Lab - Labtag Blog">
            <a:extLst>
              <a:ext uri="{FF2B5EF4-FFF2-40B4-BE49-F238E27FC236}">
                <a16:creationId xmlns:a16="http://schemas.microsoft.com/office/drawing/2014/main" id="{A0D5A469-CFCD-215A-AE74-BCA4B7B0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78" y="2074071"/>
            <a:ext cx="10050043" cy="41707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33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05613D9-495E-2AE2-1595-57E50CFED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FFE03-87BE-1C40-5DA8-AE6E3ACF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102" y="253915"/>
            <a:ext cx="8919117" cy="1193988"/>
          </a:xfrm>
        </p:spPr>
        <p:txBody>
          <a:bodyPr>
            <a:normAutofit/>
          </a:bodyPr>
          <a:lstStyle/>
          <a:p>
            <a:r>
              <a:rPr lang="en-US" sz="3200" dirty="0"/>
              <a:t>Upcoming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ADEF8C-877F-996E-CFCD-A29D85A4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52" y="2807200"/>
            <a:ext cx="7793696" cy="2584426"/>
          </a:xfrm>
        </p:spPr>
        <p:txBody>
          <a:bodyPr/>
          <a:lstStyle/>
          <a:p>
            <a:r>
              <a:rPr lang="en-US" dirty="0"/>
              <a:t>Overhead calculation form finalization on </a:t>
            </a:r>
            <a:r>
              <a:rPr lang="en-US" dirty="0" err="1"/>
              <a:t>Smartsheets</a:t>
            </a:r>
            <a:r>
              <a:rPr lang="en-US" dirty="0"/>
              <a:t> coming soon</a:t>
            </a:r>
          </a:p>
          <a:p>
            <a:r>
              <a:rPr lang="en-US" dirty="0"/>
              <a:t>Smartsheet projects- Suitability, Legal Agreement, Annual reports notification, cure notice</a:t>
            </a:r>
          </a:p>
          <a:p>
            <a:r>
              <a:rPr lang="en-US" dirty="0"/>
              <a:t>Templates projects- price agreement template, application letter, suitability letter, legal agreement, advisory letter, notice to cure, WOC template</a:t>
            </a:r>
          </a:p>
          <a:p>
            <a:r>
              <a:rPr lang="en-US" dirty="0"/>
              <a:t>Visuals- Direct labor and suitability</a:t>
            </a:r>
          </a:p>
          <a:p>
            <a:r>
              <a:rPr lang="en-US" dirty="0"/>
              <a:t>Oregon Statewide Transition Conference Presentation</a:t>
            </a:r>
          </a:p>
          <a:p>
            <a:r>
              <a:rPr lang="en-US" dirty="0"/>
              <a:t>Follow Up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7DE5-5449-F4EB-D6BD-B5696DC4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85" y="-704335"/>
            <a:ext cx="5264150" cy="554246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 descr="question marks all over the page on different colored paper">
            <a:extLst>
              <a:ext uri="{FF2B5EF4-FFF2-40B4-BE49-F238E27FC236}">
                <a16:creationId xmlns:a16="http://schemas.microsoft.com/office/drawing/2014/main" id="{6C1FBDBB-BB92-1B2D-98EE-8F2B00815A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790" y="0"/>
            <a:ext cx="10367743" cy="691317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2759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F7C6E-F55B-B87F-6966-DC9461052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410" y="-460851"/>
            <a:ext cx="6835899" cy="361996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90554E-78F3-1B5A-754B-22A60F339FB9}"/>
              </a:ext>
            </a:extLst>
          </p:cNvPr>
          <p:cNvSpPr txBox="1">
            <a:spLocks/>
          </p:cNvSpPr>
          <p:nvPr/>
        </p:nvSpPr>
        <p:spPr>
          <a:xfrm>
            <a:off x="207799" y="1188637"/>
            <a:ext cx="3263901" cy="44807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9C1C30-0632-165A-488F-C4F644FFDA00}"/>
              </a:ext>
            </a:extLst>
          </p:cNvPr>
          <p:cNvSpPr txBox="1">
            <a:spLocks/>
          </p:cNvSpPr>
          <p:nvPr/>
        </p:nvSpPr>
        <p:spPr>
          <a:xfrm>
            <a:off x="4720623" y="2257636"/>
            <a:ext cx="5297208" cy="35602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Ice Breaker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OFP Updates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Meeting Topics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04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Training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52695F-63FF-6C87-AAB2-2F5769215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97360" y="2063750"/>
            <a:ext cx="4479" cy="27305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2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60BF05-E74B-B40F-49EE-72C0C762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7" y="60780"/>
            <a:ext cx="5264150" cy="679722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Ice Breaker</a:t>
            </a:r>
            <a:br>
              <a:rPr lang="en-US" sz="4800" dirty="0"/>
            </a:br>
            <a:br>
              <a:rPr lang="en-US" sz="4800" dirty="0"/>
            </a:br>
            <a:r>
              <a:rPr lang="en-US" dirty="0"/>
              <a:t>If you found a pot of gold at the end of a rainbow, what is the very first thing you would buy?</a:t>
            </a:r>
            <a:br>
              <a:rPr lang="en-US" dirty="0"/>
            </a:br>
            <a:endParaRPr lang="en-US" sz="4800" dirty="0"/>
          </a:p>
        </p:txBody>
      </p:sp>
      <p:pic>
        <p:nvPicPr>
          <p:cNvPr id="3" name="Picture 2" descr="Pot of golad with a rainbow coming from it going out to a field">
            <a:extLst>
              <a:ext uri="{FF2B5EF4-FFF2-40B4-BE49-F238E27FC236}">
                <a16:creationId xmlns:a16="http://schemas.microsoft.com/office/drawing/2014/main" id="{CF663315-D78D-44CE-2BCA-FF1D56F35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844" y="1901529"/>
            <a:ext cx="4582410" cy="30549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7641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D342B-F52F-9B83-D92A-78B8E5B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27" y="2132242"/>
            <a:ext cx="5734990" cy="3638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009DA0"/>
                </a:solidFill>
              </a:rPr>
              <a:t>OFP Updates/Reminders</a:t>
            </a:r>
            <a:br>
              <a:rPr lang="en-US" sz="48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3600" dirty="0">
                <a:solidFill>
                  <a:srgbClr val="009DA0"/>
                </a:solidFill>
              </a:rPr>
              <a:t>Roadshows- still on hold but hopefully making progress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r>
              <a:rPr lang="en-US" sz="3600" dirty="0">
                <a:solidFill>
                  <a:srgbClr val="009DA0"/>
                </a:solidFill>
              </a:rPr>
              <a:t>Costing Workbooks must be current workbooks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r>
              <a:rPr lang="en-US" sz="3600" dirty="0">
                <a:solidFill>
                  <a:srgbClr val="009DA0"/>
                </a:solidFill>
              </a:rPr>
              <a:t>Suitability Questionnaire now on Smartsheet Portal</a:t>
            </a:r>
            <a:br>
              <a:rPr lang="en-US" sz="48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endParaRPr lang="en-US" sz="4800" dirty="0">
              <a:solidFill>
                <a:srgbClr val="009DA0"/>
              </a:solidFill>
            </a:endParaRPr>
          </a:p>
        </p:txBody>
      </p:sp>
      <p:pic>
        <p:nvPicPr>
          <p:cNvPr id="3" name="Picture 2" descr="Oregon Forward Logo in light and dark teal with the tagline When everyone can work, anything is possible&#10;">
            <a:extLst>
              <a:ext uri="{FF2B5EF4-FFF2-40B4-BE49-F238E27FC236}">
                <a16:creationId xmlns:a16="http://schemas.microsoft.com/office/drawing/2014/main" id="{7815F303-C88D-8792-0824-D37DC4A32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761" y="1964906"/>
            <a:ext cx="6310239" cy="32613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961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79747C-1AFD-C80E-7EE1-8A520029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0BBC1F-861E-3D11-03A1-7D66C695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06" y="2963757"/>
            <a:ext cx="10515600" cy="4170768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dirty="0">
                <a:latin typeface="Montserrat" panose="00000500000000000000" pitchFamily="2" charset="0"/>
              </a:rPr>
              <a:t>Working through Overhead feedback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b="1" dirty="0">
              <a:latin typeface="Montserrat" panose="00000500000000000000" pitchFamily="2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dirty="0">
                <a:latin typeface="Montserrat" panose="00000500000000000000" pitchFamily="2" charset="0"/>
              </a:rPr>
              <a:t>Follow Up Surveys coming soon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b="1" dirty="0">
              <a:latin typeface="Montserrat" panose="00000500000000000000" pitchFamily="2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dirty="0">
                <a:latin typeface="Montserrat" panose="00000500000000000000" pitchFamily="2" charset="0"/>
              </a:rPr>
              <a:t>Reviewing, clarifying and updating Program ORS &amp; OAR</a:t>
            </a:r>
          </a:p>
        </p:txBody>
      </p:sp>
    </p:spTree>
    <p:extLst>
      <p:ext uri="{BB962C8B-B14F-4D97-AF65-F5344CB8AC3E}">
        <p14:creationId xmlns:p14="http://schemas.microsoft.com/office/powerpoint/2010/main" val="10751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4485A-D174-2B7E-4A51-D1D0A94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799942"/>
            <a:ext cx="5264150" cy="3547015"/>
          </a:xfrm>
        </p:spPr>
        <p:txBody>
          <a:bodyPr>
            <a:normAutofit/>
          </a:bodyPr>
          <a:lstStyle/>
          <a:p>
            <a:r>
              <a:rPr lang="en-US" sz="4800" dirty="0"/>
              <a:t>Meeting Topics</a:t>
            </a:r>
          </a:p>
        </p:txBody>
      </p:sp>
      <p:pic>
        <p:nvPicPr>
          <p:cNvPr id="3" name="Picture 2" descr="Finger pointing to a circle that has the words build, plan, feedback, deploy, operate, integration, continuous, around the edge of it.">
            <a:extLst>
              <a:ext uri="{FF2B5EF4-FFF2-40B4-BE49-F238E27FC236}">
                <a16:creationId xmlns:a16="http://schemas.microsoft.com/office/drawing/2014/main" id="{301078AC-2EB8-B471-1C9C-00DFFD79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17284" y="2081069"/>
            <a:ext cx="6697061" cy="29847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5003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96" y="17253"/>
            <a:ext cx="1000897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Discussion Topics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AFE73-C5D7-6583-1DDA-DAE98D913F33}"/>
              </a:ext>
            </a:extLst>
          </p:cNvPr>
          <p:cNvSpPr txBox="1"/>
          <p:nvPr/>
        </p:nvSpPr>
        <p:spPr>
          <a:xfrm>
            <a:off x="1316229" y="2223235"/>
            <a:ext cx="8471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600" dirty="0"/>
              <a:t>Agency DPO List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hlinkClick r:id="rId3"/>
              </a:rPr>
              <a:t>Department of Administrative Services : Procurement Services : State Procurement Services : State of Oregon</a:t>
            </a: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025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F4F1E6-738F-67B7-ABE0-E3D89175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1" y="1843361"/>
            <a:ext cx="5264150" cy="354701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Training</a:t>
            </a:r>
            <a:endParaRPr lang="en-US" dirty="0"/>
          </a:p>
        </p:txBody>
      </p:sp>
      <p:pic>
        <p:nvPicPr>
          <p:cNvPr id="3" name="Picture 2" descr="A hand writing the work Training">
            <a:extLst>
              <a:ext uri="{FF2B5EF4-FFF2-40B4-BE49-F238E27FC236}">
                <a16:creationId xmlns:a16="http://schemas.microsoft.com/office/drawing/2014/main" id="{43C677AB-6FEE-88FD-1AF3-FDC99D57CB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51961" y="1509189"/>
            <a:ext cx="5381061" cy="358737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10AAD-2683-3F99-8207-9F23D8E6F53D}"/>
              </a:ext>
            </a:extLst>
          </p:cNvPr>
          <p:cNvSpPr txBox="1"/>
          <p:nvPr/>
        </p:nvSpPr>
        <p:spPr>
          <a:xfrm>
            <a:off x="5351961" y="5096563"/>
            <a:ext cx="5381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icpedia.org/handwriting/t/train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761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0B9E5C-A7E1-F33B-A08E-A778F127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98980" cy="1193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Prevailing Wage- Federal Programs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6B6A1-44CC-517B-7F34-4EEBDF2CFBA6}"/>
              </a:ext>
            </a:extLst>
          </p:cNvPr>
          <p:cNvSpPr txBox="1"/>
          <p:nvPr/>
        </p:nvSpPr>
        <p:spPr>
          <a:xfrm>
            <a:off x="2774091" y="3144794"/>
            <a:ext cx="8785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Welcome Andrea Rasmussen!</a:t>
            </a:r>
          </a:p>
        </p:txBody>
      </p:sp>
    </p:spTree>
    <p:extLst>
      <p:ext uri="{BB962C8B-B14F-4D97-AF65-F5344CB8AC3E}">
        <p14:creationId xmlns:p14="http://schemas.microsoft.com/office/powerpoint/2010/main" val="2967522065"/>
      </p:ext>
    </p:extLst>
  </p:cSld>
  <p:clrMapOvr>
    <a:masterClrMapping/>
  </p:clrMapOvr>
</p:sld>
</file>

<file path=ppt/theme/theme1.xml><?xml version="1.0" encoding="utf-8"?>
<a:theme xmlns:a="http://schemas.openxmlformats.org/drawingml/2006/main" name="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952CFFC0-9B17-4F2C-B74B-C7CFB12DACD9}"/>
    </a:ext>
  </a:extLst>
</a:theme>
</file>

<file path=ppt/theme/theme2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3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4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5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00A837C2F294B9F010BD48494492B" ma:contentTypeVersion="4" ma:contentTypeDescription="Create a new document." ma:contentTypeScope="" ma:versionID="1954da095df514a858e187da01d7c4bc">
  <xsd:schema xmlns:xsd="http://www.w3.org/2001/XMLSchema" xmlns:xs="http://www.w3.org/2001/XMLSchema" xmlns:p="http://schemas.microsoft.com/office/2006/metadata/properties" xmlns:ns1="http://schemas.microsoft.com/sharepoint/v3" xmlns:ns2="61349e09-f723-44c2-8cf0-84395070165b" xmlns:ns3="c11a4dd1-9999-41de-ad6b-508521c3559d" targetNamespace="http://schemas.microsoft.com/office/2006/metadata/properties" ma:root="true" ma:fieldsID="d80e92cc4fdda429363b7aeb532a226d" ns1:_="" ns2:_="" ns3:_="">
    <xsd:import namespace="http://schemas.microsoft.com/sharepoint/v3"/>
    <xsd:import namespace="61349e09-f723-44c2-8cf0-84395070165b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2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49e09-f723-44c2-8cf0-84395070165b" elementFormDefault="qualified">
    <xsd:import namespace="http://schemas.microsoft.com/office/2006/documentManagement/types"/>
    <xsd:import namespace="http://schemas.microsoft.com/office/infopath/2007/PartnerControls"/>
    <xsd:element name="Category2" ma:index="10" nillable="true" ma:displayName="Category" ma:format="Dropdown" ma:internalName="Category2">
      <xsd:simpleType>
        <xsd:union memberTypes="dms:Text">
          <xsd:simpleType>
            <xsd:restriction base="dms:Choice">
              <xsd:enumeration value="Disaster"/>
              <xsd:enumeration value="General"/>
              <xsd:enumeration value="IT"/>
              <xsd:enumeration value="Orcpp"/>
              <xsd:enumeration value="Orpin"/>
              <xsd:enumeration value="Training"/>
              <xsd:enumeration value="Travel"/>
              <xsd:enumeration value="Qrf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2 xmlns="61349e09-f723-44c2-8cf0-84395070165b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501713-A3EE-46C6-B5ED-C94508000394}"/>
</file>

<file path=customXml/itemProps2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745ADF-040B-41DC-AA2C-6B34774E2BC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9137baa-9c37-4b0a-8673-9d5dcda32f7b"/>
    <ds:schemaRef ds:uri="http://purl.org/dc/dcmitype/"/>
    <ds:schemaRef ds:uri="896391a8-8ee5-4cbc-b720-b4f9aec1dc3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1026</TotalTime>
  <Words>238</Words>
  <Application>Microsoft Office PowerPoint</Application>
  <PresentationFormat>Widescreen</PresentationFormat>
  <Paragraphs>43</Paragraphs>
  <Slides>13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Montserrat</vt:lpstr>
      <vt:lpstr>DAS_2022</vt:lpstr>
      <vt:lpstr>1_DAS_2022</vt:lpstr>
      <vt:lpstr>2_DAS_2022</vt:lpstr>
      <vt:lpstr>3_DAS_2022</vt:lpstr>
      <vt:lpstr>4_DAS_2022</vt:lpstr>
      <vt:lpstr>  Department of Administrative Services </vt:lpstr>
      <vt:lpstr>Agenda  </vt:lpstr>
      <vt:lpstr>Ice Breaker  If you found a pot of gold at the end of a rainbow, what is the very first thing you would buy? </vt:lpstr>
      <vt:lpstr>OFP Updates/Reminders  Roadshows- still on hold but hopefully making progress  Costing Workbooks must be current workbooks   Suitability Questionnaire now on Smartsheet Portal  </vt:lpstr>
      <vt:lpstr>Next Steps</vt:lpstr>
      <vt:lpstr>Meeting Topics</vt:lpstr>
      <vt:lpstr>Discussion Topics</vt:lpstr>
      <vt:lpstr>Training</vt:lpstr>
      <vt:lpstr>Prevailing Wage- Federal Programs</vt:lpstr>
      <vt:lpstr>Visuals for Processes</vt:lpstr>
      <vt:lpstr>Brainstorming Trainings Ideas</vt:lpstr>
      <vt:lpstr>Upcoming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CATHERWOOD Lisa * DAS</dc:creator>
  <cp:lastModifiedBy>CATHERWOOD Lisa * DAS</cp:lastModifiedBy>
  <cp:revision>12</cp:revision>
  <dcterms:created xsi:type="dcterms:W3CDTF">2025-10-24T17:52:21Z</dcterms:created>
  <dcterms:modified xsi:type="dcterms:W3CDTF">2026-05-19T16:46:53Z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0x010100EA200A837C2F294B9F010BD48494492B</vt:lpwstr>
  </property>
</Properties>
</file>