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5172"/>
    <a:srgbClr val="FFCE2E"/>
    <a:srgbClr val="CB4153"/>
    <a:srgbClr val="00838A"/>
    <a:srgbClr val="62C2B1"/>
    <a:srgbClr val="0E28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83C825-5BE9-455F-B835-2CF78C32017A}" type="doc">
      <dgm:prSet loTypeId="urn:microsoft.com/office/officeart/2011/layout/Circle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6F1944F-EFD4-4186-A438-747C047FD50E}">
      <dgm:prSet phldrT="[Text]" custT="1"/>
      <dgm:spPr/>
      <dgm:t>
        <a:bodyPr/>
        <a:lstStyle/>
        <a:p>
          <a:r>
            <a:rPr lang="en-US" sz="2000" dirty="0">
              <a:solidFill>
                <a:schemeClr val="bg1"/>
              </a:solidFill>
            </a:rPr>
            <a:t>OFC will receive notification 30 days before the end of the fiscal year, 60 days after and on the due date</a:t>
          </a:r>
        </a:p>
      </dgm:t>
      <dgm:extLst>
        <a:ext uri="{E40237B7-FDA0-4F09-8148-C483321AD2D9}">
          <dgm14:cNvPr xmlns:dgm14="http://schemas.microsoft.com/office/drawing/2010/diagram" id="0" name="" descr="OFC will receive notification 30 days before the end of the fiscal year, 60 days after and on the due date&#10;"/>
        </a:ext>
      </dgm:extLst>
    </dgm:pt>
    <dgm:pt modelId="{09C976F4-4A29-43F8-B262-E9E7BA2A13FE}" type="parTrans" cxnId="{1605A3CD-07D3-47F5-9698-6E204BF08BFE}">
      <dgm:prSet/>
      <dgm:spPr/>
      <dgm:t>
        <a:bodyPr/>
        <a:lstStyle/>
        <a:p>
          <a:endParaRPr lang="en-US"/>
        </a:p>
      </dgm:t>
    </dgm:pt>
    <dgm:pt modelId="{37355CB9-8D83-4285-87AB-EE040972334C}" type="sibTrans" cxnId="{1605A3CD-07D3-47F5-9698-6E204BF08BFE}">
      <dgm:prSet/>
      <dgm:spPr/>
      <dgm:t>
        <a:bodyPr/>
        <a:lstStyle/>
        <a:p>
          <a:endParaRPr lang="en-US"/>
        </a:p>
      </dgm:t>
    </dgm:pt>
    <dgm:pt modelId="{8E6FD451-99A2-43D1-B3F2-B6B05C4B20C8}">
      <dgm:prSet phldrT="[Text]" custT="1"/>
      <dgm:spPr/>
      <dgm:t>
        <a:bodyPr/>
        <a:lstStyle/>
        <a:p>
          <a:r>
            <a:rPr lang="en-US" sz="2000" dirty="0">
              <a:solidFill>
                <a:schemeClr val="bg1"/>
              </a:solidFill>
            </a:rPr>
            <a:t>OFC will complete annual report on Oregon Forward Annual Report Form on the Oregon Forward Website</a:t>
          </a:r>
        </a:p>
      </dgm:t>
      <dgm:extLst>
        <a:ext uri="{E40237B7-FDA0-4F09-8148-C483321AD2D9}">
          <dgm14:cNvPr xmlns:dgm14="http://schemas.microsoft.com/office/drawing/2010/diagram" id="0" name="" descr="OFC will complete annual report on Oregon Forward Annual Report Form on the Oregon Forward Website&#10;"/>
        </a:ext>
      </dgm:extLst>
    </dgm:pt>
    <dgm:pt modelId="{0EE29EC1-D87C-4E25-B899-8496BBF2BAE7}" type="parTrans" cxnId="{9875B434-290F-4F35-8669-CCF304972490}">
      <dgm:prSet/>
      <dgm:spPr/>
      <dgm:t>
        <a:bodyPr/>
        <a:lstStyle/>
        <a:p>
          <a:endParaRPr lang="en-US"/>
        </a:p>
      </dgm:t>
    </dgm:pt>
    <dgm:pt modelId="{23031242-F8E7-4B4B-B38E-3B6AB9E53FC3}" type="sibTrans" cxnId="{9875B434-290F-4F35-8669-CCF304972490}">
      <dgm:prSet/>
      <dgm:spPr/>
      <dgm:t>
        <a:bodyPr/>
        <a:lstStyle/>
        <a:p>
          <a:endParaRPr lang="en-US"/>
        </a:p>
      </dgm:t>
    </dgm:pt>
    <dgm:pt modelId="{D98A842D-2E0C-4BFF-A738-2829E29969C8}">
      <dgm:prSet phldrT="[Text]" custT="1"/>
      <dgm:spPr/>
      <dgm:t>
        <a:bodyPr/>
        <a:lstStyle/>
        <a:p>
          <a:r>
            <a:rPr lang="en-US" sz="2000" dirty="0">
              <a:solidFill>
                <a:schemeClr val="bg1"/>
              </a:solidFill>
            </a:rPr>
            <a:t>When submitted, the link for Annual Revenue Report will be sent to OFC</a:t>
          </a:r>
        </a:p>
      </dgm:t>
      <dgm:extLst>
        <a:ext uri="{E40237B7-FDA0-4F09-8148-C483321AD2D9}">
          <dgm14:cNvPr xmlns:dgm14="http://schemas.microsoft.com/office/drawing/2010/diagram" id="0" name="" descr="When submitted, the link for Annual Revenue Report will be sent to OFC&#10;"/>
        </a:ext>
      </dgm:extLst>
    </dgm:pt>
    <dgm:pt modelId="{827E10CA-20F8-40F0-A946-C2784B080189}" type="parTrans" cxnId="{1DDAA415-76D6-4537-BDEF-3F47583D109A}">
      <dgm:prSet/>
      <dgm:spPr/>
      <dgm:t>
        <a:bodyPr/>
        <a:lstStyle/>
        <a:p>
          <a:endParaRPr lang="en-US"/>
        </a:p>
      </dgm:t>
    </dgm:pt>
    <dgm:pt modelId="{3AF566FD-6F82-47CB-A754-3E760BC39442}" type="sibTrans" cxnId="{1DDAA415-76D6-4537-BDEF-3F47583D109A}">
      <dgm:prSet/>
      <dgm:spPr/>
      <dgm:t>
        <a:bodyPr/>
        <a:lstStyle/>
        <a:p>
          <a:endParaRPr lang="en-US"/>
        </a:p>
      </dgm:t>
    </dgm:pt>
    <dgm:pt modelId="{FAA9BA80-C9C3-48FB-953E-D3BE7DE20268}">
      <dgm:prSet phldrT="[Text]" custT="1"/>
      <dgm:spPr/>
      <dgm:t>
        <a:bodyPr/>
        <a:lstStyle/>
        <a:p>
          <a:r>
            <a:rPr lang="en-US" sz="2000" dirty="0">
              <a:solidFill>
                <a:schemeClr val="bg1"/>
              </a:solidFill>
            </a:rPr>
            <a:t>OFC will complete annual revenue report on Oregon Forward Annual Revenue Form </a:t>
          </a:r>
        </a:p>
      </dgm:t>
      <dgm:extLst>
        <a:ext uri="{E40237B7-FDA0-4F09-8148-C483321AD2D9}">
          <dgm14:cNvPr xmlns:dgm14="http://schemas.microsoft.com/office/drawing/2010/diagram" id="0" name="" descr="OFC will complete annual revenue report on Oregon Forward Annual Revenue Form &#10;"/>
        </a:ext>
      </dgm:extLst>
    </dgm:pt>
    <dgm:pt modelId="{4184967F-4A22-4DB9-81F0-43FEC1DFBA21}" type="parTrans" cxnId="{BA7C0801-7CA4-473F-BCCF-71E4B2CEF4B5}">
      <dgm:prSet/>
      <dgm:spPr/>
      <dgm:t>
        <a:bodyPr/>
        <a:lstStyle/>
        <a:p>
          <a:endParaRPr lang="en-US"/>
        </a:p>
      </dgm:t>
    </dgm:pt>
    <dgm:pt modelId="{07AA7841-5EC6-4D06-ADAC-3E1E9A257C31}" type="sibTrans" cxnId="{BA7C0801-7CA4-473F-BCCF-71E4B2CEF4B5}">
      <dgm:prSet/>
      <dgm:spPr/>
      <dgm:t>
        <a:bodyPr/>
        <a:lstStyle/>
        <a:p>
          <a:endParaRPr lang="en-US"/>
        </a:p>
      </dgm:t>
    </dgm:pt>
    <dgm:pt modelId="{587217A0-2513-4EAA-BAE2-3CFB82ACB6AB}" type="pres">
      <dgm:prSet presAssocID="{4B83C825-5BE9-455F-B835-2CF78C32017A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91C1C322-B309-4201-9B2D-94432308A821}" type="pres">
      <dgm:prSet presAssocID="{FAA9BA80-C9C3-48FB-953E-D3BE7DE20268}" presName="Accent4" presStyleCnt="0"/>
      <dgm:spPr/>
    </dgm:pt>
    <dgm:pt modelId="{3108494C-C9D2-4C56-A641-0233129B957E}" type="pres">
      <dgm:prSet presAssocID="{FAA9BA80-C9C3-48FB-953E-D3BE7DE20268}" presName="Accent" presStyleLbl="node1" presStyleIdx="0" presStyleCnt="4"/>
      <dgm:spPr>
        <a:solidFill>
          <a:srgbClr val="FFCE2E"/>
        </a:solid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7273E06-564F-46CD-8E3C-CFF732E72A9A}" type="pres">
      <dgm:prSet presAssocID="{FAA9BA80-C9C3-48FB-953E-D3BE7DE20268}" presName="ParentBackground4" presStyleCnt="0"/>
      <dgm:spPr/>
    </dgm:pt>
    <dgm:pt modelId="{639A9819-4822-4751-A9D9-ACCCEB96C13D}" type="pres">
      <dgm:prSet presAssocID="{FAA9BA80-C9C3-48FB-953E-D3BE7DE20268}" presName="ParentBackground" presStyleLbl="fgAcc1" presStyleIdx="0" presStyleCnt="4"/>
      <dgm:spPr/>
    </dgm:pt>
    <dgm:pt modelId="{AADCAA29-377F-440C-910D-CA64561E9401}" type="pres">
      <dgm:prSet presAssocID="{FAA9BA80-C9C3-48FB-953E-D3BE7DE20268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AF7C3999-22FF-4B92-82BF-0C03DAAB488A}" type="pres">
      <dgm:prSet presAssocID="{D98A842D-2E0C-4BFF-A738-2829E29969C8}" presName="Accent3" presStyleCnt="0"/>
      <dgm:spPr/>
    </dgm:pt>
    <dgm:pt modelId="{7CC18464-BE81-43CF-9332-4B3C944FE079}" type="pres">
      <dgm:prSet presAssocID="{D98A842D-2E0C-4BFF-A738-2829E29969C8}" presName="Accent" presStyleLbl="node1" presStyleIdx="1" presStyleCnt="4"/>
      <dgm:spPr>
        <a:solidFill>
          <a:srgbClr val="CB4153"/>
        </a:solid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77FA522D-B1D4-48D4-BDD0-2485C6AECC5A}" type="pres">
      <dgm:prSet presAssocID="{D98A842D-2E0C-4BFF-A738-2829E29969C8}" presName="ParentBackground3" presStyleCnt="0"/>
      <dgm:spPr/>
    </dgm:pt>
    <dgm:pt modelId="{44A10300-9F39-418D-B6AE-5B4906133EF3}" type="pres">
      <dgm:prSet presAssocID="{D98A842D-2E0C-4BFF-A738-2829E29969C8}" presName="ParentBackground" presStyleLbl="fgAcc1" presStyleIdx="1" presStyleCnt="4"/>
      <dgm:spPr/>
    </dgm:pt>
    <dgm:pt modelId="{3235DD40-B8BC-4E69-9F1C-86E28129AC8F}" type="pres">
      <dgm:prSet presAssocID="{D98A842D-2E0C-4BFF-A738-2829E29969C8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A4B8BC54-423D-4B51-B5A1-AFCCC3CDB347}" type="pres">
      <dgm:prSet presAssocID="{8E6FD451-99A2-43D1-B3F2-B6B05C4B20C8}" presName="Accent2" presStyleCnt="0"/>
      <dgm:spPr/>
    </dgm:pt>
    <dgm:pt modelId="{60EC2E4F-B74C-44D8-A7BF-EE7D24102FED}" type="pres">
      <dgm:prSet presAssocID="{8E6FD451-99A2-43D1-B3F2-B6B05C4B20C8}" presName="Accent" presStyleLbl="node1" presStyleIdx="2" presStyleCnt="4"/>
      <dgm:spPr>
        <a:solidFill>
          <a:srgbClr val="00838A"/>
        </a:solid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C2FC75AD-B82C-431F-9BC2-B57443FA4630}" type="pres">
      <dgm:prSet presAssocID="{8E6FD451-99A2-43D1-B3F2-B6B05C4B20C8}" presName="ParentBackground2" presStyleCnt="0"/>
      <dgm:spPr/>
    </dgm:pt>
    <dgm:pt modelId="{4164244C-E14B-4E1C-842F-07B1F976D1AC}" type="pres">
      <dgm:prSet presAssocID="{8E6FD451-99A2-43D1-B3F2-B6B05C4B20C8}" presName="ParentBackground" presStyleLbl="fgAcc1" presStyleIdx="2" presStyleCnt="4"/>
      <dgm:spPr/>
    </dgm:pt>
    <dgm:pt modelId="{D9A1D6E0-CD2E-433E-8303-4B4171538336}" type="pres">
      <dgm:prSet presAssocID="{8E6FD451-99A2-43D1-B3F2-B6B05C4B20C8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2022CD7-CD99-4BE2-850C-405205F81160}" type="pres">
      <dgm:prSet presAssocID="{96F1944F-EFD4-4186-A438-747C047FD50E}" presName="Accent1" presStyleCnt="0"/>
      <dgm:spPr/>
    </dgm:pt>
    <dgm:pt modelId="{B504C884-12AF-421C-9A84-01FBD086B18D}" type="pres">
      <dgm:prSet presAssocID="{96F1944F-EFD4-4186-A438-747C047FD50E}" presName="Accent" presStyleLbl="node1" presStyleIdx="3" presStyleCnt="4"/>
      <dgm:spPr>
        <a:solidFill>
          <a:srgbClr val="62C2B1"/>
        </a:solidFill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336526E-24E0-46F7-B507-46D70E984156}" type="pres">
      <dgm:prSet presAssocID="{96F1944F-EFD4-4186-A438-747C047FD50E}" presName="ParentBackground1" presStyleCnt="0"/>
      <dgm:spPr/>
    </dgm:pt>
    <dgm:pt modelId="{77CED0E8-441A-4F1C-9142-376B736CCEA5}" type="pres">
      <dgm:prSet presAssocID="{96F1944F-EFD4-4186-A438-747C047FD50E}" presName="ParentBackground" presStyleLbl="fgAcc1" presStyleIdx="3" presStyleCnt="4"/>
      <dgm:spPr/>
    </dgm:pt>
    <dgm:pt modelId="{B2BAABAD-470D-4E92-A726-B315F839DF70}" type="pres">
      <dgm:prSet presAssocID="{96F1944F-EFD4-4186-A438-747C047FD50E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BA7C0801-7CA4-473F-BCCF-71E4B2CEF4B5}" srcId="{4B83C825-5BE9-455F-B835-2CF78C32017A}" destId="{FAA9BA80-C9C3-48FB-953E-D3BE7DE20268}" srcOrd="3" destOrd="0" parTransId="{4184967F-4A22-4DB9-81F0-43FEC1DFBA21}" sibTransId="{07AA7841-5EC6-4D06-ADAC-3E1E9A257C31}"/>
    <dgm:cxn modelId="{CA40A403-06C9-4E5D-845D-1107ACADFEAA}" type="presOf" srcId="{96F1944F-EFD4-4186-A438-747C047FD50E}" destId="{77CED0E8-441A-4F1C-9142-376B736CCEA5}" srcOrd="0" destOrd="0" presId="urn:microsoft.com/office/officeart/2011/layout/CircleProcess"/>
    <dgm:cxn modelId="{1DDAA415-76D6-4537-BDEF-3F47583D109A}" srcId="{4B83C825-5BE9-455F-B835-2CF78C32017A}" destId="{D98A842D-2E0C-4BFF-A738-2829E29969C8}" srcOrd="2" destOrd="0" parTransId="{827E10CA-20F8-40F0-A946-C2784B080189}" sibTransId="{3AF566FD-6F82-47CB-A754-3E760BC39442}"/>
    <dgm:cxn modelId="{9875B434-290F-4F35-8669-CCF304972490}" srcId="{4B83C825-5BE9-455F-B835-2CF78C32017A}" destId="{8E6FD451-99A2-43D1-B3F2-B6B05C4B20C8}" srcOrd="1" destOrd="0" parTransId="{0EE29EC1-D87C-4E25-B899-8496BBF2BAE7}" sibTransId="{23031242-F8E7-4B4B-B38E-3B6AB9E53FC3}"/>
    <dgm:cxn modelId="{DB411C50-AD15-4EFF-95C4-CD3D5BFA0A55}" type="presOf" srcId="{96F1944F-EFD4-4186-A438-747C047FD50E}" destId="{B2BAABAD-470D-4E92-A726-B315F839DF70}" srcOrd="1" destOrd="0" presId="urn:microsoft.com/office/officeart/2011/layout/CircleProcess"/>
    <dgm:cxn modelId="{DD4B8752-CADF-498A-9CEB-D74B440E3D5E}" type="presOf" srcId="{FAA9BA80-C9C3-48FB-953E-D3BE7DE20268}" destId="{AADCAA29-377F-440C-910D-CA64561E9401}" srcOrd="1" destOrd="0" presId="urn:microsoft.com/office/officeart/2011/layout/CircleProcess"/>
    <dgm:cxn modelId="{5A78B653-E9E3-43B9-A4EF-74F8FBF63097}" type="presOf" srcId="{D98A842D-2E0C-4BFF-A738-2829E29969C8}" destId="{44A10300-9F39-418D-B6AE-5B4906133EF3}" srcOrd="0" destOrd="0" presId="urn:microsoft.com/office/officeart/2011/layout/CircleProcess"/>
    <dgm:cxn modelId="{4D65A680-CA25-4FD9-9351-DB690EF55884}" type="presOf" srcId="{D98A842D-2E0C-4BFF-A738-2829E29969C8}" destId="{3235DD40-B8BC-4E69-9F1C-86E28129AC8F}" srcOrd="1" destOrd="0" presId="urn:microsoft.com/office/officeart/2011/layout/CircleProcess"/>
    <dgm:cxn modelId="{E7724395-B6A0-457C-B0B9-ACDEB1E957DF}" type="presOf" srcId="{8E6FD451-99A2-43D1-B3F2-B6B05C4B20C8}" destId="{D9A1D6E0-CD2E-433E-8303-4B4171538336}" srcOrd="1" destOrd="0" presId="urn:microsoft.com/office/officeart/2011/layout/CircleProcess"/>
    <dgm:cxn modelId="{5A325698-EABD-4B76-8186-F947A08D6AB1}" type="presOf" srcId="{8E6FD451-99A2-43D1-B3F2-B6B05C4B20C8}" destId="{4164244C-E14B-4E1C-842F-07B1F976D1AC}" srcOrd="0" destOrd="0" presId="urn:microsoft.com/office/officeart/2011/layout/CircleProcess"/>
    <dgm:cxn modelId="{3EF209A6-3EED-4C92-8AD0-A6636BD64FE9}" type="presOf" srcId="{4B83C825-5BE9-455F-B835-2CF78C32017A}" destId="{587217A0-2513-4EAA-BAE2-3CFB82ACB6AB}" srcOrd="0" destOrd="0" presId="urn:microsoft.com/office/officeart/2011/layout/CircleProcess"/>
    <dgm:cxn modelId="{D33662C0-2D7E-48E6-8165-7785DEED87DC}" type="presOf" srcId="{FAA9BA80-C9C3-48FB-953E-D3BE7DE20268}" destId="{639A9819-4822-4751-A9D9-ACCCEB96C13D}" srcOrd="0" destOrd="0" presId="urn:microsoft.com/office/officeart/2011/layout/CircleProcess"/>
    <dgm:cxn modelId="{1605A3CD-07D3-47F5-9698-6E204BF08BFE}" srcId="{4B83C825-5BE9-455F-B835-2CF78C32017A}" destId="{96F1944F-EFD4-4186-A438-747C047FD50E}" srcOrd="0" destOrd="0" parTransId="{09C976F4-4A29-43F8-B262-E9E7BA2A13FE}" sibTransId="{37355CB9-8D83-4285-87AB-EE040972334C}"/>
    <dgm:cxn modelId="{74FDC77B-8820-4CB9-A129-8FB87C677A10}" type="presParOf" srcId="{587217A0-2513-4EAA-BAE2-3CFB82ACB6AB}" destId="{91C1C322-B309-4201-9B2D-94432308A821}" srcOrd="0" destOrd="0" presId="urn:microsoft.com/office/officeart/2011/layout/CircleProcess"/>
    <dgm:cxn modelId="{E27D30D7-39CA-494F-B9BF-7BBB9D6BD362}" type="presParOf" srcId="{91C1C322-B309-4201-9B2D-94432308A821}" destId="{3108494C-C9D2-4C56-A641-0233129B957E}" srcOrd="0" destOrd="0" presId="urn:microsoft.com/office/officeart/2011/layout/CircleProcess"/>
    <dgm:cxn modelId="{E68558B7-4570-4CAD-86A2-C6FCF2B62BED}" type="presParOf" srcId="{587217A0-2513-4EAA-BAE2-3CFB82ACB6AB}" destId="{17273E06-564F-46CD-8E3C-CFF732E72A9A}" srcOrd="1" destOrd="0" presId="urn:microsoft.com/office/officeart/2011/layout/CircleProcess"/>
    <dgm:cxn modelId="{37D7A24A-4252-49C2-8C2F-DB9455147503}" type="presParOf" srcId="{17273E06-564F-46CD-8E3C-CFF732E72A9A}" destId="{639A9819-4822-4751-A9D9-ACCCEB96C13D}" srcOrd="0" destOrd="0" presId="urn:microsoft.com/office/officeart/2011/layout/CircleProcess"/>
    <dgm:cxn modelId="{EF1E2885-42BE-4CCB-831C-C51E3CF5E02A}" type="presParOf" srcId="{587217A0-2513-4EAA-BAE2-3CFB82ACB6AB}" destId="{AADCAA29-377F-440C-910D-CA64561E9401}" srcOrd="2" destOrd="0" presId="urn:microsoft.com/office/officeart/2011/layout/CircleProcess"/>
    <dgm:cxn modelId="{7ED01525-14CF-4557-A7DC-5921BA962B8C}" type="presParOf" srcId="{587217A0-2513-4EAA-BAE2-3CFB82ACB6AB}" destId="{AF7C3999-22FF-4B92-82BF-0C03DAAB488A}" srcOrd="3" destOrd="0" presId="urn:microsoft.com/office/officeart/2011/layout/CircleProcess"/>
    <dgm:cxn modelId="{73343DF8-3C55-4485-B7ED-FF306E521AA5}" type="presParOf" srcId="{AF7C3999-22FF-4B92-82BF-0C03DAAB488A}" destId="{7CC18464-BE81-43CF-9332-4B3C944FE079}" srcOrd="0" destOrd="0" presId="urn:microsoft.com/office/officeart/2011/layout/CircleProcess"/>
    <dgm:cxn modelId="{B860FAD8-FC20-4CFF-8E95-4110C3ED1339}" type="presParOf" srcId="{587217A0-2513-4EAA-BAE2-3CFB82ACB6AB}" destId="{77FA522D-B1D4-48D4-BDD0-2485C6AECC5A}" srcOrd="4" destOrd="0" presId="urn:microsoft.com/office/officeart/2011/layout/CircleProcess"/>
    <dgm:cxn modelId="{7E8A9C63-937A-4256-981F-1221EC691B63}" type="presParOf" srcId="{77FA522D-B1D4-48D4-BDD0-2485C6AECC5A}" destId="{44A10300-9F39-418D-B6AE-5B4906133EF3}" srcOrd="0" destOrd="0" presId="urn:microsoft.com/office/officeart/2011/layout/CircleProcess"/>
    <dgm:cxn modelId="{6ED2DA10-31C4-41BD-A581-37C87EC99622}" type="presParOf" srcId="{587217A0-2513-4EAA-BAE2-3CFB82ACB6AB}" destId="{3235DD40-B8BC-4E69-9F1C-86E28129AC8F}" srcOrd="5" destOrd="0" presId="urn:microsoft.com/office/officeart/2011/layout/CircleProcess"/>
    <dgm:cxn modelId="{19BE9747-4730-4549-B410-470744A631D1}" type="presParOf" srcId="{587217A0-2513-4EAA-BAE2-3CFB82ACB6AB}" destId="{A4B8BC54-423D-4B51-B5A1-AFCCC3CDB347}" srcOrd="6" destOrd="0" presId="urn:microsoft.com/office/officeart/2011/layout/CircleProcess"/>
    <dgm:cxn modelId="{3301A7AC-9FB6-402A-8AFD-022FD7331FE4}" type="presParOf" srcId="{A4B8BC54-423D-4B51-B5A1-AFCCC3CDB347}" destId="{60EC2E4F-B74C-44D8-A7BF-EE7D24102FED}" srcOrd="0" destOrd="0" presId="urn:microsoft.com/office/officeart/2011/layout/CircleProcess"/>
    <dgm:cxn modelId="{4816980D-BC2A-45FD-804D-6679A2704F6D}" type="presParOf" srcId="{587217A0-2513-4EAA-BAE2-3CFB82ACB6AB}" destId="{C2FC75AD-B82C-431F-9BC2-B57443FA4630}" srcOrd="7" destOrd="0" presId="urn:microsoft.com/office/officeart/2011/layout/CircleProcess"/>
    <dgm:cxn modelId="{CA0B4C5D-495F-4886-8C38-1899C7162F93}" type="presParOf" srcId="{C2FC75AD-B82C-431F-9BC2-B57443FA4630}" destId="{4164244C-E14B-4E1C-842F-07B1F976D1AC}" srcOrd="0" destOrd="0" presId="urn:microsoft.com/office/officeart/2011/layout/CircleProcess"/>
    <dgm:cxn modelId="{A03EBE7C-E9DB-4E1A-8603-2531D6A5A20D}" type="presParOf" srcId="{587217A0-2513-4EAA-BAE2-3CFB82ACB6AB}" destId="{D9A1D6E0-CD2E-433E-8303-4B4171538336}" srcOrd="8" destOrd="0" presId="urn:microsoft.com/office/officeart/2011/layout/CircleProcess"/>
    <dgm:cxn modelId="{7DC4D795-DC2E-49C1-9958-EA0A355658D1}" type="presParOf" srcId="{587217A0-2513-4EAA-BAE2-3CFB82ACB6AB}" destId="{92022CD7-CD99-4BE2-850C-405205F81160}" srcOrd="9" destOrd="0" presId="urn:microsoft.com/office/officeart/2011/layout/CircleProcess"/>
    <dgm:cxn modelId="{10AD062C-FE86-4AB5-89FB-F8F39B539ACE}" type="presParOf" srcId="{92022CD7-CD99-4BE2-850C-405205F81160}" destId="{B504C884-12AF-421C-9A84-01FBD086B18D}" srcOrd="0" destOrd="0" presId="urn:microsoft.com/office/officeart/2011/layout/CircleProcess"/>
    <dgm:cxn modelId="{6CECC497-A640-477F-B4AF-B73A023A0702}" type="presParOf" srcId="{587217A0-2513-4EAA-BAE2-3CFB82ACB6AB}" destId="{A336526E-24E0-46F7-B507-46D70E984156}" srcOrd="10" destOrd="0" presId="urn:microsoft.com/office/officeart/2011/layout/CircleProcess"/>
    <dgm:cxn modelId="{1542318C-2340-4A9D-81DB-601765E8D298}" type="presParOf" srcId="{A336526E-24E0-46F7-B507-46D70E984156}" destId="{77CED0E8-441A-4F1C-9142-376B736CCEA5}" srcOrd="0" destOrd="0" presId="urn:microsoft.com/office/officeart/2011/layout/CircleProcess"/>
    <dgm:cxn modelId="{88DCC716-4AC0-4C26-9C7D-097D881FEC2A}" type="presParOf" srcId="{587217A0-2513-4EAA-BAE2-3CFB82ACB6AB}" destId="{B2BAABAD-470D-4E92-A726-B315F839DF70}" srcOrd="11" destOrd="0" presId="urn:microsoft.com/office/officeart/2011/layout/CircleProcess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8494C-C9D2-4C56-A641-0233129B957E}">
      <dsp:nvSpPr>
        <dsp:cNvPr id="0" name=""/>
        <dsp:cNvSpPr/>
      </dsp:nvSpPr>
      <dsp:spPr>
        <a:xfrm>
          <a:off x="9361791" y="1308618"/>
          <a:ext cx="2801777" cy="2801920"/>
        </a:xfrm>
        <a:prstGeom prst="ellipse">
          <a:avLst/>
        </a:prstGeom>
        <a:solidFill>
          <a:srgbClr val="FFCE2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9A9819-4822-4751-A9D9-ACCCEB96C13D}">
      <dsp:nvSpPr>
        <dsp:cNvPr id="0" name=""/>
        <dsp:cNvSpPr/>
      </dsp:nvSpPr>
      <dsp:spPr>
        <a:xfrm>
          <a:off x="9455504" y="1402032"/>
          <a:ext cx="2615552" cy="261509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bg1"/>
              </a:solidFill>
            </a:rPr>
            <a:t>OFC will complete annual revenue report on Oregon Forward Annual Revenue Form </a:t>
          </a:r>
        </a:p>
      </dsp:txBody>
      <dsp:txXfrm>
        <a:off x="9829154" y="1775687"/>
        <a:ext cx="1868252" cy="1867783"/>
      </dsp:txXfrm>
    </dsp:sp>
    <dsp:sp modelId="{7CC18464-BE81-43CF-9332-4B3C944FE079}">
      <dsp:nvSpPr>
        <dsp:cNvPr id="0" name=""/>
        <dsp:cNvSpPr/>
      </dsp:nvSpPr>
      <dsp:spPr>
        <a:xfrm rot="2700000">
          <a:off x="6454263" y="1308421"/>
          <a:ext cx="2801823" cy="2801823"/>
        </a:xfrm>
        <a:prstGeom prst="teardrop">
          <a:avLst>
            <a:gd name="adj" fmla="val 100000"/>
          </a:avLst>
        </a:prstGeom>
        <a:solidFill>
          <a:srgbClr val="CB415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A10300-9F39-418D-B6AE-5B4906133EF3}">
      <dsp:nvSpPr>
        <dsp:cNvPr id="0" name=""/>
        <dsp:cNvSpPr/>
      </dsp:nvSpPr>
      <dsp:spPr>
        <a:xfrm>
          <a:off x="6560013" y="1402032"/>
          <a:ext cx="2615552" cy="261509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372388"/>
              <a:satOff val="8237"/>
              <a:lumOff val="62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bg1"/>
              </a:solidFill>
            </a:rPr>
            <a:t>When submitted, the link for Annual Revenue Report will be sent to OFC</a:t>
          </a:r>
        </a:p>
      </dsp:txBody>
      <dsp:txXfrm>
        <a:off x="6933664" y="1775687"/>
        <a:ext cx="1868252" cy="1867783"/>
      </dsp:txXfrm>
    </dsp:sp>
    <dsp:sp modelId="{60EC2E4F-B74C-44D8-A7BF-EE7D24102FED}">
      <dsp:nvSpPr>
        <dsp:cNvPr id="0" name=""/>
        <dsp:cNvSpPr/>
      </dsp:nvSpPr>
      <dsp:spPr>
        <a:xfrm rot="2700000">
          <a:off x="3570787" y="1308421"/>
          <a:ext cx="2801823" cy="2801823"/>
        </a:xfrm>
        <a:prstGeom prst="teardrop">
          <a:avLst>
            <a:gd name="adj" fmla="val 100000"/>
          </a:avLst>
        </a:prstGeom>
        <a:solidFill>
          <a:srgbClr val="00838A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4244C-E14B-4E1C-842F-07B1F976D1AC}">
      <dsp:nvSpPr>
        <dsp:cNvPr id="0" name=""/>
        <dsp:cNvSpPr/>
      </dsp:nvSpPr>
      <dsp:spPr>
        <a:xfrm>
          <a:off x="3664523" y="1402032"/>
          <a:ext cx="2615552" cy="261509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2744775"/>
              <a:satOff val="16475"/>
              <a:lumOff val="1255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bg1"/>
              </a:solidFill>
            </a:rPr>
            <a:t>OFC will complete annual report on Oregon Forward Annual Report Form on the Oregon Forward Website</a:t>
          </a:r>
        </a:p>
      </dsp:txBody>
      <dsp:txXfrm>
        <a:off x="4038173" y="1775687"/>
        <a:ext cx="1868252" cy="1867783"/>
      </dsp:txXfrm>
    </dsp:sp>
    <dsp:sp modelId="{B504C884-12AF-421C-9A84-01FBD086B18D}">
      <dsp:nvSpPr>
        <dsp:cNvPr id="0" name=""/>
        <dsp:cNvSpPr/>
      </dsp:nvSpPr>
      <dsp:spPr>
        <a:xfrm rot="2700000">
          <a:off x="675297" y="1308421"/>
          <a:ext cx="2801823" cy="2801823"/>
        </a:xfrm>
        <a:prstGeom prst="teardrop">
          <a:avLst>
            <a:gd name="adj" fmla="val 100000"/>
          </a:avLst>
        </a:prstGeom>
        <a:solidFill>
          <a:srgbClr val="62C2B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CED0E8-441A-4F1C-9142-376B736CCEA5}">
      <dsp:nvSpPr>
        <dsp:cNvPr id="0" name=""/>
        <dsp:cNvSpPr/>
      </dsp:nvSpPr>
      <dsp:spPr>
        <a:xfrm>
          <a:off x="769033" y="1402032"/>
          <a:ext cx="2615552" cy="261509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4117163"/>
              <a:satOff val="24712"/>
              <a:lumOff val="188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bg1"/>
              </a:solidFill>
            </a:rPr>
            <a:t>OFC will receive notification 30 days before the end of the fiscal year, 60 days after and on the due date</a:t>
          </a:r>
        </a:p>
      </dsp:txBody>
      <dsp:txXfrm>
        <a:off x="1142683" y="1775687"/>
        <a:ext cx="1868252" cy="18677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F5529-FDA7-70D5-C7CE-B0AFAEF88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22FC94-4494-8117-87C7-9C94D2EF0A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CD58C-54F6-A06C-1846-4875B034E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72193-AD4C-8987-C7CF-6BB76570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D2F52-C64C-9047-E482-F8CD35B92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1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7CD1D-98D8-45AA-F6A8-E7A491B09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CB1772-BB89-E426-10EB-A35A65B04A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819A3-0BCD-BB41-B5FB-8D2E16BD8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8015F-DE7D-E952-CB0F-4F904264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E10C2-FB6C-BE73-627E-981EBD11C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98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22683E-F34B-D683-BEBB-7DB6A3D123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7315D4-0BEC-75AD-EE5D-BDBE6D305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33409-A5CC-26D8-5BFD-BC906CADC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FB857-6192-16DE-BD3A-D481F3E20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C462A-139A-074D-D74E-2183DC028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0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19E8A-3912-647F-801D-26041D5DF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E0F1F-E85C-5138-4B6A-D0A942586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2D535-DBBA-684F-C9F0-A48531056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DEBC4-3C07-5313-8AEF-27FAF5ED2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B5DE4-8F19-7BB3-C297-FE0B84046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5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A7668-6DCD-9BEA-DBC8-1AE564198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50B34-CD54-A30B-9887-B875F72417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0C0B7-32B1-02DB-9DD1-8D0C52777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1A263-E47F-CC11-11E0-7DF016D83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FF252-022E-A84A-9140-539605E7A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9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CA6A8-AB2A-D259-07E2-A714BD0BB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C5DB4-56E8-D3D3-9C1A-CCF2BA173D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D86F95-3EAE-06CD-7078-3F0D4BE55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1CB92-60E1-B561-71F0-0C4FA3F74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FCCB0-EB04-18C7-8EE6-0B618061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CD2283-8E4A-C2DE-2645-1CD51A262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41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CB29-F173-6AD5-6B3A-920598CEB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4B090-DCEF-1E2E-70C4-EE290989A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B2A3F3-D6EB-9E03-7E32-51213A3E7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F58157-48CE-F5B0-4999-8E12D790E4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5D43DD-BDC1-8C48-58C3-CBF6A3E154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8B93B0-E283-8E16-FD7B-C328A8D72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F83EBF-D1FD-BD7F-3D7C-DB2E34495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41027E-725B-5835-95B3-F867253C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38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53AC7-1972-F909-2D4D-271C45F17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04D32C-6C3F-C6F2-0B42-D4454B6C9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05398-A4F5-D40F-CDEA-E4D0F26A6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BBDC09-3B73-ADC0-5970-0C6EADD07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52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799EE-617B-9A98-9A48-22CEB67D4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F614CA-98BB-CEE1-3DEC-C288A3F72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1C5984-56B5-39D1-C5D4-69AE34E55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7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684EE-74D4-2624-4428-006510B11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E39BB-2BD6-9B0F-D9E2-F348CA1F7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BD9EB-DB7B-A8F8-68FD-F0077D179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3FE845-7034-4337-CC44-1B618D45E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EAEBF7-FB14-78D5-72BF-844893DF5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5BBEAD-727E-32B3-E3A5-F0293C8A5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72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685B6-3D9E-67FF-8670-5E09CA15B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749813-6200-B9B7-AAE4-E22BDF0BA4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5865E-38F0-3DA4-A1F6-BF18FDE80B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E7D62-116C-81D1-24AA-65FB2B0B3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E0192F-4B9E-C41D-83B0-3C76DC969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DC142-4350-F0CE-E915-F79CF02FE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69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C9DFDD-8930-AB85-0270-8E0225CFF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13D2B-F2A9-FBCD-FA72-AF92D7381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17081-78C3-22DF-A617-302CBB0F70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96571B-950C-4F99-873A-CC065426C9D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990F5-7947-ABA7-D0BA-8DA44CF281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D76EE-726D-3903-5542-697BEE5C23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9DA98A-9E36-4184-9E3B-734266BC31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1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751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regon Forward Logo in light teal and dark teal with tagline When everyone can work, anything is possible.">
            <a:extLst>
              <a:ext uri="{FF2B5EF4-FFF2-40B4-BE49-F238E27FC236}">
                <a16:creationId xmlns:a16="http://schemas.microsoft.com/office/drawing/2014/main" id="{C1FA1F14-53D3-B9ED-C3F4-31EE3B60F6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84" y="-76988"/>
            <a:ext cx="3803912" cy="1965964"/>
          </a:xfrm>
          <a:prstGeom prst="rect">
            <a:avLst/>
          </a:prstGeom>
        </p:spPr>
      </p:pic>
      <p:sp>
        <p:nvSpPr>
          <p:cNvPr id="2" name="TextBox 1" descr="Annual Reports Process&#10;">
            <a:extLst>
              <a:ext uri="{FF2B5EF4-FFF2-40B4-BE49-F238E27FC236}">
                <a16:creationId xmlns:a16="http://schemas.microsoft.com/office/drawing/2014/main" id="{9818C215-4556-A918-17B6-0C63B6A35DAA}"/>
              </a:ext>
            </a:extLst>
          </p:cNvPr>
          <p:cNvSpPr txBox="1"/>
          <p:nvPr/>
        </p:nvSpPr>
        <p:spPr>
          <a:xfrm>
            <a:off x="1919417" y="0"/>
            <a:ext cx="11221142" cy="11636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dirty="0">
                <a:latin typeface="+mj-lt"/>
                <a:ea typeface="+mj-ea"/>
                <a:cs typeface="+mj-cs"/>
              </a:rPr>
              <a:t>Annual Reports Process</a:t>
            </a:r>
          </a:p>
        </p:txBody>
      </p:sp>
      <p:graphicFrame>
        <p:nvGraphicFramePr>
          <p:cNvPr id="3" name="Diagram 2" descr="Four Smart Art Circles. Each circle explains the process for annual reports. ">
            <a:extLst>
              <a:ext uri="{FF2B5EF4-FFF2-40B4-BE49-F238E27FC236}">
                <a16:creationId xmlns:a16="http://schemas.microsoft.com/office/drawing/2014/main" id="{9D13820B-9F91-037D-0318-340C149CC6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4143151"/>
              </p:ext>
            </p:extLst>
          </p:nvPr>
        </p:nvGraphicFramePr>
        <p:xfrm>
          <a:off x="-284893" y="808266"/>
          <a:ext cx="1225858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40495DE5-C5E3-E03B-F016-4F2CF0C2AE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4703" b="11027"/>
          <a:stretch>
            <a:fillRect/>
          </a:stretch>
        </p:blipFill>
        <p:spPr>
          <a:xfrm>
            <a:off x="-148262" y="7112187"/>
            <a:ext cx="12191980" cy="6857990"/>
          </a:xfrm>
          <a:prstGeom prst="rect">
            <a:avLst/>
          </a:prstGeom>
        </p:spPr>
      </p:pic>
      <p:sp>
        <p:nvSpPr>
          <p:cNvPr id="9" name="TextBox 8" descr="NOTE: If uploading the revenue on spreadsheet rather than completing within the form, it must be on the approved spreadsheet or it will be returned.&#10;">
            <a:extLst>
              <a:ext uri="{FF2B5EF4-FFF2-40B4-BE49-F238E27FC236}">
                <a16:creationId xmlns:a16="http://schemas.microsoft.com/office/drawing/2014/main" id="{A31D931E-8D7F-CC3B-6DD5-449143108A63}"/>
              </a:ext>
            </a:extLst>
          </p:cNvPr>
          <p:cNvSpPr txBox="1"/>
          <p:nvPr/>
        </p:nvSpPr>
        <p:spPr>
          <a:xfrm>
            <a:off x="291663" y="5651938"/>
            <a:ext cx="11556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NOTE: If uploading the revenue on spreadsheet rather than completing within the form, it must be on the approved spreadsheet or it will be returned.</a:t>
            </a:r>
          </a:p>
        </p:txBody>
      </p:sp>
    </p:spTree>
    <p:extLst>
      <p:ext uri="{BB962C8B-B14F-4D97-AF65-F5344CB8AC3E}">
        <p14:creationId xmlns:p14="http://schemas.microsoft.com/office/powerpoint/2010/main" val="4182082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200A837C2F294B9F010BD48494492B" ma:contentTypeVersion="4" ma:contentTypeDescription="Create a new document." ma:contentTypeScope="" ma:versionID="1954da095df514a858e187da01d7c4bc">
  <xsd:schema xmlns:xsd="http://www.w3.org/2001/XMLSchema" xmlns:xs="http://www.w3.org/2001/XMLSchema" xmlns:p="http://schemas.microsoft.com/office/2006/metadata/properties" xmlns:ns1="http://schemas.microsoft.com/sharepoint/v3" xmlns:ns2="61349e09-f723-44c2-8cf0-84395070165b" xmlns:ns3="c11a4dd1-9999-41de-ad6b-508521c3559d" targetNamespace="http://schemas.microsoft.com/office/2006/metadata/properties" ma:root="true" ma:fieldsID="d80e92cc4fdda429363b7aeb532a226d" ns1:_="" ns2:_="" ns3:_="">
    <xsd:import namespace="http://schemas.microsoft.com/sharepoint/v3"/>
    <xsd:import namespace="61349e09-f723-44c2-8cf0-84395070165b"/>
    <xsd:import namespace="c11a4dd1-9999-41de-ad6b-508521c3559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2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349e09-f723-44c2-8cf0-84395070165b" elementFormDefault="qualified">
    <xsd:import namespace="http://schemas.microsoft.com/office/2006/documentManagement/types"/>
    <xsd:import namespace="http://schemas.microsoft.com/office/infopath/2007/PartnerControls"/>
    <xsd:element name="Category2" ma:index="10" nillable="true" ma:displayName="Category" ma:format="Dropdown" ma:internalName="Category2">
      <xsd:simpleType>
        <xsd:union memberTypes="dms:Text">
          <xsd:simpleType>
            <xsd:restriction base="dms:Choice">
              <xsd:enumeration value="Disaster"/>
              <xsd:enumeration value="General"/>
              <xsd:enumeration value="IT"/>
              <xsd:enumeration value="Orcpp"/>
              <xsd:enumeration value="Orpin"/>
              <xsd:enumeration value="Training"/>
              <xsd:enumeration value="Travel"/>
              <xsd:enumeration value="Qrf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1a4dd1-9999-41de-ad6b-508521c3559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2 xmlns="61349e09-f723-44c2-8cf0-84395070165b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8B2637C-D06A-4369-842D-AAF02F909D76}"/>
</file>

<file path=customXml/itemProps2.xml><?xml version="1.0" encoding="utf-8"?>
<ds:datastoreItem xmlns:ds="http://schemas.openxmlformats.org/officeDocument/2006/customXml" ds:itemID="{77D394CF-1F68-43FB-A468-CCF6E30ABA18}"/>
</file>

<file path=customXml/itemProps3.xml><?xml version="1.0" encoding="utf-8"?>
<ds:datastoreItem xmlns:ds="http://schemas.openxmlformats.org/officeDocument/2006/customXml" ds:itemID="{609E2786-1DD2-401B-8732-879870087ADD}"/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8198</TotalTime>
  <Words>95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CATHERWOOD Lisa * DAS</dc:creator>
  <cp:lastModifiedBy>CATHERWOOD Lisa * DAS</cp:lastModifiedBy>
  <cp:revision>4</cp:revision>
  <dcterms:created xsi:type="dcterms:W3CDTF">2026-01-16T15:39:01Z</dcterms:created>
  <dcterms:modified xsi:type="dcterms:W3CDTF">2026-04-08T14:12:29Z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0x010100EA200A837C2F294B9F010BD48494492B</vt:lpwstr>
  </property>
</Properties>
</file>