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38A"/>
    <a:srgbClr val="CB4F53"/>
    <a:srgbClr val="62C2B1"/>
    <a:srgbClr val="3751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8559B-7E97-8A17-C503-1FD6081026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72FA0E-5C83-4E48-A05D-156EE0594B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63AC9-992F-A405-0974-5ACC525D2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9EBE-0485-4FA2-AB34-CCAFA99EB25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36C6C-CD06-B460-18A8-01AB57966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4D2A2-FCDF-1828-F20D-D05C4025D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89FB5-AC5F-4AD1-83D9-5B8B9F7E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03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866A9-F0BC-7748-A686-4B2106DE1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C42F5D-AB1B-6153-F68B-E9F1AED3B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36DA4-1F48-9D92-5F08-CA87ACFDC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9EBE-0485-4FA2-AB34-CCAFA99EB25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83522-5946-F93D-F96C-E5DAA9D36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E2389-4DC2-EB9F-CB5A-86BAC9005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89FB5-AC5F-4AD1-83D9-5B8B9F7E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0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FB970B-0628-C187-CB7D-68BD5D00CD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283EE4-6ABE-B3D4-9983-D50F6C9F7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B1CCC-6E62-1B25-6F62-11B64D8FD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9EBE-0485-4FA2-AB34-CCAFA99EB25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E0C9DF-8769-ADFF-087C-DA61E1E33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BFAF00-DFD6-9E43-A5B8-9FBBD056F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89FB5-AC5F-4AD1-83D9-5B8B9F7E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36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72816-A330-9AEA-3232-46E477399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442F8-D18E-1017-87F1-747BD4492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5BA71-DE57-E416-24AF-A7D19226F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9EBE-0485-4FA2-AB34-CCAFA99EB25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052AE-C02A-B7B1-5137-51D1699A2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C8701-BF7E-24AF-A471-ABEE8C471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89FB5-AC5F-4AD1-83D9-5B8B9F7E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08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08AE0-8CAF-C8DE-E2EA-CD1306D18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D3EC2-ED3D-4A2A-8DB6-141937CEB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CEEAF-3DE0-52A6-5528-B141AF7E1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9EBE-0485-4FA2-AB34-CCAFA99EB25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93D776-897E-F12F-FA15-E167B0208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3F093-3739-99C7-59B3-D7B9B4934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89FB5-AC5F-4AD1-83D9-5B8B9F7E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877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644E5-49B3-9E05-F0E3-6AC6A9CB8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ACD42-15D5-6E12-CA63-E585ADFF61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7E5438-CF14-7B76-F999-16701208CF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9FED58-274A-79DB-764E-B97B6BA5E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9EBE-0485-4FA2-AB34-CCAFA99EB25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62FA3B-9F42-933C-2008-C26D4BC7B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DC60D-3311-C0B7-B9D9-839882C9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89FB5-AC5F-4AD1-83D9-5B8B9F7E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32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3E739-39D4-289A-F1F0-3BADC4D00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28E63-460F-D3D3-6E1A-CBA8AA31C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B24127-8F8A-7DA5-0764-DF7D4A17F1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C00ADC-6815-A079-208D-7A3F90CEA7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29EDE8-3260-1D85-4C75-5BB5CC7070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BAA11F-F35B-513A-0B38-84EE3420A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9EBE-0485-4FA2-AB34-CCAFA99EB25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A68285-C520-713E-9798-46F185C7C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BD9C66-4C64-D89A-F0BB-B90760D27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89FB5-AC5F-4AD1-83D9-5B8B9F7E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01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BEC8-448C-C2AD-90F1-B0133646B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D802EA-65BA-026A-08BD-096B8ACBB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9EBE-0485-4FA2-AB34-CCAFA99EB25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F2A47E-1893-074C-33F2-25093D633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33F6C-95BD-4515-F3D7-9EF7B4D18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89FB5-AC5F-4AD1-83D9-5B8B9F7E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7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67A584-EF22-CEC8-DDE7-17D35E1D3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9EBE-0485-4FA2-AB34-CCAFA99EB25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B6D99-D6B5-14C0-4E42-5DAF99F66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6E3E0B-E789-C0B8-3EEF-778A12FAE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89FB5-AC5F-4AD1-83D9-5B8B9F7E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667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ED760-C08A-E140-20A7-456E54541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95C8C-510D-7DB0-79D5-A7C8F49DE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9C5751-F95D-29BD-138F-C8969862F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D58775-ABF3-E6B9-BC02-F084DD14A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9EBE-0485-4FA2-AB34-CCAFA99EB25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E71C0-31D2-6B82-A0C0-726C1D90F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39BF0D-9D45-0BBD-50B5-F4D0297B6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89FB5-AC5F-4AD1-83D9-5B8B9F7E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96498-FE81-B822-D90C-378FE5339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366667-AA28-7C4D-D524-01AFB268CD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71736E-C74E-AA41-10C9-07F007618A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6675A6-E3E8-F97D-4B6F-73E78E85C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9EBE-0485-4FA2-AB34-CCAFA99EB25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347397-2826-0C46-1755-967205210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2547EA-5312-D282-4129-CB8B897EC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89FB5-AC5F-4AD1-83D9-5B8B9F7E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28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D699BE-19ED-FCCF-185C-6781F6846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C3E746-3171-1ED9-2CAA-725D5FAB3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D8945-6164-243D-62BD-AE1F1EB0AC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849EBE-0485-4FA2-AB34-CCAFA99EB25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FC0071-5D79-4FE0-6A13-6FC88EEEEA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963D61-3353-2785-BBEA-D2C6AC35C8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B89FB5-AC5F-4AD1-83D9-5B8B9F7E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022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os.oregon.gov/business/Pages/nonprofit.aspx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51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8FAAA-E827-13F0-AFC6-381530A2BE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6549" y="150828"/>
            <a:ext cx="9144000" cy="61174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Application Process</a:t>
            </a:r>
          </a:p>
        </p:txBody>
      </p:sp>
      <p:pic>
        <p:nvPicPr>
          <p:cNvPr id="15" name="Picture 14" descr="Oregon Forward Logo in light teal and dark teal with tagline When everyone can work anything is possible">
            <a:extLst>
              <a:ext uri="{FF2B5EF4-FFF2-40B4-BE49-F238E27FC236}">
                <a16:creationId xmlns:a16="http://schemas.microsoft.com/office/drawing/2014/main" id="{366A9EE1-8ABB-B898-24B6-EA69FB196E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929" y="80612"/>
            <a:ext cx="820133" cy="457211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AA3A6E2A-164A-12D5-684E-81FE15759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9916" y="762571"/>
            <a:ext cx="3415645" cy="611743"/>
          </a:xfrm>
          <a:solidFill>
            <a:srgbClr val="62C2B1"/>
          </a:solidFill>
        </p:spPr>
        <p:txBody>
          <a:bodyPr>
            <a:normAutofit lnSpcReduction="10000"/>
          </a:bodyPr>
          <a:lstStyle/>
          <a:p>
            <a:r>
              <a:rPr lang="en-US" sz="2000" dirty="0"/>
              <a:t>Incorporate as a Public Benefit Nonprofit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D0E86C-B050-655B-7A6E-EB9A3D820938}"/>
              </a:ext>
            </a:extLst>
          </p:cNvPr>
          <p:cNvSpPr txBox="1"/>
          <p:nvPr/>
        </p:nvSpPr>
        <p:spPr>
          <a:xfrm>
            <a:off x="439917" y="1374315"/>
            <a:ext cx="3415643" cy="313932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Verify Name with Oregon Secretary of State </a:t>
            </a:r>
            <a:r>
              <a:rPr lang="en-US" dirty="0">
                <a:hlinkClick r:id="rId3"/>
              </a:rPr>
              <a:t>sos.oregon.gov/business/Pages/nonprofit.aspx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File Articles of Incorporation- including IRS language of assets going to another 501(c)3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Designate someone to receive legal documents</a:t>
            </a:r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7600117-3F1E-0AE0-7342-D0D6E58A687B}"/>
              </a:ext>
            </a:extLst>
          </p:cNvPr>
          <p:cNvSpPr txBox="1">
            <a:spLocks/>
          </p:cNvSpPr>
          <p:nvPr/>
        </p:nvSpPr>
        <p:spPr>
          <a:xfrm>
            <a:off x="4388177" y="762571"/>
            <a:ext cx="3415645" cy="611743"/>
          </a:xfrm>
          <a:prstGeom prst="rect">
            <a:avLst/>
          </a:prstGeom>
          <a:solidFill>
            <a:srgbClr val="CB4F53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Register with Oregon DOJ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2946EC-5135-7D5B-755B-114E20895E2B}"/>
              </a:ext>
            </a:extLst>
          </p:cNvPr>
          <p:cNvSpPr txBox="1"/>
          <p:nvPr/>
        </p:nvSpPr>
        <p:spPr>
          <a:xfrm>
            <a:off x="4388175" y="1374314"/>
            <a:ext cx="3415644" cy="283154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Register with DOJ Charity (Form RF-C)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Submit Documents (Articles of Incorporation, By Laws and EIN if received</a:t>
            </a:r>
            <a:r>
              <a:rPr lang="en-US" sz="500" dirty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500" dirty="0"/>
          </a:p>
          <a:p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D711425-DA61-CEDC-9F10-B297C971FAB8}"/>
              </a:ext>
            </a:extLst>
          </p:cNvPr>
          <p:cNvSpPr txBox="1">
            <a:spLocks/>
          </p:cNvSpPr>
          <p:nvPr/>
        </p:nvSpPr>
        <p:spPr>
          <a:xfrm>
            <a:off x="8336436" y="762571"/>
            <a:ext cx="3415645" cy="611743"/>
          </a:xfrm>
          <a:prstGeom prst="rect">
            <a:avLst/>
          </a:prstGeom>
          <a:solidFill>
            <a:srgbClr val="00838A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Incorporate as a Public Benefit Nonprofit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B668A5-1E1B-EA4A-5FE0-B3F3952BA865}"/>
              </a:ext>
            </a:extLst>
          </p:cNvPr>
          <p:cNvSpPr txBox="1"/>
          <p:nvPr/>
        </p:nvSpPr>
        <p:spPr>
          <a:xfrm>
            <a:off x="8336429" y="1374314"/>
            <a:ext cx="3415643" cy="286232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Obtain EIN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File Form 1023 long form or 1023-EZ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B7992FD6-0412-C66A-80AB-A5890794BC19}"/>
              </a:ext>
            </a:extLst>
          </p:cNvPr>
          <p:cNvSpPr txBox="1">
            <a:spLocks/>
          </p:cNvSpPr>
          <p:nvPr/>
        </p:nvSpPr>
        <p:spPr>
          <a:xfrm>
            <a:off x="439915" y="4207764"/>
            <a:ext cx="3415645" cy="611743"/>
          </a:xfrm>
          <a:prstGeom prst="rect">
            <a:avLst/>
          </a:prstGeom>
          <a:solidFill>
            <a:srgbClr val="CB4F53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Oregon Forward Application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4605833-B2E9-D973-4F2F-09A134DA7E96}"/>
              </a:ext>
            </a:extLst>
          </p:cNvPr>
          <p:cNvSpPr txBox="1"/>
          <p:nvPr/>
        </p:nvSpPr>
        <p:spPr>
          <a:xfrm>
            <a:off x="439915" y="4666773"/>
            <a:ext cx="3415643" cy="203132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Submit application on the Oregon Forward Program Application Submission Form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3D8628EF-DB30-39F2-EE28-57E536C774B6}"/>
              </a:ext>
            </a:extLst>
          </p:cNvPr>
          <p:cNvSpPr txBox="1">
            <a:spLocks/>
          </p:cNvSpPr>
          <p:nvPr/>
        </p:nvSpPr>
        <p:spPr>
          <a:xfrm>
            <a:off x="4388172" y="4205858"/>
            <a:ext cx="3415645" cy="611743"/>
          </a:xfrm>
          <a:prstGeom prst="rect">
            <a:avLst/>
          </a:prstGeom>
          <a:solidFill>
            <a:srgbClr val="00838A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Legal Agreement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DAA5B1-B4B1-4920-37BB-AF053748E913}"/>
              </a:ext>
            </a:extLst>
          </p:cNvPr>
          <p:cNvSpPr txBox="1"/>
          <p:nvPr/>
        </p:nvSpPr>
        <p:spPr>
          <a:xfrm>
            <a:off x="4388174" y="4666773"/>
            <a:ext cx="3415643" cy="203132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Sign and complete Legal Agreement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Submit on the Oregon Forward Program Legal Agreement Form</a:t>
            </a:r>
          </a:p>
          <a:p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9B069B74-D8B6-4C51-BB4F-A5507F698DD0}"/>
              </a:ext>
            </a:extLst>
          </p:cNvPr>
          <p:cNvSpPr txBox="1">
            <a:spLocks/>
          </p:cNvSpPr>
          <p:nvPr/>
        </p:nvSpPr>
        <p:spPr>
          <a:xfrm>
            <a:off x="8336427" y="4236636"/>
            <a:ext cx="3415645" cy="611743"/>
          </a:xfrm>
          <a:prstGeom prst="rect">
            <a:avLst/>
          </a:prstGeom>
          <a:solidFill>
            <a:srgbClr val="62C2B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Application Status Letter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05D9545-4CF9-0F75-7C51-8328A13A0394}"/>
              </a:ext>
            </a:extLst>
          </p:cNvPr>
          <p:cNvSpPr txBox="1"/>
          <p:nvPr/>
        </p:nvSpPr>
        <p:spPr>
          <a:xfrm>
            <a:off x="8336429" y="4686131"/>
            <a:ext cx="3415643" cy="203132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Oregon Forward Program will send an application status letter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287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200A837C2F294B9F010BD48494492B" ma:contentTypeVersion="4" ma:contentTypeDescription="Create a new document." ma:contentTypeScope="" ma:versionID="1954da095df514a858e187da01d7c4bc">
  <xsd:schema xmlns:xsd="http://www.w3.org/2001/XMLSchema" xmlns:xs="http://www.w3.org/2001/XMLSchema" xmlns:p="http://schemas.microsoft.com/office/2006/metadata/properties" xmlns:ns1="http://schemas.microsoft.com/sharepoint/v3" xmlns:ns2="61349e09-f723-44c2-8cf0-84395070165b" xmlns:ns3="c11a4dd1-9999-41de-ad6b-508521c3559d" targetNamespace="http://schemas.microsoft.com/office/2006/metadata/properties" ma:root="true" ma:fieldsID="d80e92cc4fdda429363b7aeb532a226d" ns1:_="" ns2:_="" ns3:_="">
    <xsd:import namespace="http://schemas.microsoft.com/sharepoint/v3"/>
    <xsd:import namespace="61349e09-f723-44c2-8cf0-84395070165b"/>
    <xsd:import namespace="c11a4dd1-9999-41de-ad6b-508521c3559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2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349e09-f723-44c2-8cf0-84395070165b" elementFormDefault="qualified">
    <xsd:import namespace="http://schemas.microsoft.com/office/2006/documentManagement/types"/>
    <xsd:import namespace="http://schemas.microsoft.com/office/infopath/2007/PartnerControls"/>
    <xsd:element name="Category2" ma:index="10" nillable="true" ma:displayName="Category" ma:format="Dropdown" ma:internalName="Category2">
      <xsd:simpleType>
        <xsd:union memberTypes="dms:Text">
          <xsd:simpleType>
            <xsd:restriction base="dms:Choice">
              <xsd:enumeration value="Disaster"/>
              <xsd:enumeration value="General"/>
              <xsd:enumeration value="IT"/>
              <xsd:enumeration value="Orcpp"/>
              <xsd:enumeration value="Orpin"/>
              <xsd:enumeration value="Training"/>
              <xsd:enumeration value="Travel"/>
              <xsd:enumeration value="Qrf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1a4dd1-9999-41de-ad6b-508521c3559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2 xmlns="61349e09-f723-44c2-8cf0-84395070165b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0DEC464-76BE-4B24-81D4-47F86E31A82D}"/>
</file>

<file path=customXml/itemProps2.xml><?xml version="1.0" encoding="utf-8"?>
<ds:datastoreItem xmlns:ds="http://schemas.openxmlformats.org/officeDocument/2006/customXml" ds:itemID="{1546CA31-4996-4C4B-93A2-B68580AF2445}"/>
</file>

<file path=customXml/itemProps3.xml><?xml version="1.0" encoding="utf-8"?>
<ds:datastoreItem xmlns:ds="http://schemas.openxmlformats.org/officeDocument/2006/customXml" ds:itemID="{3A56003A-FB55-4B75-9166-14368CFEE4E6}"/>
</file>

<file path=docMetadata/LabelInfo.xml><?xml version="1.0" encoding="utf-8"?>
<clbl:labelList xmlns:clbl="http://schemas.microsoft.com/office/2020/mipLabelMetadata">
  <clbl:label id="{09b73270-2993-4076-be47-9c78f42a1e84}" enabled="1" method="Privileged" siteId="{aa3f6932-fa7c-47b4-a0ce-a598cad161c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133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Application 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CATHERWOOD Lisa * DAS</dc:creator>
  <cp:lastModifiedBy>CATHERWOOD Lisa * DAS</cp:lastModifiedBy>
  <cp:revision>2</cp:revision>
  <dcterms:created xsi:type="dcterms:W3CDTF">2026-04-08T14:28:34Z</dcterms:created>
  <dcterms:modified xsi:type="dcterms:W3CDTF">2026-04-08T14:59:00Z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0x010100EA200A837C2F294B9F010BD48494492B</vt:lpwstr>
  </property>
</Properties>
</file>