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openxmlformats.org/officeDocument/2006/relationships/custom-properties" Target="docProps/custom.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B4F53"/>
    <a:srgbClr val="00838A"/>
    <a:srgbClr val="FFCE2E"/>
    <a:srgbClr val="62C2B1"/>
    <a:srgbClr val="375172"/>
    <a:srgbClr val="000000"/>
    <a:srgbClr val="62C26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105" d="100"/>
          <a:sy n="105" d="100"/>
        </p:scale>
        <p:origin x="72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CD6AC-8DDA-F078-5431-526B6BB8A2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193AE6C-C859-0D26-B8BC-AD9F5A99BE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7F1A9FA-A129-E5BD-64C6-7E68A3F9A52F}"/>
              </a:ext>
            </a:extLst>
          </p:cNvPr>
          <p:cNvSpPr>
            <a:spLocks noGrp="1"/>
          </p:cNvSpPr>
          <p:nvPr>
            <p:ph type="dt" sz="half" idx="10"/>
          </p:nvPr>
        </p:nvSpPr>
        <p:spPr/>
        <p:txBody>
          <a:bodyPr/>
          <a:lstStyle/>
          <a:p>
            <a:fld id="{9DEC637B-B9E5-4EED-9B67-F6D8E09C2972}" type="datetimeFigureOut">
              <a:rPr lang="en-US" smtClean="0"/>
              <a:t>4/9/2026</a:t>
            </a:fld>
            <a:endParaRPr lang="en-US"/>
          </a:p>
        </p:txBody>
      </p:sp>
      <p:sp>
        <p:nvSpPr>
          <p:cNvPr id="5" name="Footer Placeholder 4">
            <a:extLst>
              <a:ext uri="{FF2B5EF4-FFF2-40B4-BE49-F238E27FC236}">
                <a16:creationId xmlns:a16="http://schemas.microsoft.com/office/drawing/2014/main" id="{ACB0D472-B444-2F41-ABD8-2BF48FFB4C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F3DE5D-A92E-21FF-5067-7C97942AF5BB}"/>
              </a:ext>
            </a:extLst>
          </p:cNvPr>
          <p:cNvSpPr>
            <a:spLocks noGrp="1"/>
          </p:cNvSpPr>
          <p:nvPr>
            <p:ph type="sldNum" sz="quarter" idx="12"/>
          </p:nvPr>
        </p:nvSpPr>
        <p:spPr/>
        <p:txBody>
          <a:bodyPr/>
          <a:lstStyle/>
          <a:p>
            <a:fld id="{A209A047-4710-4BBE-9BA2-2FB151424B11}" type="slidenum">
              <a:rPr lang="en-US" smtClean="0"/>
              <a:t>‹#›</a:t>
            </a:fld>
            <a:endParaRPr lang="en-US"/>
          </a:p>
        </p:txBody>
      </p:sp>
    </p:spTree>
    <p:extLst>
      <p:ext uri="{BB962C8B-B14F-4D97-AF65-F5344CB8AC3E}">
        <p14:creationId xmlns:p14="http://schemas.microsoft.com/office/powerpoint/2010/main" val="4038999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0C195-1785-1235-2FBF-DD33C02ED83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1B064A1-2A54-BEE1-12F0-216AFA1AEF3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12D762-988C-7E39-52D4-4884218CEC71}"/>
              </a:ext>
            </a:extLst>
          </p:cNvPr>
          <p:cNvSpPr>
            <a:spLocks noGrp="1"/>
          </p:cNvSpPr>
          <p:nvPr>
            <p:ph type="dt" sz="half" idx="10"/>
          </p:nvPr>
        </p:nvSpPr>
        <p:spPr/>
        <p:txBody>
          <a:bodyPr/>
          <a:lstStyle/>
          <a:p>
            <a:fld id="{9DEC637B-B9E5-4EED-9B67-F6D8E09C2972}" type="datetimeFigureOut">
              <a:rPr lang="en-US" smtClean="0"/>
              <a:t>4/9/2026</a:t>
            </a:fld>
            <a:endParaRPr lang="en-US"/>
          </a:p>
        </p:txBody>
      </p:sp>
      <p:sp>
        <p:nvSpPr>
          <p:cNvPr id="5" name="Footer Placeholder 4">
            <a:extLst>
              <a:ext uri="{FF2B5EF4-FFF2-40B4-BE49-F238E27FC236}">
                <a16:creationId xmlns:a16="http://schemas.microsoft.com/office/drawing/2014/main" id="{DE8ECC5F-E500-54EC-4882-710303401E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D3CD0D-8493-C7EF-50B8-076EC620CD0A}"/>
              </a:ext>
            </a:extLst>
          </p:cNvPr>
          <p:cNvSpPr>
            <a:spLocks noGrp="1"/>
          </p:cNvSpPr>
          <p:nvPr>
            <p:ph type="sldNum" sz="quarter" idx="12"/>
          </p:nvPr>
        </p:nvSpPr>
        <p:spPr/>
        <p:txBody>
          <a:bodyPr/>
          <a:lstStyle/>
          <a:p>
            <a:fld id="{A209A047-4710-4BBE-9BA2-2FB151424B11}" type="slidenum">
              <a:rPr lang="en-US" smtClean="0"/>
              <a:t>‹#›</a:t>
            </a:fld>
            <a:endParaRPr lang="en-US"/>
          </a:p>
        </p:txBody>
      </p:sp>
    </p:spTree>
    <p:extLst>
      <p:ext uri="{BB962C8B-B14F-4D97-AF65-F5344CB8AC3E}">
        <p14:creationId xmlns:p14="http://schemas.microsoft.com/office/powerpoint/2010/main" val="1704951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956DDF-04BB-5D30-3F68-6E0FF85A8C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AAE0EFB-4140-E1E8-DBDF-C26B1052010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E996AE-52DF-CE4F-21D5-560A9C06AF4E}"/>
              </a:ext>
            </a:extLst>
          </p:cNvPr>
          <p:cNvSpPr>
            <a:spLocks noGrp="1"/>
          </p:cNvSpPr>
          <p:nvPr>
            <p:ph type="dt" sz="half" idx="10"/>
          </p:nvPr>
        </p:nvSpPr>
        <p:spPr/>
        <p:txBody>
          <a:bodyPr/>
          <a:lstStyle/>
          <a:p>
            <a:fld id="{9DEC637B-B9E5-4EED-9B67-F6D8E09C2972}" type="datetimeFigureOut">
              <a:rPr lang="en-US" smtClean="0"/>
              <a:t>4/9/2026</a:t>
            </a:fld>
            <a:endParaRPr lang="en-US"/>
          </a:p>
        </p:txBody>
      </p:sp>
      <p:sp>
        <p:nvSpPr>
          <p:cNvPr id="5" name="Footer Placeholder 4">
            <a:extLst>
              <a:ext uri="{FF2B5EF4-FFF2-40B4-BE49-F238E27FC236}">
                <a16:creationId xmlns:a16="http://schemas.microsoft.com/office/drawing/2014/main" id="{8A0DB4D2-11F2-0E06-D533-93832F29EB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1EC5F8-B617-D42A-8D88-260DEB3417EF}"/>
              </a:ext>
            </a:extLst>
          </p:cNvPr>
          <p:cNvSpPr>
            <a:spLocks noGrp="1"/>
          </p:cNvSpPr>
          <p:nvPr>
            <p:ph type="sldNum" sz="quarter" idx="12"/>
          </p:nvPr>
        </p:nvSpPr>
        <p:spPr/>
        <p:txBody>
          <a:bodyPr/>
          <a:lstStyle/>
          <a:p>
            <a:fld id="{A209A047-4710-4BBE-9BA2-2FB151424B11}" type="slidenum">
              <a:rPr lang="en-US" smtClean="0"/>
              <a:t>‹#›</a:t>
            </a:fld>
            <a:endParaRPr lang="en-US"/>
          </a:p>
        </p:txBody>
      </p:sp>
    </p:spTree>
    <p:extLst>
      <p:ext uri="{BB962C8B-B14F-4D97-AF65-F5344CB8AC3E}">
        <p14:creationId xmlns:p14="http://schemas.microsoft.com/office/powerpoint/2010/main" val="3548405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6C428-9C60-CFFA-37AA-84949B4ACA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D10C1F-FF8F-679E-5856-21170C18C41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722562-46FE-95CE-164A-C83030B04C35}"/>
              </a:ext>
            </a:extLst>
          </p:cNvPr>
          <p:cNvSpPr>
            <a:spLocks noGrp="1"/>
          </p:cNvSpPr>
          <p:nvPr>
            <p:ph type="dt" sz="half" idx="10"/>
          </p:nvPr>
        </p:nvSpPr>
        <p:spPr/>
        <p:txBody>
          <a:bodyPr/>
          <a:lstStyle/>
          <a:p>
            <a:fld id="{9DEC637B-B9E5-4EED-9B67-F6D8E09C2972}" type="datetimeFigureOut">
              <a:rPr lang="en-US" smtClean="0"/>
              <a:t>4/9/2026</a:t>
            </a:fld>
            <a:endParaRPr lang="en-US"/>
          </a:p>
        </p:txBody>
      </p:sp>
      <p:sp>
        <p:nvSpPr>
          <p:cNvPr id="5" name="Footer Placeholder 4">
            <a:extLst>
              <a:ext uri="{FF2B5EF4-FFF2-40B4-BE49-F238E27FC236}">
                <a16:creationId xmlns:a16="http://schemas.microsoft.com/office/drawing/2014/main" id="{104700DF-44B6-85D2-3CA4-431A866B54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820233-85A4-F776-D4C9-246870FE44E4}"/>
              </a:ext>
            </a:extLst>
          </p:cNvPr>
          <p:cNvSpPr>
            <a:spLocks noGrp="1"/>
          </p:cNvSpPr>
          <p:nvPr>
            <p:ph type="sldNum" sz="quarter" idx="12"/>
          </p:nvPr>
        </p:nvSpPr>
        <p:spPr/>
        <p:txBody>
          <a:bodyPr/>
          <a:lstStyle/>
          <a:p>
            <a:fld id="{A209A047-4710-4BBE-9BA2-2FB151424B11}" type="slidenum">
              <a:rPr lang="en-US" smtClean="0"/>
              <a:t>‹#›</a:t>
            </a:fld>
            <a:endParaRPr lang="en-US"/>
          </a:p>
        </p:txBody>
      </p:sp>
    </p:spTree>
    <p:extLst>
      <p:ext uri="{BB962C8B-B14F-4D97-AF65-F5344CB8AC3E}">
        <p14:creationId xmlns:p14="http://schemas.microsoft.com/office/powerpoint/2010/main" val="1004166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892BB-1A78-5288-430C-776FFD720FB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A30AEE9-64C5-BB37-DE65-3AFCA4502C5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7B06CD3-9056-55A2-7A53-6106EA4D7773}"/>
              </a:ext>
            </a:extLst>
          </p:cNvPr>
          <p:cNvSpPr>
            <a:spLocks noGrp="1"/>
          </p:cNvSpPr>
          <p:nvPr>
            <p:ph type="dt" sz="half" idx="10"/>
          </p:nvPr>
        </p:nvSpPr>
        <p:spPr/>
        <p:txBody>
          <a:bodyPr/>
          <a:lstStyle/>
          <a:p>
            <a:fld id="{9DEC637B-B9E5-4EED-9B67-F6D8E09C2972}" type="datetimeFigureOut">
              <a:rPr lang="en-US" smtClean="0"/>
              <a:t>4/9/2026</a:t>
            </a:fld>
            <a:endParaRPr lang="en-US"/>
          </a:p>
        </p:txBody>
      </p:sp>
      <p:sp>
        <p:nvSpPr>
          <p:cNvPr id="5" name="Footer Placeholder 4">
            <a:extLst>
              <a:ext uri="{FF2B5EF4-FFF2-40B4-BE49-F238E27FC236}">
                <a16:creationId xmlns:a16="http://schemas.microsoft.com/office/drawing/2014/main" id="{C937AA8B-199C-12C6-4BA2-4A2B586386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37911-58AE-B613-71A1-AF9C5C4E4E10}"/>
              </a:ext>
            </a:extLst>
          </p:cNvPr>
          <p:cNvSpPr>
            <a:spLocks noGrp="1"/>
          </p:cNvSpPr>
          <p:nvPr>
            <p:ph type="sldNum" sz="quarter" idx="12"/>
          </p:nvPr>
        </p:nvSpPr>
        <p:spPr/>
        <p:txBody>
          <a:bodyPr/>
          <a:lstStyle/>
          <a:p>
            <a:fld id="{A209A047-4710-4BBE-9BA2-2FB151424B11}" type="slidenum">
              <a:rPr lang="en-US" smtClean="0"/>
              <a:t>‹#›</a:t>
            </a:fld>
            <a:endParaRPr lang="en-US"/>
          </a:p>
        </p:txBody>
      </p:sp>
    </p:spTree>
    <p:extLst>
      <p:ext uri="{BB962C8B-B14F-4D97-AF65-F5344CB8AC3E}">
        <p14:creationId xmlns:p14="http://schemas.microsoft.com/office/powerpoint/2010/main" val="2660958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4BD6A-B026-1D0E-E21F-629CF83F4D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74A531-0D00-67BA-0558-9C057AD18CE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11B1751-5E9A-EA02-8354-C45F4A83AD6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F38EE28-D143-7F6C-88E0-8B48BD212F60}"/>
              </a:ext>
            </a:extLst>
          </p:cNvPr>
          <p:cNvSpPr>
            <a:spLocks noGrp="1"/>
          </p:cNvSpPr>
          <p:nvPr>
            <p:ph type="dt" sz="half" idx="10"/>
          </p:nvPr>
        </p:nvSpPr>
        <p:spPr/>
        <p:txBody>
          <a:bodyPr/>
          <a:lstStyle/>
          <a:p>
            <a:fld id="{9DEC637B-B9E5-4EED-9B67-F6D8E09C2972}" type="datetimeFigureOut">
              <a:rPr lang="en-US" smtClean="0"/>
              <a:t>4/9/2026</a:t>
            </a:fld>
            <a:endParaRPr lang="en-US"/>
          </a:p>
        </p:txBody>
      </p:sp>
      <p:sp>
        <p:nvSpPr>
          <p:cNvPr id="6" name="Footer Placeholder 5">
            <a:extLst>
              <a:ext uri="{FF2B5EF4-FFF2-40B4-BE49-F238E27FC236}">
                <a16:creationId xmlns:a16="http://schemas.microsoft.com/office/drawing/2014/main" id="{F10D99D1-B10C-4703-0D26-D696F90919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23B9F2-72B8-7841-96DD-4CF9527C1E30}"/>
              </a:ext>
            </a:extLst>
          </p:cNvPr>
          <p:cNvSpPr>
            <a:spLocks noGrp="1"/>
          </p:cNvSpPr>
          <p:nvPr>
            <p:ph type="sldNum" sz="quarter" idx="12"/>
          </p:nvPr>
        </p:nvSpPr>
        <p:spPr/>
        <p:txBody>
          <a:bodyPr/>
          <a:lstStyle/>
          <a:p>
            <a:fld id="{A209A047-4710-4BBE-9BA2-2FB151424B11}" type="slidenum">
              <a:rPr lang="en-US" smtClean="0"/>
              <a:t>‹#›</a:t>
            </a:fld>
            <a:endParaRPr lang="en-US"/>
          </a:p>
        </p:txBody>
      </p:sp>
    </p:spTree>
    <p:extLst>
      <p:ext uri="{BB962C8B-B14F-4D97-AF65-F5344CB8AC3E}">
        <p14:creationId xmlns:p14="http://schemas.microsoft.com/office/powerpoint/2010/main" val="26472003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B409E-9DC0-B240-A103-A6D0EB254C9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9B6E697-06E3-95CE-DDEB-7C5CD39B56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05A7047-32B2-7044-A944-8208170155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6D90E6B-9531-0221-D172-6C3B6F061C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72CADE-5337-EC4F-475B-4E44E17D022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0FC68ED-92F2-5D7F-1926-A36848B52312}"/>
              </a:ext>
            </a:extLst>
          </p:cNvPr>
          <p:cNvSpPr>
            <a:spLocks noGrp="1"/>
          </p:cNvSpPr>
          <p:nvPr>
            <p:ph type="dt" sz="half" idx="10"/>
          </p:nvPr>
        </p:nvSpPr>
        <p:spPr/>
        <p:txBody>
          <a:bodyPr/>
          <a:lstStyle/>
          <a:p>
            <a:fld id="{9DEC637B-B9E5-4EED-9B67-F6D8E09C2972}" type="datetimeFigureOut">
              <a:rPr lang="en-US" smtClean="0"/>
              <a:t>4/9/2026</a:t>
            </a:fld>
            <a:endParaRPr lang="en-US"/>
          </a:p>
        </p:txBody>
      </p:sp>
      <p:sp>
        <p:nvSpPr>
          <p:cNvPr id="8" name="Footer Placeholder 7">
            <a:extLst>
              <a:ext uri="{FF2B5EF4-FFF2-40B4-BE49-F238E27FC236}">
                <a16:creationId xmlns:a16="http://schemas.microsoft.com/office/drawing/2014/main" id="{9260E9D7-9352-43BB-52B8-3C8EB80A9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B576E7E-E8A9-B3BF-7F7E-7D7C6C2CCE90}"/>
              </a:ext>
            </a:extLst>
          </p:cNvPr>
          <p:cNvSpPr>
            <a:spLocks noGrp="1"/>
          </p:cNvSpPr>
          <p:nvPr>
            <p:ph type="sldNum" sz="quarter" idx="12"/>
          </p:nvPr>
        </p:nvSpPr>
        <p:spPr/>
        <p:txBody>
          <a:bodyPr/>
          <a:lstStyle/>
          <a:p>
            <a:fld id="{A209A047-4710-4BBE-9BA2-2FB151424B11}" type="slidenum">
              <a:rPr lang="en-US" smtClean="0"/>
              <a:t>‹#›</a:t>
            </a:fld>
            <a:endParaRPr lang="en-US"/>
          </a:p>
        </p:txBody>
      </p:sp>
    </p:spTree>
    <p:extLst>
      <p:ext uri="{BB962C8B-B14F-4D97-AF65-F5344CB8AC3E}">
        <p14:creationId xmlns:p14="http://schemas.microsoft.com/office/powerpoint/2010/main" val="4045085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6ED53-CD6E-AC80-0DC2-2EB8EB0D2F6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326B6F-8E1E-9606-DF07-6C2437860CB0}"/>
              </a:ext>
            </a:extLst>
          </p:cNvPr>
          <p:cNvSpPr>
            <a:spLocks noGrp="1"/>
          </p:cNvSpPr>
          <p:nvPr>
            <p:ph type="dt" sz="half" idx="10"/>
          </p:nvPr>
        </p:nvSpPr>
        <p:spPr/>
        <p:txBody>
          <a:bodyPr/>
          <a:lstStyle/>
          <a:p>
            <a:fld id="{9DEC637B-B9E5-4EED-9B67-F6D8E09C2972}" type="datetimeFigureOut">
              <a:rPr lang="en-US" smtClean="0"/>
              <a:t>4/9/2026</a:t>
            </a:fld>
            <a:endParaRPr lang="en-US"/>
          </a:p>
        </p:txBody>
      </p:sp>
      <p:sp>
        <p:nvSpPr>
          <p:cNvPr id="4" name="Footer Placeholder 3">
            <a:extLst>
              <a:ext uri="{FF2B5EF4-FFF2-40B4-BE49-F238E27FC236}">
                <a16:creationId xmlns:a16="http://schemas.microsoft.com/office/drawing/2014/main" id="{14475E1A-3C05-EA36-0ACF-2F79FF20A8D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A217726-ABE9-B424-35A7-0326195DF3C5}"/>
              </a:ext>
            </a:extLst>
          </p:cNvPr>
          <p:cNvSpPr>
            <a:spLocks noGrp="1"/>
          </p:cNvSpPr>
          <p:nvPr>
            <p:ph type="sldNum" sz="quarter" idx="12"/>
          </p:nvPr>
        </p:nvSpPr>
        <p:spPr/>
        <p:txBody>
          <a:bodyPr/>
          <a:lstStyle/>
          <a:p>
            <a:fld id="{A209A047-4710-4BBE-9BA2-2FB151424B11}" type="slidenum">
              <a:rPr lang="en-US" smtClean="0"/>
              <a:t>‹#›</a:t>
            </a:fld>
            <a:endParaRPr lang="en-US"/>
          </a:p>
        </p:txBody>
      </p:sp>
    </p:spTree>
    <p:extLst>
      <p:ext uri="{BB962C8B-B14F-4D97-AF65-F5344CB8AC3E}">
        <p14:creationId xmlns:p14="http://schemas.microsoft.com/office/powerpoint/2010/main" val="4030288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9C6857-2CF8-4F18-40F7-E98DE03FE63F}"/>
              </a:ext>
            </a:extLst>
          </p:cNvPr>
          <p:cNvSpPr>
            <a:spLocks noGrp="1"/>
          </p:cNvSpPr>
          <p:nvPr>
            <p:ph type="dt" sz="half" idx="10"/>
          </p:nvPr>
        </p:nvSpPr>
        <p:spPr/>
        <p:txBody>
          <a:bodyPr/>
          <a:lstStyle/>
          <a:p>
            <a:fld id="{9DEC637B-B9E5-4EED-9B67-F6D8E09C2972}" type="datetimeFigureOut">
              <a:rPr lang="en-US" smtClean="0"/>
              <a:t>4/9/2026</a:t>
            </a:fld>
            <a:endParaRPr lang="en-US"/>
          </a:p>
        </p:txBody>
      </p:sp>
      <p:sp>
        <p:nvSpPr>
          <p:cNvPr id="3" name="Footer Placeholder 2">
            <a:extLst>
              <a:ext uri="{FF2B5EF4-FFF2-40B4-BE49-F238E27FC236}">
                <a16:creationId xmlns:a16="http://schemas.microsoft.com/office/drawing/2014/main" id="{B6CFFCCF-B923-09D4-2B21-03A7EF2C124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771B08C-B3C8-D8D9-EB2D-36F0DE49E5E1}"/>
              </a:ext>
            </a:extLst>
          </p:cNvPr>
          <p:cNvSpPr>
            <a:spLocks noGrp="1"/>
          </p:cNvSpPr>
          <p:nvPr>
            <p:ph type="sldNum" sz="quarter" idx="12"/>
          </p:nvPr>
        </p:nvSpPr>
        <p:spPr/>
        <p:txBody>
          <a:bodyPr/>
          <a:lstStyle/>
          <a:p>
            <a:fld id="{A209A047-4710-4BBE-9BA2-2FB151424B11}" type="slidenum">
              <a:rPr lang="en-US" smtClean="0"/>
              <a:t>‹#›</a:t>
            </a:fld>
            <a:endParaRPr lang="en-US"/>
          </a:p>
        </p:txBody>
      </p:sp>
    </p:spTree>
    <p:extLst>
      <p:ext uri="{BB962C8B-B14F-4D97-AF65-F5344CB8AC3E}">
        <p14:creationId xmlns:p14="http://schemas.microsoft.com/office/powerpoint/2010/main" val="1094807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5120D-BADA-A250-37A7-E5E69859D0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E5E08C-2AA0-8148-6F45-F6E3620B1D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935962D-6877-81B4-383F-2A42C93824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1C1332-750B-70A7-CE0E-19A138C743F1}"/>
              </a:ext>
            </a:extLst>
          </p:cNvPr>
          <p:cNvSpPr>
            <a:spLocks noGrp="1"/>
          </p:cNvSpPr>
          <p:nvPr>
            <p:ph type="dt" sz="half" idx="10"/>
          </p:nvPr>
        </p:nvSpPr>
        <p:spPr/>
        <p:txBody>
          <a:bodyPr/>
          <a:lstStyle/>
          <a:p>
            <a:fld id="{9DEC637B-B9E5-4EED-9B67-F6D8E09C2972}" type="datetimeFigureOut">
              <a:rPr lang="en-US" smtClean="0"/>
              <a:t>4/9/2026</a:t>
            </a:fld>
            <a:endParaRPr lang="en-US"/>
          </a:p>
        </p:txBody>
      </p:sp>
      <p:sp>
        <p:nvSpPr>
          <p:cNvPr id="6" name="Footer Placeholder 5">
            <a:extLst>
              <a:ext uri="{FF2B5EF4-FFF2-40B4-BE49-F238E27FC236}">
                <a16:creationId xmlns:a16="http://schemas.microsoft.com/office/drawing/2014/main" id="{4FB17266-712E-23E3-6D4D-A52286EDF32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C45866-F357-7A1E-158F-8F61456CFEF2}"/>
              </a:ext>
            </a:extLst>
          </p:cNvPr>
          <p:cNvSpPr>
            <a:spLocks noGrp="1"/>
          </p:cNvSpPr>
          <p:nvPr>
            <p:ph type="sldNum" sz="quarter" idx="12"/>
          </p:nvPr>
        </p:nvSpPr>
        <p:spPr/>
        <p:txBody>
          <a:bodyPr/>
          <a:lstStyle/>
          <a:p>
            <a:fld id="{A209A047-4710-4BBE-9BA2-2FB151424B11}" type="slidenum">
              <a:rPr lang="en-US" smtClean="0"/>
              <a:t>‹#›</a:t>
            </a:fld>
            <a:endParaRPr lang="en-US"/>
          </a:p>
        </p:txBody>
      </p:sp>
    </p:spTree>
    <p:extLst>
      <p:ext uri="{BB962C8B-B14F-4D97-AF65-F5344CB8AC3E}">
        <p14:creationId xmlns:p14="http://schemas.microsoft.com/office/powerpoint/2010/main" val="2881048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9E0E5-5A36-3AB7-18A8-4D6FC50105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3E4BC72-D793-71AE-0351-6B0EBF8CE0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0B5762C-64F1-425C-4BCA-06D48E6D1A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A28D471-8476-29C4-8302-EC4E84F004DB}"/>
              </a:ext>
            </a:extLst>
          </p:cNvPr>
          <p:cNvSpPr>
            <a:spLocks noGrp="1"/>
          </p:cNvSpPr>
          <p:nvPr>
            <p:ph type="dt" sz="half" idx="10"/>
          </p:nvPr>
        </p:nvSpPr>
        <p:spPr/>
        <p:txBody>
          <a:bodyPr/>
          <a:lstStyle/>
          <a:p>
            <a:fld id="{9DEC637B-B9E5-4EED-9B67-F6D8E09C2972}" type="datetimeFigureOut">
              <a:rPr lang="en-US" smtClean="0"/>
              <a:t>4/9/2026</a:t>
            </a:fld>
            <a:endParaRPr lang="en-US"/>
          </a:p>
        </p:txBody>
      </p:sp>
      <p:sp>
        <p:nvSpPr>
          <p:cNvPr id="6" name="Footer Placeholder 5">
            <a:extLst>
              <a:ext uri="{FF2B5EF4-FFF2-40B4-BE49-F238E27FC236}">
                <a16:creationId xmlns:a16="http://schemas.microsoft.com/office/drawing/2014/main" id="{CD4A3912-45B5-7D26-620F-16F9DD3310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7FB090-7842-DD98-7D07-B700DF473A63}"/>
              </a:ext>
            </a:extLst>
          </p:cNvPr>
          <p:cNvSpPr>
            <a:spLocks noGrp="1"/>
          </p:cNvSpPr>
          <p:nvPr>
            <p:ph type="sldNum" sz="quarter" idx="12"/>
          </p:nvPr>
        </p:nvSpPr>
        <p:spPr/>
        <p:txBody>
          <a:bodyPr/>
          <a:lstStyle/>
          <a:p>
            <a:fld id="{A209A047-4710-4BBE-9BA2-2FB151424B11}" type="slidenum">
              <a:rPr lang="en-US" smtClean="0"/>
              <a:t>‹#›</a:t>
            </a:fld>
            <a:endParaRPr lang="en-US"/>
          </a:p>
        </p:txBody>
      </p:sp>
    </p:spTree>
    <p:extLst>
      <p:ext uri="{BB962C8B-B14F-4D97-AF65-F5344CB8AC3E}">
        <p14:creationId xmlns:p14="http://schemas.microsoft.com/office/powerpoint/2010/main" val="1253379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E4D759-1980-AA89-59C1-07255EDC5F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FF27483-14F9-D1ED-CF76-E5484BB22E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37FE70-4421-0D85-CCC2-346A278F97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DEC637B-B9E5-4EED-9B67-F6D8E09C2972}" type="datetimeFigureOut">
              <a:rPr lang="en-US" smtClean="0"/>
              <a:t>4/9/2026</a:t>
            </a:fld>
            <a:endParaRPr lang="en-US"/>
          </a:p>
        </p:txBody>
      </p:sp>
      <p:sp>
        <p:nvSpPr>
          <p:cNvPr id="5" name="Footer Placeholder 4">
            <a:extLst>
              <a:ext uri="{FF2B5EF4-FFF2-40B4-BE49-F238E27FC236}">
                <a16:creationId xmlns:a16="http://schemas.microsoft.com/office/drawing/2014/main" id="{0D5598F9-7A02-DFD1-B1D1-4AEEAF4D73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84FA8F5-5E36-8AAA-F906-0C715DAF48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209A047-4710-4BBE-9BA2-2FB151424B11}" type="slidenum">
              <a:rPr lang="en-US" smtClean="0"/>
              <a:t>‹#›</a:t>
            </a:fld>
            <a:endParaRPr lang="en-US"/>
          </a:p>
        </p:txBody>
      </p:sp>
    </p:spTree>
    <p:extLst>
      <p:ext uri="{BB962C8B-B14F-4D97-AF65-F5344CB8AC3E}">
        <p14:creationId xmlns:p14="http://schemas.microsoft.com/office/powerpoint/2010/main" val="221294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75172"/>
        </a:solidFill>
        <a:effectLst/>
      </p:bgPr>
    </p:bg>
    <p:spTree>
      <p:nvGrpSpPr>
        <p:cNvPr id="1" name=""/>
        <p:cNvGrpSpPr/>
        <p:nvPr/>
      </p:nvGrpSpPr>
      <p:grpSpPr>
        <a:xfrm>
          <a:off x="0" y="0"/>
          <a:ext cx="0" cy="0"/>
          <a:chOff x="0" y="0"/>
          <a:chExt cx="0" cy="0"/>
        </a:xfrm>
      </p:grpSpPr>
      <p:sp>
        <p:nvSpPr>
          <p:cNvPr id="2" name="Title 1" descr="How to work with OFC">
            <a:extLst>
              <a:ext uri="{FF2B5EF4-FFF2-40B4-BE49-F238E27FC236}">
                <a16:creationId xmlns:a16="http://schemas.microsoft.com/office/drawing/2014/main" id="{A314944C-59BB-2181-15B2-1A23CD773863}"/>
              </a:ext>
            </a:extLst>
          </p:cNvPr>
          <p:cNvSpPr>
            <a:spLocks noGrp="1"/>
          </p:cNvSpPr>
          <p:nvPr>
            <p:ph type="ctrTitle"/>
          </p:nvPr>
        </p:nvSpPr>
        <p:spPr>
          <a:xfrm>
            <a:off x="1524000" y="192023"/>
            <a:ext cx="9144000" cy="958787"/>
          </a:xfrm>
        </p:spPr>
        <p:txBody>
          <a:bodyPr/>
          <a:lstStyle/>
          <a:p>
            <a:r>
              <a:rPr lang="en-US" dirty="0">
                <a:solidFill>
                  <a:schemeClr val="bg1"/>
                </a:solidFill>
              </a:rPr>
              <a:t>How to work with OFC</a:t>
            </a:r>
          </a:p>
        </p:txBody>
      </p:sp>
      <p:pic>
        <p:nvPicPr>
          <p:cNvPr id="4" name="Picture 3" descr="Oregon Forward  Logo in light teal and dark teal with tagline When everyone can work anything is possible">
            <a:extLst>
              <a:ext uri="{FF2B5EF4-FFF2-40B4-BE49-F238E27FC236}">
                <a16:creationId xmlns:a16="http://schemas.microsoft.com/office/drawing/2014/main" id="{A92B335D-0DFF-7FB3-7030-8D680526C0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284" y="-76988"/>
            <a:ext cx="2196171" cy="1127312"/>
          </a:xfrm>
          <a:prstGeom prst="rect">
            <a:avLst/>
          </a:prstGeom>
        </p:spPr>
      </p:pic>
      <p:sp>
        <p:nvSpPr>
          <p:cNvPr id="5" name="Arrow: Right 4">
            <a:extLst>
              <a:ext uri="{FF2B5EF4-FFF2-40B4-BE49-F238E27FC236}">
                <a16:creationId xmlns:a16="http://schemas.microsoft.com/office/drawing/2014/main" id="{37D8E816-EA4B-AAEC-8E5C-493C071CFA63}"/>
              </a:ext>
              <a:ext uri="{C183D7F6-B498-43B3-948B-1728B52AA6E4}">
                <adec:decorative xmlns:adec="http://schemas.microsoft.com/office/drawing/2017/decorative" val="1"/>
              </a:ext>
            </a:extLst>
          </p:cNvPr>
          <p:cNvSpPr/>
          <p:nvPr/>
        </p:nvSpPr>
        <p:spPr>
          <a:xfrm>
            <a:off x="914401" y="962526"/>
            <a:ext cx="10690514" cy="4889634"/>
          </a:xfrm>
          <a:prstGeom prst="rightArrow">
            <a:avLst/>
          </a:prstGeom>
          <a:solidFill>
            <a:schemeClr val="bg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Rounded Corners 6">
            <a:extLst>
              <a:ext uri="{FF2B5EF4-FFF2-40B4-BE49-F238E27FC236}">
                <a16:creationId xmlns:a16="http://schemas.microsoft.com/office/drawing/2014/main" id="{121052C7-F499-62D8-C228-4FFC71B53971}"/>
              </a:ext>
              <a:ext uri="{C183D7F6-B498-43B3-948B-1728B52AA6E4}">
                <adec:decorative xmlns:adec="http://schemas.microsoft.com/office/drawing/2017/decorative" val="1"/>
              </a:ext>
            </a:extLst>
          </p:cNvPr>
          <p:cNvSpPr/>
          <p:nvPr/>
        </p:nvSpPr>
        <p:spPr>
          <a:xfrm>
            <a:off x="490287" y="2310062"/>
            <a:ext cx="1559894" cy="2223437"/>
          </a:xfrm>
          <a:prstGeom prst="roundRect">
            <a:avLst/>
          </a:prstGeom>
          <a:solidFill>
            <a:srgbClr val="62C2B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Rounded Corners 7">
            <a:extLst>
              <a:ext uri="{FF2B5EF4-FFF2-40B4-BE49-F238E27FC236}">
                <a16:creationId xmlns:a16="http://schemas.microsoft.com/office/drawing/2014/main" id="{6740CF70-36C8-56AC-B5FB-C77DFA1ED2EA}"/>
              </a:ext>
              <a:ext uri="{C183D7F6-B498-43B3-948B-1728B52AA6E4}">
                <adec:decorative xmlns:adec="http://schemas.microsoft.com/office/drawing/2017/decorative" val="1"/>
              </a:ext>
            </a:extLst>
          </p:cNvPr>
          <p:cNvSpPr/>
          <p:nvPr/>
        </p:nvSpPr>
        <p:spPr>
          <a:xfrm>
            <a:off x="2153854" y="2303684"/>
            <a:ext cx="1559894" cy="2223437"/>
          </a:xfrm>
          <a:prstGeom prst="roundRect">
            <a:avLst/>
          </a:prstGeom>
          <a:solidFill>
            <a:srgbClr val="FFCE2E"/>
          </a:solidFill>
          <a:ln>
            <a:solidFill>
              <a:schemeClr val="accent1">
                <a:shade val="15000"/>
                <a:alpha val="89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Rounded Corners 8">
            <a:extLst>
              <a:ext uri="{FF2B5EF4-FFF2-40B4-BE49-F238E27FC236}">
                <a16:creationId xmlns:a16="http://schemas.microsoft.com/office/drawing/2014/main" id="{1D60BE73-E67F-E7D4-4E01-5749CCCEFB42}"/>
              </a:ext>
              <a:ext uri="{C183D7F6-B498-43B3-948B-1728B52AA6E4}">
                <adec:decorative xmlns:adec="http://schemas.microsoft.com/office/drawing/2017/decorative" val="1"/>
              </a:ext>
            </a:extLst>
          </p:cNvPr>
          <p:cNvSpPr/>
          <p:nvPr/>
        </p:nvSpPr>
        <p:spPr>
          <a:xfrm>
            <a:off x="3817421" y="2303683"/>
            <a:ext cx="1559894" cy="2223437"/>
          </a:xfrm>
          <a:prstGeom prst="roundRect">
            <a:avLst/>
          </a:prstGeom>
          <a:solidFill>
            <a:srgbClr val="62C2B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CD57A2E0-2A5D-2BC2-B843-BF5A58A28BAC}"/>
              </a:ext>
              <a:ext uri="{C183D7F6-B498-43B3-948B-1728B52AA6E4}">
                <adec:decorative xmlns:adec="http://schemas.microsoft.com/office/drawing/2017/decorative" val="1"/>
              </a:ext>
            </a:extLst>
          </p:cNvPr>
          <p:cNvSpPr/>
          <p:nvPr/>
        </p:nvSpPr>
        <p:spPr>
          <a:xfrm>
            <a:off x="5480988" y="2303682"/>
            <a:ext cx="1559894" cy="2223437"/>
          </a:xfrm>
          <a:prstGeom prst="roundRect">
            <a:avLst/>
          </a:prstGeom>
          <a:solidFill>
            <a:srgbClr val="FFCE2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Rounded Corners 10">
            <a:extLst>
              <a:ext uri="{FF2B5EF4-FFF2-40B4-BE49-F238E27FC236}">
                <a16:creationId xmlns:a16="http://schemas.microsoft.com/office/drawing/2014/main" id="{66F55BD7-0EAA-B4B7-C246-F46EA4F546D2}"/>
              </a:ext>
              <a:ext uri="{C183D7F6-B498-43B3-948B-1728B52AA6E4}">
                <adec:decorative xmlns:adec="http://schemas.microsoft.com/office/drawing/2017/decorative" val="1"/>
              </a:ext>
            </a:extLst>
          </p:cNvPr>
          <p:cNvSpPr/>
          <p:nvPr/>
        </p:nvSpPr>
        <p:spPr>
          <a:xfrm>
            <a:off x="7144555" y="2317281"/>
            <a:ext cx="1559894" cy="2223437"/>
          </a:xfrm>
          <a:prstGeom prst="roundRect">
            <a:avLst/>
          </a:prstGeom>
          <a:solidFill>
            <a:srgbClr val="62C2B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Rounded Corners 11">
            <a:extLst>
              <a:ext uri="{FF2B5EF4-FFF2-40B4-BE49-F238E27FC236}">
                <a16:creationId xmlns:a16="http://schemas.microsoft.com/office/drawing/2014/main" id="{CC24A41F-E2F0-C90F-67B5-A48B9AB1791D}"/>
              </a:ext>
              <a:ext uri="{C183D7F6-B498-43B3-948B-1728B52AA6E4}">
                <adec:decorative xmlns:adec="http://schemas.microsoft.com/office/drawing/2017/decorative" val="1"/>
              </a:ext>
            </a:extLst>
          </p:cNvPr>
          <p:cNvSpPr/>
          <p:nvPr/>
        </p:nvSpPr>
        <p:spPr>
          <a:xfrm>
            <a:off x="8808122" y="2317281"/>
            <a:ext cx="1559894" cy="2223437"/>
          </a:xfrm>
          <a:prstGeom prst="roundRect">
            <a:avLst/>
          </a:prstGeom>
          <a:solidFill>
            <a:srgbClr val="FFCE2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id="{25463E67-3DD1-7BE8-5B8E-8D004872ED2C}"/>
              </a:ext>
              <a:ext uri="{C183D7F6-B498-43B3-948B-1728B52AA6E4}">
                <adec:decorative xmlns:adec="http://schemas.microsoft.com/office/drawing/2017/decorative" val="1"/>
              </a:ext>
            </a:extLst>
          </p:cNvPr>
          <p:cNvSpPr/>
          <p:nvPr/>
        </p:nvSpPr>
        <p:spPr>
          <a:xfrm>
            <a:off x="10497652" y="2317280"/>
            <a:ext cx="1559894" cy="2223437"/>
          </a:xfrm>
          <a:prstGeom prst="roundRect">
            <a:avLst/>
          </a:prstGeom>
          <a:solidFill>
            <a:srgbClr val="62C2B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descr="Public Agency (PA) determines a service or product is needed and can’t be completed in house&#10;">
            <a:extLst>
              <a:ext uri="{FF2B5EF4-FFF2-40B4-BE49-F238E27FC236}">
                <a16:creationId xmlns:a16="http://schemas.microsoft.com/office/drawing/2014/main" id="{EAD9027F-D5A6-D4F4-E786-65591809BAA1}"/>
              </a:ext>
            </a:extLst>
          </p:cNvPr>
          <p:cNvSpPr txBox="1"/>
          <p:nvPr/>
        </p:nvSpPr>
        <p:spPr>
          <a:xfrm>
            <a:off x="490287" y="2303682"/>
            <a:ext cx="1533931" cy="2585323"/>
          </a:xfrm>
          <a:prstGeom prst="rect">
            <a:avLst/>
          </a:prstGeom>
          <a:noFill/>
        </p:spPr>
        <p:txBody>
          <a:bodyPr wrap="square" rtlCol="0">
            <a:spAutoFit/>
          </a:bodyPr>
          <a:lstStyle/>
          <a:p>
            <a:pPr lvl="0" algn="ctr">
              <a:spcAft>
                <a:spcPts val="0"/>
              </a:spcAft>
            </a:pPr>
            <a:r>
              <a:rPr lang="en-US" sz="1600" dirty="0"/>
              <a:t>Public Agency (PA) determines a service or</a:t>
            </a:r>
          </a:p>
          <a:p>
            <a:pPr lvl="0" algn="ctr">
              <a:spcAft>
                <a:spcPts val="0"/>
              </a:spcAft>
            </a:pPr>
            <a:r>
              <a:rPr lang="en-US" sz="1600" dirty="0"/>
              <a:t>product is needed and can’t be completed in house</a:t>
            </a:r>
          </a:p>
          <a:p>
            <a:endParaRPr lang="en-US" dirty="0"/>
          </a:p>
        </p:txBody>
      </p:sp>
      <p:sp>
        <p:nvSpPr>
          <p:cNvPr id="16" name="TextBox 15" descr="PA goes to the Oregon Forward Website&#10;">
            <a:extLst>
              <a:ext uri="{FF2B5EF4-FFF2-40B4-BE49-F238E27FC236}">
                <a16:creationId xmlns:a16="http://schemas.microsoft.com/office/drawing/2014/main" id="{9266865A-80FD-DBFE-F130-A4D94E75334D}"/>
              </a:ext>
            </a:extLst>
          </p:cNvPr>
          <p:cNvSpPr txBox="1"/>
          <p:nvPr/>
        </p:nvSpPr>
        <p:spPr>
          <a:xfrm>
            <a:off x="2164876" y="2751889"/>
            <a:ext cx="1533931" cy="1354217"/>
          </a:xfrm>
          <a:prstGeom prst="rect">
            <a:avLst/>
          </a:prstGeom>
          <a:noFill/>
        </p:spPr>
        <p:txBody>
          <a:bodyPr wrap="square" rtlCol="0">
            <a:spAutoFit/>
          </a:bodyPr>
          <a:lstStyle/>
          <a:p>
            <a:pPr lvl="0" algn="ctr"/>
            <a:r>
              <a:rPr lang="en-US" sz="1600" dirty="0"/>
              <a:t>PA goes to the Oregon Forward Website</a:t>
            </a:r>
          </a:p>
          <a:p>
            <a:endParaRPr lang="en-US" dirty="0"/>
          </a:p>
        </p:txBody>
      </p:sp>
      <p:sp>
        <p:nvSpPr>
          <p:cNvPr id="17" name="TextBox 16" descr="PA searches  Oregon Forward Procurement List for available service/ product per county&#10;">
            <a:extLst>
              <a:ext uri="{FF2B5EF4-FFF2-40B4-BE49-F238E27FC236}">
                <a16:creationId xmlns:a16="http://schemas.microsoft.com/office/drawing/2014/main" id="{8B0A7F21-5713-C7F3-43A5-D51D7464CB57}"/>
              </a:ext>
            </a:extLst>
          </p:cNvPr>
          <p:cNvSpPr txBox="1"/>
          <p:nvPr/>
        </p:nvSpPr>
        <p:spPr>
          <a:xfrm>
            <a:off x="3855781" y="2303680"/>
            <a:ext cx="1533931" cy="2585323"/>
          </a:xfrm>
          <a:prstGeom prst="rect">
            <a:avLst/>
          </a:prstGeom>
          <a:noFill/>
        </p:spPr>
        <p:txBody>
          <a:bodyPr wrap="square" rtlCol="0">
            <a:spAutoFit/>
          </a:bodyPr>
          <a:lstStyle/>
          <a:p>
            <a:pPr lvl="0" algn="ctr"/>
            <a:r>
              <a:rPr lang="en-US" sz="1600" dirty="0"/>
              <a:t>PA searches  Oregon Forward Procurement List for available service/ product per county</a:t>
            </a:r>
          </a:p>
          <a:p>
            <a:endParaRPr lang="en-US" dirty="0"/>
          </a:p>
        </p:txBody>
      </p:sp>
      <p:sp>
        <p:nvSpPr>
          <p:cNvPr id="18" name="TextBox 17" descr="PA contacts all OFCs from the resulting search with statement of work for OFCs to provide a proposal&#10;">
            <a:extLst>
              <a:ext uri="{FF2B5EF4-FFF2-40B4-BE49-F238E27FC236}">
                <a16:creationId xmlns:a16="http://schemas.microsoft.com/office/drawing/2014/main" id="{B015D29C-2A69-F5D9-F62A-B6E67A8C4A02}"/>
              </a:ext>
            </a:extLst>
          </p:cNvPr>
          <p:cNvSpPr txBox="1"/>
          <p:nvPr/>
        </p:nvSpPr>
        <p:spPr>
          <a:xfrm>
            <a:off x="5504404" y="2361393"/>
            <a:ext cx="1469608" cy="2339102"/>
          </a:xfrm>
          <a:prstGeom prst="rect">
            <a:avLst/>
          </a:prstGeom>
          <a:noFill/>
        </p:spPr>
        <p:txBody>
          <a:bodyPr wrap="square" rtlCol="0">
            <a:spAutoFit/>
          </a:bodyPr>
          <a:lstStyle/>
          <a:p>
            <a:pPr lvl="0" algn="ctr"/>
            <a:r>
              <a:rPr lang="en-US" sz="1600" dirty="0"/>
              <a:t>PA contacts all OFCs from the resulting search with statement of work for OFCs to provide a proposal</a:t>
            </a:r>
          </a:p>
          <a:p>
            <a:pPr algn="ctr"/>
            <a:endParaRPr lang="en-US" dirty="0"/>
          </a:p>
        </p:txBody>
      </p:sp>
      <p:sp>
        <p:nvSpPr>
          <p:cNvPr id="19" name="TextBox 18" descr="PA selects based on: references, experience, wages/benefits, compliance, ability to complete work with equipment available&#10;">
            <a:extLst>
              <a:ext uri="{FF2B5EF4-FFF2-40B4-BE49-F238E27FC236}">
                <a16:creationId xmlns:a16="http://schemas.microsoft.com/office/drawing/2014/main" id="{DA89B0FF-E4B9-7CB6-E520-1A0E0F1F33AA}"/>
              </a:ext>
            </a:extLst>
          </p:cNvPr>
          <p:cNvSpPr txBox="1"/>
          <p:nvPr/>
        </p:nvSpPr>
        <p:spPr>
          <a:xfrm>
            <a:off x="7148659" y="2361393"/>
            <a:ext cx="1596697" cy="2416046"/>
          </a:xfrm>
          <a:prstGeom prst="rect">
            <a:avLst/>
          </a:prstGeom>
          <a:noFill/>
        </p:spPr>
        <p:txBody>
          <a:bodyPr wrap="square" rtlCol="0">
            <a:spAutoFit/>
          </a:bodyPr>
          <a:lstStyle/>
          <a:p>
            <a:pPr lvl="0" algn="ctr"/>
            <a:r>
              <a:rPr lang="en-US" sz="1500" dirty="0"/>
              <a:t>PA selects based on: references, experience, wages/benefits, compliance, ability to complete work with equipment available</a:t>
            </a:r>
          </a:p>
          <a:p>
            <a:r>
              <a:rPr lang="en-US" sz="1600" dirty="0"/>
              <a:t> </a:t>
            </a:r>
          </a:p>
        </p:txBody>
      </p:sp>
      <p:sp>
        <p:nvSpPr>
          <p:cNvPr id="20" name="TextBox 19" descr="If the service/ product is under a price agreement, PA uses the Work Order Contract associated &#10;">
            <a:extLst>
              <a:ext uri="{FF2B5EF4-FFF2-40B4-BE49-F238E27FC236}">
                <a16:creationId xmlns:a16="http://schemas.microsoft.com/office/drawing/2014/main" id="{8A7BA44F-4AAF-8767-5FBE-B9EB80A20181}"/>
              </a:ext>
            </a:extLst>
          </p:cNvPr>
          <p:cNvSpPr txBox="1"/>
          <p:nvPr/>
        </p:nvSpPr>
        <p:spPr>
          <a:xfrm>
            <a:off x="8821691" y="2317280"/>
            <a:ext cx="1533931" cy="2092881"/>
          </a:xfrm>
          <a:prstGeom prst="rect">
            <a:avLst/>
          </a:prstGeom>
          <a:noFill/>
        </p:spPr>
        <p:txBody>
          <a:bodyPr wrap="square" rtlCol="0">
            <a:spAutoFit/>
          </a:bodyPr>
          <a:lstStyle/>
          <a:p>
            <a:pPr lvl="0" algn="ctr"/>
            <a:r>
              <a:rPr lang="en-US" sz="1600" dirty="0"/>
              <a:t>If the service/ product is under a price agreement, PA uses the Work Order Contract associated </a:t>
            </a:r>
          </a:p>
          <a:p>
            <a:pPr algn="ctr"/>
            <a:endParaRPr lang="en-US" sz="1600" dirty="0"/>
          </a:p>
        </p:txBody>
      </p:sp>
      <p:sp>
        <p:nvSpPr>
          <p:cNvPr id="21" name="TextBox 20" descr="No Price Agreement??PA contracts  with OFC; ensure  contract references OFP statues and rules&#10;">
            <a:extLst>
              <a:ext uri="{FF2B5EF4-FFF2-40B4-BE49-F238E27FC236}">
                <a16:creationId xmlns:a16="http://schemas.microsoft.com/office/drawing/2014/main" id="{0270E2C6-4695-5213-38A7-53D95AB6B2C6}"/>
              </a:ext>
            </a:extLst>
          </p:cNvPr>
          <p:cNvSpPr txBox="1"/>
          <p:nvPr/>
        </p:nvSpPr>
        <p:spPr>
          <a:xfrm>
            <a:off x="10538559" y="2317280"/>
            <a:ext cx="1533931" cy="2585323"/>
          </a:xfrm>
          <a:prstGeom prst="rect">
            <a:avLst/>
          </a:prstGeom>
          <a:noFill/>
        </p:spPr>
        <p:txBody>
          <a:bodyPr wrap="square" rtlCol="0">
            <a:spAutoFit/>
          </a:bodyPr>
          <a:lstStyle/>
          <a:p>
            <a:pPr lvl="0" algn="ctr"/>
            <a:r>
              <a:rPr lang="en-US" sz="1600" dirty="0"/>
              <a:t>No Price </a:t>
            </a:r>
            <a:r>
              <a:rPr lang="en-US" sz="1600"/>
              <a:t>Agreement?? PA </a:t>
            </a:r>
            <a:r>
              <a:rPr lang="en-US" sz="1600" dirty="0"/>
              <a:t>contracts  with OFC; ensure  contract references OFP statues and rules</a:t>
            </a:r>
          </a:p>
          <a:p>
            <a:pPr algn="ctr"/>
            <a:endParaRPr lang="en-US" sz="1600" dirty="0"/>
          </a:p>
        </p:txBody>
      </p:sp>
      <p:sp>
        <p:nvSpPr>
          <p:cNvPr id="22" name="TextBox 21" descr="NOTE: Price of the contract can not be a part of the evaluation process, as DAS determines the prices. See Price Determination Review Guidance on the Oregon Forward Website.&#10;NOTE:  Per statute, all public agencies must utilize the Oregon Forward Procurement List for available contractors. If none of the OFCs are available, document and public agencies can go to open market.&#10;">
            <a:extLst>
              <a:ext uri="{FF2B5EF4-FFF2-40B4-BE49-F238E27FC236}">
                <a16:creationId xmlns:a16="http://schemas.microsoft.com/office/drawing/2014/main" id="{F67697E3-3277-6DD9-3BA0-D87F621A8E04}"/>
              </a:ext>
            </a:extLst>
          </p:cNvPr>
          <p:cNvSpPr txBox="1"/>
          <p:nvPr/>
        </p:nvSpPr>
        <p:spPr>
          <a:xfrm>
            <a:off x="258147" y="5751301"/>
            <a:ext cx="11691257" cy="1354217"/>
          </a:xfrm>
          <a:prstGeom prst="rect">
            <a:avLst/>
          </a:prstGeom>
          <a:noFill/>
        </p:spPr>
        <p:txBody>
          <a:bodyPr wrap="square" rtlCol="0">
            <a:spAutoFit/>
          </a:bodyPr>
          <a:lstStyle/>
          <a:p>
            <a:pPr algn="ctr"/>
            <a:r>
              <a:rPr lang="en-US" sz="1600" dirty="0">
                <a:solidFill>
                  <a:schemeClr val="bg1"/>
                </a:solidFill>
              </a:rPr>
              <a:t>NOTE: Price of the contract can not be a part of the evaluation process, as DAS determines the prices. See Price Determination Review Guidance on the Oregon Forward Website.</a:t>
            </a:r>
          </a:p>
          <a:p>
            <a:pPr algn="ctr"/>
            <a:r>
              <a:rPr lang="en-US" sz="1600" dirty="0">
                <a:solidFill>
                  <a:schemeClr val="bg1"/>
                </a:solidFill>
              </a:rPr>
              <a:t>NOTE:  Per statute, all public agencies must utilize the Oregon Forward Procurement List for available contractors. If none of the OFCs are available, document and public agencies can go to open market.</a:t>
            </a:r>
          </a:p>
          <a:p>
            <a:endParaRPr lang="en-US" dirty="0"/>
          </a:p>
        </p:txBody>
      </p:sp>
    </p:spTree>
    <p:extLst>
      <p:ext uri="{BB962C8B-B14F-4D97-AF65-F5344CB8AC3E}">
        <p14:creationId xmlns:p14="http://schemas.microsoft.com/office/powerpoint/2010/main" val="104936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A200A837C2F294B9F010BD48494492B" ma:contentTypeVersion="4" ma:contentTypeDescription="Create a new document." ma:contentTypeScope="" ma:versionID="1954da095df514a858e187da01d7c4bc">
  <xsd:schema xmlns:xsd="http://www.w3.org/2001/XMLSchema" xmlns:xs="http://www.w3.org/2001/XMLSchema" xmlns:p="http://schemas.microsoft.com/office/2006/metadata/properties" xmlns:ns1="http://schemas.microsoft.com/sharepoint/v3" xmlns:ns2="61349e09-f723-44c2-8cf0-84395070165b" xmlns:ns3="c11a4dd1-9999-41de-ad6b-508521c3559d" targetNamespace="http://schemas.microsoft.com/office/2006/metadata/properties" ma:root="true" ma:fieldsID="d80e92cc4fdda429363b7aeb532a226d" ns1:_="" ns2:_="" ns3:_="">
    <xsd:import namespace="http://schemas.microsoft.com/sharepoint/v3"/>
    <xsd:import namespace="61349e09-f723-44c2-8cf0-84395070165b"/>
    <xsd:import namespace="c11a4dd1-9999-41de-ad6b-508521c3559d"/>
    <xsd:element name="properties">
      <xsd:complexType>
        <xsd:sequence>
          <xsd:element name="documentManagement">
            <xsd:complexType>
              <xsd:all>
                <xsd:element ref="ns1:PublishingStartDate" minOccurs="0"/>
                <xsd:element ref="ns1:PublishingExpirationDate" minOccurs="0"/>
                <xsd:element ref="ns2:Category2"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1349e09-f723-44c2-8cf0-84395070165b" elementFormDefault="qualified">
    <xsd:import namespace="http://schemas.microsoft.com/office/2006/documentManagement/types"/>
    <xsd:import namespace="http://schemas.microsoft.com/office/infopath/2007/PartnerControls"/>
    <xsd:element name="Category2" ma:index="10" nillable="true" ma:displayName="Category" ma:format="Dropdown" ma:internalName="Category2">
      <xsd:simpleType>
        <xsd:union memberTypes="dms:Text">
          <xsd:simpleType>
            <xsd:restriction base="dms:Choice">
              <xsd:enumeration value="Disaster"/>
              <xsd:enumeration value="General"/>
              <xsd:enumeration value="IT"/>
              <xsd:enumeration value="Orcpp"/>
              <xsd:enumeration value="Orpin"/>
              <xsd:enumeration value="Training"/>
              <xsd:enumeration value="Travel"/>
              <xsd:enumeration value="Qrf"/>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c11a4dd1-9999-41de-ad6b-508521c3559d"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Category2 xmlns="61349e09-f723-44c2-8cf0-84395070165b" xsi:nil="true"/>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71AB6D0A-F050-4777-A309-0E2114109560}"/>
</file>

<file path=customXml/itemProps2.xml><?xml version="1.0" encoding="utf-8"?>
<ds:datastoreItem xmlns:ds="http://schemas.openxmlformats.org/officeDocument/2006/customXml" ds:itemID="{4692B6FA-DB88-44FF-B08D-140AB83EC2CA}"/>
</file>

<file path=customXml/itemProps3.xml><?xml version="1.0" encoding="utf-8"?>
<ds:datastoreItem xmlns:ds="http://schemas.openxmlformats.org/officeDocument/2006/customXml" ds:itemID="{16D3F746-126C-44A6-A7C2-C0CEF76865AB}"/>
</file>

<file path=docMetadata/LabelInfo.xml><?xml version="1.0" encoding="utf-8"?>
<clbl:labelList xmlns:clbl="http://schemas.microsoft.com/office/2020/mipLabelMetadata">
  <clbl:label id="{09b73270-2993-4076-be47-9c78f42a1e84}" enabled="1" method="Privileged" siteId="{aa3f6932-fa7c-47b4-a0ce-a598cad161cf}" contentBits="0" removed="0"/>
</clbl:labelList>
</file>

<file path=docProps/app.xml><?xml version="1.0" encoding="utf-8"?>
<Properties xmlns="http://schemas.openxmlformats.org/officeDocument/2006/extended-properties" xmlns:vt="http://schemas.openxmlformats.org/officeDocument/2006/docPropsVTypes">
  <TotalTime>353</TotalTime>
  <Words>188</Words>
  <Application>Microsoft Office PowerPoint</Application>
  <PresentationFormat>Widescreen</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How to work with OFC</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CATHERWOOD Lisa * DAS</dc:creator>
  <cp:lastModifiedBy>CATHERWOOD Lisa * DAS</cp:lastModifiedBy>
  <cp:revision>5</cp:revision>
  <dcterms:created xsi:type="dcterms:W3CDTF">2026-04-08T15:11:18Z</dcterms:created>
  <dcterms:modified xsi:type="dcterms:W3CDTF">2026-04-09T20:38:59Z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0x010100EA200A837C2F294B9F010BD48494492B</vt:lpwstr>
  </property>
</Properties>
</file>