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E2E"/>
    <a:srgbClr val="62C2B1"/>
    <a:srgbClr val="CB4F53"/>
    <a:srgbClr val="00838A"/>
    <a:srgbClr val="37517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97" d="100"/>
          <a:sy n="97" d="100"/>
        </p:scale>
        <p:origin x="102" y="2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BE214-0CD3-0459-DF05-A1312885E3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7721944-642A-7417-A157-BC8A5874C2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68189CE-116C-0A84-C083-C6F23897412A}"/>
              </a:ext>
            </a:extLst>
          </p:cNvPr>
          <p:cNvSpPr>
            <a:spLocks noGrp="1"/>
          </p:cNvSpPr>
          <p:nvPr>
            <p:ph type="dt" sz="half" idx="10"/>
          </p:nvPr>
        </p:nvSpPr>
        <p:spPr/>
        <p:txBody>
          <a:bodyPr/>
          <a:lstStyle/>
          <a:p>
            <a:fld id="{E95D3682-5D3D-471A-B926-876F1A646C84}" type="datetimeFigureOut">
              <a:rPr lang="en-US" smtClean="0"/>
              <a:t>4/8/2026</a:t>
            </a:fld>
            <a:endParaRPr lang="en-US"/>
          </a:p>
        </p:txBody>
      </p:sp>
      <p:sp>
        <p:nvSpPr>
          <p:cNvPr id="5" name="Footer Placeholder 4">
            <a:extLst>
              <a:ext uri="{FF2B5EF4-FFF2-40B4-BE49-F238E27FC236}">
                <a16:creationId xmlns:a16="http://schemas.microsoft.com/office/drawing/2014/main" id="{CC41ABB6-7287-DC02-B635-9643A172D7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BE050F-0E41-9929-7B0A-9E39EBAA0736}"/>
              </a:ext>
            </a:extLst>
          </p:cNvPr>
          <p:cNvSpPr>
            <a:spLocks noGrp="1"/>
          </p:cNvSpPr>
          <p:nvPr>
            <p:ph type="sldNum" sz="quarter" idx="12"/>
          </p:nvPr>
        </p:nvSpPr>
        <p:spPr/>
        <p:txBody>
          <a:bodyPr/>
          <a:lstStyle/>
          <a:p>
            <a:fld id="{33B965C0-DDF8-4CFE-9B47-FEB46CB1E42F}" type="slidenum">
              <a:rPr lang="en-US" smtClean="0"/>
              <a:t>‹#›</a:t>
            </a:fld>
            <a:endParaRPr lang="en-US"/>
          </a:p>
        </p:txBody>
      </p:sp>
    </p:spTree>
    <p:extLst>
      <p:ext uri="{BB962C8B-B14F-4D97-AF65-F5344CB8AC3E}">
        <p14:creationId xmlns:p14="http://schemas.microsoft.com/office/powerpoint/2010/main" val="223123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C2E09-BC6F-9126-8F88-9C28B1A7A79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7C69D31-3405-0F1B-D07C-2D4C3371F60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C28F44-9516-81A5-37FC-BB6DDA4306B0}"/>
              </a:ext>
            </a:extLst>
          </p:cNvPr>
          <p:cNvSpPr>
            <a:spLocks noGrp="1"/>
          </p:cNvSpPr>
          <p:nvPr>
            <p:ph type="dt" sz="half" idx="10"/>
          </p:nvPr>
        </p:nvSpPr>
        <p:spPr/>
        <p:txBody>
          <a:bodyPr/>
          <a:lstStyle/>
          <a:p>
            <a:fld id="{E95D3682-5D3D-471A-B926-876F1A646C84}" type="datetimeFigureOut">
              <a:rPr lang="en-US" smtClean="0"/>
              <a:t>4/8/2026</a:t>
            </a:fld>
            <a:endParaRPr lang="en-US"/>
          </a:p>
        </p:txBody>
      </p:sp>
      <p:sp>
        <p:nvSpPr>
          <p:cNvPr id="5" name="Footer Placeholder 4">
            <a:extLst>
              <a:ext uri="{FF2B5EF4-FFF2-40B4-BE49-F238E27FC236}">
                <a16:creationId xmlns:a16="http://schemas.microsoft.com/office/drawing/2014/main" id="{71E37E8B-61DA-B3D5-AE16-E54F3D9B9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7F5FAD-6C53-16F1-0043-7E2D3ADFC5B0}"/>
              </a:ext>
            </a:extLst>
          </p:cNvPr>
          <p:cNvSpPr>
            <a:spLocks noGrp="1"/>
          </p:cNvSpPr>
          <p:nvPr>
            <p:ph type="sldNum" sz="quarter" idx="12"/>
          </p:nvPr>
        </p:nvSpPr>
        <p:spPr/>
        <p:txBody>
          <a:bodyPr/>
          <a:lstStyle/>
          <a:p>
            <a:fld id="{33B965C0-DDF8-4CFE-9B47-FEB46CB1E42F}" type="slidenum">
              <a:rPr lang="en-US" smtClean="0"/>
              <a:t>‹#›</a:t>
            </a:fld>
            <a:endParaRPr lang="en-US"/>
          </a:p>
        </p:txBody>
      </p:sp>
    </p:spTree>
    <p:extLst>
      <p:ext uri="{BB962C8B-B14F-4D97-AF65-F5344CB8AC3E}">
        <p14:creationId xmlns:p14="http://schemas.microsoft.com/office/powerpoint/2010/main" val="3156493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641365-5EDD-4DF9-F0C7-3278F913C3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873C86-7225-3CC7-D573-F95CF751D4D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051B8B-9406-FF68-1CBE-73877AC4B708}"/>
              </a:ext>
            </a:extLst>
          </p:cNvPr>
          <p:cNvSpPr>
            <a:spLocks noGrp="1"/>
          </p:cNvSpPr>
          <p:nvPr>
            <p:ph type="dt" sz="half" idx="10"/>
          </p:nvPr>
        </p:nvSpPr>
        <p:spPr/>
        <p:txBody>
          <a:bodyPr/>
          <a:lstStyle/>
          <a:p>
            <a:fld id="{E95D3682-5D3D-471A-B926-876F1A646C84}" type="datetimeFigureOut">
              <a:rPr lang="en-US" smtClean="0"/>
              <a:t>4/8/2026</a:t>
            </a:fld>
            <a:endParaRPr lang="en-US"/>
          </a:p>
        </p:txBody>
      </p:sp>
      <p:sp>
        <p:nvSpPr>
          <p:cNvPr id="5" name="Footer Placeholder 4">
            <a:extLst>
              <a:ext uri="{FF2B5EF4-FFF2-40B4-BE49-F238E27FC236}">
                <a16:creationId xmlns:a16="http://schemas.microsoft.com/office/drawing/2014/main" id="{1CBF3BB7-2C5A-BA87-A08E-B46F29A5BF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6B02C8-F7EA-29AD-8ECA-AEFAED055BC7}"/>
              </a:ext>
            </a:extLst>
          </p:cNvPr>
          <p:cNvSpPr>
            <a:spLocks noGrp="1"/>
          </p:cNvSpPr>
          <p:nvPr>
            <p:ph type="sldNum" sz="quarter" idx="12"/>
          </p:nvPr>
        </p:nvSpPr>
        <p:spPr/>
        <p:txBody>
          <a:bodyPr/>
          <a:lstStyle/>
          <a:p>
            <a:fld id="{33B965C0-DDF8-4CFE-9B47-FEB46CB1E42F}" type="slidenum">
              <a:rPr lang="en-US" smtClean="0"/>
              <a:t>‹#›</a:t>
            </a:fld>
            <a:endParaRPr lang="en-US"/>
          </a:p>
        </p:txBody>
      </p:sp>
    </p:spTree>
    <p:extLst>
      <p:ext uri="{BB962C8B-B14F-4D97-AF65-F5344CB8AC3E}">
        <p14:creationId xmlns:p14="http://schemas.microsoft.com/office/powerpoint/2010/main" val="409232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9F9F8-DB50-A87C-3645-499DF418D8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3BAEEB-7D32-176B-992A-4593815849E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42D438-5113-7219-AF37-21E3B6D313C7}"/>
              </a:ext>
            </a:extLst>
          </p:cNvPr>
          <p:cNvSpPr>
            <a:spLocks noGrp="1"/>
          </p:cNvSpPr>
          <p:nvPr>
            <p:ph type="dt" sz="half" idx="10"/>
          </p:nvPr>
        </p:nvSpPr>
        <p:spPr/>
        <p:txBody>
          <a:bodyPr/>
          <a:lstStyle/>
          <a:p>
            <a:fld id="{E95D3682-5D3D-471A-B926-876F1A646C84}" type="datetimeFigureOut">
              <a:rPr lang="en-US" smtClean="0"/>
              <a:t>4/8/2026</a:t>
            </a:fld>
            <a:endParaRPr lang="en-US"/>
          </a:p>
        </p:txBody>
      </p:sp>
      <p:sp>
        <p:nvSpPr>
          <p:cNvPr id="5" name="Footer Placeholder 4">
            <a:extLst>
              <a:ext uri="{FF2B5EF4-FFF2-40B4-BE49-F238E27FC236}">
                <a16:creationId xmlns:a16="http://schemas.microsoft.com/office/drawing/2014/main" id="{78539CC5-5D38-E294-2F2A-E2A6C0FCB7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33748A-772D-C414-FF5A-B197C7D50D93}"/>
              </a:ext>
            </a:extLst>
          </p:cNvPr>
          <p:cNvSpPr>
            <a:spLocks noGrp="1"/>
          </p:cNvSpPr>
          <p:nvPr>
            <p:ph type="sldNum" sz="quarter" idx="12"/>
          </p:nvPr>
        </p:nvSpPr>
        <p:spPr/>
        <p:txBody>
          <a:bodyPr/>
          <a:lstStyle/>
          <a:p>
            <a:fld id="{33B965C0-DDF8-4CFE-9B47-FEB46CB1E42F}" type="slidenum">
              <a:rPr lang="en-US" smtClean="0"/>
              <a:t>‹#›</a:t>
            </a:fld>
            <a:endParaRPr lang="en-US"/>
          </a:p>
        </p:txBody>
      </p:sp>
    </p:spTree>
    <p:extLst>
      <p:ext uri="{BB962C8B-B14F-4D97-AF65-F5344CB8AC3E}">
        <p14:creationId xmlns:p14="http://schemas.microsoft.com/office/powerpoint/2010/main" val="1973925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9E086-16C0-D513-7B1A-28C86EDE791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FC93C76-7BF3-103B-CAA3-85E6378DB4E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555E47E-5FA1-1FD6-4FE3-CCD373E203E4}"/>
              </a:ext>
            </a:extLst>
          </p:cNvPr>
          <p:cNvSpPr>
            <a:spLocks noGrp="1"/>
          </p:cNvSpPr>
          <p:nvPr>
            <p:ph type="dt" sz="half" idx="10"/>
          </p:nvPr>
        </p:nvSpPr>
        <p:spPr/>
        <p:txBody>
          <a:bodyPr/>
          <a:lstStyle/>
          <a:p>
            <a:fld id="{E95D3682-5D3D-471A-B926-876F1A646C84}" type="datetimeFigureOut">
              <a:rPr lang="en-US" smtClean="0"/>
              <a:t>4/8/2026</a:t>
            </a:fld>
            <a:endParaRPr lang="en-US"/>
          </a:p>
        </p:txBody>
      </p:sp>
      <p:sp>
        <p:nvSpPr>
          <p:cNvPr id="5" name="Footer Placeholder 4">
            <a:extLst>
              <a:ext uri="{FF2B5EF4-FFF2-40B4-BE49-F238E27FC236}">
                <a16:creationId xmlns:a16="http://schemas.microsoft.com/office/drawing/2014/main" id="{07E7C56E-A414-4168-05D0-066F1E4A7F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135C77-518A-2A8E-C70A-69D8E762A39B}"/>
              </a:ext>
            </a:extLst>
          </p:cNvPr>
          <p:cNvSpPr>
            <a:spLocks noGrp="1"/>
          </p:cNvSpPr>
          <p:nvPr>
            <p:ph type="sldNum" sz="quarter" idx="12"/>
          </p:nvPr>
        </p:nvSpPr>
        <p:spPr/>
        <p:txBody>
          <a:bodyPr/>
          <a:lstStyle/>
          <a:p>
            <a:fld id="{33B965C0-DDF8-4CFE-9B47-FEB46CB1E42F}" type="slidenum">
              <a:rPr lang="en-US" smtClean="0"/>
              <a:t>‹#›</a:t>
            </a:fld>
            <a:endParaRPr lang="en-US"/>
          </a:p>
        </p:txBody>
      </p:sp>
    </p:spTree>
    <p:extLst>
      <p:ext uri="{BB962C8B-B14F-4D97-AF65-F5344CB8AC3E}">
        <p14:creationId xmlns:p14="http://schemas.microsoft.com/office/powerpoint/2010/main" val="1610812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B5DF3-633F-2ACC-1803-649BC298D5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C6DFC1-0FBA-B22C-E772-03C86CBE99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CF00883-0AF8-9FF7-6CDF-24990D1CE1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083049A-AAB5-F09D-9586-D27B24E05213}"/>
              </a:ext>
            </a:extLst>
          </p:cNvPr>
          <p:cNvSpPr>
            <a:spLocks noGrp="1"/>
          </p:cNvSpPr>
          <p:nvPr>
            <p:ph type="dt" sz="half" idx="10"/>
          </p:nvPr>
        </p:nvSpPr>
        <p:spPr/>
        <p:txBody>
          <a:bodyPr/>
          <a:lstStyle/>
          <a:p>
            <a:fld id="{E95D3682-5D3D-471A-B926-876F1A646C84}" type="datetimeFigureOut">
              <a:rPr lang="en-US" smtClean="0"/>
              <a:t>4/8/2026</a:t>
            </a:fld>
            <a:endParaRPr lang="en-US"/>
          </a:p>
        </p:txBody>
      </p:sp>
      <p:sp>
        <p:nvSpPr>
          <p:cNvPr id="6" name="Footer Placeholder 5">
            <a:extLst>
              <a:ext uri="{FF2B5EF4-FFF2-40B4-BE49-F238E27FC236}">
                <a16:creationId xmlns:a16="http://schemas.microsoft.com/office/drawing/2014/main" id="{43195F78-0424-9C94-D60E-8128B005F7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0473B6-ED3C-9BB9-614D-C75E157B2AFB}"/>
              </a:ext>
            </a:extLst>
          </p:cNvPr>
          <p:cNvSpPr>
            <a:spLocks noGrp="1"/>
          </p:cNvSpPr>
          <p:nvPr>
            <p:ph type="sldNum" sz="quarter" idx="12"/>
          </p:nvPr>
        </p:nvSpPr>
        <p:spPr/>
        <p:txBody>
          <a:bodyPr/>
          <a:lstStyle/>
          <a:p>
            <a:fld id="{33B965C0-DDF8-4CFE-9B47-FEB46CB1E42F}" type="slidenum">
              <a:rPr lang="en-US" smtClean="0"/>
              <a:t>‹#›</a:t>
            </a:fld>
            <a:endParaRPr lang="en-US"/>
          </a:p>
        </p:txBody>
      </p:sp>
    </p:spTree>
    <p:extLst>
      <p:ext uri="{BB962C8B-B14F-4D97-AF65-F5344CB8AC3E}">
        <p14:creationId xmlns:p14="http://schemas.microsoft.com/office/powerpoint/2010/main" val="1473504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4AA6C-748A-5DC6-97BE-09CD6E9957A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7DF42C9-789B-3295-EC24-C254437903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29A2A67-BD17-5FDB-03A6-37522213179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1B927A9-BF91-DDF6-B4D6-4F570F8191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E007658-4151-CF37-079E-9EBA3F20B1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1781DA-7228-A7E9-997A-0685438A6724}"/>
              </a:ext>
            </a:extLst>
          </p:cNvPr>
          <p:cNvSpPr>
            <a:spLocks noGrp="1"/>
          </p:cNvSpPr>
          <p:nvPr>
            <p:ph type="dt" sz="half" idx="10"/>
          </p:nvPr>
        </p:nvSpPr>
        <p:spPr/>
        <p:txBody>
          <a:bodyPr/>
          <a:lstStyle/>
          <a:p>
            <a:fld id="{E95D3682-5D3D-471A-B926-876F1A646C84}" type="datetimeFigureOut">
              <a:rPr lang="en-US" smtClean="0"/>
              <a:t>4/8/2026</a:t>
            </a:fld>
            <a:endParaRPr lang="en-US"/>
          </a:p>
        </p:txBody>
      </p:sp>
      <p:sp>
        <p:nvSpPr>
          <p:cNvPr id="8" name="Footer Placeholder 7">
            <a:extLst>
              <a:ext uri="{FF2B5EF4-FFF2-40B4-BE49-F238E27FC236}">
                <a16:creationId xmlns:a16="http://schemas.microsoft.com/office/drawing/2014/main" id="{C85BDF42-381E-F3AD-E3E0-836293A41C1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7DB0FE0-DCFA-8077-207F-D1DEEF3EA883}"/>
              </a:ext>
            </a:extLst>
          </p:cNvPr>
          <p:cNvSpPr>
            <a:spLocks noGrp="1"/>
          </p:cNvSpPr>
          <p:nvPr>
            <p:ph type="sldNum" sz="quarter" idx="12"/>
          </p:nvPr>
        </p:nvSpPr>
        <p:spPr/>
        <p:txBody>
          <a:bodyPr/>
          <a:lstStyle/>
          <a:p>
            <a:fld id="{33B965C0-DDF8-4CFE-9B47-FEB46CB1E42F}" type="slidenum">
              <a:rPr lang="en-US" smtClean="0"/>
              <a:t>‹#›</a:t>
            </a:fld>
            <a:endParaRPr lang="en-US"/>
          </a:p>
        </p:txBody>
      </p:sp>
    </p:spTree>
    <p:extLst>
      <p:ext uri="{BB962C8B-B14F-4D97-AF65-F5344CB8AC3E}">
        <p14:creationId xmlns:p14="http://schemas.microsoft.com/office/powerpoint/2010/main" val="2029030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6C016-BA9B-B026-F3B4-E386E2B44F4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DAED84-3F88-B776-B059-B08545F584E6}"/>
              </a:ext>
            </a:extLst>
          </p:cNvPr>
          <p:cNvSpPr>
            <a:spLocks noGrp="1"/>
          </p:cNvSpPr>
          <p:nvPr>
            <p:ph type="dt" sz="half" idx="10"/>
          </p:nvPr>
        </p:nvSpPr>
        <p:spPr/>
        <p:txBody>
          <a:bodyPr/>
          <a:lstStyle/>
          <a:p>
            <a:fld id="{E95D3682-5D3D-471A-B926-876F1A646C84}" type="datetimeFigureOut">
              <a:rPr lang="en-US" smtClean="0"/>
              <a:t>4/8/2026</a:t>
            </a:fld>
            <a:endParaRPr lang="en-US"/>
          </a:p>
        </p:txBody>
      </p:sp>
      <p:sp>
        <p:nvSpPr>
          <p:cNvPr id="4" name="Footer Placeholder 3">
            <a:extLst>
              <a:ext uri="{FF2B5EF4-FFF2-40B4-BE49-F238E27FC236}">
                <a16:creationId xmlns:a16="http://schemas.microsoft.com/office/drawing/2014/main" id="{D8DA9C81-E069-1B41-89F7-95490270231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B3E8A04-6478-F50F-C8D7-2208C85A21A7}"/>
              </a:ext>
            </a:extLst>
          </p:cNvPr>
          <p:cNvSpPr>
            <a:spLocks noGrp="1"/>
          </p:cNvSpPr>
          <p:nvPr>
            <p:ph type="sldNum" sz="quarter" idx="12"/>
          </p:nvPr>
        </p:nvSpPr>
        <p:spPr/>
        <p:txBody>
          <a:bodyPr/>
          <a:lstStyle/>
          <a:p>
            <a:fld id="{33B965C0-DDF8-4CFE-9B47-FEB46CB1E42F}" type="slidenum">
              <a:rPr lang="en-US" smtClean="0"/>
              <a:t>‹#›</a:t>
            </a:fld>
            <a:endParaRPr lang="en-US"/>
          </a:p>
        </p:txBody>
      </p:sp>
    </p:spTree>
    <p:extLst>
      <p:ext uri="{BB962C8B-B14F-4D97-AF65-F5344CB8AC3E}">
        <p14:creationId xmlns:p14="http://schemas.microsoft.com/office/powerpoint/2010/main" val="1754763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A3CFF8-2921-DAF1-D8E5-F0E997FBC029}"/>
              </a:ext>
            </a:extLst>
          </p:cNvPr>
          <p:cNvSpPr>
            <a:spLocks noGrp="1"/>
          </p:cNvSpPr>
          <p:nvPr>
            <p:ph type="dt" sz="half" idx="10"/>
          </p:nvPr>
        </p:nvSpPr>
        <p:spPr/>
        <p:txBody>
          <a:bodyPr/>
          <a:lstStyle/>
          <a:p>
            <a:fld id="{E95D3682-5D3D-471A-B926-876F1A646C84}" type="datetimeFigureOut">
              <a:rPr lang="en-US" smtClean="0"/>
              <a:t>4/8/2026</a:t>
            </a:fld>
            <a:endParaRPr lang="en-US"/>
          </a:p>
        </p:txBody>
      </p:sp>
      <p:sp>
        <p:nvSpPr>
          <p:cNvPr id="3" name="Footer Placeholder 2">
            <a:extLst>
              <a:ext uri="{FF2B5EF4-FFF2-40B4-BE49-F238E27FC236}">
                <a16:creationId xmlns:a16="http://schemas.microsoft.com/office/drawing/2014/main" id="{E56E38C3-A8D4-C826-C7DC-777D9D1B1AB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F6D2AD5-770B-C957-F9F3-31730981A4D4}"/>
              </a:ext>
            </a:extLst>
          </p:cNvPr>
          <p:cNvSpPr>
            <a:spLocks noGrp="1"/>
          </p:cNvSpPr>
          <p:nvPr>
            <p:ph type="sldNum" sz="quarter" idx="12"/>
          </p:nvPr>
        </p:nvSpPr>
        <p:spPr/>
        <p:txBody>
          <a:bodyPr/>
          <a:lstStyle/>
          <a:p>
            <a:fld id="{33B965C0-DDF8-4CFE-9B47-FEB46CB1E42F}" type="slidenum">
              <a:rPr lang="en-US" smtClean="0"/>
              <a:t>‹#›</a:t>
            </a:fld>
            <a:endParaRPr lang="en-US"/>
          </a:p>
        </p:txBody>
      </p:sp>
    </p:spTree>
    <p:extLst>
      <p:ext uri="{BB962C8B-B14F-4D97-AF65-F5344CB8AC3E}">
        <p14:creationId xmlns:p14="http://schemas.microsoft.com/office/powerpoint/2010/main" val="1000656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53C8E-E937-BF50-1617-C56E6EE698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8DAA6B0-3542-D2FE-1DE4-BCB8DF8039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18F1C1A-2983-9CF7-B2BD-DFBC1DB237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AE468F-AF4A-ACBE-6D9D-145A42208910}"/>
              </a:ext>
            </a:extLst>
          </p:cNvPr>
          <p:cNvSpPr>
            <a:spLocks noGrp="1"/>
          </p:cNvSpPr>
          <p:nvPr>
            <p:ph type="dt" sz="half" idx="10"/>
          </p:nvPr>
        </p:nvSpPr>
        <p:spPr/>
        <p:txBody>
          <a:bodyPr/>
          <a:lstStyle/>
          <a:p>
            <a:fld id="{E95D3682-5D3D-471A-B926-876F1A646C84}" type="datetimeFigureOut">
              <a:rPr lang="en-US" smtClean="0"/>
              <a:t>4/8/2026</a:t>
            </a:fld>
            <a:endParaRPr lang="en-US"/>
          </a:p>
        </p:txBody>
      </p:sp>
      <p:sp>
        <p:nvSpPr>
          <p:cNvPr id="6" name="Footer Placeholder 5">
            <a:extLst>
              <a:ext uri="{FF2B5EF4-FFF2-40B4-BE49-F238E27FC236}">
                <a16:creationId xmlns:a16="http://schemas.microsoft.com/office/drawing/2014/main" id="{19C30059-D44D-D696-8001-98B726EB0D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F9F21F-7351-2DF5-79BB-10DF914F6F4B}"/>
              </a:ext>
            </a:extLst>
          </p:cNvPr>
          <p:cNvSpPr>
            <a:spLocks noGrp="1"/>
          </p:cNvSpPr>
          <p:nvPr>
            <p:ph type="sldNum" sz="quarter" idx="12"/>
          </p:nvPr>
        </p:nvSpPr>
        <p:spPr/>
        <p:txBody>
          <a:bodyPr/>
          <a:lstStyle/>
          <a:p>
            <a:fld id="{33B965C0-DDF8-4CFE-9B47-FEB46CB1E42F}" type="slidenum">
              <a:rPr lang="en-US" smtClean="0"/>
              <a:t>‹#›</a:t>
            </a:fld>
            <a:endParaRPr lang="en-US"/>
          </a:p>
        </p:txBody>
      </p:sp>
    </p:spTree>
    <p:extLst>
      <p:ext uri="{BB962C8B-B14F-4D97-AF65-F5344CB8AC3E}">
        <p14:creationId xmlns:p14="http://schemas.microsoft.com/office/powerpoint/2010/main" val="295895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CF237-72A9-7A99-8F1D-4C62D4C7D4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2B752B-C26F-3C9C-696D-E829224E6C4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7B5BA54-85A3-0FF4-2E8E-0CB922004B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6BAF27-4A84-FCA8-D02A-675AB01CC733}"/>
              </a:ext>
            </a:extLst>
          </p:cNvPr>
          <p:cNvSpPr>
            <a:spLocks noGrp="1"/>
          </p:cNvSpPr>
          <p:nvPr>
            <p:ph type="dt" sz="half" idx="10"/>
          </p:nvPr>
        </p:nvSpPr>
        <p:spPr/>
        <p:txBody>
          <a:bodyPr/>
          <a:lstStyle/>
          <a:p>
            <a:fld id="{E95D3682-5D3D-471A-B926-876F1A646C84}" type="datetimeFigureOut">
              <a:rPr lang="en-US" smtClean="0"/>
              <a:t>4/8/2026</a:t>
            </a:fld>
            <a:endParaRPr lang="en-US"/>
          </a:p>
        </p:txBody>
      </p:sp>
      <p:sp>
        <p:nvSpPr>
          <p:cNvPr id="6" name="Footer Placeholder 5">
            <a:extLst>
              <a:ext uri="{FF2B5EF4-FFF2-40B4-BE49-F238E27FC236}">
                <a16:creationId xmlns:a16="http://schemas.microsoft.com/office/drawing/2014/main" id="{F204AC30-D72F-3F5D-7D1A-F0CA6DFE19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28A645-227F-B81F-4A8A-6E4C4C71D54F}"/>
              </a:ext>
            </a:extLst>
          </p:cNvPr>
          <p:cNvSpPr>
            <a:spLocks noGrp="1"/>
          </p:cNvSpPr>
          <p:nvPr>
            <p:ph type="sldNum" sz="quarter" idx="12"/>
          </p:nvPr>
        </p:nvSpPr>
        <p:spPr/>
        <p:txBody>
          <a:bodyPr/>
          <a:lstStyle/>
          <a:p>
            <a:fld id="{33B965C0-DDF8-4CFE-9B47-FEB46CB1E42F}" type="slidenum">
              <a:rPr lang="en-US" smtClean="0"/>
              <a:t>‹#›</a:t>
            </a:fld>
            <a:endParaRPr lang="en-US"/>
          </a:p>
        </p:txBody>
      </p:sp>
    </p:spTree>
    <p:extLst>
      <p:ext uri="{BB962C8B-B14F-4D97-AF65-F5344CB8AC3E}">
        <p14:creationId xmlns:p14="http://schemas.microsoft.com/office/powerpoint/2010/main" val="735100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0BF3586-D122-11F2-A29A-759A237C0E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B9D6B52-2306-8336-9FBB-6632C8A3D2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0FA7CA-2319-D937-2220-D521C630F0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95D3682-5D3D-471A-B926-876F1A646C84}" type="datetimeFigureOut">
              <a:rPr lang="en-US" smtClean="0"/>
              <a:t>4/8/2026</a:t>
            </a:fld>
            <a:endParaRPr lang="en-US"/>
          </a:p>
        </p:txBody>
      </p:sp>
      <p:sp>
        <p:nvSpPr>
          <p:cNvPr id="5" name="Footer Placeholder 4">
            <a:extLst>
              <a:ext uri="{FF2B5EF4-FFF2-40B4-BE49-F238E27FC236}">
                <a16:creationId xmlns:a16="http://schemas.microsoft.com/office/drawing/2014/main" id="{5D0B3A70-139A-6C48-5CB7-F69C253015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0DD803D-7EFC-25C6-439C-143AEC6D27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B965C0-DDF8-4CFE-9B47-FEB46CB1E42F}" type="slidenum">
              <a:rPr lang="en-US" smtClean="0"/>
              <a:t>‹#›</a:t>
            </a:fld>
            <a:endParaRPr lang="en-US"/>
          </a:p>
        </p:txBody>
      </p:sp>
    </p:spTree>
    <p:extLst>
      <p:ext uri="{BB962C8B-B14F-4D97-AF65-F5344CB8AC3E}">
        <p14:creationId xmlns:p14="http://schemas.microsoft.com/office/powerpoint/2010/main" val="2119604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7517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98A35-60FB-2570-2F1B-00CFB00FD2EC}"/>
              </a:ext>
            </a:extLst>
          </p:cNvPr>
          <p:cNvSpPr>
            <a:spLocks noGrp="1"/>
          </p:cNvSpPr>
          <p:nvPr>
            <p:ph type="ctrTitle"/>
          </p:nvPr>
        </p:nvSpPr>
        <p:spPr>
          <a:xfrm>
            <a:off x="2383536" y="134811"/>
            <a:ext cx="9144000" cy="953325"/>
          </a:xfrm>
        </p:spPr>
        <p:txBody>
          <a:bodyPr/>
          <a:lstStyle/>
          <a:p>
            <a:r>
              <a:rPr lang="en-US" dirty="0">
                <a:solidFill>
                  <a:schemeClr val="bg1"/>
                </a:solidFill>
              </a:rPr>
              <a:t>Notice to Cure</a:t>
            </a:r>
          </a:p>
        </p:txBody>
      </p:sp>
      <p:pic>
        <p:nvPicPr>
          <p:cNvPr id="4" name="Picture 3" descr="Oregon Forward Logo in light teal and dark teal with tagline that says Wh&#10;en everyone can work, everything is possible">
            <a:extLst>
              <a:ext uri="{FF2B5EF4-FFF2-40B4-BE49-F238E27FC236}">
                <a16:creationId xmlns:a16="http://schemas.microsoft.com/office/drawing/2014/main" id="{1D4688C4-69DB-F7BC-4F39-50AFC3E9F5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284" y="-76988"/>
            <a:ext cx="2213292" cy="1127312"/>
          </a:xfrm>
          <a:prstGeom prst="rect">
            <a:avLst/>
          </a:prstGeom>
        </p:spPr>
      </p:pic>
      <p:sp>
        <p:nvSpPr>
          <p:cNvPr id="14" name="Rectangle: Rounded Corners 13">
            <a:extLst>
              <a:ext uri="{FF2B5EF4-FFF2-40B4-BE49-F238E27FC236}">
                <a16:creationId xmlns:a16="http://schemas.microsoft.com/office/drawing/2014/main" id="{4DCD1B20-9D00-AAA7-F1DA-6D7422F16C27}"/>
              </a:ext>
              <a:ext uri="{C183D7F6-B498-43B3-948B-1728B52AA6E4}">
                <adec:decorative xmlns:adec="http://schemas.microsoft.com/office/drawing/2017/decorative" val="1"/>
              </a:ext>
            </a:extLst>
          </p:cNvPr>
          <p:cNvSpPr/>
          <p:nvPr/>
        </p:nvSpPr>
        <p:spPr>
          <a:xfrm>
            <a:off x="10191928" y="2117862"/>
            <a:ext cx="1508289" cy="2121031"/>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endParaRPr lang="en-US"/>
          </a:p>
        </p:txBody>
      </p:sp>
      <p:sp>
        <p:nvSpPr>
          <p:cNvPr id="15" name="Arrow: Circular 14">
            <a:extLst>
              <a:ext uri="{FF2B5EF4-FFF2-40B4-BE49-F238E27FC236}">
                <a16:creationId xmlns:a16="http://schemas.microsoft.com/office/drawing/2014/main" id="{6AEA0F0D-1483-BAA0-4E41-4CA3FD4526A6}"/>
              </a:ext>
              <a:ext uri="{C183D7F6-B498-43B3-948B-1728B52AA6E4}">
                <adec:decorative xmlns:adec="http://schemas.microsoft.com/office/drawing/2017/decorative" val="1"/>
              </a:ext>
            </a:extLst>
          </p:cNvPr>
          <p:cNvSpPr/>
          <p:nvPr/>
        </p:nvSpPr>
        <p:spPr>
          <a:xfrm rot="21077110">
            <a:off x="7348295" y="1611393"/>
            <a:ext cx="2008052" cy="2008052"/>
          </a:xfrm>
          <a:prstGeom prst="circularArrow">
            <a:avLst>
              <a:gd name="adj1" fmla="val 2627"/>
              <a:gd name="adj2" fmla="val 319367"/>
              <a:gd name="adj3" fmla="val 19800087"/>
              <a:gd name="adj4" fmla="val 12870476"/>
              <a:gd name="adj5" fmla="val 3065"/>
            </a:avLst>
          </a:prstGeom>
          <a:solidFill>
            <a:srgbClr val="62C2B1"/>
          </a:solidFill>
        </p:spPr>
        <p:style>
          <a:lnRef idx="0">
            <a:schemeClr val="lt1">
              <a:hueOff val="0"/>
              <a:satOff val="0"/>
              <a:lumOff val="0"/>
              <a:alphaOff val="0"/>
            </a:schemeClr>
          </a:lnRef>
          <a:fillRef idx="1">
            <a:schemeClr val="accent3">
              <a:hueOff val="3087872"/>
              <a:satOff val="18534"/>
              <a:lumOff val="14119"/>
              <a:alphaOff val="0"/>
            </a:schemeClr>
          </a:fillRef>
          <a:effectRef idx="0">
            <a:schemeClr val="accent3">
              <a:hueOff val="3087872"/>
              <a:satOff val="18534"/>
              <a:lumOff val="14119"/>
              <a:alphaOff val="0"/>
            </a:schemeClr>
          </a:effectRef>
          <a:fontRef idx="minor">
            <a:schemeClr val="lt1"/>
          </a:fontRef>
        </p:style>
        <p:txBody>
          <a:bodyPr/>
          <a:lstStyle/>
          <a:p>
            <a:endParaRPr lang="en-US"/>
          </a:p>
        </p:txBody>
      </p:sp>
      <p:sp>
        <p:nvSpPr>
          <p:cNvPr id="12" name="Rectangle: Rounded Corners 11">
            <a:extLst>
              <a:ext uri="{FF2B5EF4-FFF2-40B4-BE49-F238E27FC236}">
                <a16:creationId xmlns:a16="http://schemas.microsoft.com/office/drawing/2014/main" id="{CFE44FB6-F3D4-D92F-80FE-BAA2F2DA5BBE}"/>
              </a:ext>
              <a:ext uri="{C183D7F6-B498-43B3-948B-1728B52AA6E4}">
                <adec:decorative xmlns:adec="http://schemas.microsoft.com/office/drawing/2017/decorative" val="1"/>
              </a:ext>
            </a:extLst>
          </p:cNvPr>
          <p:cNvSpPr/>
          <p:nvPr/>
        </p:nvSpPr>
        <p:spPr>
          <a:xfrm>
            <a:off x="6330088" y="2157926"/>
            <a:ext cx="1508289" cy="2121031"/>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Circular 15">
            <a:extLst>
              <a:ext uri="{FF2B5EF4-FFF2-40B4-BE49-F238E27FC236}">
                <a16:creationId xmlns:a16="http://schemas.microsoft.com/office/drawing/2014/main" id="{7766CD89-451B-0C2D-B531-5F3EAB91C6EF}"/>
              </a:ext>
              <a:ext uri="{C183D7F6-B498-43B3-948B-1728B52AA6E4}">
                <adec:decorative xmlns:adec="http://schemas.microsoft.com/office/drawing/2017/decorative" val="1"/>
              </a:ext>
            </a:extLst>
          </p:cNvPr>
          <p:cNvSpPr/>
          <p:nvPr/>
        </p:nvSpPr>
        <p:spPr>
          <a:xfrm rot="21077110">
            <a:off x="3432617" y="1577249"/>
            <a:ext cx="2008052" cy="2008052"/>
          </a:xfrm>
          <a:prstGeom prst="circularArrow">
            <a:avLst>
              <a:gd name="adj1" fmla="val 2627"/>
              <a:gd name="adj2" fmla="val 319367"/>
              <a:gd name="adj3" fmla="val 19800087"/>
              <a:gd name="adj4" fmla="val 12870476"/>
              <a:gd name="adj5" fmla="val 3065"/>
            </a:avLst>
          </a:prstGeom>
          <a:solidFill>
            <a:srgbClr val="62C2B1"/>
          </a:solidFill>
        </p:spPr>
        <p:style>
          <a:lnRef idx="0">
            <a:schemeClr val="lt1">
              <a:hueOff val="0"/>
              <a:satOff val="0"/>
              <a:lumOff val="0"/>
              <a:alphaOff val="0"/>
            </a:schemeClr>
          </a:lnRef>
          <a:fillRef idx="1">
            <a:schemeClr val="accent3">
              <a:hueOff val="3087872"/>
              <a:satOff val="18534"/>
              <a:lumOff val="14119"/>
              <a:alphaOff val="0"/>
            </a:schemeClr>
          </a:fillRef>
          <a:effectRef idx="0">
            <a:schemeClr val="accent3">
              <a:hueOff val="3087872"/>
              <a:satOff val="18534"/>
              <a:lumOff val="14119"/>
              <a:alphaOff val="0"/>
            </a:schemeClr>
          </a:effectRef>
          <a:fontRef idx="minor">
            <a:schemeClr val="lt1"/>
          </a:fontRef>
        </p:style>
        <p:txBody>
          <a:bodyPr/>
          <a:lstStyle/>
          <a:p>
            <a:endParaRPr lang="en-US"/>
          </a:p>
        </p:txBody>
      </p:sp>
      <p:sp>
        <p:nvSpPr>
          <p:cNvPr id="10" name="Rectangle: Rounded Corners 9">
            <a:extLst>
              <a:ext uri="{FF2B5EF4-FFF2-40B4-BE49-F238E27FC236}">
                <a16:creationId xmlns:a16="http://schemas.microsoft.com/office/drawing/2014/main" id="{026DEE57-3FE9-1315-3F49-65B5282AB903}"/>
              </a:ext>
              <a:ext uri="{C183D7F6-B498-43B3-948B-1728B52AA6E4}">
                <adec:decorative xmlns:adec="http://schemas.microsoft.com/office/drawing/2017/decorative" val="1"/>
              </a:ext>
            </a:extLst>
          </p:cNvPr>
          <p:cNvSpPr/>
          <p:nvPr/>
        </p:nvSpPr>
        <p:spPr>
          <a:xfrm>
            <a:off x="2468248" y="2157926"/>
            <a:ext cx="1508289" cy="2121031"/>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endParaRPr lang="en-US"/>
          </a:p>
        </p:txBody>
      </p:sp>
      <p:sp>
        <p:nvSpPr>
          <p:cNvPr id="17" name="Shape 16">
            <a:extLst>
              <a:ext uri="{FF2B5EF4-FFF2-40B4-BE49-F238E27FC236}">
                <a16:creationId xmlns:a16="http://schemas.microsoft.com/office/drawing/2014/main" id="{D63A61B8-EEA4-5583-A289-417F7996E87D}"/>
              </a:ext>
              <a:ext uri="{C183D7F6-B498-43B3-948B-1728B52AA6E4}">
                <adec:decorative xmlns:adec="http://schemas.microsoft.com/office/drawing/2017/decorative" val="1"/>
              </a:ext>
            </a:extLst>
          </p:cNvPr>
          <p:cNvSpPr/>
          <p:nvPr/>
        </p:nvSpPr>
        <p:spPr>
          <a:xfrm rot="853366">
            <a:off x="1628127" y="3038215"/>
            <a:ext cx="1792110" cy="1792110"/>
          </a:xfrm>
          <a:prstGeom prst="leftCircularArrow">
            <a:avLst>
              <a:gd name="adj1" fmla="val 2944"/>
              <a:gd name="adj2" fmla="val 360507"/>
              <a:gd name="adj3" fmla="val 1690763"/>
              <a:gd name="adj4" fmla="val 8579234"/>
              <a:gd name="adj5" fmla="val 3435"/>
            </a:avLst>
          </a:prstGeom>
          <a:solidFill>
            <a:srgbClr val="CB4F53"/>
          </a:solidFill>
        </p:spPr>
        <p:style>
          <a:lnRef idx="0">
            <a:schemeClr val="lt1">
              <a:hueOff val="0"/>
              <a:satOff val="0"/>
              <a:lumOff val="0"/>
              <a:alphaOff val="0"/>
            </a:schemeClr>
          </a:lnRef>
          <a:fillRef idx="1">
            <a:schemeClr val="accent3">
              <a:hueOff val="4117163"/>
              <a:satOff val="24712"/>
              <a:lumOff val="18825"/>
              <a:alphaOff val="0"/>
            </a:schemeClr>
          </a:fillRef>
          <a:effectRef idx="0">
            <a:schemeClr val="accent3">
              <a:hueOff val="4117163"/>
              <a:satOff val="24712"/>
              <a:lumOff val="18825"/>
              <a:alphaOff val="0"/>
            </a:schemeClr>
          </a:effectRef>
          <a:fontRef idx="minor">
            <a:schemeClr val="lt1"/>
          </a:fontRef>
        </p:style>
        <p:txBody>
          <a:bodyPr/>
          <a:lstStyle/>
          <a:p>
            <a:endParaRPr lang="en-US"/>
          </a:p>
        </p:txBody>
      </p:sp>
      <p:sp>
        <p:nvSpPr>
          <p:cNvPr id="5" name="Rectangle: Rounded Corners 4">
            <a:extLst>
              <a:ext uri="{FF2B5EF4-FFF2-40B4-BE49-F238E27FC236}">
                <a16:creationId xmlns:a16="http://schemas.microsoft.com/office/drawing/2014/main" id="{27CC0F92-0641-7B9D-E080-76E216F972EC}"/>
              </a:ext>
              <a:ext uri="{C183D7F6-B498-43B3-948B-1728B52AA6E4}">
                <adec:decorative xmlns:adec="http://schemas.microsoft.com/office/drawing/2017/decorative" val="1"/>
              </a:ext>
            </a:extLst>
          </p:cNvPr>
          <p:cNvSpPr/>
          <p:nvPr/>
        </p:nvSpPr>
        <p:spPr>
          <a:xfrm>
            <a:off x="537328" y="2157926"/>
            <a:ext cx="1508289" cy="2121031"/>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endParaRPr lang="en-US" dirty="0"/>
          </a:p>
        </p:txBody>
      </p:sp>
      <p:sp>
        <p:nvSpPr>
          <p:cNvPr id="18" name="Shape 17">
            <a:extLst>
              <a:ext uri="{FF2B5EF4-FFF2-40B4-BE49-F238E27FC236}">
                <a16:creationId xmlns:a16="http://schemas.microsoft.com/office/drawing/2014/main" id="{204F80A5-7220-7A8D-A542-198F92FC1E6A}"/>
              </a:ext>
              <a:ext uri="{C183D7F6-B498-43B3-948B-1728B52AA6E4}">
                <adec:decorative xmlns:adec="http://schemas.microsoft.com/office/drawing/2017/decorative" val="1"/>
              </a:ext>
            </a:extLst>
          </p:cNvPr>
          <p:cNvSpPr/>
          <p:nvPr/>
        </p:nvSpPr>
        <p:spPr>
          <a:xfrm rot="853366">
            <a:off x="5422823" y="2975309"/>
            <a:ext cx="1792110" cy="1792110"/>
          </a:xfrm>
          <a:prstGeom prst="leftCircularArrow">
            <a:avLst>
              <a:gd name="adj1" fmla="val 2944"/>
              <a:gd name="adj2" fmla="val 360507"/>
              <a:gd name="adj3" fmla="val 1690763"/>
              <a:gd name="adj4" fmla="val 8579234"/>
              <a:gd name="adj5" fmla="val 3435"/>
            </a:avLst>
          </a:prstGeom>
          <a:solidFill>
            <a:srgbClr val="CB4F53"/>
          </a:solidFill>
        </p:spPr>
        <p:style>
          <a:lnRef idx="0">
            <a:schemeClr val="lt1">
              <a:hueOff val="0"/>
              <a:satOff val="0"/>
              <a:lumOff val="0"/>
              <a:alphaOff val="0"/>
            </a:schemeClr>
          </a:lnRef>
          <a:fillRef idx="1">
            <a:schemeClr val="accent3">
              <a:hueOff val="4117163"/>
              <a:satOff val="24712"/>
              <a:lumOff val="18825"/>
              <a:alphaOff val="0"/>
            </a:schemeClr>
          </a:fillRef>
          <a:effectRef idx="0">
            <a:schemeClr val="accent3">
              <a:hueOff val="4117163"/>
              <a:satOff val="24712"/>
              <a:lumOff val="18825"/>
              <a:alphaOff val="0"/>
            </a:schemeClr>
          </a:effectRef>
          <a:fontRef idx="minor">
            <a:schemeClr val="lt1"/>
          </a:fontRef>
        </p:style>
        <p:txBody>
          <a:bodyPr/>
          <a:lstStyle/>
          <a:p>
            <a:endParaRPr lang="en-US"/>
          </a:p>
        </p:txBody>
      </p:sp>
      <p:sp>
        <p:nvSpPr>
          <p:cNvPr id="11" name="Rectangle: Rounded Corners 10">
            <a:extLst>
              <a:ext uri="{FF2B5EF4-FFF2-40B4-BE49-F238E27FC236}">
                <a16:creationId xmlns:a16="http://schemas.microsoft.com/office/drawing/2014/main" id="{B56A116F-BBED-D61D-7CAD-0F3E145F9F37}"/>
              </a:ext>
              <a:ext uri="{C183D7F6-B498-43B3-948B-1728B52AA6E4}">
                <adec:decorative xmlns:adec="http://schemas.microsoft.com/office/drawing/2017/decorative" val="1"/>
              </a:ext>
            </a:extLst>
          </p:cNvPr>
          <p:cNvSpPr/>
          <p:nvPr/>
        </p:nvSpPr>
        <p:spPr>
          <a:xfrm>
            <a:off x="4399168" y="2157926"/>
            <a:ext cx="1508289" cy="2121031"/>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Shape 18">
            <a:extLst>
              <a:ext uri="{FF2B5EF4-FFF2-40B4-BE49-F238E27FC236}">
                <a16:creationId xmlns:a16="http://schemas.microsoft.com/office/drawing/2014/main" id="{D7ED3CAE-A1B6-3D61-B7DE-5E376ACA3D80}"/>
              </a:ext>
              <a:ext uri="{C183D7F6-B498-43B3-948B-1728B52AA6E4}">
                <adec:decorative xmlns:adec="http://schemas.microsoft.com/office/drawing/2017/decorative" val="1"/>
              </a:ext>
            </a:extLst>
          </p:cNvPr>
          <p:cNvSpPr/>
          <p:nvPr/>
        </p:nvSpPr>
        <p:spPr>
          <a:xfrm rot="853366">
            <a:off x="9373004" y="2899109"/>
            <a:ext cx="1792110" cy="1792110"/>
          </a:xfrm>
          <a:prstGeom prst="leftCircularArrow">
            <a:avLst>
              <a:gd name="adj1" fmla="val 2944"/>
              <a:gd name="adj2" fmla="val 360507"/>
              <a:gd name="adj3" fmla="val 1690763"/>
              <a:gd name="adj4" fmla="val 8579234"/>
              <a:gd name="adj5" fmla="val 3435"/>
            </a:avLst>
          </a:prstGeom>
          <a:solidFill>
            <a:srgbClr val="CB4F53"/>
          </a:solidFill>
        </p:spPr>
        <p:style>
          <a:lnRef idx="0">
            <a:schemeClr val="lt1">
              <a:hueOff val="0"/>
              <a:satOff val="0"/>
              <a:lumOff val="0"/>
              <a:alphaOff val="0"/>
            </a:schemeClr>
          </a:lnRef>
          <a:fillRef idx="1">
            <a:schemeClr val="accent3">
              <a:hueOff val="4117163"/>
              <a:satOff val="24712"/>
              <a:lumOff val="18825"/>
              <a:alphaOff val="0"/>
            </a:schemeClr>
          </a:fillRef>
          <a:effectRef idx="0">
            <a:schemeClr val="accent3">
              <a:hueOff val="4117163"/>
              <a:satOff val="24712"/>
              <a:lumOff val="18825"/>
              <a:alphaOff val="0"/>
            </a:schemeClr>
          </a:effectRef>
          <a:fontRef idx="minor">
            <a:schemeClr val="lt1"/>
          </a:fontRef>
        </p:style>
        <p:txBody>
          <a:bodyPr/>
          <a:lstStyle/>
          <a:p>
            <a:endParaRPr lang="en-US"/>
          </a:p>
        </p:txBody>
      </p:sp>
      <p:sp>
        <p:nvSpPr>
          <p:cNvPr id="13" name="Rectangle: Rounded Corners 12">
            <a:extLst>
              <a:ext uri="{FF2B5EF4-FFF2-40B4-BE49-F238E27FC236}">
                <a16:creationId xmlns:a16="http://schemas.microsoft.com/office/drawing/2014/main" id="{4C79780C-88C6-A770-1886-B996EB4BC781}"/>
              </a:ext>
              <a:ext uri="{C183D7F6-B498-43B3-948B-1728B52AA6E4}">
                <adec:decorative xmlns:adec="http://schemas.microsoft.com/office/drawing/2017/decorative" val="1"/>
              </a:ext>
            </a:extLst>
          </p:cNvPr>
          <p:cNvSpPr/>
          <p:nvPr/>
        </p:nvSpPr>
        <p:spPr>
          <a:xfrm>
            <a:off x="8261008" y="2157926"/>
            <a:ext cx="1508289" cy="2121031"/>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Rounded Corners 19">
            <a:extLst>
              <a:ext uri="{FF2B5EF4-FFF2-40B4-BE49-F238E27FC236}">
                <a16:creationId xmlns:a16="http://schemas.microsoft.com/office/drawing/2014/main" id="{8F061B30-548A-82FC-21C8-9238C146D51F}"/>
              </a:ext>
              <a:ext uri="{C183D7F6-B498-43B3-948B-1728B52AA6E4}">
                <adec:decorative xmlns:adec="http://schemas.microsoft.com/office/drawing/2017/decorative" val="1"/>
              </a:ext>
            </a:extLst>
          </p:cNvPr>
          <p:cNvSpPr/>
          <p:nvPr/>
        </p:nvSpPr>
        <p:spPr>
          <a:xfrm>
            <a:off x="446013" y="4074414"/>
            <a:ext cx="1204572" cy="590550"/>
          </a:xfrm>
          <a:prstGeom prst="roundRect">
            <a:avLst/>
          </a:prstGeom>
          <a:solidFill>
            <a:srgbClr val="62C2B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Concern</a:t>
            </a:r>
          </a:p>
        </p:txBody>
      </p:sp>
      <p:sp>
        <p:nvSpPr>
          <p:cNvPr id="22" name="Rectangle: Rounded Corners 21">
            <a:extLst>
              <a:ext uri="{FF2B5EF4-FFF2-40B4-BE49-F238E27FC236}">
                <a16:creationId xmlns:a16="http://schemas.microsoft.com/office/drawing/2014/main" id="{F9AD27B8-DE71-3A7F-B7CE-14FF2DAD4B9B}"/>
              </a:ext>
              <a:ext uri="{C183D7F6-B498-43B3-948B-1728B52AA6E4}">
                <adec:decorative xmlns:adec="http://schemas.microsoft.com/office/drawing/2017/decorative" val="1"/>
              </a:ext>
            </a:extLst>
          </p:cNvPr>
          <p:cNvSpPr/>
          <p:nvPr/>
        </p:nvSpPr>
        <p:spPr>
          <a:xfrm>
            <a:off x="2354418" y="1809348"/>
            <a:ext cx="1204572" cy="590550"/>
          </a:xfrm>
          <a:prstGeom prst="roundRect">
            <a:avLst/>
          </a:prstGeom>
          <a:solidFill>
            <a:srgbClr val="FFCE2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Notice to Cure</a:t>
            </a:r>
          </a:p>
        </p:txBody>
      </p:sp>
      <p:sp>
        <p:nvSpPr>
          <p:cNvPr id="23" name="Rectangle: Rounded Corners 22">
            <a:extLst>
              <a:ext uri="{FF2B5EF4-FFF2-40B4-BE49-F238E27FC236}">
                <a16:creationId xmlns:a16="http://schemas.microsoft.com/office/drawing/2014/main" id="{E6FD01C6-A254-B453-9796-A4842BB6B6DE}"/>
              </a:ext>
              <a:ext uri="{C183D7F6-B498-43B3-948B-1728B52AA6E4}">
                <adec:decorative xmlns:adec="http://schemas.microsoft.com/office/drawing/2017/decorative" val="1"/>
              </a:ext>
            </a:extLst>
          </p:cNvPr>
          <p:cNvSpPr/>
          <p:nvPr/>
        </p:nvSpPr>
        <p:spPr>
          <a:xfrm>
            <a:off x="4285434" y="4028982"/>
            <a:ext cx="1204572" cy="590550"/>
          </a:xfrm>
          <a:prstGeom prst="roundRect">
            <a:avLst/>
          </a:prstGeom>
          <a:solidFill>
            <a:srgbClr val="62C2B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Submit to DAS</a:t>
            </a:r>
          </a:p>
        </p:txBody>
      </p:sp>
      <p:sp>
        <p:nvSpPr>
          <p:cNvPr id="24" name="Rectangle: Rounded Corners 23">
            <a:extLst>
              <a:ext uri="{FF2B5EF4-FFF2-40B4-BE49-F238E27FC236}">
                <a16:creationId xmlns:a16="http://schemas.microsoft.com/office/drawing/2014/main" id="{EE77D307-23A3-F7E2-F1C6-709986FA30D4}"/>
              </a:ext>
              <a:ext uri="{C183D7F6-B498-43B3-948B-1728B52AA6E4}">
                <adec:decorative xmlns:adec="http://schemas.microsoft.com/office/drawing/2017/decorative" val="1"/>
              </a:ext>
            </a:extLst>
          </p:cNvPr>
          <p:cNvSpPr/>
          <p:nvPr/>
        </p:nvSpPr>
        <p:spPr>
          <a:xfrm>
            <a:off x="6203050" y="1809348"/>
            <a:ext cx="1204572" cy="590550"/>
          </a:xfrm>
          <a:prstGeom prst="roundRect">
            <a:avLst/>
          </a:prstGeom>
          <a:solidFill>
            <a:srgbClr val="FFCE2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Meeting</a:t>
            </a:r>
          </a:p>
        </p:txBody>
      </p:sp>
      <p:sp>
        <p:nvSpPr>
          <p:cNvPr id="25" name="Rectangle: Rounded Corners 24">
            <a:extLst>
              <a:ext uri="{FF2B5EF4-FFF2-40B4-BE49-F238E27FC236}">
                <a16:creationId xmlns:a16="http://schemas.microsoft.com/office/drawing/2014/main" id="{03308D97-49CD-530F-342E-FB07DC88D7E4}"/>
              </a:ext>
              <a:ext uri="{C183D7F6-B498-43B3-948B-1728B52AA6E4}">
                <adec:decorative xmlns:adec="http://schemas.microsoft.com/office/drawing/2017/decorative" val="1"/>
              </a:ext>
            </a:extLst>
          </p:cNvPr>
          <p:cNvSpPr/>
          <p:nvPr/>
        </p:nvSpPr>
        <p:spPr>
          <a:xfrm>
            <a:off x="8042988" y="4028982"/>
            <a:ext cx="1453894" cy="590550"/>
          </a:xfrm>
          <a:prstGeom prst="roundRect">
            <a:avLst/>
          </a:prstGeom>
          <a:solidFill>
            <a:srgbClr val="62C2B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Compliance</a:t>
            </a:r>
          </a:p>
        </p:txBody>
      </p:sp>
      <p:sp>
        <p:nvSpPr>
          <p:cNvPr id="26" name="Rectangle: Rounded Corners 25">
            <a:extLst>
              <a:ext uri="{FF2B5EF4-FFF2-40B4-BE49-F238E27FC236}">
                <a16:creationId xmlns:a16="http://schemas.microsoft.com/office/drawing/2014/main" id="{13232A43-4D65-6F09-FD8C-F1F8703414B5}"/>
              </a:ext>
              <a:ext uri="{C183D7F6-B498-43B3-948B-1728B52AA6E4}">
                <adec:decorative xmlns:adec="http://schemas.microsoft.com/office/drawing/2017/decorative" val="1"/>
              </a:ext>
            </a:extLst>
          </p:cNvPr>
          <p:cNvSpPr/>
          <p:nvPr/>
        </p:nvSpPr>
        <p:spPr>
          <a:xfrm>
            <a:off x="10069255" y="1809348"/>
            <a:ext cx="1204572" cy="590550"/>
          </a:xfrm>
          <a:prstGeom prst="roundRect">
            <a:avLst/>
          </a:prstGeom>
          <a:solidFill>
            <a:srgbClr val="FFCE2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Results</a:t>
            </a:r>
          </a:p>
        </p:txBody>
      </p:sp>
      <p:sp>
        <p:nvSpPr>
          <p:cNvPr id="27" name="TextBox 26">
            <a:extLst>
              <a:ext uri="{FF2B5EF4-FFF2-40B4-BE49-F238E27FC236}">
                <a16:creationId xmlns:a16="http://schemas.microsoft.com/office/drawing/2014/main" id="{95ACBF1D-19BF-7A56-6370-F295F60F4400}"/>
              </a:ext>
            </a:extLst>
          </p:cNvPr>
          <p:cNvSpPr txBox="1"/>
          <p:nvPr/>
        </p:nvSpPr>
        <p:spPr>
          <a:xfrm>
            <a:off x="580361" y="2233931"/>
            <a:ext cx="1410445" cy="2092881"/>
          </a:xfrm>
          <a:prstGeom prst="rect">
            <a:avLst/>
          </a:prstGeom>
          <a:noFill/>
        </p:spPr>
        <p:txBody>
          <a:bodyPr wrap="square" rtlCol="0">
            <a:spAutoFit/>
          </a:bodyPr>
          <a:lstStyle/>
          <a:p>
            <a:pPr algn="ctr"/>
            <a:r>
              <a:rPr lang="en-US" sz="1400" dirty="0"/>
              <a:t>Collect Documentation of concerns, meetings, or written information discussing compliance</a:t>
            </a:r>
          </a:p>
          <a:p>
            <a:endParaRPr lang="en-US" dirty="0"/>
          </a:p>
        </p:txBody>
      </p:sp>
      <p:sp>
        <p:nvSpPr>
          <p:cNvPr id="28" name="TextBox 27">
            <a:extLst>
              <a:ext uri="{FF2B5EF4-FFF2-40B4-BE49-F238E27FC236}">
                <a16:creationId xmlns:a16="http://schemas.microsoft.com/office/drawing/2014/main" id="{B31CAE2E-CD07-5AD2-DA4C-25D42E32C838}"/>
              </a:ext>
            </a:extLst>
          </p:cNvPr>
          <p:cNvSpPr txBox="1"/>
          <p:nvPr/>
        </p:nvSpPr>
        <p:spPr>
          <a:xfrm>
            <a:off x="2477721" y="2581275"/>
            <a:ext cx="1410445" cy="1231106"/>
          </a:xfrm>
          <a:prstGeom prst="rect">
            <a:avLst/>
          </a:prstGeom>
          <a:noFill/>
        </p:spPr>
        <p:txBody>
          <a:bodyPr wrap="square" rtlCol="0">
            <a:spAutoFit/>
          </a:bodyPr>
          <a:lstStyle/>
          <a:p>
            <a:pPr algn="ctr"/>
            <a:r>
              <a:rPr lang="en-US" sz="1400" dirty="0"/>
              <a:t>Complete the Notice to Cure and send it to the OFC</a:t>
            </a:r>
          </a:p>
          <a:p>
            <a:endParaRPr lang="en-US" dirty="0"/>
          </a:p>
        </p:txBody>
      </p:sp>
      <p:sp>
        <p:nvSpPr>
          <p:cNvPr id="29" name="TextBox 28">
            <a:extLst>
              <a:ext uri="{FF2B5EF4-FFF2-40B4-BE49-F238E27FC236}">
                <a16:creationId xmlns:a16="http://schemas.microsoft.com/office/drawing/2014/main" id="{2357EB18-DB6C-789D-DE80-9A373FE7EB61}"/>
              </a:ext>
            </a:extLst>
          </p:cNvPr>
          <p:cNvSpPr txBox="1"/>
          <p:nvPr/>
        </p:nvSpPr>
        <p:spPr>
          <a:xfrm>
            <a:off x="4447293" y="2243022"/>
            <a:ext cx="1410445" cy="1877437"/>
          </a:xfrm>
          <a:prstGeom prst="rect">
            <a:avLst/>
          </a:prstGeom>
          <a:noFill/>
        </p:spPr>
        <p:txBody>
          <a:bodyPr wrap="square" rtlCol="0">
            <a:spAutoFit/>
          </a:bodyPr>
          <a:lstStyle/>
          <a:p>
            <a:pPr algn="ctr"/>
            <a:r>
              <a:rPr lang="en-US" sz="1400" dirty="0"/>
              <a:t>Submit Notice to Cure to DAS through Notice to Cure Portal on the Oregon Forward Website</a:t>
            </a:r>
          </a:p>
          <a:p>
            <a:endParaRPr lang="en-US" dirty="0"/>
          </a:p>
        </p:txBody>
      </p:sp>
      <p:sp>
        <p:nvSpPr>
          <p:cNvPr id="30" name="TextBox 29">
            <a:extLst>
              <a:ext uri="{FF2B5EF4-FFF2-40B4-BE49-F238E27FC236}">
                <a16:creationId xmlns:a16="http://schemas.microsoft.com/office/drawing/2014/main" id="{DA277575-822A-C4AD-C911-3E14C1859FD8}"/>
              </a:ext>
            </a:extLst>
          </p:cNvPr>
          <p:cNvSpPr txBox="1"/>
          <p:nvPr/>
        </p:nvSpPr>
        <p:spPr>
          <a:xfrm>
            <a:off x="6360128" y="2582432"/>
            <a:ext cx="1410445" cy="1446550"/>
          </a:xfrm>
          <a:prstGeom prst="rect">
            <a:avLst/>
          </a:prstGeom>
          <a:noFill/>
        </p:spPr>
        <p:txBody>
          <a:bodyPr wrap="square" rtlCol="0">
            <a:spAutoFit/>
          </a:bodyPr>
          <a:lstStyle/>
          <a:p>
            <a:pPr algn="ctr"/>
            <a:r>
              <a:rPr lang="en-US" sz="1400" dirty="0"/>
              <a:t>Set up meeting with OFC to discuss the notice (DAS can be invited)</a:t>
            </a:r>
          </a:p>
          <a:p>
            <a:endParaRPr lang="en-US" dirty="0"/>
          </a:p>
        </p:txBody>
      </p:sp>
      <p:sp>
        <p:nvSpPr>
          <p:cNvPr id="31" name="TextBox 30">
            <a:extLst>
              <a:ext uri="{FF2B5EF4-FFF2-40B4-BE49-F238E27FC236}">
                <a16:creationId xmlns:a16="http://schemas.microsoft.com/office/drawing/2014/main" id="{B283D867-DAD1-1EEC-52B2-56663318308A}"/>
              </a:ext>
            </a:extLst>
          </p:cNvPr>
          <p:cNvSpPr txBox="1"/>
          <p:nvPr/>
        </p:nvSpPr>
        <p:spPr>
          <a:xfrm>
            <a:off x="8236416" y="2215593"/>
            <a:ext cx="1410445" cy="2092881"/>
          </a:xfrm>
          <a:prstGeom prst="rect">
            <a:avLst/>
          </a:prstGeom>
          <a:noFill/>
        </p:spPr>
        <p:txBody>
          <a:bodyPr wrap="square" rtlCol="0">
            <a:spAutoFit/>
          </a:bodyPr>
          <a:lstStyle/>
          <a:p>
            <a:pPr algn="ctr"/>
            <a:r>
              <a:rPr lang="en-US" sz="1400" dirty="0"/>
              <a:t>OFC brings work to compliance; Meet with OFC during the process and on rectification date</a:t>
            </a:r>
          </a:p>
          <a:p>
            <a:endParaRPr lang="en-US" dirty="0"/>
          </a:p>
        </p:txBody>
      </p:sp>
      <p:sp>
        <p:nvSpPr>
          <p:cNvPr id="32" name="TextBox 31">
            <a:extLst>
              <a:ext uri="{FF2B5EF4-FFF2-40B4-BE49-F238E27FC236}">
                <a16:creationId xmlns:a16="http://schemas.microsoft.com/office/drawing/2014/main" id="{E456033C-A9F9-01C6-D78E-DB60AFFCA28A}"/>
              </a:ext>
            </a:extLst>
          </p:cNvPr>
          <p:cNvSpPr txBox="1"/>
          <p:nvPr/>
        </p:nvSpPr>
        <p:spPr>
          <a:xfrm>
            <a:off x="10219234" y="2356640"/>
            <a:ext cx="1526753" cy="2092881"/>
          </a:xfrm>
          <a:prstGeom prst="rect">
            <a:avLst/>
          </a:prstGeom>
          <a:noFill/>
        </p:spPr>
        <p:txBody>
          <a:bodyPr wrap="square" rtlCol="0">
            <a:spAutoFit/>
          </a:bodyPr>
          <a:lstStyle/>
          <a:p>
            <a:pPr algn="ctr"/>
            <a:r>
              <a:rPr lang="en-US" sz="1400" dirty="0"/>
              <a:t>Compliant?</a:t>
            </a:r>
          </a:p>
          <a:p>
            <a:pPr algn="ctr"/>
            <a:r>
              <a:rPr lang="en-US" sz="1400" dirty="0"/>
              <a:t>Continue with contract; Not compliant? See successor contracts and How to work with OFC Visuals</a:t>
            </a:r>
          </a:p>
          <a:p>
            <a:endParaRPr lang="en-US" dirty="0"/>
          </a:p>
        </p:txBody>
      </p:sp>
      <p:sp>
        <p:nvSpPr>
          <p:cNvPr id="33" name="TextBox 32">
            <a:extLst>
              <a:ext uri="{FF2B5EF4-FFF2-40B4-BE49-F238E27FC236}">
                <a16:creationId xmlns:a16="http://schemas.microsoft.com/office/drawing/2014/main" id="{6F9FD1FF-E32E-0CA0-A3B9-EE15ACF9718A}"/>
              </a:ext>
            </a:extLst>
          </p:cNvPr>
          <p:cNvSpPr txBox="1"/>
          <p:nvPr/>
        </p:nvSpPr>
        <p:spPr>
          <a:xfrm>
            <a:off x="1127148" y="5642613"/>
            <a:ext cx="10827814" cy="1200329"/>
          </a:xfrm>
          <a:prstGeom prst="rect">
            <a:avLst/>
          </a:prstGeom>
          <a:noFill/>
        </p:spPr>
        <p:txBody>
          <a:bodyPr wrap="square" rtlCol="0">
            <a:spAutoFit/>
          </a:bodyPr>
          <a:lstStyle/>
          <a:p>
            <a:r>
              <a:rPr lang="en-US" dirty="0">
                <a:solidFill>
                  <a:schemeClr val="bg1"/>
                </a:solidFill>
              </a:rPr>
              <a:t>NOTE:  Per statute, all public agencies must utilize the Oregon Forward Procurement List for available contractors. If none of the OFCs are available, document in file and public agencies can continue with Oregon Buys decision.</a:t>
            </a:r>
          </a:p>
          <a:p>
            <a:endParaRPr lang="en-US" dirty="0"/>
          </a:p>
        </p:txBody>
      </p:sp>
    </p:spTree>
    <p:extLst>
      <p:ext uri="{BB962C8B-B14F-4D97-AF65-F5344CB8AC3E}">
        <p14:creationId xmlns:p14="http://schemas.microsoft.com/office/powerpoint/2010/main" val="6946412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A200A837C2F294B9F010BD48494492B" ma:contentTypeVersion="4" ma:contentTypeDescription="Create a new document." ma:contentTypeScope="" ma:versionID="1954da095df514a858e187da01d7c4bc">
  <xsd:schema xmlns:xsd="http://www.w3.org/2001/XMLSchema" xmlns:xs="http://www.w3.org/2001/XMLSchema" xmlns:p="http://schemas.microsoft.com/office/2006/metadata/properties" xmlns:ns1="http://schemas.microsoft.com/sharepoint/v3" xmlns:ns2="61349e09-f723-44c2-8cf0-84395070165b" xmlns:ns3="c11a4dd1-9999-41de-ad6b-508521c3559d" targetNamespace="http://schemas.microsoft.com/office/2006/metadata/properties" ma:root="true" ma:fieldsID="d80e92cc4fdda429363b7aeb532a226d" ns1:_="" ns2:_="" ns3:_="">
    <xsd:import namespace="http://schemas.microsoft.com/sharepoint/v3"/>
    <xsd:import namespace="61349e09-f723-44c2-8cf0-84395070165b"/>
    <xsd:import namespace="c11a4dd1-9999-41de-ad6b-508521c3559d"/>
    <xsd:element name="properties">
      <xsd:complexType>
        <xsd:sequence>
          <xsd:element name="documentManagement">
            <xsd:complexType>
              <xsd:all>
                <xsd:element ref="ns1:PublishingStartDate" minOccurs="0"/>
                <xsd:element ref="ns1:PublishingExpirationDate" minOccurs="0"/>
                <xsd:element ref="ns2:Category2"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1349e09-f723-44c2-8cf0-84395070165b" elementFormDefault="qualified">
    <xsd:import namespace="http://schemas.microsoft.com/office/2006/documentManagement/types"/>
    <xsd:import namespace="http://schemas.microsoft.com/office/infopath/2007/PartnerControls"/>
    <xsd:element name="Category2" ma:index="10" nillable="true" ma:displayName="Category" ma:format="Dropdown" ma:internalName="Category2">
      <xsd:simpleType>
        <xsd:union memberTypes="dms:Text">
          <xsd:simpleType>
            <xsd:restriction base="dms:Choice">
              <xsd:enumeration value="Disaster"/>
              <xsd:enumeration value="General"/>
              <xsd:enumeration value="IT"/>
              <xsd:enumeration value="Orcpp"/>
              <xsd:enumeration value="Orpin"/>
              <xsd:enumeration value="Training"/>
              <xsd:enumeration value="Travel"/>
              <xsd:enumeration value="Qrf"/>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c11a4dd1-9999-41de-ad6b-508521c3559d"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ategory2 xmlns="61349e09-f723-44c2-8cf0-84395070165b" xsi:nil="true"/>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7BBF7C0D-9E17-468C-93D1-01550E3055E5}"/>
</file>

<file path=customXml/itemProps2.xml><?xml version="1.0" encoding="utf-8"?>
<ds:datastoreItem xmlns:ds="http://schemas.openxmlformats.org/officeDocument/2006/customXml" ds:itemID="{307E845F-5707-485F-8C3A-B23A433015C9}"/>
</file>

<file path=customXml/itemProps3.xml><?xml version="1.0" encoding="utf-8"?>
<ds:datastoreItem xmlns:ds="http://schemas.openxmlformats.org/officeDocument/2006/customXml" ds:itemID="{A79C8218-181B-40A3-83C8-4E87690664C9}"/>
</file>

<file path=docMetadata/LabelInfo.xml><?xml version="1.0" encoding="utf-8"?>
<clbl:labelList xmlns:clbl="http://schemas.microsoft.com/office/2020/mipLabelMetadata">
  <clbl:label id="{09b73270-2993-4076-be47-9c78f42a1e84}" enabled="1" method="Privileged" siteId="{aa3f6932-fa7c-47b4-a0ce-a598cad161cf}" contentBits="0" removed="0"/>
</clbl:labelList>
</file>

<file path=docProps/app.xml><?xml version="1.0" encoding="utf-8"?>
<Properties xmlns="http://schemas.openxmlformats.org/officeDocument/2006/extended-properties" xmlns:vt="http://schemas.openxmlformats.org/officeDocument/2006/docPropsVTypes">
  <TotalTime>59</TotalTime>
  <Words>142</Words>
  <Application>Microsoft Office PowerPoint</Application>
  <PresentationFormat>Widescreen</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Notice to Cure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CATHERWOOD Lisa * DAS</dc:creator>
  <cp:lastModifiedBy>CATHERWOOD Lisa * DAS</cp:lastModifiedBy>
  <cp:revision>1</cp:revision>
  <dcterms:created xsi:type="dcterms:W3CDTF">2026-04-08T21:09:12Z</dcterms:created>
  <dcterms:modified xsi:type="dcterms:W3CDTF">2026-04-08T22:08:18Z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0x010100EA200A837C2F294B9F010BD48494492B</vt:lpwstr>
  </property>
</Properties>
</file>