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C2B1"/>
    <a:srgbClr val="FFCE2E"/>
    <a:srgbClr val="375172"/>
    <a:srgbClr val="14739C"/>
    <a:srgbClr val="CB4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E5F6A3-61AA-4FEC-80CF-52E8568D5D02}" v="615" dt="2025-09-17T16:55:59.1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6" autoAdjust="0"/>
    <p:restoredTop sz="86441" autoAdjust="0"/>
  </p:normalViewPr>
  <p:slideViewPr>
    <p:cSldViewPr snapToGrid="0">
      <p:cViewPr varScale="1">
        <p:scale>
          <a:sx n="95" d="100"/>
          <a:sy n="95" d="100"/>
        </p:scale>
        <p:origin x="4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508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07321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9068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495106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57667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84825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73233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83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037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992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895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157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4/9/2026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742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588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4/9/2026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05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764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93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45AC6-C491-4585-A584-9CE2AF7D5500}" type="datetime1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1545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  <p:sldLayoutId id="2147483795" r:id="rId13"/>
    <p:sldLayoutId id="2147483796" r:id="rId14"/>
    <p:sldLayoutId id="2147483797" r:id="rId15"/>
    <p:sldLayoutId id="2147483798" r:id="rId16"/>
    <p:sldLayoutId id="2147483799" r:id="rId17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51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8C215-4556-A918-17B6-0C63B6A35DA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123829" y="422038"/>
            <a:ext cx="7833170" cy="83099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Price Determination and Work Order Contract (WOC)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Flow Chart</a:t>
            </a:r>
          </a:p>
        </p:txBody>
      </p:sp>
      <p:pic>
        <p:nvPicPr>
          <p:cNvPr id="6" name="Picture 5" descr="Oregon Forward Logo in light teal and dark teal with tagline When everyone can work anything is possible">
            <a:extLst>
              <a:ext uri="{FF2B5EF4-FFF2-40B4-BE49-F238E27FC236}">
                <a16:creationId xmlns:a16="http://schemas.microsoft.com/office/drawing/2014/main" id="{25CE5194-0804-5FED-2951-37BD2717B0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5060" y="5558118"/>
            <a:ext cx="2049910" cy="1066800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890570B-05C5-F270-D224-B5707E304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5001" y="158441"/>
            <a:ext cx="1460449" cy="975034"/>
          </a:xfrm>
          <a:prstGeom prst="roundRect">
            <a:avLst/>
          </a:prstGeom>
          <a:solidFill>
            <a:srgbClr val="62C2B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Arrow: Bent-Up 12">
            <a:extLst>
              <a:ext uri="{FF2B5EF4-FFF2-40B4-BE49-F238E27FC236}">
                <a16:creationId xmlns:a16="http://schemas.microsoft.com/office/drawing/2014/main" id="{456F479B-74ED-577B-97E2-F7E16A033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678056" y="929575"/>
            <a:ext cx="567234" cy="975034"/>
          </a:xfrm>
          <a:prstGeom prst="bentUpArrow">
            <a:avLst/>
          </a:prstGeom>
          <a:solidFill>
            <a:srgbClr val="CB4F5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AD3BCAE-6715-7A49-F012-5112A7EE4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49190" y="1133475"/>
            <a:ext cx="1460449" cy="975034"/>
          </a:xfrm>
          <a:prstGeom prst="roundRect">
            <a:avLst/>
          </a:prstGeom>
          <a:solidFill>
            <a:srgbClr val="62C2B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0064E9C-612C-AFE4-C09D-E14262428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97248" y="2108509"/>
            <a:ext cx="1460449" cy="975034"/>
          </a:xfrm>
          <a:prstGeom prst="roundRect">
            <a:avLst/>
          </a:prstGeom>
          <a:solidFill>
            <a:srgbClr val="62C2B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5C1AD5B-C26B-9CFB-D8F4-2A20E93DB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84673" y="3083543"/>
            <a:ext cx="1460449" cy="975034"/>
          </a:xfrm>
          <a:prstGeom prst="roundRect">
            <a:avLst/>
          </a:prstGeom>
          <a:solidFill>
            <a:srgbClr val="62C2B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8AA2AAB-230F-F40E-59E2-F89C7257D8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12085" y="4058577"/>
            <a:ext cx="1460449" cy="975034"/>
          </a:xfrm>
          <a:prstGeom prst="roundRect">
            <a:avLst/>
          </a:prstGeom>
          <a:solidFill>
            <a:srgbClr val="62C2B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D136EE1F-DA5F-2838-FFE9-7DB6361DB6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20156" y="5033611"/>
            <a:ext cx="1460449" cy="975034"/>
          </a:xfrm>
          <a:prstGeom prst="roundRect">
            <a:avLst/>
          </a:prstGeom>
          <a:solidFill>
            <a:srgbClr val="62C2B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Arrow: Bent-Up 18">
            <a:extLst>
              <a:ext uri="{FF2B5EF4-FFF2-40B4-BE49-F238E27FC236}">
                <a16:creationId xmlns:a16="http://schemas.microsoft.com/office/drawing/2014/main" id="{20DC3B60-39ED-E02C-0F8B-0BE76C7267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926114" y="1904609"/>
            <a:ext cx="567234" cy="975034"/>
          </a:xfrm>
          <a:prstGeom prst="bentUpArrow">
            <a:avLst/>
          </a:prstGeom>
          <a:solidFill>
            <a:srgbClr val="FFCE2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Bent-Up 19">
            <a:extLst>
              <a:ext uri="{FF2B5EF4-FFF2-40B4-BE49-F238E27FC236}">
                <a16:creationId xmlns:a16="http://schemas.microsoft.com/office/drawing/2014/main" id="{76BCC142-BE4C-BCF6-7F3F-9C4F6DE22D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3113539" y="2879643"/>
            <a:ext cx="567234" cy="975034"/>
          </a:xfrm>
          <a:prstGeom prst="bentUpArrow">
            <a:avLst/>
          </a:prstGeom>
          <a:solidFill>
            <a:srgbClr val="CB4F5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Bent-Up 20">
            <a:extLst>
              <a:ext uri="{FF2B5EF4-FFF2-40B4-BE49-F238E27FC236}">
                <a16:creationId xmlns:a16="http://schemas.microsoft.com/office/drawing/2014/main" id="{3275C9C4-0E9B-5578-A9E1-4F8AAA86BE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327729" y="3854677"/>
            <a:ext cx="567234" cy="975034"/>
          </a:xfrm>
          <a:prstGeom prst="bentUpArrow">
            <a:avLst/>
          </a:prstGeom>
          <a:solidFill>
            <a:srgbClr val="FFCE2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Bent-Up 21">
            <a:extLst>
              <a:ext uri="{FF2B5EF4-FFF2-40B4-BE49-F238E27FC236}">
                <a16:creationId xmlns:a16="http://schemas.microsoft.com/office/drawing/2014/main" id="{5F00A2A4-4B4D-B978-DC5B-5A214ECA4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549022" y="4829711"/>
            <a:ext cx="567234" cy="975034"/>
          </a:xfrm>
          <a:prstGeom prst="bentUpArrow">
            <a:avLst/>
          </a:prstGeom>
          <a:solidFill>
            <a:srgbClr val="CB4F5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A84DA0C-DFA5-8931-D7B7-D821E95BDC0E}"/>
              </a:ext>
            </a:extLst>
          </p:cNvPr>
          <p:cNvSpPr txBox="1"/>
          <p:nvPr/>
        </p:nvSpPr>
        <p:spPr>
          <a:xfrm>
            <a:off x="386104" y="222841"/>
            <a:ext cx="11165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Public Agency (PA)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9050040-B33C-B0E4-6820-D1B8822EFAED}"/>
              </a:ext>
            </a:extLst>
          </p:cNvPr>
          <p:cNvSpPr txBox="1"/>
          <p:nvPr/>
        </p:nvSpPr>
        <p:spPr>
          <a:xfrm>
            <a:off x="1688345" y="34326"/>
            <a:ext cx="2206533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/>
              <a:t>Public Agency connects with Oregon Forward Contractor (OFC) to see if they can complete the SOW</a:t>
            </a:r>
          </a:p>
          <a:p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07EE0A2-D401-0751-0031-DA5A82AAB2E9}"/>
              </a:ext>
            </a:extLst>
          </p:cNvPr>
          <p:cNvSpPr txBox="1"/>
          <p:nvPr/>
        </p:nvSpPr>
        <p:spPr>
          <a:xfrm>
            <a:off x="1423144" y="1191181"/>
            <a:ext cx="1407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solidFill>
                <a:schemeClr val="bg1"/>
              </a:solidFill>
            </a:endParaRP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OFC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7B1DDEB-EAC1-EA15-A31C-1B5184B3F5EF}"/>
              </a:ext>
            </a:extLst>
          </p:cNvPr>
          <p:cNvSpPr txBox="1"/>
          <p:nvPr/>
        </p:nvSpPr>
        <p:spPr>
          <a:xfrm>
            <a:off x="2897807" y="1053838"/>
            <a:ext cx="220653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300" dirty="0"/>
              <a:t>Oregon Forward Contractor completes Costing Workbook for contract </a:t>
            </a:r>
          </a:p>
          <a:p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E5C2E3E-720D-9F3B-A716-01C9787D5A96}"/>
              </a:ext>
            </a:extLst>
          </p:cNvPr>
          <p:cNvSpPr txBox="1"/>
          <p:nvPr/>
        </p:nvSpPr>
        <p:spPr>
          <a:xfrm>
            <a:off x="2869213" y="2392126"/>
            <a:ext cx="11165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PA &amp; OFC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3130547-6339-5078-F972-38CE40302A23}"/>
              </a:ext>
            </a:extLst>
          </p:cNvPr>
          <p:cNvSpPr txBox="1"/>
          <p:nvPr/>
        </p:nvSpPr>
        <p:spPr>
          <a:xfrm>
            <a:off x="4157697" y="2083017"/>
            <a:ext cx="220653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300" dirty="0"/>
              <a:t>Discuss SOW and Bottom Dollar of Costing Workbook/</a:t>
            </a:r>
          </a:p>
          <a:p>
            <a:pPr lvl="0"/>
            <a:r>
              <a:rPr lang="en-US" sz="1300" dirty="0"/>
              <a:t>Negotiate SOW changes</a:t>
            </a:r>
          </a:p>
          <a:p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664F9EF-D1E6-6773-9294-8AFF35061236}"/>
              </a:ext>
            </a:extLst>
          </p:cNvPr>
          <p:cNvSpPr txBox="1"/>
          <p:nvPr/>
        </p:nvSpPr>
        <p:spPr>
          <a:xfrm>
            <a:off x="4053086" y="3429000"/>
            <a:ext cx="11165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PA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5C1AD63-ADF6-6608-D95F-8CF205063639}"/>
              </a:ext>
            </a:extLst>
          </p:cNvPr>
          <p:cNvSpPr txBox="1"/>
          <p:nvPr/>
        </p:nvSpPr>
        <p:spPr>
          <a:xfrm>
            <a:off x="5373613" y="3116266"/>
            <a:ext cx="336503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300" dirty="0"/>
              <a:t>Public Agency completes Price Determination Form on Portal and Attaches Contract, Price determination pdf, Costing Workbook </a:t>
            </a:r>
          </a:p>
          <a:p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D5E354F-E089-AF14-F779-2184C350409B}"/>
              </a:ext>
            </a:extLst>
          </p:cNvPr>
          <p:cNvSpPr txBox="1"/>
          <p:nvPr/>
        </p:nvSpPr>
        <p:spPr>
          <a:xfrm>
            <a:off x="5188396" y="4146391"/>
            <a:ext cx="1288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Oregon Forward Team- DAS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3E29C3F-AA58-7136-61E1-20AE4FD12A63}"/>
              </a:ext>
            </a:extLst>
          </p:cNvPr>
          <p:cNvSpPr txBox="1"/>
          <p:nvPr/>
        </p:nvSpPr>
        <p:spPr>
          <a:xfrm>
            <a:off x="6572534" y="4236058"/>
            <a:ext cx="2206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300" dirty="0"/>
              <a:t>OFP will review and return to PA and OFC</a:t>
            </a:r>
          </a:p>
          <a:p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DBF2FF1-E94F-038B-F8D7-F38E47908C8A}"/>
              </a:ext>
            </a:extLst>
          </p:cNvPr>
          <p:cNvSpPr txBox="1"/>
          <p:nvPr/>
        </p:nvSpPr>
        <p:spPr>
          <a:xfrm>
            <a:off x="6492121" y="5351851"/>
            <a:ext cx="11165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PA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8E01954-BB71-9C12-96AF-976434B85C40}"/>
              </a:ext>
            </a:extLst>
          </p:cNvPr>
          <p:cNvSpPr txBox="1"/>
          <p:nvPr/>
        </p:nvSpPr>
        <p:spPr>
          <a:xfrm>
            <a:off x="7780605" y="5155493"/>
            <a:ext cx="2450702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300" dirty="0"/>
              <a:t>Public Agency executes and sends copies to OFC and Info.ofp@das.Oregon.gov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082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51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17437-240A-8918-814E-F1B24C02C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Information Needed for Price Determinations and Work Order Contracts Submissions Form</a:t>
            </a:r>
            <a:br>
              <a:rPr lang="en-US" sz="3600" dirty="0"/>
            </a:br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4411F02-2BDA-4FC3-9829-6CE1CE0B4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4444" y="1829364"/>
            <a:ext cx="4679609" cy="4256098"/>
          </a:xfrm>
          <a:prstGeom prst="roundRect">
            <a:avLst/>
          </a:prstGeom>
          <a:solidFill>
            <a:srgbClr val="62C2B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C70C23B-5752-EFBF-393C-8F8C705F9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87947" y="1829364"/>
            <a:ext cx="4679609" cy="4256098"/>
          </a:xfrm>
          <a:prstGeom prst="roundRect">
            <a:avLst/>
          </a:prstGeom>
          <a:solidFill>
            <a:srgbClr val="FFCE2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54D065-18C0-FD42-0F54-CE8314F5503D}"/>
              </a:ext>
            </a:extLst>
          </p:cNvPr>
          <p:cNvSpPr txBox="1"/>
          <p:nvPr/>
        </p:nvSpPr>
        <p:spPr>
          <a:xfrm>
            <a:off x="1470581" y="2083324"/>
            <a:ext cx="3704734" cy="369332"/>
          </a:xfrm>
          <a:prstGeom prst="rect">
            <a:avLst/>
          </a:prstGeom>
          <a:solidFill>
            <a:srgbClr val="FFCE2E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Price Determinations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703470A-5838-9A17-4B0A-D1A4B77A1993}"/>
              </a:ext>
            </a:extLst>
          </p:cNvPr>
          <p:cNvSpPr txBox="1"/>
          <p:nvPr/>
        </p:nvSpPr>
        <p:spPr>
          <a:xfrm>
            <a:off x="1249051" y="3155685"/>
            <a:ext cx="414779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Public Agency Contact Information</a:t>
            </a:r>
          </a:p>
          <a:p>
            <a:r>
              <a:rPr lang="en-US" dirty="0">
                <a:solidFill>
                  <a:schemeClr val="bg1"/>
                </a:solidFill>
              </a:rPr>
              <a:t>Contractor Contact Information</a:t>
            </a:r>
          </a:p>
          <a:p>
            <a:r>
              <a:rPr lang="en-US" dirty="0">
                <a:solidFill>
                  <a:schemeClr val="bg1"/>
                </a:solidFill>
              </a:rPr>
              <a:t>File Upload: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</a:rPr>
              <a:t>Contract with Scope of Work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</a:rPr>
              <a:t>Costing Workbook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</a:rPr>
              <a:t>Price Determination PDF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3FF7FC-5EAA-BF4F-2F0A-30AD2F5E13D0}"/>
              </a:ext>
            </a:extLst>
          </p:cNvPr>
          <p:cNvSpPr txBox="1"/>
          <p:nvPr/>
        </p:nvSpPr>
        <p:spPr>
          <a:xfrm>
            <a:off x="7184795" y="2084895"/>
            <a:ext cx="3704734" cy="369332"/>
          </a:xfrm>
          <a:prstGeom prst="rect">
            <a:avLst/>
          </a:prstGeom>
          <a:solidFill>
            <a:srgbClr val="62C2B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Work Order Contracts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E07B77-92D2-9BA3-FDA2-574A9501C4C4}"/>
              </a:ext>
            </a:extLst>
          </p:cNvPr>
          <p:cNvSpPr txBox="1"/>
          <p:nvPr/>
        </p:nvSpPr>
        <p:spPr>
          <a:xfrm>
            <a:off x="6963265" y="3155684"/>
            <a:ext cx="41477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Public Agency Contact Information</a:t>
            </a:r>
          </a:p>
          <a:p>
            <a:r>
              <a:rPr lang="en-US" dirty="0">
                <a:solidFill>
                  <a:schemeClr val="bg1"/>
                </a:solidFill>
              </a:rPr>
              <a:t>Contractor Contact Information</a:t>
            </a:r>
          </a:p>
          <a:p>
            <a:r>
              <a:rPr lang="en-US" dirty="0">
                <a:solidFill>
                  <a:schemeClr val="bg1"/>
                </a:solidFill>
              </a:rPr>
              <a:t>File Upload: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</a:rPr>
              <a:t>Work Order Contract in word or PDF for review signature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en-US" dirty="0"/>
          </a:p>
        </p:txBody>
      </p:sp>
      <p:pic>
        <p:nvPicPr>
          <p:cNvPr id="6" name="Picture 5" descr="Oregon Forward Logo in light teal and dark teal with tagline When everyone can work anything is possible">
            <a:extLst>
              <a:ext uri="{FF2B5EF4-FFF2-40B4-BE49-F238E27FC236}">
                <a16:creationId xmlns:a16="http://schemas.microsoft.com/office/drawing/2014/main" id="{489282BF-8F55-41ED-DB2D-5FEB6AEB29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3251" y="5818762"/>
            <a:ext cx="204991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5405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200A837C2F294B9F010BD48494492B" ma:contentTypeVersion="4" ma:contentTypeDescription="Create a new document." ma:contentTypeScope="" ma:versionID="1954da095df514a858e187da01d7c4bc">
  <xsd:schema xmlns:xsd="http://www.w3.org/2001/XMLSchema" xmlns:xs="http://www.w3.org/2001/XMLSchema" xmlns:p="http://schemas.microsoft.com/office/2006/metadata/properties" xmlns:ns1="http://schemas.microsoft.com/sharepoint/v3" xmlns:ns2="61349e09-f723-44c2-8cf0-84395070165b" xmlns:ns3="c11a4dd1-9999-41de-ad6b-508521c3559d" targetNamespace="http://schemas.microsoft.com/office/2006/metadata/properties" ma:root="true" ma:fieldsID="d80e92cc4fdda429363b7aeb532a226d" ns1:_="" ns2:_="" ns3:_="">
    <xsd:import namespace="http://schemas.microsoft.com/sharepoint/v3"/>
    <xsd:import namespace="61349e09-f723-44c2-8cf0-84395070165b"/>
    <xsd:import namespace="c11a4dd1-9999-41de-ad6b-508521c3559d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Category2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349e09-f723-44c2-8cf0-84395070165b" elementFormDefault="qualified">
    <xsd:import namespace="http://schemas.microsoft.com/office/2006/documentManagement/types"/>
    <xsd:import namespace="http://schemas.microsoft.com/office/infopath/2007/PartnerControls"/>
    <xsd:element name="Category2" ma:index="10" nillable="true" ma:displayName="Category" ma:format="Dropdown" ma:internalName="Category2">
      <xsd:simpleType>
        <xsd:union memberTypes="dms:Text">
          <xsd:simpleType>
            <xsd:restriction base="dms:Choice">
              <xsd:enumeration value="Disaster"/>
              <xsd:enumeration value="General"/>
              <xsd:enumeration value="IT"/>
              <xsd:enumeration value="Orcpp"/>
              <xsd:enumeration value="Orpin"/>
              <xsd:enumeration value="Training"/>
              <xsd:enumeration value="Travel"/>
              <xsd:enumeration value="Qrf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1a4dd1-9999-41de-ad6b-508521c3559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2 xmlns="61349e09-f723-44c2-8cf0-84395070165b" xsi:nil="true"/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F95BB3C-B832-4BE9-9F19-1A8D4A2B20D1}"/>
</file>

<file path=customXml/itemProps2.xml><?xml version="1.0" encoding="utf-8"?>
<ds:datastoreItem xmlns:ds="http://schemas.openxmlformats.org/officeDocument/2006/customXml" ds:itemID="{62B03C88-30C1-4FF4-BD1C-6520EC61EAD9}"/>
</file>

<file path=customXml/itemProps3.xml><?xml version="1.0" encoding="utf-8"?>
<ds:datastoreItem xmlns:ds="http://schemas.openxmlformats.org/officeDocument/2006/customXml" ds:itemID="{8367AB1B-AD7B-4B5B-8DAC-971C237618E2}"/>
</file>

<file path=docMetadata/LabelInfo.xml><?xml version="1.0" encoding="utf-8"?>
<clbl:labelList xmlns:clbl="http://schemas.microsoft.com/office/2020/mipLabelMetadata">
  <clbl:label id="{09b73270-2993-4076-be47-9c78f42a1e84}" enabled="1" method="Privileged" siteId="{aa3f6932-fa7c-47b4-a0ce-a598cad161c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2450</TotalTime>
  <Words>166</Words>
  <Application>Microsoft Office PowerPoint</Application>
  <PresentationFormat>Widescreen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Bookman Old Style</vt:lpstr>
      <vt:lpstr>Rockwell</vt:lpstr>
      <vt:lpstr>Wingdings</vt:lpstr>
      <vt:lpstr>Damask</vt:lpstr>
      <vt:lpstr>Price Determination and Work Order Contract (WOC)  Flow Chart</vt:lpstr>
      <vt:lpstr>Information Needed for Price Determinations and Work Order Contracts Submissions Form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CATHERWOOD Lisa * DAS</dc:creator>
  <cp:lastModifiedBy>CATHERWOOD Lisa * DAS</cp:lastModifiedBy>
  <cp:revision>5</cp:revision>
  <dcterms:created xsi:type="dcterms:W3CDTF">2025-09-17T14:44:32Z</dcterms:created>
  <dcterms:modified xsi:type="dcterms:W3CDTF">2026-04-09T20:40:29Z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0x010100EA200A837C2F294B9F010BD48494492B</vt:lpwstr>
  </property>
</Properties>
</file>