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E2E"/>
    <a:srgbClr val="62C2B1"/>
    <a:srgbClr val="3751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>
        <p:scale>
          <a:sx n="100" d="100"/>
          <a:sy n="100" d="100"/>
        </p:scale>
        <p:origin x="7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4EDD9-A6D2-C305-D8A9-B26B504529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6DD369-7488-8A1D-341A-B8B05D18B7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2F57B8-BE20-47B0-153B-9613AEB1C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E433-C22D-4BB8-A46E-FF7A5120CE5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876C6-A13B-2E65-8B07-D1CB8584A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34D52-6764-996C-2AE1-BF80386D7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01C2C-47A5-44F5-BF04-0B02BCC2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68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A1517-6E67-5943-41A7-ED9CB186A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D75B7D-BD4F-B561-254D-E7642D08C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FFF48-D026-C2E0-0F4E-C394944A7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E433-C22D-4BB8-A46E-FF7A5120CE5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B198E-A675-B3CC-4369-E4FB4CA15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BE26F-08A6-8C0E-85E2-E75C402D0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01C2C-47A5-44F5-BF04-0B02BCC2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41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F0E80A-C8F2-02AC-C1FD-E366BEF837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B5BBA8-2E69-2F86-61A9-FDABE380E9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4C812-AD61-E183-3A7A-575589E52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E433-C22D-4BB8-A46E-FF7A5120CE5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D2E07-3EA4-727A-0343-79895D78D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26DD7-248E-B375-C3B7-4F7DFC104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01C2C-47A5-44F5-BF04-0B02BCC2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095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FDA55-14C4-C7D4-442C-55A410B6C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E727A-761F-43BC-88A2-C64EBC504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CEBC1-B6A2-3C87-D94B-91392562F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E433-C22D-4BB8-A46E-FF7A5120CE5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8A6AB4-EFD6-A9FD-2389-D77744998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D029C-C3E1-3DC0-D5E5-94AEDFBC7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01C2C-47A5-44F5-BF04-0B02BCC2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57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0B958-B0A8-7EFC-7EAB-CE3BFC392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6B908-63C2-143C-E9EF-E3254A787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BCEC82-37E8-AF26-9B84-26CF5A507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E433-C22D-4BB8-A46E-FF7A5120CE5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8A377-7CC2-4563-7F9E-12AFCD66B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BD45-A8A1-F5B7-2D6F-33E3A89DA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01C2C-47A5-44F5-BF04-0B02BCC2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62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E2027-B645-D61B-110A-DFB7BE7D6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FF1E2-9C14-2A9F-8628-19A4F84154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0ACD8D-CC14-1E56-DB6F-9C262F91DF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0CFF6-EC82-5111-10C2-2EEE2F056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E433-C22D-4BB8-A46E-FF7A5120CE5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52AD9C-02CF-2C36-978B-71FFE002F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660DA-06BE-088B-A657-F8F3AD49F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01C2C-47A5-44F5-BF04-0B02BCC2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8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2702-7231-1E04-3B78-106698DDA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C729BE-6119-BBF6-0E42-04404D920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1E4E1-FCDE-874C-593C-33DEE52B1B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B1CEEE-D3A7-96EF-0E67-795B34E4C9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40D319-58DD-1803-FBDF-89CABCCE8E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ACE5E9-08A7-A31C-D772-856E70660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E433-C22D-4BB8-A46E-FF7A5120CE5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820C73-05AB-AE09-3287-13EB6BD25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745AE7-5145-6766-F2DC-5B86C4082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01C2C-47A5-44F5-BF04-0B02BCC2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118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CFA3C-C90F-AC1F-AE6F-1C93725AE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61C802-5A1E-E6BC-EA11-08BC31A90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E433-C22D-4BB8-A46E-FF7A5120CE5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136818-E484-AF7F-8B6A-A31FE6C51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6C88DD-A600-91D1-FB31-E150447BB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01C2C-47A5-44F5-BF04-0B02BCC2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034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F20E50-B39F-1C9B-757E-632B1C774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E433-C22D-4BB8-A46E-FF7A5120CE5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A194A5-228A-CBCE-F941-D4104E034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958148-A4DA-E05B-7E5B-7BC60F00F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01C2C-47A5-44F5-BF04-0B02BCC2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40BC2-402B-AC06-3BC5-57A1DDE78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D856A-3683-C53E-6FDE-826CDBDD0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09C71-9AE9-A577-83BD-EE27345BCA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23229F-E789-83A6-0E6B-D43CCC387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E433-C22D-4BB8-A46E-FF7A5120CE5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70C655-0A01-39A6-FBE6-3AD8A85B5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FBE3D9-017E-D6FA-AFDD-86B8EF975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01C2C-47A5-44F5-BF04-0B02BCC2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66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61E03-1A03-C0E0-D927-66764C46E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923D94-D125-2D75-D17F-A83E0D6F78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2BBBA4-D064-4B37-C0AB-9B5AF6EF03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ADD1B0-8B09-CAD4-E486-4427DCCF8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2E433-C22D-4BB8-A46E-FF7A5120CE5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E1962-2E04-1556-66E7-8D14BA948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44A0F-E3E4-9220-5C51-39DB8FB3F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01C2C-47A5-44F5-BF04-0B02BCC2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22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3A50DE-1199-0113-4EDC-92FA09FCF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1E28D-35A6-F876-6958-D73EFAB87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554D3-BABA-12A0-BF3C-5CD60EC84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12E433-C22D-4BB8-A46E-FF7A5120CE5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D292E-A1E8-F407-37E3-A6015DED8D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66C94-3F87-3AFF-3125-67321F1C8E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D01C2C-47A5-44F5-BF04-0B02BCC2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529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51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DB147-30F4-58D2-4503-85F960A483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2171" y="134130"/>
            <a:ext cx="9144000" cy="93257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Successor Process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5EBE08B-F96B-8250-80EC-DC1FEDBC9C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6996" y="1276279"/>
            <a:ext cx="2304661" cy="1604865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BFF7E78-EA95-6E67-6906-5DF3A426F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18112" y="1276280"/>
            <a:ext cx="2304661" cy="1604865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1A76FED-0FAF-C4C8-1A41-A16D93902E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20343" y="1276281"/>
            <a:ext cx="2304661" cy="1604865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348E332-739E-8313-69EB-A8685718A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69228" y="1276281"/>
            <a:ext cx="2304661" cy="1604865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E78740B-2C4D-216F-B8C1-A7434E8637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6993" y="3180735"/>
            <a:ext cx="2304661" cy="1604865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E9B6A27-294F-78FE-7C61-4E765F9A0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6994" y="5085192"/>
            <a:ext cx="2304661" cy="1604865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012E3B2-0039-5058-5C29-EC2B1E207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18112" y="3180735"/>
            <a:ext cx="2304661" cy="1604865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CF13C1F-C2E8-551F-85D8-30F4A2C1C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18111" y="5085190"/>
            <a:ext cx="2304661" cy="1604865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1DE3397-0919-9908-3C53-245B7B93A4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69227" y="3169389"/>
            <a:ext cx="2304661" cy="1604865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9CDE013-F1CD-C9F8-4A91-EA604C159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69226" y="5085190"/>
            <a:ext cx="2304661" cy="1604865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2243A9F-2E7D-5B97-4D71-3268419151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20342" y="3180734"/>
            <a:ext cx="2304661" cy="1604865"/>
          </a:xfrm>
          <a:prstGeom prst="roundRect">
            <a:avLst/>
          </a:prstGeom>
          <a:solidFill>
            <a:srgbClr val="62C2B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FA189CB-AD17-D425-96FA-C65D697DA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2705867" y="2078711"/>
            <a:ext cx="678033" cy="1"/>
          </a:xfrm>
          <a:prstGeom prst="straightConnector1">
            <a:avLst/>
          </a:prstGeom>
          <a:ln>
            <a:solidFill>
              <a:srgbClr val="FFCE2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FE4E9F6-272D-8FCB-45D2-81CD33533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5756983" y="2078710"/>
            <a:ext cx="678033" cy="1"/>
          </a:xfrm>
          <a:prstGeom prst="straightConnector1">
            <a:avLst/>
          </a:prstGeom>
          <a:ln>
            <a:solidFill>
              <a:srgbClr val="FFCE2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7EF2892-FCD6-B856-A204-1B87D7B3C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8808099" y="2078709"/>
            <a:ext cx="678033" cy="1"/>
          </a:xfrm>
          <a:prstGeom prst="straightConnector1">
            <a:avLst/>
          </a:prstGeom>
          <a:ln>
            <a:solidFill>
              <a:srgbClr val="FFCE2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3C7D243-F023-4054-F0AE-FF33837E22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2705867" y="3983166"/>
            <a:ext cx="678033" cy="1"/>
          </a:xfrm>
          <a:prstGeom prst="straightConnector1">
            <a:avLst/>
          </a:prstGeom>
          <a:ln>
            <a:solidFill>
              <a:srgbClr val="FFCE2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7901D68-953C-5D39-3B4A-30B8B5F0D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5756983" y="3983166"/>
            <a:ext cx="678033" cy="1"/>
          </a:xfrm>
          <a:prstGeom prst="straightConnector1">
            <a:avLst/>
          </a:prstGeom>
          <a:ln>
            <a:solidFill>
              <a:srgbClr val="FFCE2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0AB8449-B003-070D-BFAA-5A7EF0773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8808098" y="3983166"/>
            <a:ext cx="678033" cy="1"/>
          </a:xfrm>
          <a:prstGeom prst="straightConnector1">
            <a:avLst/>
          </a:prstGeom>
          <a:ln>
            <a:solidFill>
              <a:srgbClr val="FFCE2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A51910A-7F78-75A1-5A02-20ED81E3B5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2705867" y="5887621"/>
            <a:ext cx="678033" cy="1"/>
          </a:xfrm>
          <a:prstGeom prst="straightConnector1">
            <a:avLst/>
          </a:prstGeom>
          <a:ln>
            <a:solidFill>
              <a:srgbClr val="FFCE2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0846066-BDAA-B3B8-9EFA-C945D641B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5756983" y="5887621"/>
            <a:ext cx="678033" cy="1"/>
          </a:xfrm>
          <a:prstGeom prst="straightConnector1">
            <a:avLst/>
          </a:prstGeom>
          <a:ln>
            <a:solidFill>
              <a:srgbClr val="FFCE2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6F3C7A6-984D-1346-9BAE-F8DB003A31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380929" y="3038754"/>
            <a:ext cx="9291741" cy="0"/>
          </a:xfrm>
          <a:prstGeom prst="line">
            <a:avLst/>
          </a:prstGeom>
          <a:ln>
            <a:solidFill>
              <a:srgbClr val="FFCE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FA35673-6420-8633-1AC4-0B607DB8E5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380930" y="4957665"/>
            <a:ext cx="9291741" cy="0"/>
          </a:xfrm>
          <a:prstGeom prst="line">
            <a:avLst/>
          </a:prstGeom>
          <a:ln>
            <a:solidFill>
              <a:srgbClr val="FFCE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DA8E150-94D0-301D-7AD8-9FC369BC8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380931" y="4954555"/>
            <a:ext cx="0" cy="130635"/>
          </a:xfrm>
          <a:prstGeom prst="straightConnector1">
            <a:avLst/>
          </a:prstGeom>
          <a:ln>
            <a:solidFill>
              <a:srgbClr val="FFCE2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4810FB8-8C4C-F754-E7C7-AB338FE59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385496" y="3038754"/>
            <a:ext cx="0" cy="130635"/>
          </a:xfrm>
          <a:prstGeom prst="straightConnector1">
            <a:avLst/>
          </a:prstGeom>
          <a:ln>
            <a:solidFill>
              <a:srgbClr val="FFCE2E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E333AD4-319C-B4B1-842A-5A5C2F19C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667811" y="2881146"/>
            <a:ext cx="4" cy="157608"/>
          </a:xfrm>
          <a:prstGeom prst="line">
            <a:avLst/>
          </a:prstGeom>
          <a:ln>
            <a:solidFill>
              <a:srgbClr val="FFCE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F6FE8DF-28FF-B833-A6E0-87DBF80C9F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667807" y="4800056"/>
            <a:ext cx="4" cy="157608"/>
          </a:xfrm>
          <a:prstGeom prst="line">
            <a:avLst/>
          </a:prstGeom>
          <a:ln>
            <a:solidFill>
              <a:srgbClr val="FFCE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64C812FE-3188-9747-9D3F-3777589AF9DE}"/>
              </a:ext>
            </a:extLst>
          </p:cNvPr>
          <p:cNvSpPr txBox="1"/>
          <p:nvPr/>
        </p:nvSpPr>
        <p:spPr>
          <a:xfrm>
            <a:off x="533360" y="1579005"/>
            <a:ext cx="19049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Public Agency (PA) determines they want to terminate or switch</a:t>
            </a:r>
          </a:p>
          <a:p>
            <a:pPr algn="ctr"/>
            <a:r>
              <a:rPr lang="en-US" sz="1400" dirty="0"/>
              <a:t>contractors</a:t>
            </a:r>
            <a:endParaRPr lang="en-US" sz="1400" b="1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66E31F5-8FE8-9079-4FCC-DCDBA75DE48A}"/>
              </a:ext>
            </a:extLst>
          </p:cNvPr>
          <p:cNvSpPr txBox="1"/>
          <p:nvPr/>
        </p:nvSpPr>
        <p:spPr>
          <a:xfrm>
            <a:off x="3617944" y="1578993"/>
            <a:ext cx="19049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400" dirty="0"/>
              <a:t>PA will notify DAS should the successor contract statute fall into play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5C7C6F6-FB98-583E-076A-648A27ECB776}"/>
              </a:ext>
            </a:extLst>
          </p:cNvPr>
          <p:cNvSpPr txBox="1"/>
          <p:nvPr/>
        </p:nvSpPr>
        <p:spPr>
          <a:xfrm>
            <a:off x="6669060" y="1488858"/>
            <a:ext cx="19049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400" dirty="0"/>
              <a:t>PA determines they will complete the successor rule or if they prefer DAS to complete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233DB8C-A4C6-F562-05AE-AE98E9D4183F}"/>
              </a:ext>
            </a:extLst>
          </p:cNvPr>
          <p:cNvSpPr txBox="1"/>
          <p:nvPr/>
        </p:nvSpPr>
        <p:spPr>
          <a:xfrm>
            <a:off x="9574860" y="1381137"/>
            <a:ext cx="21858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400" dirty="0"/>
              <a:t>Outgoing Contractor must submit employee names, hours, wages/benefits to the government entity completing the successor rule (PA or DAS)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CA3D9B9-A212-2677-4E32-24AB93B2E55D}"/>
              </a:ext>
            </a:extLst>
          </p:cNvPr>
          <p:cNvSpPr txBox="1"/>
          <p:nvPr/>
        </p:nvSpPr>
        <p:spPr>
          <a:xfrm>
            <a:off x="426376" y="3290668"/>
            <a:ext cx="21858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400" dirty="0"/>
              <a:t>Incoming contractor must submit employee wage and benefits for job titles to government entity completing successor rule (PA or DAS)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E768927-EA54-4F80-9275-569432FC978F}"/>
              </a:ext>
            </a:extLst>
          </p:cNvPr>
          <p:cNvSpPr txBox="1"/>
          <p:nvPr/>
        </p:nvSpPr>
        <p:spPr>
          <a:xfrm>
            <a:off x="3477492" y="3602489"/>
            <a:ext cx="21858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400" dirty="0"/>
              <a:t>Government entity will complete comparison of wages and benefits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1E94A67-2011-C06F-5DD4-D49B4DBE63C5}"/>
              </a:ext>
            </a:extLst>
          </p:cNvPr>
          <p:cNvSpPr txBox="1"/>
          <p:nvPr/>
        </p:nvSpPr>
        <p:spPr>
          <a:xfrm>
            <a:off x="6528611" y="3314261"/>
            <a:ext cx="21858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400" dirty="0"/>
              <a:t>Government entity will send the report to outgoing and incoming contractor and DAS if DAS did not complete the review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F85FB2C-E443-C3D7-4450-CBF4ED6642BA}"/>
              </a:ext>
            </a:extLst>
          </p:cNvPr>
          <p:cNvSpPr txBox="1"/>
          <p:nvPr/>
        </p:nvSpPr>
        <p:spPr>
          <a:xfrm>
            <a:off x="9574860" y="3169389"/>
            <a:ext cx="218589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400" dirty="0"/>
              <a:t>If incoming contractor is not equal/better than outgoing, they can’t take over the contract unless they provide benefits and wages equal /better than the comparison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731C30F-C46F-E770-29DD-D0EAE242E207}"/>
              </a:ext>
            </a:extLst>
          </p:cNvPr>
          <p:cNvSpPr txBox="1"/>
          <p:nvPr/>
        </p:nvSpPr>
        <p:spPr>
          <a:xfrm>
            <a:off x="426376" y="5094276"/>
            <a:ext cx="218589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400" dirty="0"/>
              <a:t>Outgoing contractor will discuss with employees over 28 hours per week, potential to move to the new OFC/keep position prior to incoming contractor offering job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1B917E3-BF9B-A4B6-AB3F-477E81E50FD1}"/>
              </a:ext>
            </a:extLst>
          </p:cNvPr>
          <p:cNvSpPr txBox="1"/>
          <p:nvPr/>
        </p:nvSpPr>
        <p:spPr>
          <a:xfrm>
            <a:off x="3536879" y="5177180"/>
            <a:ext cx="21858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400" dirty="0"/>
              <a:t>Incoming contractor offers employment at the same location and equal or greater hours and benefits to employees over 28 hours per week.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D71F807-5DDF-8204-97DE-B0EF0259BC49}"/>
              </a:ext>
            </a:extLst>
          </p:cNvPr>
          <p:cNvSpPr txBox="1"/>
          <p:nvPr/>
        </p:nvSpPr>
        <p:spPr>
          <a:xfrm>
            <a:off x="6528611" y="5500345"/>
            <a:ext cx="21858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400" dirty="0"/>
              <a:t>Price Determination, Contracting and Work continues</a:t>
            </a:r>
          </a:p>
        </p:txBody>
      </p:sp>
      <p:pic>
        <p:nvPicPr>
          <p:cNvPr id="4" name="Picture 3" descr="Oregon Forward Logo in light and dark teal with tagline When everyone can work, anything is possible">
            <a:extLst>
              <a:ext uri="{FF2B5EF4-FFF2-40B4-BE49-F238E27FC236}">
                <a16:creationId xmlns:a16="http://schemas.microsoft.com/office/drawing/2014/main" id="{56CAC9CF-9376-EED0-0FA1-EE6103DFF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4860" y="5330839"/>
            <a:ext cx="1916162" cy="112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83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200A837C2F294B9F010BD48494492B" ma:contentTypeVersion="4" ma:contentTypeDescription="Create a new document." ma:contentTypeScope="" ma:versionID="1954da095df514a858e187da01d7c4bc">
  <xsd:schema xmlns:xsd="http://www.w3.org/2001/XMLSchema" xmlns:xs="http://www.w3.org/2001/XMLSchema" xmlns:p="http://schemas.microsoft.com/office/2006/metadata/properties" xmlns:ns1="http://schemas.microsoft.com/sharepoint/v3" xmlns:ns2="61349e09-f723-44c2-8cf0-84395070165b" xmlns:ns3="c11a4dd1-9999-41de-ad6b-508521c3559d" targetNamespace="http://schemas.microsoft.com/office/2006/metadata/properties" ma:root="true" ma:fieldsID="d80e92cc4fdda429363b7aeb532a226d" ns1:_="" ns2:_="" ns3:_="">
    <xsd:import namespace="http://schemas.microsoft.com/sharepoint/v3"/>
    <xsd:import namespace="61349e09-f723-44c2-8cf0-84395070165b"/>
    <xsd:import namespace="c11a4dd1-9999-41de-ad6b-508521c3559d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egory2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349e09-f723-44c2-8cf0-84395070165b" elementFormDefault="qualified">
    <xsd:import namespace="http://schemas.microsoft.com/office/2006/documentManagement/types"/>
    <xsd:import namespace="http://schemas.microsoft.com/office/infopath/2007/PartnerControls"/>
    <xsd:element name="Category2" ma:index="10" nillable="true" ma:displayName="Category" ma:format="Dropdown" ma:internalName="Category2">
      <xsd:simpleType>
        <xsd:union memberTypes="dms:Text">
          <xsd:simpleType>
            <xsd:restriction base="dms:Choice">
              <xsd:enumeration value="Disaster"/>
              <xsd:enumeration value="General"/>
              <xsd:enumeration value="IT"/>
              <xsd:enumeration value="Orcpp"/>
              <xsd:enumeration value="Orpin"/>
              <xsd:enumeration value="Training"/>
              <xsd:enumeration value="Travel"/>
              <xsd:enumeration value="Qrf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1a4dd1-9999-41de-ad6b-508521c3559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2 xmlns="61349e09-f723-44c2-8cf0-84395070165b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CFDEA1D-ED7B-44D1-AF9D-DECFD53EA9DB}"/>
</file>

<file path=customXml/itemProps2.xml><?xml version="1.0" encoding="utf-8"?>
<ds:datastoreItem xmlns:ds="http://schemas.openxmlformats.org/officeDocument/2006/customXml" ds:itemID="{E2994718-441B-4F75-8012-0DB0B2DF465F}"/>
</file>

<file path=customXml/itemProps3.xml><?xml version="1.0" encoding="utf-8"?>
<ds:datastoreItem xmlns:ds="http://schemas.openxmlformats.org/officeDocument/2006/customXml" ds:itemID="{F0D10856-919F-4135-8526-3578CDB86D20}"/>
</file>

<file path=docMetadata/LabelInfo.xml><?xml version="1.0" encoding="utf-8"?>
<clbl:labelList xmlns:clbl="http://schemas.microsoft.com/office/2020/mipLabelMetadata">
  <clbl:label id="{09b73270-2993-4076-be47-9c78f42a1e84}" enabled="1" method="Privileged" siteId="{aa3f6932-fa7c-47b4-a0ce-a598cad161c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205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Successor Process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CATHERWOOD Lisa * DAS</dc:creator>
  <cp:lastModifiedBy>CATHERWOOD Lisa * DAS</cp:lastModifiedBy>
  <cp:revision>1</cp:revision>
  <dcterms:created xsi:type="dcterms:W3CDTF">2026-04-09T19:36:24Z</dcterms:created>
  <dcterms:modified xsi:type="dcterms:W3CDTF">2026-04-09T20:11:13Z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0x010100EA200A837C2F294B9F010BD48494492B</vt:lpwstr>
  </property>
</Properties>
</file>