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E2E"/>
    <a:srgbClr val="62C2B1"/>
    <a:srgbClr val="00838A"/>
    <a:srgbClr val="CB4F53"/>
    <a:srgbClr val="3751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97" d="100"/>
          <a:sy n="97" d="100"/>
        </p:scale>
        <p:origin x="102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B04F1-39D3-7E47-883B-EA164E91C8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069BB8-1C2B-1208-96D9-B75DF49748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1139CD-D71D-684F-DA83-8E7F32BAD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3D7A5-04A3-4672-90A7-CA04CA013DB9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3A17EC-3DD9-E4FA-9845-97E8183EE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4DD7DC-21CE-B274-BF15-E68CFB855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E10FE-6975-4970-BBB5-295C9C353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025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7E5FB-9276-5CDB-5127-70E93542B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D3E650-FBB2-B73A-08E6-522F05FFA5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96E15F-9A86-C590-A106-5E0ACC430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3D7A5-04A3-4672-90A7-CA04CA013DB9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243074-A964-8E12-CC57-9FDF32AD8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0235DE-E636-4B30-403F-1D538EAE8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E10FE-6975-4970-BBB5-295C9C353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743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91775F-DF0F-FBD6-FD9C-3AA37EAB01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C1C737-A4D6-9BEE-E675-BCBFD3EF5C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004217-D564-CB8A-0391-5AF58C559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3D7A5-04A3-4672-90A7-CA04CA013DB9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4BCB39-73E9-CFB5-0CB1-C79FBF4CB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981AE9-73F6-855F-477C-F23AA7AD5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E10FE-6975-4970-BBB5-295C9C353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515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D5A52-35CD-80AB-3E38-C972C641B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949CB-8EDE-679A-16DC-DDE162478B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720BAC-2CBB-DE35-8641-2E27A3EED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3D7A5-04A3-4672-90A7-CA04CA013DB9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2C816C-DD52-951A-F038-099B61185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A9FF3E-99E8-649D-E1FD-D20280BC5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E10FE-6975-4970-BBB5-295C9C353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496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87126-BA8E-E4A8-567F-6CEF38DC8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E93127-BE77-EA1F-31A6-229ECE3A0C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F848C0-9745-4349-114C-C03E264D7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3D7A5-04A3-4672-90A7-CA04CA013DB9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2DDF05-84E1-B500-B31D-F9B00BC2F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2FA5AE-37D1-5E81-4D8D-4C89C156C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E10FE-6975-4970-BBB5-295C9C353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404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31060-39C6-9E96-EB54-6C173ED41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32E1D9-EF64-ABE1-C07B-33C2A03041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148865-A354-EA72-C1CC-78B2D1FC9C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6A147A-4146-F235-618D-423DDCB54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3D7A5-04A3-4672-90A7-CA04CA013DB9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F1515A-1EA9-F543-7A69-12C315FAE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398380-4411-AF69-72A0-9E9779B3A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E10FE-6975-4970-BBB5-295C9C353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5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253E0-AF7E-28F5-535C-C54F890B2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C57F56-AC34-83C7-F236-B1AF889213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4763E4-8802-5A27-4697-876B980C54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078F7B-B0F0-89C4-054C-8D8353156B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FCBD9F-A52A-38E0-3A75-E781D838D5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4F6663-9649-F8AA-B8D0-B78C6DEB5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3D7A5-04A3-4672-90A7-CA04CA013DB9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17D8D4-C437-105A-F776-FB12A2A9E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B0E3EE-52CE-7821-DADA-1317E43C2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E10FE-6975-4970-BBB5-295C9C353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138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841B8-DCC1-CFD2-E619-9EDDD05BD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902A50-D7FE-7532-EA7A-091AA92A1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3D7A5-04A3-4672-90A7-CA04CA013DB9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1735F0-B4A7-9630-3D24-6302A8F04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A60854-3173-97A7-1FD7-56004695A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E10FE-6975-4970-BBB5-295C9C353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628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DF489E-0522-8C1F-E6A7-DC7D821EE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3D7A5-04A3-4672-90A7-CA04CA013DB9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303C59-C1B4-71B3-7731-8C41B0D70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B2AF52-AFDD-37BD-4177-8ADC4A867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E10FE-6975-4970-BBB5-295C9C353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79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E3CBE-E5BE-257E-02FA-6E13CF580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160328-7016-B5DA-6D06-A569E90569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0D9A00-4B8D-8449-4BFF-CF588CB0BD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806C1F-DF2A-D4D7-B783-5EA3DD5C7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3D7A5-04A3-4672-90A7-CA04CA013DB9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337E3C-5F8A-9BAC-CC35-E007D7415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4A1B24-BA52-1587-2B9B-8A5B276C4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E10FE-6975-4970-BBB5-295C9C353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930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CD9DF-BF1E-4055-4DDA-114E530D6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475ADE-48C1-34BC-9F68-C8D8AC7970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95C5A6-B290-2360-7D9B-5E0DD1B1E7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49C6D1-A8AD-F91B-80E0-AF04C0930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3D7A5-04A3-4672-90A7-CA04CA013DB9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DE10A4-E9A3-C824-968D-95E1AB66A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DF42B0-1507-A1C6-CF5E-E5BD77210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E10FE-6975-4970-BBB5-295C9C353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649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462E40-5529-9884-41CD-EC629C270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64F065-F4F0-3AAF-62B5-BAD6F92F9D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396805-EF6E-1D77-2524-96D1ABAEFA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03D7A5-04A3-4672-90A7-CA04CA013DB9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28BD33-C883-C576-6DCC-13C49D59E2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947C69-F0ED-A1C1-C280-59F6E5C645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FE10FE-6975-4970-BBB5-295C9C353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709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listsmart.osl.state.or.us/mailman/listinfo/buyer-link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info.orcpp@das.oregon.go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751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756B1-8FB4-A627-BFCA-C6E2F4D45A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3347" y="103610"/>
            <a:ext cx="9144000" cy="94964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Work Order Contract</a:t>
            </a:r>
          </a:p>
        </p:txBody>
      </p:sp>
      <p:pic>
        <p:nvPicPr>
          <p:cNvPr id="4" name="Picture 3" descr="Oregon Forward Logo in Dark and Light Teal with tagline when everyone can work anything is possible">
            <a:extLst>
              <a:ext uri="{FF2B5EF4-FFF2-40B4-BE49-F238E27FC236}">
                <a16:creationId xmlns:a16="http://schemas.microsoft.com/office/drawing/2014/main" id="{3D387A0D-F1ED-B7B9-D9F4-B78C547F9D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173" y="2647851"/>
            <a:ext cx="3016793" cy="1496745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1F95177-FAAD-9AB0-C34F-EE1751D75E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23967" y="1131216"/>
            <a:ext cx="7654565" cy="626775"/>
          </a:xfrm>
          <a:prstGeom prst="rect">
            <a:avLst/>
          </a:prstGeom>
          <a:solidFill>
            <a:srgbClr val="62C2B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Connector 5">
            <a:extLst>
              <a:ext uri="{FF2B5EF4-FFF2-40B4-BE49-F238E27FC236}">
                <a16:creationId xmlns:a16="http://schemas.microsoft.com/office/drawing/2014/main" id="{A3B8EAAD-27B6-C456-0CB6-BAC9989E4D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53645" y="1050324"/>
            <a:ext cx="805992" cy="787903"/>
          </a:xfrm>
          <a:prstGeom prst="flowChartConnector">
            <a:avLst/>
          </a:prstGeom>
          <a:solidFill>
            <a:srgbClr val="00838A"/>
          </a:solidFill>
          <a:ln>
            <a:solidFill>
              <a:srgbClr val="FFCE2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83A33E2-1B6A-4CCC-EB0B-6A1C9586C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57833" y="2088334"/>
            <a:ext cx="7320699" cy="626775"/>
          </a:xfrm>
          <a:prstGeom prst="rect">
            <a:avLst/>
          </a:prstGeom>
          <a:solidFill>
            <a:srgbClr val="FFCE2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7A0E72C-3939-7338-4335-872FB47E4F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60829" y="3118213"/>
            <a:ext cx="6917703" cy="626775"/>
          </a:xfrm>
          <a:prstGeom prst="rect">
            <a:avLst/>
          </a:prstGeom>
          <a:solidFill>
            <a:srgbClr val="62C2B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CFF634A-01D5-0498-1305-FE331F7056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57833" y="4155894"/>
            <a:ext cx="7320699" cy="626775"/>
          </a:xfrm>
          <a:prstGeom prst="rect">
            <a:avLst/>
          </a:prstGeom>
          <a:solidFill>
            <a:srgbClr val="FFCE2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944EF20-05E6-DEAD-D5C1-78C26ECD62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23966" y="5180901"/>
            <a:ext cx="7654565" cy="626775"/>
          </a:xfrm>
          <a:prstGeom prst="rect">
            <a:avLst/>
          </a:prstGeom>
          <a:solidFill>
            <a:srgbClr val="62C2B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lowchart: Connector 6">
            <a:extLst>
              <a:ext uri="{FF2B5EF4-FFF2-40B4-BE49-F238E27FC236}">
                <a16:creationId xmlns:a16="http://schemas.microsoft.com/office/drawing/2014/main" id="{B2590B27-7DEF-0215-E6E8-D4E7DB9D6E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54837" y="1999967"/>
            <a:ext cx="805992" cy="787903"/>
          </a:xfrm>
          <a:prstGeom prst="flowChartConnector">
            <a:avLst/>
          </a:prstGeom>
          <a:solidFill>
            <a:srgbClr val="CB4F53"/>
          </a:solidFill>
          <a:ln>
            <a:solidFill>
              <a:srgbClr val="62C2B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Connector 7">
            <a:extLst>
              <a:ext uri="{FF2B5EF4-FFF2-40B4-BE49-F238E27FC236}">
                <a16:creationId xmlns:a16="http://schemas.microsoft.com/office/drawing/2014/main" id="{D314C3B4-ECC1-5DD2-F698-68CD6FED73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57833" y="3035048"/>
            <a:ext cx="805992" cy="787903"/>
          </a:xfrm>
          <a:prstGeom prst="flowChartConnector">
            <a:avLst/>
          </a:prstGeom>
          <a:solidFill>
            <a:srgbClr val="00838A"/>
          </a:solidFill>
          <a:ln>
            <a:solidFill>
              <a:srgbClr val="FFCE2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Connector 8">
            <a:extLst>
              <a:ext uri="{FF2B5EF4-FFF2-40B4-BE49-F238E27FC236}">
                <a16:creationId xmlns:a16="http://schemas.microsoft.com/office/drawing/2014/main" id="{39A8E6A8-0471-28AB-BDCB-BF1FB09A8E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54837" y="4075331"/>
            <a:ext cx="805992" cy="787903"/>
          </a:xfrm>
          <a:prstGeom prst="flowChartConnector">
            <a:avLst/>
          </a:prstGeom>
          <a:solidFill>
            <a:srgbClr val="CB4F53"/>
          </a:solidFill>
          <a:ln>
            <a:solidFill>
              <a:srgbClr val="62C2B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Connector 9">
            <a:extLst>
              <a:ext uri="{FF2B5EF4-FFF2-40B4-BE49-F238E27FC236}">
                <a16:creationId xmlns:a16="http://schemas.microsoft.com/office/drawing/2014/main" id="{428D01C4-82A0-733C-6A47-0954EF470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53645" y="5105210"/>
            <a:ext cx="805992" cy="787903"/>
          </a:xfrm>
          <a:prstGeom prst="flowChartConnector">
            <a:avLst/>
          </a:prstGeom>
          <a:solidFill>
            <a:srgbClr val="00838A"/>
          </a:solidFill>
          <a:ln>
            <a:solidFill>
              <a:srgbClr val="FFCE2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BCA7331-F213-9EFE-4AA8-22791900DE0B}"/>
              </a:ext>
            </a:extLst>
          </p:cNvPr>
          <p:cNvSpPr txBox="1"/>
          <p:nvPr/>
        </p:nvSpPr>
        <p:spPr>
          <a:xfrm>
            <a:off x="3056641" y="1254047"/>
            <a:ext cx="4421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Go to Oregon Forward Website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242691B-B110-364A-2B6E-E5182F8857F5}"/>
              </a:ext>
            </a:extLst>
          </p:cNvPr>
          <p:cNvSpPr txBox="1"/>
          <p:nvPr/>
        </p:nvSpPr>
        <p:spPr>
          <a:xfrm>
            <a:off x="4084654" y="2075658"/>
            <a:ext cx="7038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/>
              <a:t>Select Oregon Forward Price Agreements; </a:t>
            </a:r>
          </a:p>
          <a:p>
            <a:pPr lvl="0"/>
            <a:r>
              <a:rPr lang="en-US" dirty="0"/>
              <a:t>NOTE: Work Order Contracts are specific to a Price Agreement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EB64A71-2D47-A681-76A0-CE3325921D4C}"/>
              </a:ext>
            </a:extLst>
          </p:cNvPr>
          <p:cNvSpPr txBox="1"/>
          <p:nvPr/>
        </p:nvSpPr>
        <p:spPr>
          <a:xfrm>
            <a:off x="4631263" y="3114234"/>
            <a:ext cx="63938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/>
              <a:t>Click on the Price Agreement Link Number (Link does not require logging in  to access)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F6588B4-3392-D168-8401-D7D6A6EA2A08}"/>
              </a:ext>
            </a:extLst>
          </p:cNvPr>
          <p:cNvSpPr txBox="1"/>
          <p:nvPr/>
        </p:nvSpPr>
        <p:spPr>
          <a:xfrm>
            <a:off x="4222766" y="4284615"/>
            <a:ext cx="63938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/>
              <a:t>Find the most current Work Order Contract Version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71384B-859E-9747-38C8-9E53A19FAA66}"/>
              </a:ext>
            </a:extLst>
          </p:cNvPr>
          <p:cNvSpPr txBox="1"/>
          <p:nvPr/>
        </p:nvSpPr>
        <p:spPr>
          <a:xfrm>
            <a:off x="3724275" y="5142288"/>
            <a:ext cx="70580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/>
              <a:t>Changes to OFP Price Agreements are sent out via </a:t>
            </a:r>
            <a:r>
              <a:rPr lang="en-US" dirty="0" err="1"/>
              <a:t>BuyersLink</a:t>
            </a:r>
            <a:r>
              <a:rPr lang="en-US" dirty="0"/>
              <a:t> (State Agencies) and </a:t>
            </a:r>
            <a:r>
              <a:rPr lang="en-US" dirty="0" err="1"/>
              <a:t>ORCPPLink</a:t>
            </a:r>
            <a:r>
              <a:rPr lang="en-US" dirty="0"/>
              <a:t> (Nonstate Agencies); Subscribe for notices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5A5C351-06F9-28D0-1816-6B415F03BA97}"/>
              </a:ext>
            </a:extLst>
          </p:cNvPr>
          <p:cNvSpPr txBox="1"/>
          <p:nvPr/>
        </p:nvSpPr>
        <p:spPr>
          <a:xfrm>
            <a:off x="161925" y="6291345"/>
            <a:ext cx="1186815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NOTE: Subscribe to </a:t>
            </a:r>
            <a:r>
              <a:rPr lang="en-US" sz="1600" dirty="0" err="1">
                <a:solidFill>
                  <a:schemeClr val="bg1"/>
                </a:solidFill>
              </a:rPr>
              <a:t>BuyerLink</a:t>
            </a:r>
            <a:r>
              <a:rPr lang="en-US" sz="1600" dirty="0">
                <a:solidFill>
                  <a:schemeClr val="bg1"/>
                </a:solidFill>
              </a:rPr>
              <a:t> (</a:t>
            </a:r>
            <a:r>
              <a:rPr lang="en-US" sz="1600" u="sng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http://listsmart.osl.state.or.us/mailman/listinfo/buyer-link</a:t>
            </a:r>
            <a:r>
              <a:rPr lang="en-US" sz="1600" dirty="0">
                <a:solidFill>
                  <a:schemeClr val="bg1"/>
                </a:solidFill>
              </a:rPr>
              <a:t>)  </a:t>
            </a:r>
            <a:r>
              <a:rPr lang="en-US" sz="1600" dirty="0" err="1">
                <a:solidFill>
                  <a:schemeClr val="bg1"/>
                </a:solidFill>
              </a:rPr>
              <a:t>ORCPPLink</a:t>
            </a:r>
            <a:r>
              <a:rPr lang="en-US" sz="1600" dirty="0">
                <a:solidFill>
                  <a:schemeClr val="bg1"/>
                </a:solidFill>
              </a:rPr>
              <a:t> (</a:t>
            </a:r>
            <a:r>
              <a:rPr lang="en-US" sz="1600" u="sng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info.orcpp@das.oregon.gov</a:t>
            </a:r>
            <a:r>
              <a:rPr lang="en-US" sz="1600" dirty="0">
                <a:solidFill>
                  <a:schemeClr val="bg1"/>
                </a:solidFill>
              </a:rPr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404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200A837C2F294B9F010BD48494492B" ma:contentTypeVersion="4" ma:contentTypeDescription="Create a new document." ma:contentTypeScope="" ma:versionID="1954da095df514a858e187da01d7c4bc">
  <xsd:schema xmlns:xsd="http://www.w3.org/2001/XMLSchema" xmlns:xs="http://www.w3.org/2001/XMLSchema" xmlns:p="http://schemas.microsoft.com/office/2006/metadata/properties" xmlns:ns1="http://schemas.microsoft.com/sharepoint/v3" xmlns:ns2="61349e09-f723-44c2-8cf0-84395070165b" xmlns:ns3="c11a4dd1-9999-41de-ad6b-508521c3559d" targetNamespace="http://schemas.microsoft.com/office/2006/metadata/properties" ma:root="true" ma:fieldsID="d80e92cc4fdda429363b7aeb532a226d" ns1:_="" ns2:_="" ns3:_="">
    <xsd:import namespace="http://schemas.microsoft.com/sharepoint/v3"/>
    <xsd:import namespace="61349e09-f723-44c2-8cf0-84395070165b"/>
    <xsd:import namespace="c11a4dd1-9999-41de-ad6b-508521c3559d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Category2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349e09-f723-44c2-8cf0-84395070165b" elementFormDefault="qualified">
    <xsd:import namespace="http://schemas.microsoft.com/office/2006/documentManagement/types"/>
    <xsd:import namespace="http://schemas.microsoft.com/office/infopath/2007/PartnerControls"/>
    <xsd:element name="Category2" ma:index="10" nillable="true" ma:displayName="Category" ma:format="Dropdown" ma:internalName="Category2">
      <xsd:simpleType>
        <xsd:union memberTypes="dms:Text">
          <xsd:simpleType>
            <xsd:restriction base="dms:Choice">
              <xsd:enumeration value="Disaster"/>
              <xsd:enumeration value="General"/>
              <xsd:enumeration value="IT"/>
              <xsd:enumeration value="Orcpp"/>
              <xsd:enumeration value="Orpin"/>
              <xsd:enumeration value="Training"/>
              <xsd:enumeration value="Travel"/>
              <xsd:enumeration value="Qrf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1a4dd1-9999-41de-ad6b-508521c3559d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ategory2 xmlns="61349e09-f723-44c2-8cf0-84395070165b" xsi:nil="true"/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DFB3CC5C-8D31-4F4D-B73C-BE404033B92F}"/>
</file>

<file path=customXml/itemProps2.xml><?xml version="1.0" encoding="utf-8"?>
<ds:datastoreItem xmlns:ds="http://schemas.openxmlformats.org/officeDocument/2006/customXml" ds:itemID="{D2CAF2AE-5A1C-411B-81E4-58AC5D9B1B4D}"/>
</file>

<file path=customXml/itemProps3.xml><?xml version="1.0" encoding="utf-8"?>
<ds:datastoreItem xmlns:ds="http://schemas.openxmlformats.org/officeDocument/2006/customXml" ds:itemID="{5B245897-9FA3-4D98-826E-83D7E0184B5B}"/>
</file>

<file path=docMetadata/LabelInfo.xml><?xml version="1.0" encoding="utf-8"?>
<clbl:labelList xmlns:clbl="http://schemas.microsoft.com/office/2020/mipLabelMetadata">
  <clbl:label id="{09b73270-2993-4076-be47-9c78f42a1e84}" enabled="1" method="Privileged" siteId="{aa3f6932-fa7c-47b4-a0ce-a598cad161cf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109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Work Order Contract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CATHERWOOD Lisa * DAS</dc:creator>
  <cp:lastModifiedBy>CATHERWOOD Lisa * DAS</cp:lastModifiedBy>
  <cp:revision>1</cp:revision>
  <dcterms:created xsi:type="dcterms:W3CDTF">2026-04-09T20:12:04Z</dcterms:created>
  <dcterms:modified xsi:type="dcterms:W3CDTF">2026-04-09T20:35:21Z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0x010100EA200A837C2F294B9F010BD48494492B</vt:lpwstr>
  </property>
</Properties>
</file>