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  <p:sldMasterId id="2147483692" r:id="rId6"/>
    <p:sldMasterId id="2147483702" r:id="rId7"/>
    <p:sldMasterId id="2147483712" r:id="rId8"/>
  </p:sldMasterIdLst>
  <p:handoutMasterIdLst>
    <p:handoutMasterId r:id="rId22"/>
  </p:handoutMasterIdLst>
  <p:sldIdLst>
    <p:sldId id="258" r:id="rId9"/>
    <p:sldId id="296" r:id="rId10"/>
    <p:sldId id="297" r:id="rId11"/>
    <p:sldId id="301" r:id="rId12"/>
    <p:sldId id="300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 Slides" id="{3EF7848E-A32D-4FD3-B646-4E2E76BFD92D}">
          <p14:sldIdLst/>
        </p14:section>
        <p14:section name="Title and Agenda Slides" id="{1156E33F-3CCC-4B65-8269-19CE3611B7D2}">
          <p14:sldIdLst/>
        </p14:section>
        <p14:section name="Transition and Layout Slide 1" id="{9F0E1A64-0577-452F-95B7-17EBC284974B}">
          <p14:sldIdLst>
            <p14:sldId id="258"/>
            <p14:sldId id="296"/>
            <p14:sldId id="297"/>
            <p14:sldId id="301"/>
            <p14:sldId id="300"/>
          </p14:sldIdLst>
        </p14:section>
        <p14:section name="Additional Slides" id="{BA10134C-E1FE-43E5-882C-401ECB93A858}">
          <p14:sldIdLst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  <p14:section name="Closing Slide" id="{8A0F46BC-6E6B-4A6F-8C06-E0732292B1E2}">
          <p14:sldIdLst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221"/>
    <a:srgbClr val="E1B924"/>
    <a:srgbClr val="ACC550"/>
    <a:srgbClr val="425F3F"/>
    <a:srgbClr val="263B80"/>
    <a:srgbClr val="618B5D"/>
    <a:srgbClr val="1A8CAA"/>
    <a:srgbClr val="005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15241-CEFB-4E8F-911B-63E772381B7E}" v="86" dt="2025-07-17T15:14:20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7468" autoAdjust="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31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7A1B24-EE15-8218-3544-AF0A9B5A6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82D68-CD58-54F0-A784-437B71723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A64D4-AEE2-4A33-B1F4-557841BF8E13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86FAB-4295-CE26-5D61-5BF6C19B91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0898C-6A67-D1EB-24EE-D03199B08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52AB-2902-4156-811F-21B969FC0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0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AD5F4C-B22E-87C5-5E33-084712F1B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0"/>
            <a:ext cx="12192000" cy="1817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8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10A0E-82BD-5AF0-FD1B-54E0308BA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4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D3892-2DD7-EE87-F2F7-DC597F2F7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8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451E1-4971-8C70-E29A-BF64AAFE2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4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9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D587D-CE87-9ECD-005A-7A19FDF65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72535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D587D-CE87-9ECD-005A-7A19FDF65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2297"/>
            <a:ext cx="5264150" cy="3638776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1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771E022-246E-3D33-45F6-AC6B91BF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089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0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4D970-23AF-733D-8FCE-4CE131F1C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302BEB-3422-9E94-962C-D3E5E341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76883E-1DE0-8729-513E-E5FADCCC8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750" y="2257636"/>
            <a:ext cx="6835899" cy="2342728"/>
          </a:xfrm>
        </p:spPr>
        <p:txBody>
          <a:bodyPr anchor="ctr" anchorCtr="0">
            <a:normAutofit/>
          </a:bodyPr>
          <a:lstStyle>
            <a:lvl1pPr algn="l"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3203676B-7580-1514-3A4C-85301B2E3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2257636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A42B2-326E-3C90-D997-BA0250247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9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388EB-350E-CCDF-E111-767A1E5A78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6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C267C0-70AF-005E-01CC-6AFBA4DD9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7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54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11AC5-A36D-3D4F-4E8B-6FF1F346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5989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0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11AC5-A36D-3D4F-4E8B-6FF1F346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9075"/>
            <a:ext cx="5264150" cy="3655452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7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5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5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3D29285-A485-B869-8F9E-49320269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22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5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B191-7D59-5AFE-03CA-9C08E47D3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82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13AE2-64EC-DCDD-CD00-07595AF3A0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18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0835C-084A-8A40-BF2D-A514771006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7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0CBB7-403E-80D3-8035-B91B9605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25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03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E2DA-C9B1-6134-9404-6723C75A2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5989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0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E2DA-C9B1-6134-9404-6723C75A2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0686"/>
            <a:ext cx="5264150" cy="3663841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9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7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DA62D9D-7F2C-8BE4-AAAC-E80FEE2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123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6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589C0-BBEC-3850-0914-49E7E2F8C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93772-5CD8-0D96-E16A-3B8BE93C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994839"/>
            <a:ext cx="5264150" cy="2268537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0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6E362-4BB4-86B1-4BDC-E3C9874DA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04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FE547D-9837-4263-7FBA-6518D4898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EC852F-9663-8F0F-A39E-C8C796F3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49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9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5D31B-E26E-1486-9E2D-C568EE44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94839"/>
            <a:ext cx="5264150" cy="2268537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5D31B-E26E-1486-9E2D-C568EE44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93909"/>
            <a:ext cx="5264150" cy="366946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6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4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A1E30B4-BF52-848B-6092-1C7BBC7F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359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69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5322B-D108-0B6F-CD74-36CF7534C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A12B5-49D0-25D4-CA0B-D418BA41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6361"/>
            <a:ext cx="5264150" cy="3547015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915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0A22A-B483-EC22-54C0-09282ADA1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41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A08AE-464A-92BF-D70B-F951F3AB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9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3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CC9B3E6-E9AA-901B-9EA9-DC8D7A36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5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4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D27A5-C18F-33C6-4AAF-EF2A84551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9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D354A7-A2BF-CBB3-A3D6-4FF62FB4B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3" r:id="rId2"/>
    <p:sldLayoutId id="2147483674" r:id="rId3"/>
    <p:sldLayoutId id="2147483675" r:id="rId4"/>
    <p:sldLayoutId id="2147483722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4B6F04-E005-981A-E21D-732CE579D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2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724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57068E-601E-5568-9B53-CD02EA2D4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2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E3B07B-9D76-BA71-338B-30745BB4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26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700F66-526F-6833-205A-CB37735E2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27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Don.Tesdal@DAS.Oregon.gov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on.Tesdal@DAS.Oregon.gov" TargetMode="External"/><Relationship Id="rId2" Type="http://schemas.openxmlformats.org/officeDocument/2006/relationships/hyperlink" Target="mailto:Jennifer.Beyer@DAS.Oregon.gov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Sven.Anderson@DAS.Oregon.gov" TargetMode="External"/><Relationship Id="rId3" Type="http://schemas.openxmlformats.org/officeDocument/2006/relationships/hyperlink" Target="https://www.oregon.gov/DAS/surplus/Pages/index.aspx" TargetMode="External"/><Relationship Id="rId7" Type="http://schemas.openxmlformats.org/officeDocument/2006/relationships/hyperlink" Target="mailto:Carla.Jeannette@DAS.Oregon.gov" TargetMode="External"/><Relationship Id="rId2" Type="http://schemas.openxmlformats.org/officeDocument/2006/relationships/hyperlink" Target="https://ppms.gov/login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Jennifer.Beyer@DAS.Oregon.gov" TargetMode="External"/><Relationship Id="rId5" Type="http://schemas.openxmlformats.org/officeDocument/2006/relationships/hyperlink" Target="mailto:Don.Tesdal@DAS.Oregon.gov" TargetMode="External"/><Relationship Id="rId4" Type="http://schemas.openxmlformats.org/officeDocument/2006/relationships/hyperlink" Target="https://www.oregon.gov/das/Surplus/Pages/Staff-Directory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PMS_noreply@gsa.gov" TargetMode="External"/><Relationship Id="rId2" Type="http://schemas.openxmlformats.org/officeDocument/2006/relationships/hyperlink" Target="mailto:Don.Tesdal@DAS.Oregon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pms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pms.gov/login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2">
              <a:lumMod val="20000"/>
              <a:lumOff val="8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4EB50-F4DA-C1D3-FFA3-EDFB2860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5" y="261257"/>
            <a:ext cx="10189029" cy="1297857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Personal Property Management System</a:t>
            </a:r>
            <a:br>
              <a:rPr lang="en-US" sz="2400" dirty="0"/>
            </a:br>
            <a:r>
              <a:rPr lang="en-US" sz="3200" dirty="0"/>
              <a:t>Searching for and requesting property in PPMS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A76085B-97C1-984F-436C-700368B33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9053"/>
            <a:ext cx="10515600" cy="2135848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The GSA PPMS is the Personal Property Management System, an online platform used by the General Services Administration (GSA) for managing the federal government's excess and surplus personal property. </a:t>
            </a:r>
          </a:p>
          <a:p>
            <a:r>
              <a:rPr lang="en-US" sz="2400" dirty="0">
                <a:latin typeface="+mj-lt"/>
              </a:rPr>
              <a:t>Federal agencies use PPMS to report property they no longer need, making it available for other agencies to acquire.</a:t>
            </a:r>
          </a:p>
          <a:p>
            <a:r>
              <a:rPr lang="en-US" sz="2400" dirty="0">
                <a:latin typeface="+mj-lt"/>
              </a:rPr>
              <a:t>Qualifying agencies can use PPMS to search for and request property that has been reported as excess by other agencies, essentially acting as a marketplace for reutilizing federal assets.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C75794-6B5D-5560-8DA0-69C230A7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27" y="1812280"/>
            <a:ext cx="3680545" cy="7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tx2">
              <a:lumMod val="20000"/>
              <a:lumOff val="8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EF02-2E67-1D11-D323-7CA22802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350" y="179109"/>
            <a:ext cx="4417158" cy="440160"/>
          </a:xfr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I want this – What do I do?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E442D-AD83-D601-24EF-7132B1469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7549" y="1603151"/>
            <a:ext cx="3932237" cy="3327067"/>
          </a:xfr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You’ve done your homework and are ready to request property, but how?</a:t>
            </a:r>
          </a:p>
          <a:p>
            <a:r>
              <a:rPr lang="en-US" dirty="0">
                <a:solidFill>
                  <a:schemeClr val="accent1"/>
                </a:solidFill>
                <a:latin typeface="+mj-lt"/>
              </a:rPr>
              <a:t>Send an email to: </a:t>
            </a:r>
            <a:r>
              <a:rPr lang="en-US" dirty="0">
                <a:solidFill>
                  <a:schemeClr val="accent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Don.Tesdal@DAS.Oregon.gov</a:t>
            </a:r>
            <a:endParaRPr lang="en-US" dirty="0">
              <a:solidFill>
                <a:schemeClr val="accent1"/>
              </a:solidFill>
              <a:latin typeface="+mj-lt"/>
            </a:endParaRPr>
          </a:p>
          <a:p>
            <a:r>
              <a:rPr lang="en-US" dirty="0">
                <a:solidFill>
                  <a:schemeClr val="accent1"/>
                </a:solidFill>
                <a:latin typeface="+mj-lt"/>
              </a:rPr>
              <a:t>In the subject line type:</a:t>
            </a:r>
          </a:p>
          <a:p>
            <a:r>
              <a:rPr lang="en-US" dirty="0">
                <a:solidFill>
                  <a:schemeClr val="accent1"/>
                </a:solidFill>
                <a:latin typeface="+mj-lt"/>
              </a:rPr>
              <a:t> Property Request and copy/paste the Item Control Number.</a:t>
            </a:r>
          </a:p>
          <a:p>
            <a:r>
              <a:rPr lang="en-US" dirty="0">
                <a:solidFill>
                  <a:schemeClr val="accent1"/>
                </a:solidFill>
                <a:latin typeface="+mj-lt"/>
              </a:rPr>
              <a:t>In the body of the email you can provide a screenshot of the splash page or simply let me know you’d like to request this ICN.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6E0E0-90BF-3A3F-F409-5E21C5DCE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2" y="861058"/>
            <a:ext cx="6740164" cy="576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0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tx2">
              <a:lumMod val="20000"/>
              <a:lumOff val="8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ED740B-170F-D6EA-1713-8B652FDDA674}"/>
              </a:ext>
            </a:extLst>
          </p:cNvPr>
          <p:cNvSpPr txBox="1"/>
          <p:nvPr/>
        </p:nvSpPr>
        <p:spPr>
          <a:xfrm>
            <a:off x="2328420" y="94269"/>
            <a:ext cx="6782626" cy="461665"/>
          </a:xfrm>
          <a:prstGeom prst="rect">
            <a:avLst/>
          </a:prstGeo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You’ve requested Property – What’s next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409CE-D77C-43F6-6ABF-42296B5E129D}"/>
              </a:ext>
            </a:extLst>
          </p:cNvPr>
          <p:cNvSpPr txBox="1"/>
          <p:nvPr/>
        </p:nvSpPr>
        <p:spPr>
          <a:xfrm>
            <a:off x="127221" y="835706"/>
            <a:ext cx="10033516" cy="830997"/>
          </a:xfrm>
          <a:prstGeom prst="rect">
            <a:avLst/>
          </a:prstGeo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j-lt"/>
              </a:rPr>
              <a:t>You will receive an email with your direct service charge quote.</a:t>
            </a:r>
          </a:p>
          <a:p>
            <a:r>
              <a:rPr lang="en-US" sz="1600" dirty="0">
                <a:solidFill>
                  <a:schemeClr val="accent1"/>
                </a:solidFill>
                <a:latin typeface="+mj-lt"/>
              </a:rPr>
              <a:t>The quote is based on you arranging the shipping directly to your location.</a:t>
            </a:r>
          </a:p>
          <a:p>
            <a:r>
              <a:rPr lang="en-US" sz="1600" dirty="0">
                <a:solidFill>
                  <a:schemeClr val="accent1"/>
                </a:solidFill>
                <a:latin typeface="+mj-lt"/>
              </a:rPr>
              <a:t>You must reply to the quote and confirm your intent to continue with the acquisition or decline.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8B568-1BF3-22C9-C7B2-8F6E99106965}"/>
              </a:ext>
            </a:extLst>
          </p:cNvPr>
          <p:cNvSpPr txBox="1"/>
          <p:nvPr/>
        </p:nvSpPr>
        <p:spPr>
          <a:xfrm>
            <a:off x="119269" y="1799043"/>
            <a:ext cx="11535530" cy="1077218"/>
          </a:xfrm>
          <a:prstGeom prst="rect">
            <a:avLst/>
          </a:prstGeo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j-lt"/>
              </a:rPr>
              <a:t>When you’ve agreed to the quote your property will be requested, and we wait for the SRD.</a:t>
            </a:r>
          </a:p>
          <a:p>
            <a:r>
              <a:rPr lang="en-US" sz="1600" dirty="0">
                <a:solidFill>
                  <a:schemeClr val="accent1"/>
                </a:solidFill>
                <a:latin typeface="+mj-lt"/>
              </a:rPr>
              <a:t>If allocated the property we will receive notification from GSA in the form of a transfer order.</a:t>
            </a:r>
          </a:p>
          <a:p>
            <a:r>
              <a:rPr lang="en-US" sz="1600" dirty="0">
                <a:solidFill>
                  <a:schemeClr val="accent1"/>
                </a:solidFill>
                <a:latin typeface="+mj-lt"/>
              </a:rPr>
              <a:t>The GSA transfer order and a Letter of Authorization to Remove will be sent to you and the property custodian.</a:t>
            </a:r>
          </a:p>
          <a:p>
            <a:r>
              <a:rPr lang="en-US" sz="1600" dirty="0">
                <a:solidFill>
                  <a:schemeClr val="accent1"/>
                </a:solidFill>
                <a:latin typeface="+mj-lt"/>
              </a:rPr>
              <a:t>It will be up to you to coordinate shipping with the property custodian and your chosen shipping vendor.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532E8-752D-BC63-2F18-136712F7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62" y="3055280"/>
            <a:ext cx="4964654" cy="3659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4DD97-45B8-6A3C-95FC-EC4BDA471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028" y="3065997"/>
            <a:ext cx="4386281" cy="368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3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tx2">
              <a:lumMod val="20000"/>
              <a:lumOff val="8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4C2DC-AB25-9F20-47B4-03E74BFDEF57}"/>
              </a:ext>
            </a:extLst>
          </p:cNvPr>
          <p:cNvSpPr txBox="1"/>
          <p:nvPr/>
        </p:nvSpPr>
        <p:spPr>
          <a:xfrm>
            <a:off x="395924" y="424206"/>
            <a:ext cx="9181707" cy="6124754"/>
          </a:xfrm>
          <a:prstGeom prst="rect">
            <a:avLst/>
          </a:prstGeo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j-lt"/>
              </a:rPr>
              <a:t>Let's wrap it up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solidFill>
                  <a:schemeClr val="tx2"/>
                </a:solidFill>
                <a:latin typeface="+mj-lt"/>
              </a:rPr>
              <a:t>You received your property </a:t>
            </a:r>
            <a:r>
              <a:rPr lang="en-US" dirty="0">
                <a:latin typeface="+mj-lt"/>
              </a:rPr>
              <a:t>– Email </a:t>
            </a:r>
            <a:r>
              <a:rPr lang="en-US" dirty="0">
                <a:latin typeface="+mj-lt"/>
                <a:hlinkClick r:id="rId2"/>
              </a:rPr>
              <a:t>Jennifer.Beyer@DAS.Oregon.gov</a:t>
            </a:r>
            <a:r>
              <a:rPr lang="en-US" dirty="0">
                <a:latin typeface="+mj-lt"/>
              </a:rPr>
              <a:t> AND </a:t>
            </a:r>
            <a:r>
              <a:rPr lang="en-US" dirty="0">
                <a:latin typeface="+mj-lt"/>
                <a:hlinkClick r:id="rId3"/>
              </a:rPr>
              <a:t>Don.Tesdal@DAS.Oregon.gov</a:t>
            </a:r>
            <a:r>
              <a:rPr lang="en-US" dirty="0">
                <a:latin typeface="+mj-lt"/>
              </a:rPr>
              <a:t> to let them know you have your property. Jennifer will send out your invoice and Don will send you a compliance and utilization form.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solidFill>
                  <a:schemeClr val="tx2"/>
                </a:solidFill>
                <a:latin typeface="+mj-lt"/>
              </a:rPr>
              <a:t>Compliance?</a:t>
            </a:r>
            <a:r>
              <a:rPr lang="en-US" dirty="0">
                <a:latin typeface="+mj-lt"/>
              </a:rPr>
              <a:t> – Yes, anything with an original acquisition cost (OAC) less than $5K has a 12-month restriction period (Don’t sell it or lose it). Anything with an OAC greater than $5K has an 18-month restriction period. 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solidFill>
                  <a:schemeClr val="tx2"/>
                </a:solidFill>
                <a:latin typeface="+mj-lt"/>
              </a:rPr>
              <a:t>Returns</a:t>
            </a:r>
            <a:r>
              <a:rPr lang="en-US" dirty="0">
                <a:latin typeface="+mj-lt"/>
              </a:rPr>
              <a:t> – You received your item and it’s not what you thought or not as described or does not work. You can return it to us for a refund of your service charge, but not your shipping costs.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Return it within 30 days for a full 100% return on the service charge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Return it within 31-60 days for a 50% return on the service charge.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After 60 days it is yours to keep and falls under the above-mentioned compliance terms.</a:t>
            </a:r>
          </a:p>
        </p:txBody>
      </p:sp>
    </p:spTree>
    <p:extLst>
      <p:ext uri="{BB962C8B-B14F-4D97-AF65-F5344CB8AC3E}">
        <p14:creationId xmlns:p14="http://schemas.microsoft.com/office/powerpoint/2010/main" val="387959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tx2">
              <a:lumMod val="20000"/>
              <a:lumOff val="8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C91D01-9E9F-0737-D0A6-53FDCBC56C19}"/>
              </a:ext>
            </a:extLst>
          </p:cNvPr>
          <p:cNvSpPr txBox="1"/>
          <p:nvPr/>
        </p:nvSpPr>
        <p:spPr>
          <a:xfrm>
            <a:off x="1055800" y="867266"/>
            <a:ext cx="8408712" cy="5109091"/>
          </a:xfrm>
          <a:prstGeom prst="rect">
            <a:avLst/>
          </a:prstGeo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j-lt"/>
              </a:rPr>
              <a:t>PPMS Login: </a:t>
            </a:r>
            <a:r>
              <a:rPr lang="en-US" dirty="0">
                <a:latin typeface="+mj-lt"/>
                <a:hlinkClick r:id="rId2"/>
              </a:rPr>
              <a:t>https://ppms.gov/login</a:t>
            </a:r>
            <a:endParaRPr lang="en-US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dirty="0">
                <a:latin typeface="+mj-lt"/>
                <a:hlinkClick r:id="rId3"/>
              </a:rPr>
              <a:t>Oregon State and Federal Surplus Property</a:t>
            </a:r>
          </a:p>
          <a:p>
            <a:endParaRPr lang="en-US" dirty="0">
              <a:latin typeface="+mj-lt"/>
              <a:hlinkClick r:id="rId3"/>
            </a:endParaRPr>
          </a:p>
          <a:p>
            <a:r>
              <a:rPr lang="en-US" dirty="0">
                <a:latin typeface="+mj-lt"/>
                <a:hlinkClick r:id="rId3"/>
              </a:rPr>
              <a:t> </a:t>
            </a:r>
            <a:r>
              <a:rPr lang="en-US" dirty="0">
                <a:latin typeface="+mj-lt"/>
                <a:hlinkClick r:id="rId4"/>
              </a:rPr>
              <a:t>Staff Directory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State and Federal Surplus Property</a:t>
            </a:r>
          </a:p>
          <a:p>
            <a:r>
              <a:rPr lang="en-US" dirty="0">
                <a:latin typeface="+mj-lt"/>
              </a:rPr>
              <a:t>1655 Salem Industrial Drive NE</a:t>
            </a:r>
          </a:p>
          <a:p>
            <a:r>
              <a:rPr lang="en-US" dirty="0">
                <a:latin typeface="+mj-lt"/>
              </a:rPr>
              <a:t>Salem, OR 97301</a:t>
            </a:r>
          </a:p>
          <a:p>
            <a:r>
              <a:rPr lang="en-US" dirty="0">
                <a:latin typeface="+mj-lt"/>
              </a:rPr>
              <a:t>​​​​​​Phone: 503-378-6020</a:t>
            </a:r>
          </a:p>
          <a:p>
            <a:br>
              <a:rPr lang="en-US" sz="1600" dirty="0">
                <a:latin typeface="+mj-lt"/>
              </a:rPr>
            </a:br>
            <a:r>
              <a:rPr lang="en-US" sz="1400" b="1" dirty="0">
                <a:solidFill>
                  <a:schemeClr val="tx2"/>
                </a:solidFill>
                <a:latin typeface="+mj-lt"/>
              </a:rPr>
              <a:t>Login Credentials – Property Requests – Compliance: </a:t>
            </a:r>
            <a:r>
              <a:rPr lang="en-US" sz="1600" dirty="0">
                <a:latin typeface="+mj-lt"/>
                <a:hlinkClick r:id="rId5"/>
              </a:rPr>
              <a:t>Don.Tesdal@DAS.Oregon.gov</a:t>
            </a:r>
            <a:r>
              <a:rPr lang="en-US" sz="1600" dirty="0">
                <a:latin typeface="+mj-lt"/>
              </a:rPr>
              <a:t>   </a:t>
            </a:r>
          </a:p>
          <a:p>
            <a:r>
              <a:rPr lang="en-US" sz="1600" dirty="0">
                <a:latin typeface="+mj-lt"/>
              </a:rPr>
              <a:t>​​​​​​</a:t>
            </a:r>
            <a:br>
              <a:rPr lang="en-US" sz="1600" dirty="0">
                <a:latin typeface="+mj-lt"/>
              </a:rPr>
            </a:br>
            <a:r>
              <a:rPr lang="en-US" sz="1400" b="1" dirty="0">
                <a:solidFill>
                  <a:schemeClr val="tx2"/>
                </a:solidFill>
                <a:latin typeface="+mj-lt"/>
              </a:rPr>
              <a:t>Invoicing – Warehouse Inventory: </a:t>
            </a:r>
            <a:r>
              <a:rPr lang="en-US" sz="1600" dirty="0">
                <a:latin typeface="+mj-lt"/>
                <a:hlinkClick r:id="rId6"/>
              </a:rPr>
              <a:t>Jennifer.Beyer@DAS.Oregon.gov</a:t>
            </a:r>
            <a:endParaRPr lang="en-US" sz="1600" dirty="0">
              <a:latin typeface="+mj-lt"/>
            </a:endParaRPr>
          </a:p>
          <a:p>
            <a:br>
              <a:rPr lang="en-US" sz="1600" dirty="0">
                <a:latin typeface="+mj-lt"/>
              </a:rPr>
            </a:br>
            <a:r>
              <a:rPr lang="en-US" sz="1400" b="1" dirty="0">
                <a:solidFill>
                  <a:schemeClr val="tx2"/>
                </a:solidFill>
                <a:latin typeface="+mj-lt"/>
              </a:rPr>
              <a:t>Eligibility: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>
                <a:latin typeface="+mj-lt"/>
                <a:hlinkClick r:id="rId7"/>
              </a:rPr>
              <a:t>Carla.Jeannette@DAS.Oregon.gov</a:t>
            </a:r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400" b="1" dirty="0">
                <a:solidFill>
                  <a:schemeClr val="tx2"/>
                </a:solidFill>
                <a:latin typeface="+mj-lt"/>
              </a:rPr>
              <a:t>Manager: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>
                <a:latin typeface="+mj-lt"/>
                <a:hlinkClick r:id="rId8"/>
              </a:rPr>
              <a:t>Sven.Anderson@DAS.Oregon.gov</a:t>
            </a:r>
            <a:r>
              <a:rPr lang="en-US" sz="1600" dirty="0">
                <a:latin typeface="+mj-lt"/>
              </a:rPr>
              <a:t> </a:t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220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tx2">
              <a:lumMod val="20000"/>
              <a:lumOff val="8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02EB-7C59-291A-BEEA-DF14F8DD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Gain Access to PPMS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994A-F8E1-97E8-69CD-DBC3548380B3}"/>
              </a:ext>
            </a:extLst>
          </p:cNvPr>
          <p:cNvSpPr>
            <a:spLocks noGrp="1"/>
          </p:cNvSpPr>
          <p:nvPr>
            <p:ph idx="1"/>
          </p:nvPr>
        </p:nvSpPr>
        <p:spPr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z="1800" dirty="0">
                <a:latin typeface="+mj-lt"/>
              </a:rPr>
              <a:t>To obtain View Only search credentials in PPMS send an email to:</a:t>
            </a:r>
          </a:p>
          <a:p>
            <a:r>
              <a:rPr lang="en-US" sz="1800" dirty="0" err="1">
                <a:latin typeface="+mj-lt"/>
                <a:hlinkClick r:id="rId2"/>
              </a:rPr>
              <a:t>Don.Tesdal@DAS.Oregon.Gov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Once registered you will receive an automated email from </a:t>
            </a:r>
            <a:r>
              <a:rPr lang="en-US" sz="1800" dirty="0">
                <a:latin typeface="+mj-lt"/>
                <a:hlinkClick r:id="rId3"/>
              </a:rPr>
              <a:t>PPMS_noreply@gsa.gov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Follow the guidance given in the email</a:t>
            </a:r>
            <a:endParaRPr lang="en-US" dirty="0"/>
          </a:p>
          <a:p>
            <a:pPr>
              <a:buNone/>
            </a:pPr>
            <a:r>
              <a:rPr lang="en-US" dirty="0">
                <a:latin typeface="+mj-lt"/>
              </a:rPr>
              <a:t>Sample of what you will receive</a:t>
            </a:r>
          </a:p>
          <a:p>
            <a:pPr>
              <a:buNone/>
            </a:pPr>
            <a:r>
              <a:rPr lang="en-US" i="1" dirty="0"/>
              <a:t>You have been registered on PPMS with YourEmail@YourDomain.org</a:t>
            </a:r>
          </a:p>
          <a:p>
            <a:pPr>
              <a:buNone/>
            </a:pPr>
            <a:br>
              <a:rPr lang="en-US" i="1" dirty="0"/>
            </a:br>
            <a:r>
              <a:rPr lang="en-US" i="1" dirty="0"/>
              <a:t>We have provided you with a temporary password. Please use this temporary password to log into PPMS. Then, update the temporary password to a password of your choice.</a:t>
            </a:r>
            <a:br>
              <a:rPr lang="en-US" i="1" dirty="0"/>
            </a:br>
            <a:r>
              <a:rPr lang="en-US" i="1" dirty="0"/>
              <a:t>Temporary Password: 86cE&amp;v%S&amp;byM</a:t>
            </a:r>
            <a:br>
              <a:rPr lang="en-US" i="1" dirty="0"/>
            </a:br>
            <a:r>
              <a:rPr lang="en-US" i="1" dirty="0"/>
              <a:t>To complete the registration process, please click </a:t>
            </a:r>
            <a:r>
              <a:rPr lang="en-US" i="1" dirty="0">
                <a:hlinkClick r:id="rId4"/>
              </a:rPr>
              <a:t>https://ppms.gov</a:t>
            </a:r>
            <a:r>
              <a:rPr lang="en-US" i="1" dirty="0"/>
              <a:t> and follow the instructions. </a:t>
            </a:r>
            <a:br>
              <a:rPr lang="en-US" i="1" dirty="0"/>
            </a:br>
            <a:r>
              <a:rPr lang="en-US" i="1" dirty="0"/>
              <a:t>New Permissions: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7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tx2">
              <a:lumMod val="20000"/>
              <a:lumOff val="8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CE2F-62EA-39EC-1C0B-EE466CF0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27193"/>
            <a:ext cx="6516164" cy="1610776"/>
          </a:xfrm>
        </p:spPr>
        <p:txBody>
          <a:bodyPr>
            <a:normAutofit/>
          </a:bodyPr>
          <a:lstStyle/>
          <a:p>
            <a:r>
              <a:rPr lang="en-US" dirty="0"/>
              <a:t>Logging in to PPMS</a:t>
            </a:r>
            <a:br>
              <a:rPr lang="en-US" dirty="0"/>
            </a:br>
            <a:r>
              <a:rPr lang="en-US" sz="2200" dirty="0">
                <a:latin typeface="+mj-lt"/>
              </a:rPr>
              <a:t>Log in to PPMS at </a:t>
            </a:r>
            <a:r>
              <a:rPr lang="en-US" sz="22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https://ppms.gov/login</a:t>
            </a:r>
            <a:endParaRPr lang="en-US" dirty="0"/>
          </a:p>
        </p:txBody>
      </p:sp>
      <p:pic>
        <p:nvPicPr>
          <p:cNvPr id="9" name="Picture 8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D377577E-3D23-69B0-E504-877B0A038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19" y="1844386"/>
            <a:ext cx="7976955" cy="48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4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2">
              <a:lumMod val="20000"/>
              <a:lumOff val="8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75D829-228D-E082-9416-F1EF11CFDF65}"/>
              </a:ext>
            </a:extLst>
          </p:cNvPr>
          <p:cNvSpPr txBox="1"/>
          <p:nvPr/>
        </p:nvSpPr>
        <p:spPr>
          <a:xfrm>
            <a:off x="320486" y="376394"/>
            <a:ext cx="6581246" cy="707886"/>
          </a:xfrm>
          <a:prstGeom prst="rect">
            <a:avLst/>
          </a:prstGeo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From the Homepage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Go to Property Functions &gt; Search Property</a:t>
            </a:r>
          </a:p>
        </p:txBody>
      </p:sp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88FF83D-DDA2-E7F9-1ABD-D570255C6D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54" y="2292860"/>
            <a:ext cx="3851601" cy="2083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2C38A6-F2E5-DDE5-356B-1C8F62441E04}"/>
              </a:ext>
            </a:extLst>
          </p:cNvPr>
          <p:cNvSpPr txBox="1"/>
          <p:nvPr/>
        </p:nvSpPr>
        <p:spPr>
          <a:xfrm>
            <a:off x="894180" y="4949072"/>
            <a:ext cx="10554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Note: PPMS works best in the Google Chrome Browser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147A02-FDD2-2C94-90A6-8A7456B98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38" y="2258170"/>
            <a:ext cx="6786500" cy="22037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BE5B44-D160-78D9-61D7-17134B9094A2}"/>
              </a:ext>
            </a:extLst>
          </p:cNvPr>
          <p:cNvSpPr txBox="1"/>
          <p:nvPr/>
        </p:nvSpPr>
        <p:spPr>
          <a:xfrm>
            <a:off x="326577" y="1623870"/>
            <a:ext cx="10982494" cy="338554"/>
          </a:xfrm>
          <a:prstGeom prst="rect">
            <a:avLst/>
          </a:prstGeo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+mj-lt"/>
              </a:rPr>
              <a:t>Choose “Want List” to enter specific search criteria and you will receive an email when that is listed.</a:t>
            </a:r>
          </a:p>
        </p:txBody>
      </p:sp>
    </p:spTree>
    <p:extLst>
      <p:ext uri="{BB962C8B-B14F-4D97-AF65-F5344CB8AC3E}">
        <p14:creationId xmlns:p14="http://schemas.microsoft.com/office/powerpoint/2010/main" val="361466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tx2">
              <a:lumMod val="20000"/>
              <a:lumOff val="8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931071-59A8-CE5A-E375-39C669063EF4}"/>
              </a:ext>
            </a:extLst>
          </p:cNvPr>
          <p:cNvSpPr txBox="1"/>
          <p:nvPr/>
        </p:nvSpPr>
        <p:spPr>
          <a:xfrm>
            <a:off x="340467" y="160257"/>
            <a:ext cx="7069001" cy="1107996"/>
          </a:xfrm>
          <a:prstGeom prst="rect">
            <a:avLst/>
          </a:prstGeo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+mj-lt"/>
              </a:rPr>
              <a:t>Search for an item</a:t>
            </a:r>
          </a:p>
          <a:p>
            <a:pPr marL="469900" indent="-241300" algn="ctr">
              <a:buClr>
                <a:schemeClr val="dk1"/>
              </a:buClr>
              <a:buSzPts val="800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You can use keyword or advanced search</a:t>
            </a:r>
          </a:p>
          <a:p>
            <a:pPr marL="469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E0A6E-0BD4-C2A9-9F42-5A1188E7BDD7}"/>
              </a:ext>
            </a:extLst>
          </p:cNvPr>
          <p:cNvSpPr txBox="1"/>
          <p:nvPr/>
        </p:nvSpPr>
        <p:spPr>
          <a:xfrm>
            <a:off x="340467" y="1992429"/>
            <a:ext cx="3540126" cy="3139321"/>
          </a:xfrm>
          <a:prstGeom prst="rect">
            <a:avLst/>
          </a:prstGeo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Advanced search lets you search by multiple attributes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State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Federal Supply Class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Condition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Reimbursement Required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Reported Date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ERD/ SRD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</a:rPr>
              <a:t>Photo Filter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</a:rPr>
              <a:t>Zip Code</a:t>
            </a:r>
          </a:p>
        </p:txBody>
      </p:sp>
      <p:pic>
        <p:nvPicPr>
          <p:cNvPr id="63" name="Picture 62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282B632F-6C0D-34FD-8FF6-4B2F2A07B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04" y="1618977"/>
            <a:ext cx="6662017" cy="494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2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tx2">
              <a:lumMod val="20000"/>
              <a:lumOff val="8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email&#10;&#10;AI-generated content may be incorrect.">
            <a:extLst>
              <a:ext uri="{FF2B5EF4-FFF2-40B4-BE49-F238E27FC236}">
                <a16:creationId xmlns:a16="http://schemas.microsoft.com/office/drawing/2014/main" id="{2D9C98A3-D96F-771A-066D-282DACAB7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" y="0"/>
            <a:ext cx="656802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581F3D-0B24-991A-7CFB-8E985A926E4A}"/>
              </a:ext>
            </a:extLst>
          </p:cNvPr>
          <p:cNvSpPr txBox="1"/>
          <p:nvPr/>
        </p:nvSpPr>
        <p:spPr>
          <a:xfrm>
            <a:off x="7283375" y="1677862"/>
            <a:ext cx="4427621" cy="461665"/>
          </a:xfrm>
          <a:prstGeom prst="rect">
            <a:avLst/>
          </a:prstGeo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View Your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7F18-B5DE-8015-A444-643066143468}"/>
              </a:ext>
            </a:extLst>
          </p:cNvPr>
          <p:cNvSpPr txBox="1"/>
          <p:nvPr/>
        </p:nvSpPr>
        <p:spPr>
          <a:xfrm rot="10800000" flipV="1">
            <a:off x="7328163" y="2812105"/>
            <a:ext cx="4338044" cy="3046988"/>
          </a:xfrm>
          <a:prstGeom prst="rect">
            <a:avLst/>
          </a:prstGeo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At a glance you can easily view the item description, property location, condition, available QTY, and the Surplus Release Date.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You can also see what qty has been requested by others to get a sense of your likelihood of receiving the item.</a:t>
            </a:r>
          </a:p>
        </p:txBody>
      </p:sp>
    </p:spTree>
    <p:extLst>
      <p:ext uri="{BB962C8B-B14F-4D97-AF65-F5344CB8AC3E}">
        <p14:creationId xmlns:p14="http://schemas.microsoft.com/office/powerpoint/2010/main" val="192774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tx2">
              <a:lumMod val="20000"/>
              <a:lumOff val="8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B5B93-22D5-BA18-51B6-348A0E2E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5" y="1932495"/>
            <a:ext cx="2437468" cy="467131"/>
          </a:xfr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b">
            <a:normAutofit/>
          </a:bodyPr>
          <a:lstStyle/>
          <a:p>
            <a:r>
              <a:rPr lang="en-US" sz="2400" b="1" dirty="0"/>
              <a:t>Consider this: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FB805E-991E-52B8-58DF-11CDC5D0FF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278295" y="211894"/>
            <a:ext cx="7434471" cy="651093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D2C0879-94DA-890E-3B3A-7EFDE9AA7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79890" y="2592422"/>
            <a:ext cx="3932237" cy="3478440"/>
          </a:xfr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Surplus Release Date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- You must request the property before the SRD.</a:t>
            </a:r>
          </a:p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Condition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 – New/Unused, Repairable, Scrap?</a:t>
            </a:r>
          </a:p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Location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 – Shipping property from across the country is expensive. Look closer to home.</a:t>
            </a:r>
          </a:p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Property Custodian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– Do you need more information about the property? Email and call the custodian and Point of Contact for a photo or turn-in document.</a:t>
            </a:r>
          </a:p>
        </p:txBody>
      </p:sp>
    </p:spTree>
    <p:extLst>
      <p:ext uri="{BB962C8B-B14F-4D97-AF65-F5344CB8AC3E}">
        <p14:creationId xmlns:p14="http://schemas.microsoft.com/office/powerpoint/2010/main" val="290152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tx2">
              <a:lumMod val="20000"/>
              <a:lumOff val="8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D0B3-5297-C918-43B4-A2E021E2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117" y="1527143"/>
            <a:ext cx="4523761" cy="499621"/>
          </a:xfr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sz="2400" b="1" dirty="0"/>
              <a:t>Reimbursement Required?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59CDC21-40EA-39A2-683C-9759B9B46A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05" b="1405"/>
          <a:stretch/>
        </p:blipFill>
        <p:spPr>
          <a:xfrm>
            <a:off x="151074" y="375267"/>
            <a:ext cx="7164125" cy="62264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35636-AA96-58D8-7D34-CCBC17EE0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2246" y="2196445"/>
            <a:ext cx="4527206" cy="3804519"/>
          </a:xfr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</a:rPr>
              <a:t>Some property is listed as reimbursement required. </a:t>
            </a:r>
          </a:p>
          <a:p>
            <a:r>
              <a:rPr lang="en-US" sz="1800" dirty="0">
                <a:solidFill>
                  <a:schemeClr val="accent1"/>
                </a:solidFill>
                <a:latin typeface="+mj-lt"/>
              </a:rPr>
              <a:t>When this is the case, you will also see a listed Fair Market Value. </a:t>
            </a:r>
          </a:p>
          <a:p>
            <a:r>
              <a:rPr lang="en-US" sz="1800" dirty="0">
                <a:solidFill>
                  <a:schemeClr val="accent1"/>
                </a:solidFill>
                <a:latin typeface="+mj-lt"/>
              </a:rPr>
              <a:t>This means the listing agency is asking to be reimbursed for this property. </a:t>
            </a:r>
          </a:p>
          <a:p>
            <a:r>
              <a:rPr lang="en-US" sz="1800" dirty="0">
                <a:solidFill>
                  <a:schemeClr val="accent1"/>
                </a:solidFill>
                <a:latin typeface="+mj-lt"/>
              </a:rPr>
              <a:t>The fair market value is what you will pay them. </a:t>
            </a:r>
          </a:p>
          <a:p>
            <a:r>
              <a:rPr lang="en-US" sz="1800" dirty="0">
                <a:solidFill>
                  <a:schemeClr val="accent1"/>
                </a:solidFill>
                <a:latin typeface="+mj-lt"/>
              </a:rPr>
              <a:t>In addition, you will be invoiced 5% of the agreed upon FMV to Oregon Surplus Property for our services.</a:t>
            </a:r>
          </a:p>
        </p:txBody>
      </p:sp>
    </p:spTree>
    <p:extLst>
      <p:ext uri="{BB962C8B-B14F-4D97-AF65-F5344CB8AC3E}">
        <p14:creationId xmlns:p14="http://schemas.microsoft.com/office/powerpoint/2010/main" val="422759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tx2">
              <a:lumMod val="20000"/>
              <a:lumOff val="8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5B43-5905-227D-4AB0-58F78AF7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399" y="1489435"/>
            <a:ext cx="4062952" cy="527900"/>
          </a:xfr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sz="2400" b="1" dirty="0"/>
              <a:t>How do I find Vehicles?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C043B-6170-2151-A76F-9EFFAD070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0545" y="2253006"/>
            <a:ext cx="4703975" cy="1725106"/>
          </a:xfr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Select Advanced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Choose your desired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Select Uncheck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Select your desired category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B6FB78-9FFD-7039-529F-4F0881242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30" y="305227"/>
            <a:ext cx="5388301" cy="62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36167"/>
      </p:ext>
    </p:extLst>
  </p:cSld>
  <p:clrMapOvr>
    <a:masterClrMapping/>
  </p:clrMapOvr>
</p:sld>
</file>

<file path=ppt/theme/theme1.xml><?xml version="1.0" encoding="utf-8"?>
<a:theme xmlns:a="http://schemas.openxmlformats.org/drawingml/2006/main" name="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952CFFC0-9B17-4F2C-B74B-C7CFB12DACD9}"/>
    </a:ext>
  </a:extLst>
</a:theme>
</file>

<file path=ppt/theme/theme2.xml><?xml version="1.0" encoding="utf-8"?>
<a:theme xmlns:a="http://schemas.openxmlformats.org/drawingml/2006/main" name="1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6FDF6CAC-E375-4D9A-9675-21B8AEF9ABBA}"/>
    </a:ext>
  </a:extLst>
</a:theme>
</file>

<file path=ppt/theme/theme3.xml><?xml version="1.0" encoding="utf-8"?>
<a:theme xmlns:a="http://schemas.openxmlformats.org/drawingml/2006/main" name="2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69BF9B39-1A58-4A65-81D6-33B249E1B5DB}"/>
    </a:ext>
  </a:extLst>
</a:theme>
</file>

<file path=ppt/theme/theme4.xml><?xml version="1.0" encoding="utf-8"?>
<a:theme xmlns:a="http://schemas.openxmlformats.org/drawingml/2006/main" name="3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38D65B92-31E8-4B39-9E05-6DA3AF1E2619}"/>
    </a:ext>
  </a:extLst>
</a:theme>
</file>

<file path=ppt/theme/theme5.xml><?xml version="1.0" encoding="utf-8"?>
<a:theme xmlns:a="http://schemas.openxmlformats.org/drawingml/2006/main" name="4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C7445596-8740-40BC-A258-7E1E7E0A487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22BA70B3B6344CB7A99797194B6347" ma:contentTypeVersion="2" ma:contentTypeDescription="Create a new document." ma:contentTypeScope="" ma:versionID="02812c2d792b2885356f2e09825f3d5a">
  <xsd:schema xmlns:xsd="http://www.w3.org/2001/XMLSchema" xmlns:xs="http://www.w3.org/2001/XMLSchema" xmlns:p="http://schemas.microsoft.com/office/2006/metadata/properties" xmlns:ns1="http://schemas.microsoft.com/sharepoint/v3" xmlns:ns2="c11a4dd1-9999-41de-ad6b-508521c3559d" targetNamespace="http://schemas.microsoft.com/office/2006/metadata/properties" ma:root="true" ma:fieldsID="4381aa15b77a6a890faf3864a8da2982" ns1:_="" ns2:_="">
    <xsd:import namespace="http://schemas.microsoft.com/sharepoint/v3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5B2366-684B-4095-A35B-BDDACCB55D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745ADF-040B-41DC-AA2C-6B34774E2BC4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09137baa-9c37-4b0a-8673-9d5dcda32f7b"/>
    <ds:schemaRef ds:uri="http://purl.org/dc/dcmitype/"/>
    <ds:schemaRef ds:uri="896391a8-8ee5-4cbc-b720-b4f9aec1dc3d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918EFD2-6AB0-4D5A-8919-49633D31072B}"/>
</file>

<file path=docMetadata/LabelInfo.xml><?xml version="1.0" encoding="utf-8"?>
<clbl:labelList xmlns:clbl="http://schemas.microsoft.com/office/2020/mipLabelMetadata">
  <clbl:label id="{09b73270-2993-4076-be47-9c78f42a1e84}" enabled="1" method="Privileged" siteId="{aa3f6932-fa7c-47b4-a0ce-a598cad161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DAS PowerPoint Presentation with Instructions 1</Template>
  <TotalTime>992</TotalTime>
  <Words>1032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Montserrat</vt:lpstr>
      <vt:lpstr>DAS_2022</vt:lpstr>
      <vt:lpstr>1_DAS_2022</vt:lpstr>
      <vt:lpstr>2_DAS_2022</vt:lpstr>
      <vt:lpstr>3_DAS_2022</vt:lpstr>
      <vt:lpstr>4_DAS_2022</vt:lpstr>
      <vt:lpstr>Personal Property Management System Searching for and requesting property in PPMS</vt:lpstr>
      <vt:lpstr>How to Gain Access to PPMS</vt:lpstr>
      <vt:lpstr>Logging in to PPMS Log in to PPMS at https://ppms.gov/login</vt:lpstr>
      <vt:lpstr>PowerPoint Presentation</vt:lpstr>
      <vt:lpstr>PowerPoint Presentation</vt:lpstr>
      <vt:lpstr>PowerPoint Presentation</vt:lpstr>
      <vt:lpstr>Consider this:</vt:lpstr>
      <vt:lpstr>Reimbursement Required?</vt:lpstr>
      <vt:lpstr>How do I find Vehicles?</vt:lpstr>
      <vt:lpstr>I want this – What do I do?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TESDAL Don * DAS</dc:creator>
  <cp:lastModifiedBy>TESDAL Don * DAS</cp:lastModifiedBy>
  <cp:revision>5</cp:revision>
  <dcterms:created xsi:type="dcterms:W3CDTF">2025-06-26T16:17:08Z</dcterms:created>
  <dcterms:modified xsi:type="dcterms:W3CDTF">2025-07-21T20:20:21Z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0x0101000222BA70B3B6344CB7A99797194B6347</vt:lpwstr>
  </property>
</Properties>
</file>