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2" r:id="rId6"/>
    <p:sldMasterId id="2147483702" r:id="rId7"/>
    <p:sldMasterId id="2147483712" r:id="rId8"/>
  </p:sldMasterIdLst>
  <p:notesMasterIdLst>
    <p:notesMasterId r:id="rId31"/>
  </p:notesMasterIdLst>
  <p:handoutMasterIdLst>
    <p:handoutMasterId r:id="rId32"/>
  </p:handoutMasterIdLst>
  <p:sldIdLst>
    <p:sldId id="256" r:id="rId9"/>
    <p:sldId id="298" r:id="rId10"/>
    <p:sldId id="300" r:id="rId11"/>
    <p:sldId id="302" r:id="rId12"/>
    <p:sldId id="303" r:id="rId13"/>
    <p:sldId id="304" r:id="rId14"/>
    <p:sldId id="262" r:id="rId15"/>
    <p:sldId id="306" r:id="rId16"/>
    <p:sldId id="308" r:id="rId17"/>
    <p:sldId id="310" r:id="rId18"/>
    <p:sldId id="311" r:id="rId19"/>
    <p:sldId id="272" r:id="rId20"/>
    <p:sldId id="314" r:id="rId21"/>
    <p:sldId id="316" r:id="rId22"/>
    <p:sldId id="318" r:id="rId23"/>
    <p:sldId id="320" r:id="rId24"/>
    <p:sldId id="322" r:id="rId25"/>
    <p:sldId id="330" r:id="rId26"/>
    <p:sldId id="324" r:id="rId27"/>
    <p:sldId id="326" r:id="rId28"/>
    <p:sldId id="328" r:id="rId29"/>
    <p:sldId id="3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 Slides" id="{3EF7848E-A32D-4FD3-B646-4E2E76BFD92D}">
          <p14:sldIdLst/>
        </p14:section>
        <p14:section name="Title and Agenda Slides" id="{1156E33F-3CCC-4B65-8269-19CE3611B7D2}">
          <p14:sldIdLst>
            <p14:sldId id="256"/>
          </p14:sldIdLst>
        </p14:section>
        <p14:section name="Transition and Layout Slide 1" id="{9F0E1A64-0577-452F-95B7-17EBC284974B}">
          <p14:sldIdLst/>
        </p14:section>
        <p14:section name="Transition and Layout Slides 2" id="{499BB9C9-CD85-4178-B00D-1DDE74F07031}">
          <p14:sldIdLst/>
        </p14:section>
        <p14:section name="Transition and Layout Slides 3" id="{60DECBA8-3F1B-45F8-B03B-9F1A155AA6DE}">
          <p14:sldIdLst/>
        </p14:section>
        <p14:section name="Transition and Layout Slides 4" id="{E098620E-D782-4904-9EE7-31B6712BD8F7}">
          <p14:sldIdLst/>
        </p14:section>
        <p14:section name="Additional Slides" id="{BA10134C-E1FE-43E5-882C-401ECB93A858}">
          <p14:sldIdLst>
            <p14:sldId id="298"/>
            <p14:sldId id="300"/>
            <p14:sldId id="302"/>
            <p14:sldId id="303"/>
            <p14:sldId id="304"/>
            <p14:sldId id="262"/>
            <p14:sldId id="306"/>
            <p14:sldId id="308"/>
            <p14:sldId id="310"/>
            <p14:sldId id="311"/>
            <p14:sldId id="272"/>
            <p14:sldId id="314"/>
            <p14:sldId id="316"/>
            <p14:sldId id="318"/>
            <p14:sldId id="320"/>
            <p14:sldId id="322"/>
            <p14:sldId id="330"/>
            <p14:sldId id="324"/>
            <p14:sldId id="326"/>
            <p14:sldId id="328"/>
            <p14:sldId id="329"/>
          </p14:sldIdLst>
        </p14:section>
        <p14:section name="Closing Slide" id="{8A0F46BC-6E6B-4A6F-8C06-E0732292B1E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21"/>
    <a:srgbClr val="E1B924"/>
    <a:srgbClr val="ACC550"/>
    <a:srgbClr val="425F3F"/>
    <a:srgbClr val="263B80"/>
    <a:srgbClr val="618B5D"/>
    <a:srgbClr val="1A8CAA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68" autoAdjust="0"/>
  </p:normalViewPr>
  <p:slideViewPr>
    <p:cSldViewPr snapToGrid="0">
      <p:cViewPr varScale="1">
        <p:scale>
          <a:sx n="110" d="100"/>
          <a:sy n="110" d="100"/>
        </p:scale>
        <p:origin x="114" y="11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9035A-65B0-4377-856F-1DEA0406600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68489-A65C-41D7-9E6F-82DB0EBEE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D5F4C-B22E-87C5-5E33-084712F1B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0"/>
            <a:ext cx="12192000" cy="1817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10A0E-82BD-5AF0-FD1B-54E0308BA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D3892-2DD7-EE87-F2F7-DC597F2F7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3515" y="393401"/>
            <a:ext cx="9858703" cy="731617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3515" y="2022763"/>
            <a:ext cx="10972800" cy="4076027"/>
          </a:xfrm>
        </p:spPr>
        <p:txBody>
          <a:bodyPr/>
          <a:lstStyle>
            <a:lvl1pPr>
              <a:defRPr sz="1867">
                <a:solidFill>
                  <a:schemeClr val="tx1"/>
                </a:solidFill>
              </a:defRPr>
            </a:lvl1pPr>
            <a:lvl2pPr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15823"/>
            <a:ext cx="84524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04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2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93772-5CD8-0D96-E16A-3B8BE93C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1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C9B3E6-E9AA-901B-9EA9-DC8D7A36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D27A5-C18F-33C6-4AAF-EF2A84551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D354A7-A2BF-CBB3-A3D6-4FF62FB4B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3" r:id="rId2"/>
    <p:sldLayoutId id="2147483674" r:id="rId3"/>
    <p:sldLayoutId id="2147483675" r:id="rId4"/>
    <p:sldLayoutId id="2147483722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A9ED-B656-2E90-DE9B-B185ADC05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236856"/>
            <a:ext cx="8626894" cy="3169127"/>
          </a:xfrm>
        </p:spPr>
        <p:txBody>
          <a:bodyPr>
            <a:normAutofit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AGENCY NAME	</a:t>
            </a:r>
            <a:br>
              <a:rPr lang="en-US" b="1" dirty="0"/>
            </a:br>
            <a:r>
              <a:rPr lang="en-US" b="1" dirty="0"/>
              <a:t>Executive Director 360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BC9CC-8DF3-46E8-0E39-C71409485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501664"/>
            <a:ext cx="11506199" cy="936703"/>
          </a:xfrm>
        </p:spPr>
        <p:txBody>
          <a:bodyPr/>
          <a:lstStyle/>
          <a:p>
            <a:r>
              <a:rPr lang="en-US" sz="29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9973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304757"/>
            <a:ext cx="10972800" cy="1163825"/>
          </a:xfrm>
        </p:spPr>
        <p:txBody>
          <a:bodyPr>
            <a:noAutofit/>
          </a:bodyPr>
          <a:lstStyle/>
          <a:p>
            <a:r>
              <a:rPr lang="en-GB" sz="2800" dirty="0"/>
              <a:t>Q7: This individual creates and fosters an environment where everyone has access and opportunity to thrive.</a:t>
            </a:r>
            <a:endParaRPr sz="28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4B8ECED-5657-6FC6-CB25-9A7E8A4880C0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8170" y="479432"/>
            <a:ext cx="10034194" cy="731617"/>
          </a:xfrm>
        </p:spPr>
        <p:txBody>
          <a:bodyPr>
            <a:normAutofit fontScale="90000"/>
          </a:bodyPr>
          <a:lstStyle/>
          <a:p>
            <a:r>
              <a:rPr lang="en-GB" dirty="0"/>
              <a:t>Q8: This individual owns and takes responsibility for quality of outcomes for Oregonians.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715D7317-58B3-FA3C-B2CB-0CFFCDDD176A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393401"/>
            <a:ext cx="9858703" cy="853508"/>
          </a:xfrm>
        </p:spPr>
        <p:txBody>
          <a:bodyPr>
            <a:normAutofit fontScale="90000"/>
          </a:bodyPr>
          <a:lstStyle/>
          <a:p>
            <a:r>
              <a:rPr lang="en-GB" dirty="0"/>
              <a:t>Q9: This individual aligns to the goals and direction of the Governor.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BAF6D98-5AAB-A9CB-13B6-54442C69A288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Q10: This individual operates with urgency, transparency, and accountability.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25295E14-FE72-AD89-B597-7A2D1743B5AF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Q11: This individual is honest and transparent regardless of the situation.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E05AFB4-BDC6-DBAC-B90B-A016B228A366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443345"/>
            <a:ext cx="10274340" cy="853001"/>
          </a:xfrm>
        </p:spPr>
        <p:txBody>
          <a:bodyPr>
            <a:noAutofit/>
          </a:bodyPr>
          <a:lstStyle/>
          <a:p>
            <a:r>
              <a:rPr lang="en-GB" sz="2800" dirty="0"/>
              <a:t>Q12: This individual is consistent in communicating to their own agency what is happening at the enterprise level (executive branch).</a:t>
            </a:r>
            <a:endParaRPr sz="28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18E048D-E6DB-CC47-1E7D-2EF2D14647C2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Q13: This individual regularly shares what is happening within their agency.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DA0ACE3-1E15-B1C3-6E21-A42E6178B2D1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Q14: This individual builds DEI organizational capacity.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4676D97-F1C6-B6B5-7A8C-753B9FE01E10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C2143-DBD6-B218-7EE1-05FC226B8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9D32146-9F16-8C02-1E1B-A10F335E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Q15: This individual fosters and promotes an inclusive workplace environment.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DD98468-B5E9-0E77-E0BE-78E21BFF7BC4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Insert graph/data here</a:t>
            </a:r>
          </a:p>
        </p:txBody>
      </p:sp>
    </p:spTree>
    <p:extLst>
      <p:ext uri="{BB962C8B-B14F-4D97-AF65-F5344CB8AC3E}">
        <p14:creationId xmlns:p14="http://schemas.microsoft.com/office/powerpoint/2010/main" val="300097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Q16: What are some leadership strengths you’ve observed in this individual? (summary)</a:t>
            </a:r>
            <a:endParaRPr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2B0F153-DC52-7187-CBFF-B361C448568D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 / add additional copies of this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92217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Q1: What is your professional relationship with this individual director?</a:t>
            </a:r>
            <a:endParaRPr sz="3200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D8A73F1-D69B-B790-AC3F-AD372F1CC002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Q17: What are some leadership opportunities for growth in this individual? (summary)</a:t>
            </a:r>
            <a:endParaRPr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BC29282-F4C9-D323-89B0-33E675470E28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 / add additional copies of this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79196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Q18: What would you like to see the Executive Director do more or less of? (summary)</a:t>
            </a:r>
            <a:endParaRPr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56AED68-E21F-DF75-DCD3-C9D1678B6A3D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 / add additional copies of this slide as needed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11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Q19: Do you have any additional comments or feedback?</a:t>
            </a:r>
            <a:endParaRPr sz="320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09FD27A-2777-58CB-BA76-859EE572B83E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 / add additional copies of this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70313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Q2: Are you a board/commission member?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19397B7-3629-34C7-D733-6CC80C4584BC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Q3: What has the board done well or effectively to support the director? (summary)</a:t>
            </a:r>
            <a:endParaRPr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10DE1B9-D5C3-D6D0-92F9-25B11C0318AA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</a:t>
            </a:r>
          </a:p>
        </p:txBody>
      </p:sp>
    </p:spTree>
    <p:extLst>
      <p:ext uri="{BB962C8B-B14F-4D97-AF65-F5344CB8AC3E}">
        <p14:creationId xmlns:p14="http://schemas.microsoft.com/office/powerpoint/2010/main" val="355101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Q3: What might the board have done differently? (summary)</a:t>
            </a:r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F0AE2-17F4-DF2B-76EE-089ECF685F23}"/>
              </a:ext>
            </a:extLst>
          </p:cNvPr>
          <p:cNvSpPr txBox="1"/>
          <p:nvPr/>
        </p:nvSpPr>
        <p:spPr>
          <a:xfrm>
            <a:off x="1771644" y="6153157"/>
            <a:ext cx="7736541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333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600" algn="ctr"/>
            <a:endParaRPr lang="en-US" sz="1333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5AE3F91F-E862-0E26-2BFD-DD86A3051FCE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</a:t>
            </a:r>
          </a:p>
        </p:txBody>
      </p:sp>
    </p:spTree>
    <p:extLst>
      <p:ext uri="{BB962C8B-B14F-4D97-AF65-F5344CB8AC3E}">
        <p14:creationId xmlns:p14="http://schemas.microsoft.com/office/powerpoint/2010/main" val="182668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Q3: What support is needed from the board moving forward? (summary)</a:t>
            </a:r>
            <a:endParaRPr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E87AE203-C020-BC67-CA58-D317FF8E5BAA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responses here</a:t>
            </a:r>
          </a:p>
        </p:txBody>
      </p:sp>
    </p:spTree>
    <p:extLst>
      <p:ext uri="{BB962C8B-B14F-4D97-AF65-F5344CB8AC3E}">
        <p14:creationId xmlns:p14="http://schemas.microsoft.com/office/powerpoint/2010/main" val="275889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Q4: This individual promotes a customer service </a:t>
            </a:r>
            <a:r>
              <a:rPr lang="en-GB" dirty="0" err="1"/>
              <a:t>centered</a:t>
            </a:r>
            <a:r>
              <a:rPr lang="en-GB" dirty="0"/>
              <a:t> organization.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CB98D2A-115E-D151-A9BC-CF436832176A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53515" y="313722"/>
            <a:ext cx="10108085" cy="1099442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Q5: This individual collaboratively manages the resources they are entrusted with to achieve the best possible outcomes for Oregonians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BC7E136-5C66-F87D-A4CF-0899426A3BFC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Q6: This individual embraces and leads through change.</a:t>
            </a:r>
            <a:endParaRPr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2B50038-F318-D309-5006-2884522FC6E9}"/>
              </a:ext>
            </a:extLst>
          </p:cNvPr>
          <p:cNvSpPr txBox="1">
            <a:spLocks/>
          </p:cNvSpPr>
          <p:nvPr/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graph/data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952CFFC0-9B17-4F2C-B74B-C7CFB12DACD9}"/>
    </a:ext>
  </a:extLst>
</a:theme>
</file>

<file path=ppt/theme/theme2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3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4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5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9B1AB659A8D4FB9984A83564537F9" ma:contentTypeVersion="1" ma:contentTypeDescription="Create a new document." ma:contentTypeScope="" ma:versionID="33bc392a3a3aad0e1d9f79744501f50b">
  <xsd:schema xmlns:xsd="http://www.w3.org/2001/XMLSchema" xmlns:xs="http://www.w3.org/2001/XMLSchema" xmlns:p="http://schemas.microsoft.com/office/2006/metadata/properties" xmlns:ns1="http://schemas.microsoft.com/sharepoint/v3" xmlns:ns2="9946f6ac-9de3-4d52-8b85-0cc1d8f57ee3" xmlns:ns3="c11a4dd1-9999-41de-ad6b-508521c3559d" targetNamespace="http://schemas.microsoft.com/office/2006/metadata/properties" ma:root="true" ma:fieldsID="356b8ba41b32abb467f540de80e4baa2" ns1:_="" ns2:_="" ns3:_="">
    <xsd:import namespace="http://schemas.microsoft.com/sharepoint/v3"/>
    <xsd:import namespace="9946f6ac-9de3-4d52-8b85-0cc1d8f57ee3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gs" minOccurs="0"/>
                <xsd:element ref="ns2:Topic_x0020_Area" minOccurs="0"/>
                <xsd:element ref="ns2:Subtopic" minOccurs="0"/>
                <xsd:element ref="ns3:SharedWithUsers" minOccurs="0"/>
                <xsd:element ref="ns2:Category" minOccurs="0"/>
                <xsd:element ref="ns2:Resour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6f6ac-9de3-4d52-8b85-0cc1d8f57ee3" elementFormDefault="qualified">
    <xsd:import namespace="http://schemas.microsoft.com/office/2006/documentManagement/types"/>
    <xsd:import namespace="http://schemas.microsoft.com/office/infopath/2007/PartnerControls"/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Topic_x0020_Area" ma:index="11" nillable="true" ma:displayName="Topic Area" ma:format="Dropdown" ma:internalName="Topic_x0020_Area0">
      <xsd:simpleType>
        <xsd:restriction base="dms:Choice">
          <xsd:enumeration value="Legislative"/>
          <xsd:enumeration value="Audit"/>
          <xsd:enumeration value="Communications"/>
        </xsd:restriction>
      </xsd:simpleType>
    </xsd:element>
    <xsd:element name="Subtopic" ma:index="12" nillable="true" ma:displayName="Subtopic" ma:format="Dropdown" ma:internalName="Subtopic0">
      <xsd:simpleType>
        <xsd:restriction base="dms:Choice">
          <xsd:enumeration value="BillTracker"/>
          <xsd:enumeration value="Placeholder"/>
          <xsd:enumeration value="Placeholder"/>
        </xsd:restriction>
      </xsd:simpleType>
    </xsd:element>
    <xsd:element name="Category" ma:index="14" nillable="true" ma:displayName="Category" ma:internalName="Category">
      <xsd:simpleType>
        <xsd:restriction base="dms:Text">
          <xsd:maxLength value="255"/>
        </xsd:restriction>
      </xsd:simpleType>
    </xsd:element>
    <xsd:element name="Resource_x0020_Document" ma:index="15" nillable="true" ma:displayName="Resource Document" ma:format="Hyperlink" ma:internalName="Resourc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topic xmlns="9946f6ac-9de3-4d52-8b85-0cc1d8f57ee3" xsi:nil="true"/>
    <Resource_x0020_Document xmlns="9946f6ac-9de3-4d52-8b85-0cc1d8f57ee3">
      <Url xsi:nil="true"/>
      <Description xsi:nil="true"/>
    </Resource_x0020_Document>
    <PublishingExpirationDate xmlns="http://schemas.microsoft.com/sharepoint/v3" xsi:nil="true"/>
    <PublishingStartDate xmlns="http://schemas.microsoft.com/sharepoint/v3" xsi:nil="true"/>
    <Category xmlns="9946f6ac-9de3-4d52-8b85-0cc1d8f57ee3" xsi:nil="true"/>
    <Tags xmlns="9946f6ac-9de3-4d52-8b85-0cc1d8f57ee3" xsi:nil="true"/>
    <Topic_x0020_Area xmlns="9946f6ac-9de3-4d52-8b85-0cc1d8f57ee3" xsi:nil="true"/>
  </documentManagement>
</p:properties>
</file>

<file path=customXml/itemProps1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F7CE07-BF72-4EC7-B49E-D4020B4A20AB}"/>
</file>

<file path=customXml/itemProps3.xml><?xml version="1.0" encoding="utf-8"?>
<ds:datastoreItem xmlns:ds="http://schemas.openxmlformats.org/officeDocument/2006/customXml" ds:itemID="{0C745ADF-040B-41DC-AA2C-6B34774E2BC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9137baa-9c37-4b0a-8673-9d5dcda32f7b"/>
    <ds:schemaRef ds:uri="http://purl.org/dc/dcmitype/"/>
    <ds:schemaRef ds:uri="896391a8-8ee5-4cbc-b720-b4f9aec1dc3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37</TotalTime>
  <Words>440</Words>
  <Application>Microsoft Office PowerPoint</Application>
  <PresentationFormat>Widescreen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Montserrat</vt:lpstr>
      <vt:lpstr>DAS_2022</vt:lpstr>
      <vt:lpstr>1_DAS_2022</vt:lpstr>
      <vt:lpstr>2_DAS_2022</vt:lpstr>
      <vt:lpstr>3_DAS_2022</vt:lpstr>
      <vt:lpstr>4_DAS_2022</vt:lpstr>
      <vt:lpstr>  AGENCY NAME  Executive Director 360</vt:lpstr>
      <vt:lpstr>Q1: What is your professional relationship with this individual director?</vt:lpstr>
      <vt:lpstr>Q2: Are you a board/commission member?</vt:lpstr>
      <vt:lpstr>Q3: What has the board done well or effectively to support the director? (summary)</vt:lpstr>
      <vt:lpstr>Q3: What might the board have done differently? (summary)</vt:lpstr>
      <vt:lpstr>Q3: What support is needed from the board moving forward? (summary)</vt:lpstr>
      <vt:lpstr>Q4: This individual promotes a customer service centered organization.</vt:lpstr>
      <vt:lpstr>Q5: This individual collaboratively manages the resources they are entrusted with to achieve the best possible outcomes for Oregonians.</vt:lpstr>
      <vt:lpstr>Q6: This individual embraces and leads through change.</vt:lpstr>
      <vt:lpstr>Q7: This individual creates and fosters an environment where everyone has access and opportunity to thrive.</vt:lpstr>
      <vt:lpstr>Q8: This individual owns and takes responsibility for quality of outcomes for Oregonians.</vt:lpstr>
      <vt:lpstr>Q9: This individual aligns to the goals and direction of the Governor.</vt:lpstr>
      <vt:lpstr>Q10: This individual operates with urgency, transparency, and accountability.</vt:lpstr>
      <vt:lpstr>Q11: This individual is honest and transparent regardless of the situation.</vt:lpstr>
      <vt:lpstr>Q12: This individual is consistent in communicating to their own agency what is happening at the enterprise level (executive branch).</vt:lpstr>
      <vt:lpstr>Q13: This individual regularly shares what is happening within their agency.</vt:lpstr>
      <vt:lpstr>Q14: This individual builds DEI organizational capacity.</vt:lpstr>
      <vt:lpstr>Q15: This individual fosters and promotes an inclusive workplace environment.</vt:lpstr>
      <vt:lpstr>Q16: What are some leadership strengths you’ve observed in this individual? (summary)</vt:lpstr>
      <vt:lpstr>Q17: What are some leadership opportunities for growth in this individual? (summary)</vt:lpstr>
      <vt:lpstr>Q18: What would you like to see the Executive Director do more or less of? (summary)</vt:lpstr>
      <vt:lpstr>Q19: Do you have any additional comments or feedback?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WARNER Summer * DAS</dc:creator>
  <cp:lastModifiedBy>CAMPBELL Krista J * DAS</cp:lastModifiedBy>
  <cp:revision>3</cp:revision>
  <dcterms:created xsi:type="dcterms:W3CDTF">2024-12-31T16:27:55Z</dcterms:created>
  <dcterms:modified xsi:type="dcterms:W3CDTF">2025-07-23T18:43:25Z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0x0101002CD9B1AB659A8D4FB9984A83564537F9</vt:lpwstr>
  </property>
  <property fmtid="{D5CDD505-2E9C-101B-9397-08002B2CF9AE}" pid="3" name="MSIP_Label_09b73270-2993-4076-be47-9c78f42a1e84_Enabled">
    <vt:lpwstr>true</vt:lpwstr>
  </property>
  <property fmtid="{D5CDD505-2E9C-101B-9397-08002B2CF9AE}" pid="4" name="MSIP_Label_09b73270-2993-4076-be47-9c78f42a1e84_SetDate">
    <vt:lpwstr>2024-12-31T16:28:54Z</vt:lpwstr>
  </property>
  <property fmtid="{D5CDD505-2E9C-101B-9397-08002B2CF9AE}" pid="5" name="MSIP_Label_09b73270-2993-4076-be47-9c78f42a1e84_Method">
    <vt:lpwstr>Privileged</vt:lpwstr>
  </property>
  <property fmtid="{D5CDD505-2E9C-101B-9397-08002B2CF9AE}" pid="6" name="MSIP_Label_09b73270-2993-4076-be47-9c78f42a1e84_Name">
    <vt:lpwstr>Level 1 - Published (Items)</vt:lpwstr>
  </property>
  <property fmtid="{D5CDD505-2E9C-101B-9397-08002B2CF9AE}" pid="7" name="MSIP_Label_09b73270-2993-4076-be47-9c78f42a1e84_SiteId">
    <vt:lpwstr>aa3f6932-fa7c-47b4-a0ce-a598cad161cf</vt:lpwstr>
  </property>
  <property fmtid="{D5CDD505-2E9C-101B-9397-08002B2CF9AE}" pid="8" name="MSIP_Label_09b73270-2993-4076-be47-9c78f42a1e84_ActionId">
    <vt:lpwstr>fc2c5250-c786-4a49-99d7-920ee245bc65</vt:lpwstr>
  </property>
  <property fmtid="{D5CDD505-2E9C-101B-9397-08002B2CF9AE}" pid="9" name="MSIP_Label_09b73270-2993-4076-be47-9c78f42a1e84_ContentBits">
    <vt:lpwstr>0</vt:lpwstr>
  </property>
</Properties>
</file>