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8" r:id="rId2"/>
    <p:sldId id="260" r:id="rId3"/>
    <p:sldId id="565"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cy Overview - Heidi Steward" id="{8D620C17-B834-4208-9551-E564D82BCD6B}">
          <p14:sldIdLst>
            <p14:sldId id="258"/>
            <p14:sldId id="260"/>
            <p14:sldId id="5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23336" autoAdjust="0"/>
    <p:restoredTop sz="25628" autoAdjust="0"/>
  </p:normalViewPr>
  <p:slideViewPr>
    <p:cSldViewPr snapToGrid="0">
      <p:cViewPr varScale="1">
        <p:scale>
          <a:sx n="22" d="100"/>
          <a:sy n="22" d="100"/>
        </p:scale>
        <p:origin x="2640"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FBC93F3-EAD7-440E-891A-70F291E26934}" type="datetimeFigureOut">
              <a:rPr lang="en-US" smtClean="0"/>
              <a:t>3/11/2024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EB3E8B-D86D-49C5-9600-B93FAE1E17BD}" type="slidenum">
              <a:rPr lang="en-US" smtClean="0"/>
              <a:t>‹#›</a:t>
            </a:fld>
            <a:endParaRPr lang="en-US"/>
          </a:p>
        </p:txBody>
      </p:sp>
    </p:spTree>
    <p:extLst>
      <p:ext uri="{BB962C8B-B14F-4D97-AF65-F5344CB8AC3E}">
        <p14:creationId xmlns:p14="http://schemas.microsoft.com/office/powerpoint/2010/main" val="3159262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418263" cy="3609975"/>
          </a:xfrm>
        </p:spPr>
      </p:sp>
      <p:sp>
        <p:nvSpPr>
          <p:cNvPr id="3" name="Notes Placeholder 2"/>
          <p:cNvSpPr>
            <a:spLocks noGrp="1"/>
          </p:cNvSpPr>
          <p:nvPr>
            <p:ph type="body" idx="1"/>
          </p:nvPr>
        </p:nvSpPr>
        <p:spPr/>
        <p:txBody>
          <a:bodyPr/>
          <a:lstStyle/>
          <a:p>
            <a:r>
              <a:rPr lang="en-US" sz="1400" dirty="0"/>
              <a:t>Hello Chair Kropf, Vice-Chairs Andersen and Wallan, and members of the Interim Committee. For the record, I am Heidi Steward, Acting Director of the Oregon Department of Corrections, and I am here today to share information on the Gender Informed Practices Assessment (GIPA) Report – at the Coffee Creek Correctional Facility, our only women’s prison.</a:t>
            </a:r>
          </a:p>
          <a:p>
            <a:endParaRPr lang="en-US" sz="1400" dirty="0"/>
          </a:p>
          <a:p>
            <a:pPr defTabSz="931774">
              <a:defRPr/>
            </a:pPr>
            <a:r>
              <a:rPr lang="en-US" sz="1400" dirty="0"/>
              <a:t>The department was part of the </a:t>
            </a:r>
            <a:r>
              <a:rPr lang="en-US" sz="1400" b="1" dirty="0"/>
              <a:t>gender responsive workgroup </a:t>
            </a:r>
            <a:r>
              <a:rPr lang="en-US" sz="1400" dirty="0"/>
              <a:t>that made recommendations to the 2022 Oregon legislature requesting funding for this GIPA assessment (through HB 5202). So, we supported GIPA from the beginning, we worked closely with the </a:t>
            </a:r>
            <a:r>
              <a:rPr lang="en-US" sz="1400" b="1" dirty="0"/>
              <a:t>Women’s Justice Institute </a:t>
            </a:r>
            <a:r>
              <a:rPr lang="en-US" sz="1400" dirty="0"/>
              <a:t>throughout the entire assessment and are now actively working on implementation plans to make much needed changes at Coffee Creek.</a:t>
            </a:r>
          </a:p>
          <a:p>
            <a:endParaRPr lang="en-US" sz="1400" dirty="0"/>
          </a:p>
          <a:p>
            <a:r>
              <a:rPr lang="en-US" sz="1400" dirty="0"/>
              <a:t>Now, I will say, the findings are concerning and it’s time for change; the report will guide our work and the good news is staff at Coffee Creek are ready for this change too.</a:t>
            </a:r>
          </a:p>
          <a:p>
            <a:endParaRPr lang="en-US" sz="1400" dirty="0"/>
          </a:p>
          <a:p>
            <a:pPr defTabSz="931774">
              <a:defRPr/>
            </a:pPr>
            <a:r>
              <a:rPr lang="en-US" sz="1400" dirty="0"/>
              <a:t>I want to take a minute to talk about the staff at Coffee Creek. Reports like this are intended to highlight all areas needing improvement, but they often miss the good happening and this can leave staff deflated and wondering if what you do really matters. The majority of staff and Coffee Creek come to work everyday wanting to do the right thing. Wanting to impact the lives of those in our custody in a positive way. These staff are energized motivated to make lasting change. </a:t>
            </a:r>
          </a:p>
          <a:p>
            <a:endParaRPr lang="en-US" sz="1400" dirty="0"/>
          </a:p>
          <a:p>
            <a:r>
              <a:rPr lang="en-US" sz="1400" dirty="0"/>
              <a:t>**Note**</a:t>
            </a:r>
          </a:p>
          <a:p>
            <a:r>
              <a:rPr lang="en-US" sz="1400" b="1" u="sng" dirty="0"/>
              <a:t>House Interim Judiciary Committee Members</a:t>
            </a:r>
            <a:r>
              <a:rPr lang="en-US" sz="1400" dirty="0"/>
              <a:t>:</a:t>
            </a:r>
          </a:p>
          <a:p>
            <a:endParaRPr lang="en-US" sz="1400" dirty="0"/>
          </a:p>
          <a:p>
            <a:r>
              <a:rPr lang="en-US" sz="1400" b="1" dirty="0"/>
              <a:t>Chair – </a:t>
            </a:r>
            <a:r>
              <a:rPr lang="en-US" sz="2000" b="1" dirty="0">
                <a:solidFill>
                  <a:srgbClr val="428BCA"/>
                </a:solidFill>
                <a:latin typeface="Helvetica Neue"/>
              </a:rPr>
              <a:t>Rep. Jason Kropf</a:t>
            </a:r>
            <a:endParaRPr lang="en-US" sz="2000" b="1" dirty="0">
              <a:solidFill>
                <a:srgbClr val="333333"/>
              </a:solidFill>
              <a:latin typeface="Helvetica Neue"/>
            </a:endParaRPr>
          </a:p>
          <a:p>
            <a:pPr algn="l">
              <a:buFont typeface="Arial" panose="020B0604020202020204" pitchFamily="34" charset="0"/>
              <a:buNone/>
            </a:pPr>
            <a:r>
              <a:rPr lang="en-US" sz="2000" b="1" dirty="0">
                <a:solidFill>
                  <a:srgbClr val="333333"/>
                </a:solidFill>
                <a:latin typeface="Helvetica Neue"/>
              </a:rPr>
              <a:t>Vice-Chair – </a:t>
            </a:r>
            <a:r>
              <a:rPr lang="en-US" sz="2000" b="1" dirty="0">
                <a:solidFill>
                  <a:srgbClr val="428BCA"/>
                </a:solidFill>
                <a:latin typeface="Helvetica Neue"/>
              </a:rPr>
              <a:t>Rep. Tom Andersen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rgbClr val="333333"/>
                </a:solidFill>
                <a:latin typeface="Helvetica Neue"/>
              </a:rPr>
              <a:t>Vice-Chair – </a:t>
            </a:r>
            <a:r>
              <a:rPr lang="en-US" sz="2000" b="1" dirty="0">
                <a:solidFill>
                  <a:srgbClr val="428BCA"/>
                </a:solidFill>
                <a:latin typeface="Helvetica Neue"/>
              </a:rPr>
              <a:t>Rep. Kim Wallan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Rep. Janelle Bynum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Rep. Farrah Chaichi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Rep. Charlie Conrad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Rep. Rick Lewis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Rep. Lily Morgan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Rep. Lisa Reynolds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428BCA"/>
                </a:solidFill>
                <a:latin typeface="Helvetica Neue"/>
              </a:rPr>
              <a:t>Member – Thuy Tran</a:t>
            </a:r>
          </a:p>
        </p:txBody>
      </p:sp>
      <p:sp>
        <p:nvSpPr>
          <p:cNvPr id="4" name="Slide Number Placeholder 3"/>
          <p:cNvSpPr>
            <a:spLocks noGrp="1"/>
          </p:cNvSpPr>
          <p:nvPr>
            <p:ph type="sldNum" sz="quarter" idx="10"/>
          </p:nvPr>
        </p:nvSpPr>
        <p:spPr/>
        <p:txBody>
          <a:bodyPr/>
          <a:lstStyle/>
          <a:p>
            <a:pPr defTabSz="949478">
              <a:defRPr/>
            </a:pPr>
            <a:fld id="{1F159306-AEA8-4615-8C07-BDD9995B7882}" type="slidenum">
              <a:rPr lang="en-US">
                <a:solidFill>
                  <a:prstClr val="black"/>
                </a:solidFill>
                <a:latin typeface="Calibri" panose="020F0502020204030204"/>
              </a:rPr>
              <a:pPr defTabSz="949478">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134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418263" cy="3609975"/>
          </a:xfrm>
        </p:spPr>
      </p:sp>
      <p:sp>
        <p:nvSpPr>
          <p:cNvPr id="3" name="Notes Placeholder 2"/>
          <p:cNvSpPr>
            <a:spLocks noGrp="1"/>
          </p:cNvSpPr>
          <p:nvPr>
            <p:ph type="body" idx="1"/>
          </p:nvPr>
        </p:nvSpPr>
        <p:spPr/>
        <p:txBody>
          <a:bodyPr/>
          <a:lstStyle/>
          <a:p>
            <a:pPr defTabSz="931774">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spcAft>
                <a:spcPts val="611"/>
              </a:spcAft>
            </a:pPr>
            <a:r>
              <a:rPr lang="en-US" sz="1800" dirty="0">
                <a:latin typeface="Calibri" panose="020F0502020204030204" pitchFamily="34" charset="0"/>
                <a:ea typeface="Times New Roman" panose="02020603050405020304" pitchFamily="18" charset="0"/>
              </a:rPr>
              <a:t>Beginning in January of this year, Coffee Creek engaged with a team of experts from the Women’s Justice Institute and the Center for Effective Public Policy to bring GIPA to Oregon’s women’s facility. </a:t>
            </a:r>
          </a:p>
          <a:p>
            <a:pPr>
              <a:spcAft>
                <a:spcPts val="611"/>
              </a:spcAft>
            </a:pPr>
            <a:endParaRPr lang="en-US" sz="1800" dirty="0">
              <a:latin typeface="Calibri" panose="020F0502020204030204" pitchFamily="34" charset="0"/>
              <a:ea typeface="Times New Roman" panose="02020603050405020304" pitchFamily="18" charset="0"/>
            </a:endParaRPr>
          </a:p>
          <a:p>
            <a:pPr>
              <a:spcAft>
                <a:spcPts val="611"/>
              </a:spcAft>
            </a:pPr>
            <a:r>
              <a:rPr lang="en-US" sz="1800" dirty="0">
                <a:latin typeface="Calibri" panose="020F0502020204030204" pitchFamily="34" charset="0"/>
                <a:ea typeface="Times New Roman" panose="02020603050405020304" pitchFamily="18" charset="0"/>
              </a:rPr>
              <a:t>The assessment was intended to inform and guide efforts around gender-responsive, trauma informed, and evidence-based approaches for incarcerated women.</a:t>
            </a:r>
          </a:p>
          <a:p>
            <a:pPr>
              <a:spcAft>
                <a:spcPts val="611"/>
              </a:spcAft>
            </a:pPr>
            <a:endParaRPr lang="en-US" sz="1800" dirty="0">
              <a:latin typeface="Calibri" panose="020F0502020204030204" pitchFamily="34" charset="0"/>
              <a:ea typeface="Times New Roman" panose="02020603050405020304" pitchFamily="18" charset="0"/>
            </a:endParaRPr>
          </a:p>
          <a:p>
            <a:pPr>
              <a:spcAft>
                <a:spcPts val="611"/>
              </a:spcAft>
            </a:pPr>
            <a:r>
              <a:rPr lang="en-US" sz="1800" dirty="0">
                <a:latin typeface="Calibri" panose="020F0502020204030204" pitchFamily="34" charset="0"/>
                <a:ea typeface="Times New Roman" panose="02020603050405020304" pitchFamily="18" charset="0"/>
              </a:rPr>
              <a:t>As part of </a:t>
            </a:r>
            <a:r>
              <a:rPr lang="en-US" sz="1800" dirty="0" err="1">
                <a:latin typeface="Calibri" panose="020F0502020204030204" pitchFamily="34" charset="0"/>
                <a:ea typeface="Times New Roman" panose="02020603050405020304" pitchFamily="18" charset="0"/>
              </a:rPr>
              <a:t>thezwqw</a:t>
            </a:r>
            <a:r>
              <a:rPr lang="en-US" sz="1800" dirty="0">
                <a:latin typeface="Calibri" panose="020F0502020204030204" pitchFamily="34" charset="0"/>
                <a:ea typeface="Times New Roman" panose="02020603050405020304" pitchFamily="18" charset="0"/>
              </a:rPr>
              <a:t> review, the team toured both the medium and minimum custody facilities; observed facility operations and program offerings; conducted individual interviews with AICs; reviewed documentation ranging from policies and reports to program literature; and distributed then collected confidential surveys from both AICs and staff. In addition, some AICs and staff were invited to participate in either group or individual interviews.</a:t>
            </a:r>
          </a:p>
          <a:p>
            <a:pPr defTabSz="931774">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The final report which was distributed to you is broken into these 12 domains and focuses on findings; specifically around strengths, challenges, and opportunities to improve gender responsive policies, practices, and programs. </a:t>
            </a:r>
          </a:p>
          <a:p>
            <a:pPr defTabSz="931774">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t>Since the report was finalized, we brought on a national expert in this work, Joan </a:t>
            </a:r>
            <a:r>
              <a:rPr lang="en-US" sz="1400" dirty="0" err="1"/>
              <a:t>Palmateer</a:t>
            </a:r>
            <a:r>
              <a:rPr lang="en-US" sz="1400" dirty="0"/>
              <a:t>.  </a:t>
            </a:r>
          </a:p>
          <a:p>
            <a:endParaRPr lang="en-US" sz="1400" dirty="0"/>
          </a:p>
          <a:p>
            <a:pPr defTabSz="931774">
              <a:defRPr/>
            </a:pPr>
            <a:r>
              <a:rPr lang="en-US" sz="1800" dirty="0">
                <a:latin typeface="Calibri" panose="020F0502020204030204" pitchFamily="34" charset="0"/>
                <a:ea typeface="Calibri" panose="020F0502020204030204" pitchFamily="34" charset="0"/>
              </a:rPr>
              <a:t>Joan has convened teams of experts to tackle each of the 12 domains, and they are tasked to develop an implementation plan. This implementation plan will include immediate action items.</a:t>
            </a:r>
          </a:p>
          <a:p>
            <a:pPr defTabSz="931774">
              <a:defRPr/>
            </a:pPr>
            <a:endParaRPr lang="en-US" sz="1800" dirty="0">
              <a:latin typeface="Calibri" panose="020F0502020204030204" pitchFamily="34" charset="0"/>
              <a:ea typeface="Calibri" panose="020F0502020204030204" pitchFamily="34" charset="0"/>
            </a:endParaRPr>
          </a:p>
          <a:p>
            <a:pPr defTabSz="931774">
              <a:defRPr/>
            </a:pPr>
            <a:r>
              <a:rPr lang="en-US" sz="1800" dirty="0">
                <a:latin typeface="Calibri" panose="020F0502020204030204" pitchFamily="34" charset="0"/>
                <a:ea typeface="Calibri" panose="020F0502020204030204" pitchFamily="34" charset="0"/>
              </a:rPr>
              <a:t>While the teams are still hard at work, and this is in no way a finalized list, here are some examples of immediate action items some of which are already underway:</a:t>
            </a:r>
          </a:p>
          <a:p>
            <a:pPr defTabSz="931774">
              <a:defRPr/>
            </a:pPr>
            <a:endParaRPr lang="en-US" sz="1800" dirty="0">
              <a:latin typeface="Calibri" panose="020F0502020204030204" pitchFamily="34" charset="0"/>
              <a:ea typeface="Calibri" panose="020F0502020204030204" pitchFamily="34" charset="0"/>
            </a:endParaRPr>
          </a:p>
          <a:p>
            <a:pPr defTabSz="931774">
              <a:defRPr/>
            </a:pPr>
            <a:endParaRPr lang="en-US" sz="1800" dirty="0">
              <a:latin typeface="Calibri" panose="020F0502020204030204" pitchFamily="34" charset="0"/>
              <a:ea typeface="Calibri" panose="020F0502020204030204" pitchFamily="34" charset="0"/>
            </a:endParaRPr>
          </a:p>
          <a:p>
            <a:pPr marL="349415" indent="-349415" defTabSz="931774">
              <a:buFont typeface="Symbol" panose="05050102010706020507" pitchFamily="18" charset="2"/>
              <a:buChar char=""/>
              <a:defRPr/>
            </a:pPr>
            <a:r>
              <a:rPr lang="en-US" sz="1800" dirty="0">
                <a:latin typeface="Calibri" panose="020F0502020204030204" pitchFamily="34" charset="0"/>
                <a:ea typeface="Calibri" panose="020F0502020204030204" pitchFamily="34" charset="0"/>
              </a:rPr>
              <a:t>We are forming an AIC counsel that will inform administration on recommendations for improving living conditions at Coffee Creek.</a:t>
            </a:r>
          </a:p>
          <a:p>
            <a:pPr defTabSz="931774">
              <a:defRPr/>
            </a:pPr>
            <a:endParaRPr lang="en-US" sz="1800" dirty="0">
              <a:latin typeface="Calibri" panose="020F0502020204030204" pitchFamily="34" charset="0"/>
              <a:ea typeface="Calibri" panose="020F0502020204030204" pitchFamily="34" charset="0"/>
            </a:endParaRPr>
          </a:p>
          <a:p>
            <a:pPr marL="349415" indent="-349415" defTabSz="931774">
              <a:buFont typeface="Symbol" panose="05050102010706020507" pitchFamily="18" charset="2"/>
              <a:buChar char=""/>
              <a:defRPr/>
            </a:pPr>
            <a:r>
              <a:rPr lang="en-US" sz="1800" dirty="0">
                <a:latin typeface="Calibri" panose="020F0502020204030204" pitchFamily="34" charset="0"/>
                <a:ea typeface="Calibri" panose="020F0502020204030204" pitchFamily="34" charset="0"/>
              </a:rPr>
              <a:t>Training and coaching is being provided to our leadership at Coffee Creek.</a:t>
            </a:r>
          </a:p>
          <a:p>
            <a:pPr defTabSz="931774">
              <a:defRPr/>
            </a:pPr>
            <a:endParaRPr lang="en-US" sz="1800" dirty="0">
              <a:latin typeface="Calibri" panose="020F0502020204030204" pitchFamily="34" charset="0"/>
              <a:ea typeface="Calibri" panose="020F0502020204030204" pitchFamily="34" charset="0"/>
            </a:endParaRPr>
          </a:p>
          <a:p>
            <a:pPr marL="349415" indent="-349415" defTabSz="931774">
              <a:buFont typeface="Symbol" panose="05050102010706020507" pitchFamily="18" charset="2"/>
              <a:buChar char=""/>
              <a:defRPr/>
            </a:pPr>
            <a:r>
              <a:rPr lang="en-US" sz="1800" dirty="0">
                <a:latin typeface="Calibri" panose="020F0502020204030204" pitchFamily="34" charset="0"/>
                <a:ea typeface="Calibri" panose="020F0502020204030204" pitchFamily="34" charset="0"/>
              </a:rPr>
              <a:t>The Chief of Security is reviewing our special housing policies and procedures.</a:t>
            </a:r>
          </a:p>
          <a:p>
            <a:pPr defTabSz="931774">
              <a:defRPr/>
            </a:pPr>
            <a:endParaRPr lang="en-US" sz="1800" dirty="0">
              <a:latin typeface="Calibri" panose="020F0502020204030204" pitchFamily="34" charset="0"/>
              <a:ea typeface="Calibri" panose="020F0502020204030204" pitchFamily="34" charset="0"/>
            </a:endParaRPr>
          </a:p>
          <a:p>
            <a:pPr marL="349415" indent="-349415" defTabSz="931774">
              <a:buFont typeface="Symbol" panose="05050102010706020507" pitchFamily="18" charset="2"/>
              <a:buChar char=""/>
              <a:defRPr/>
            </a:pPr>
            <a:r>
              <a:rPr lang="en-US" sz="1800" dirty="0">
                <a:latin typeface="Calibri" panose="020F0502020204030204" pitchFamily="34" charset="0"/>
                <a:ea typeface="Calibri" panose="020F0502020204030204" pitchFamily="34" charset="0"/>
              </a:rPr>
              <a:t>We’re placing computer tablets and have installed visiting kiosks in Special Housing.</a:t>
            </a:r>
          </a:p>
          <a:p>
            <a:pPr defTabSz="931774">
              <a:defRPr/>
            </a:pPr>
            <a:endParaRPr lang="en-US" sz="1800" dirty="0">
              <a:latin typeface="Calibri" panose="020F0502020204030204" pitchFamily="34" charset="0"/>
              <a:ea typeface="Calibri" panose="020F0502020204030204" pitchFamily="34" charset="0"/>
            </a:endParaRPr>
          </a:p>
          <a:p>
            <a:pPr marL="349415" indent="-349415" defTabSz="931774">
              <a:buFont typeface="Symbol" panose="05050102010706020507" pitchFamily="18" charset="2"/>
              <a:buChar char=""/>
              <a:defRPr/>
            </a:pPr>
            <a:r>
              <a:rPr lang="en-US" sz="1800" dirty="0">
                <a:latin typeface="Calibri" panose="020F0502020204030204" pitchFamily="34" charset="0"/>
                <a:ea typeface="Calibri" panose="020F0502020204030204" pitchFamily="34" charset="0"/>
              </a:rPr>
              <a:t>Women’s clothing has been selected and will be made available. This includes a new style of sports bra.</a:t>
            </a:r>
          </a:p>
          <a:p>
            <a:pPr defTabSz="931774">
              <a:defRPr/>
            </a:pPr>
            <a:r>
              <a:rPr lang="en-US" sz="1800" dirty="0">
                <a:latin typeface="Calibri" panose="020F0502020204030204" pitchFamily="34" charset="0"/>
                <a:ea typeface="Calibri" panose="020F0502020204030204" pitchFamily="34" charset="0"/>
              </a:rPr>
              <a:t> </a:t>
            </a:r>
          </a:p>
          <a:p>
            <a:pPr defTabSz="931774">
              <a:defRPr/>
            </a:pPr>
            <a:endParaRPr lang="en-US" sz="1800" dirty="0">
              <a:latin typeface="Calibri" panose="020F0502020204030204" pitchFamily="34" charset="0"/>
              <a:ea typeface="Calibri" panose="020F0502020204030204" pitchFamily="34" charset="0"/>
            </a:endParaRPr>
          </a:p>
          <a:p>
            <a:pPr defTabSz="931774">
              <a:spcAft>
                <a:spcPts val="611"/>
              </a:spcAft>
              <a:defRPr/>
            </a:pPr>
            <a:r>
              <a:rPr lang="en-US" sz="1800" dirty="0">
                <a:latin typeface="Calibri" panose="020F0502020204030204" pitchFamily="34" charset="0"/>
                <a:ea typeface="Calibri" panose="020F0502020204030204" pitchFamily="34" charset="0"/>
              </a:rPr>
              <a:t>In addition to Joan’s efforts, t</a:t>
            </a:r>
            <a:r>
              <a:rPr lang="en-US" sz="1800" dirty="0">
                <a:latin typeface="Calibri" panose="020F0502020204030204" pitchFamily="34" charset="0"/>
                <a:ea typeface="Times New Roman" panose="02020603050405020304" pitchFamily="18" charset="0"/>
              </a:rPr>
              <a:t>he Governor’s Office has worked in collaboration with DOC over the past few months to use preliminary GIPA findings to inform the development of the </a:t>
            </a:r>
            <a:r>
              <a:rPr lang="en-US" sz="1800" b="1" dirty="0">
                <a:latin typeface="Calibri" panose="020F0502020204030204" pitchFamily="34" charset="0"/>
                <a:ea typeface="Times New Roman" panose="02020603050405020304" pitchFamily="18" charset="0"/>
              </a:rPr>
              <a:t>advisory panel </a:t>
            </a:r>
            <a:r>
              <a:rPr lang="en-US" sz="1800" dirty="0">
                <a:latin typeface="Calibri" panose="020F0502020204030204" pitchFamily="34" charset="0"/>
                <a:ea typeface="Times New Roman" panose="02020603050405020304" pitchFamily="18" charset="0"/>
              </a:rPr>
              <a:t>which includes women with lived experience, community partners, advocacy groups, and other state agencies such as DHS.</a:t>
            </a:r>
          </a:p>
          <a:p>
            <a:pPr defTabSz="931774">
              <a:spcAft>
                <a:spcPts val="611"/>
              </a:spcAft>
              <a:defRPr/>
            </a:pPr>
            <a:endParaRPr lang="en-US" sz="1800" dirty="0">
              <a:latin typeface="Calibri" panose="020F0502020204030204" pitchFamily="34" charset="0"/>
              <a:ea typeface="Times New Roman" panose="02020603050405020304" pitchFamily="18" charset="0"/>
            </a:endParaRPr>
          </a:p>
          <a:p>
            <a:pPr defTabSz="931774">
              <a:spcAft>
                <a:spcPts val="611"/>
              </a:spcAft>
              <a:defRPr/>
            </a:pPr>
            <a:r>
              <a:rPr lang="en-US" sz="1800" dirty="0">
                <a:latin typeface="Calibri" panose="020F0502020204030204" pitchFamily="34" charset="0"/>
                <a:ea typeface="Times New Roman" panose="02020603050405020304" pitchFamily="18" charset="0"/>
              </a:rPr>
              <a:t>The panel is charged with partnering with DOC to develop a strategic plan for implementing the recommendation set forth in the GIPA, including identifying necessary resources.</a:t>
            </a:r>
          </a:p>
          <a:p>
            <a:pPr defTabSz="931774">
              <a:defRPr/>
            </a:pPr>
            <a:endParaRPr lang="en-US" sz="1800" dirty="0">
              <a:latin typeface="Calibri" panose="020F0502020204030204" pitchFamily="34" charset="0"/>
              <a:ea typeface="Calibri" panose="020F0502020204030204" pitchFamily="34" charset="0"/>
            </a:endParaRPr>
          </a:p>
          <a:p>
            <a:pPr defTabSz="931774">
              <a:defRPr/>
            </a:pPr>
            <a:r>
              <a:rPr lang="en-US" sz="1800" dirty="0">
                <a:latin typeface="Calibri" panose="020F0502020204030204" pitchFamily="34" charset="0"/>
                <a:ea typeface="Calibri" panose="020F0502020204030204" pitchFamily="34" charset="0"/>
              </a:rPr>
              <a:t>To make the changes we need at Coffee Creek it will take all of us working together to provide them with the resources and training they need for success.</a:t>
            </a:r>
          </a:p>
          <a:p>
            <a:endParaRPr lang="en-US" sz="1400" dirty="0"/>
          </a:p>
          <a:p>
            <a:pPr>
              <a:spcAft>
                <a:spcPts val="611"/>
              </a:spcAft>
            </a:pPr>
            <a:endParaRPr lang="en-US" sz="1400" dirty="0">
              <a:latin typeface="Calibri" panose="020F0502020204030204" pitchFamily="34" charset="0"/>
              <a:ea typeface="Times New Roman" panose="02020603050405020304" pitchFamily="18" charset="0"/>
            </a:endParaRPr>
          </a:p>
          <a:p>
            <a:r>
              <a:rPr lang="en-US" sz="1400" dirty="0">
                <a:latin typeface="Calibri" panose="020F0502020204030204" pitchFamily="34" charset="0"/>
                <a:ea typeface="Calibri" panose="020F0502020204030204" pitchFamily="34" charset="0"/>
              </a:rPr>
              <a:t>***NOTES***</a:t>
            </a:r>
          </a:p>
          <a:p>
            <a:r>
              <a:rPr lang="en-US" sz="1400" b="1" dirty="0">
                <a:latin typeface="Calibri" panose="020F0502020204030204" pitchFamily="34" charset="0"/>
                <a:ea typeface="Calibri" panose="020F0502020204030204" pitchFamily="34" charset="0"/>
              </a:rPr>
              <a:t>STAFFING INFORMATION</a:t>
            </a:r>
          </a:p>
          <a:p>
            <a:r>
              <a:rPr lang="en-US" sz="1400" dirty="0">
                <a:latin typeface="Calibri" panose="020F0502020204030204" pitchFamily="34" charset="0"/>
                <a:ea typeface="Calibri" panose="020F0502020204030204" pitchFamily="34" charset="0"/>
              </a:rPr>
              <a:t>There are 205 budgeted Correctional Officer (CO) positions for CCCF. While CO vacancies are a problem at other institutions, CCCF’s CO staffing levels are a significant challenge as mandatory overtime (MOT) has become the norm. </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Between July 2021 and May 2022, the vacancies doubled – then tripled by August 2022. The vacancies have held to around 28 (same as in August 2022) since that date.</a:t>
            </a:r>
          </a:p>
          <a:p>
            <a:r>
              <a:rPr lang="en-US" sz="1400" dirty="0">
                <a:latin typeface="Calibri" panose="020F0502020204030204" pitchFamily="34" charset="0"/>
                <a:ea typeface="Calibri" panose="020F0502020204030204" pitchFamily="34" charset="0"/>
              </a:rPr>
              <a:t> </a:t>
            </a:r>
          </a:p>
          <a:p>
            <a:pPr defTabSz="931774">
              <a:defRPr/>
            </a:pPr>
            <a:r>
              <a:rPr lang="en-US" sz="1400" dirty="0">
                <a:highlight>
                  <a:srgbClr val="00FFFF"/>
                </a:highlight>
                <a:latin typeface="Calibri" panose="020F0502020204030204" pitchFamily="34" charset="0"/>
                <a:ea typeface="Calibri" panose="020F0502020204030204" pitchFamily="34" charset="0"/>
              </a:rPr>
              <a:t>It is important to note strong recruitment and hiring efforts continue, with a total of 15 new corrections officers  being hired at CCCF in the last 3 months.</a:t>
            </a:r>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The hiring ‘pattern’ has not changed by much; however, we’re hiring fewer people than the number who are leaving. </a:t>
            </a:r>
          </a:p>
          <a:p>
            <a:r>
              <a:rPr lang="en-US" sz="1400" dirty="0">
                <a:latin typeface="Calibri" panose="020F0502020204030204" pitchFamily="34" charset="0"/>
                <a:ea typeface="Calibri" panose="020F0502020204030204" pitchFamily="34" charset="0"/>
              </a:rPr>
              <a:t> </a:t>
            </a:r>
          </a:p>
          <a:p>
            <a:r>
              <a:rPr lang="en-US" sz="1400" dirty="0">
                <a:latin typeface="Calibri" panose="020F0502020204030204" pitchFamily="34" charset="0"/>
                <a:ea typeface="Calibri" panose="020F0502020204030204" pitchFamily="34" charset="0"/>
              </a:rPr>
              <a:t>Issues that contribute to recruitment and retention efforts at CCCF include the fact that nearby county corrections positions pay more and have equivalent or more robust benefits; and for some people, the challenges of working with women outweighs the opportunities and successes that can come from this work.  </a:t>
            </a:r>
          </a:p>
          <a:p>
            <a:endParaRPr lang="en-US" sz="1400" dirty="0">
              <a:latin typeface="Calibri" panose="020F0502020204030204" pitchFamily="34" charset="0"/>
              <a:ea typeface="Calibri" panose="020F0502020204030204" pitchFamily="34" charset="0"/>
            </a:endParaRPr>
          </a:p>
          <a:p>
            <a:r>
              <a:rPr lang="en-US" sz="1400" b="1" dirty="0">
                <a:latin typeface="Calibri" panose="020F0502020204030204" pitchFamily="34" charset="0"/>
                <a:ea typeface="Calibri" panose="020F0502020204030204" pitchFamily="34" charset="0"/>
              </a:rPr>
              <a:t>Coffee Creek hosted hiring events on the following dates:</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1/27/2017 - Only CCCF</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1/11/2020 - Only CCCF</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11/13/2021 - Only CCCF</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9/21/2022 (Meet and Greet)</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4/1/2023 (Meet and Greet)</a:t>
            </a:r>
          </a:p>
          <a:p>
            <a:r>
              <a:rPr lang="en-US" sz="1400" dirty="0">
                <a:latin typeface="Calibri" panose="020F0502020204030204" pitchFamily="34" charset="0"/>
                <a:ea typeface="Calibri" panose="020F0502020204030204" pitchFamily="34" charset="0"/>
              </a:rPr>
              <a:t> </a:t>
            </a:r>
          </a:p>
          <a:p>
            <a:r>
              <a:rPr lang="en-US" sz="1400" b="1" dirty="0">
                <a:latin typeface="Calibri" panose="020F0502020204030204" pitchFamily="34" charset="0"/>
                <a:ea typeface="Calibri" panose="020F0502020204030204" pitchFamily="34" charset="0"/>
              </a:rPr>
              <a:t>CCCF also Participated in Salem hiring events (Meet and Greets) on:</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6/22/2022</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10/19/2022</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12/15/2022</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3/21/2023</a:t>
            </a:r>
          </a:p>
          <a:p>
            <a:pPr marL="291179" indent="-291179">
              <a:buFont typeface="Arial" panose="020B0604020202020204" pitchFamily="34" charset="0"/>
              <a:buChar char="•"/>
            </a:pPr>
            <a:r>
              <a:rPr lang="en-US" sz="1400" dirty="0">
                <a:latin typeface="Calibri" panose="020F0502020204030204" pitchFamily="34" charset="0"/>
                <a:ea typeface="Calibri" panose="020F0502020204030204" pitchFamily="34" charset="0"/>
              </a:rPr>
              <a:t>5/16/20237/26/2023</a:t>
            </a:r>
          </a:p>
          <a:p>
            <a:endParaRPr lang="en-US" sz="1400" dirty="0">
              <a:latin typeface="Calibri" panose="020F0502020204030204" pitchFamily="34" charset="0"/>
              <a:ea typeface="Calibri" panose="020F0502020204030204" pitchFamily="34" charset="0"/>
            </a:endParaRPr>
          </a:p>
          <a:p>
            <a:endParaRPr lang="en-US" sz="1400" dirty="0">
              <a:latin typeface="Calibri" panose="020F0502020204030204" pitchFamily="34" charset="0"/>
              <a:ea typeface="Calibri" panose="020F0502020204030204" pitchFamily="34" charset="0"/>
            </a:endParaRPr>
          </a:p>
          <a:p>
            <a:endParaRPr lang="en-US" sz="1400" dirty="0"/>
          </a:p>
        </p:txBody>
      </p:sp>
      <p:sp>
        <p:nvSpPr>
          <p:cNvPr id="4" name="Slide Number Placeholder 3"/>
          <p:cNvSpPr>
            <a:spLocks noGrp="1"/>
          </p:cNvSpPr>
          <p:nvPr>
            <p:ph type="sldNum" sz="quarter" idx="10"/>
          </p:nvPr>
        </p:nvSpPr>
        <p:spPr/>
        <p:txBody>
          <a:bodyPr/>
          <a:lstStyle/>
          <a:p>
            <a:pPr defTabSz="949478">
              <a:defRPr/>
            </a:pPr>
            <a:fld id="{51E5DE16-6B50-4B5F-BED7-0B004AB3992C}" type="slidenum">
              <a:rPr lang="en-US">
                <a:solidFill>
                  <a:prstClr val="black"/>
                </a:solidFill>
                <a:latin typeface="Calibri" panose="020F0502020204030204"/>
              </a:rPr>
              <a:pPr defTabSz="94947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625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invitation to present, today.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FEB3E8B-D86D-49C5-9600-B93FAE1E17BD}" type="slidenum">
              <a:rPr lang="en-US" smtClean="0"/>
              <a:t>3</a:t>
            </a:fld>
            <a:endParaRPr lang="en-US"/>
          </a:p>
        </p:txBody>
      </p:sp>
    </p:spTree>
    <p:extLst>
      <p:ext uri="{BB962C8B-B14F-4D97-AF65-F5344CB8AC3E}">
        <p14:creationId xmlns:p14="http://schemas.microsoft.com/office/powerpoint/2010/main" val="3723051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64" y="0"/>
            <a:ext cx="12186336" cy="6861188"/>
          </a:xfrm>
          <a:prstGeom prst="rect">
            <a:avLst/>
          </a:prstGeom>
        </p:spPr>
      </p:pic>
      <p:sp>
        <p:nvSpPr>
          <p:cNvPr id="3" name="Subtitle 2"/>
          <p:cNvSpPr>
            <a:spLocks noGrp="1"/>
          </p:cNvSpPr>
          <p:nvPr>
            <p:ph type="subTitle" idx="1"/>
          </p:nvPr>
        </p:nvSpPr>
        <p:spPr>
          <a:xfrm>
            <a:off x="2328672" y="4065334"/>
            <a:ext cx="6608064" cy="1655762"/>
          </a:xfrm>
        </p:spPr>
        <p:txBody>
          <a:bodyPr>
            <a:normAutofit/>
          </a:bodyPr>
          <a:lstStyle>
            <a:lvl1pPr marL="0" indent="0" algn="r">
              <a:buNone/>
              <a:defRPr sz="3200" b="0" cap="all" baseline="0">
                <a:latin typeface="Gill Sans MT Condensed" panose="020B05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itle 1"/>
          <p:cNvSpPr>
            <a:spLocks noGrp="1"/>
          </p:cNvSpPr>
          <p:nvPr>
            <p:ph type="title"/>
          </p:nvPr>
        </p:nvSpPr>
        <p:spPr>
          <a:xfrm>
            <a:off x="2219498" y="3035953"/>
            <a:ext cx="6717238" cy="1029381"/>
          </a:xfrm>
          <a:prstGeom prst="rect">
            <a:avLst/>
          </a:prstGeom>
        </p:spPr>
        <p:txBody>
          <a:bodyPr anchor="b">
            <a:noAutofit/>
          </a:bodyPr>
          <a:lstStyle>
            <a:lvl1pPr algn="r">
              <a:defRPr sz="3600" b="1" cap="all" baseline="0">
                <a:solidFill>
                  <a:schemeClr val="bg1"/>
                </a:solidFill>
                <a:latin typeface="Rockwell" panose="020606030202050204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0565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46" y="-1"/>
            <a:ext cx="12184054" cy="6862475"/>
          </a:xfrm>
          <a:prstGeom prst="rect">
            <a:avLst/>
          </a:prstGeom>
        </p:spPr>
      </p:pic>
      <p:sp>
        <p:nvSpPr>
          <p:cNvPr id="2" name="Title 1"/>
          <p:cNvSpPr>
            <a:spLocks noGrp="1"/>
          </p:cNvSpPr>
          <p:nvPr>
            <p:ph type="title"/>
          </p:nvPr>
        </p:nvSpPr>
        <p:spPr>
          <a:xfrm>
            <a:off x="250374" y="669471"/>
            <a:ext cx="10515600" cy="1029381"/>
          </a:xfrm>
          <a:prstGeom prst="rect">
            <a:avLst/>
          </a:prstGeom>
        </p:spPr>
        <p:txBody>
          <a:bodyPr anchor="b">
            <a:normAutofit/>
          </a:bodyPr>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664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146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46" y="-1"/>
            <a:ext cx="12184054" cy="6862475"/>
          </a:xfrm>
          <a:prstGeom prst="rect">
            <a:avLst/>
          </a:prstGeom>
        </p:spPr>
      </p:pic>
      <p:sp>
        <p:nvSpPr>
          <p:cNvPr id="2" name="Title 1"/>
          <p:cNvSpPr>
            <a:spLocks noGrp="1"/>
          </p:cNvSpPr>
          <p:nvPr>
            <p:ph type="title"/>
          </p:nvPr>
        </p:nvSpPr>
        <p:spPr>
          <a:xfrm>
            <a:off x="250371" y="661307"/>
            <a:ext cx="10515600" cy="1036863"/>
          </a:xfrm>
          <a:prstGeom prst="rect">
            <a:avLst/>
          </a:prstGeom>
        </p:spPr>
        <p:txBody>
          <a:bodyPr anchor="b"/>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648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648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93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46" y="-1"/>
            <a:ext cx="12184054" cy="6862475"/>
          </a:xfrm>
          <a:prstGeom prst="rect">
            <a:avLst/>
          </a:prstGeom>
        </p:spPr>
      </p:pic>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0" cap="all" baseline="0">
                <a:latin typeface="Gill Sans MT Condensed" panose="020B0506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4"/>
            <a:ext cx="5157787" cy="4010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0" cap="all" baseline="0">
                <a:latin typeface="Gill Sans MT Condensed" panose="020B0506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010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250371" y="661307"/>
            <a:ext cx="10515600" cy="1036863"/>
          </a:xfrm>
          <a:prstGeom prst="rect">
            <a:avLst/>
          </a:prstGeom>
        </p:spPr>
        <p:txBody>
          <a:bodyPr anchor="b"/>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1524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46" y="-1"/>
            <a:ext cx="12184054" cy="6862475"/>
          </a:xfrm>
          <a:prstGeom prst="rect">
            <a:avLst/>
          </a:prstGeom>
        </p:spPr>
      </p:pic>
      <p:sp>
        <p:nvSpPr>
          <p:cNvPr id="7" name="Title 1"/>
          <p:cNvSpPr>
            <a:spLocks noGrp="1"/>
          </p:cNvSpPr>
          <p:nvPr>
            <p:ph type="title"/>
          </p:nvPr>
        </p:nvSpPr>
        <p:spPr>
          <a:xfrm>
            <a:off x="250371" y="661307"/>
            <a:ext cx="10515600" cy="1036863"/>
          </a:xfrm>
          <a:prstGeom prst="rect">
            <a:avLst/>
          </a:prstGeom>
        </p:spPr>
        <p:txBody>
          <a:bodyPr anchor="b"/>
          <a:lstStyle>
            <a:lvl1pPr algn="r">
              <a:defRPr sz="4000" b="1" cap="all" baseline="0">
                <a:solidFill>
                  <a:schemeClr val="bg1"/>
                </a:solidFill>
                <a:latin typeface="Rockwell" panose="020606030202050204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68984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56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54"/>
            <a:ext cx="12192000" cy="6857499"/>
          </a:xfrm>
          <a:prstGeom prst="rect">
            <a:avLst/>
          </a:prstGeom>
        </p:spPr>
      </p:pic>
      <p:sp>
        <p:nvSpPr>
          <p:cNvPr id="3" name="Content Placeholder 2"/>
          <p:cNvSpPr>
            <a:spLocks noGrp="1"/>
          </p:cNvSpPr>
          <p:nvPr>
            <p:ph sz="half" idx="1"/>
          </p:nvPr>
        </p:nvSpPr>
        <p:spPr>
          <a:xfrm>
            <a:off x="838200" y="1679320"/>
            <a:ext cx="5181600" cy="4770247"/>
          </a:xfrm>
        </p:spPr>
        <p:txBody>
          <a:bodyPr/>
          <a:lstStyle>
            <a:lvl2pPr marL="388144" indent="-171450">
              <a:buSzPct val="90000"/>
              <a:buFont typeface="Courier New" panose="02070309020205020404" pitchFamily="49" charset="0"/>
              <a:buChar char="o"/>
              <a:defRPr/>
            </a:lvl2pPr>
            <a:lvl3pPr marL="556022" indent="-171450">
              <a:buFont typeface="Wingdings" panose="05000000000000000000" pitchFamily="2" charset="2"/>
              <a:buChar char="§"/>
              <a:defRPr/>
            </a:lvl3pPr>
            <a:lvl4pPr marL="770335" indent="-171450">
              <a:defRPr/>
            </a:lvl4pPr>
            <a:lvl5pPr marL="944166" indent="-171450">
              <a:buSzPct val="90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838201" y="410302"/>
            <a:ext cx="9666515" cy="1088117"/>
          </a:xfrm>
        </p:spPr>
        <p:txBody>
          <a:bodyPr anchor="ctr" anchorCtr="0">
            <a:noAutofit/>
          </a:bodyPr>
          <a:lstStyle>
            <a:lvl1pPr algn="l">
              <a:defRPr sz="3000" b="1" cap="all" baseline="0">
                <a:solidFill>
                  <a:schemeClr val="bg1"/>
                </a:solidFill>
                <a:latin typeface="Rockwell Condensed" panose="02060603050405020104" pitchFamily="18"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4E01019-38B3-4C45-85B9-C16E516E2786}"/>
              </a:ext>
            </a:extLst>
          </p:cNvPr>
          <p:cNvSpPr>
            <a:spLocks noGrp="1"/>
          </p:cNvSpPr>
          <p:nvPr>
            <p:ph sz="half" idx="10"/>
          </p:nvPr>
        </p:nvSpPr>
        <p:spPr>
          <a:xfrm>
            <a:off x="6211013" y="1679320"/>
            <a:ext cx="5181600" cy="4770247"/>
          </a:xfrm>
        </p:spPr>
        <p:txBody>
          <a:bodyPr/>
          <a:lstStyle>
            <a:lvl2pPr marL="388144" indent="-171450">
              <a:buSzPct val="90000"/>
              <a:buFont typeface="Courier New" panose="02070309020205020404" pitchFamily="49" charset="0"/>
              <a:buChar char="o"/>
              <a:defRPr/>
            </a:lvl2pPr>
            <a:lvl3pPr marL="556022" indent="-171450">
              <a:buFont typeface="Wingdings" panose="05000000000000000000" pitchFamily="2" charset="2"/>
              <a:buChar char="§"/>
              <a:defRPr/>
            </a:lvl3pPr>
            <a:lvl4pPr marL="770335" indent="-171450">
              <a:defRPr/>
            </a:lvl4pPr>
            <a:lvl5pPr marL="944166" indent="-171450">
              <a:buSzPct val="90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850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54"/>
            <a:ext cx="12192000" cy="6857499"/>
          </a:xfrm>
          <a:prstGeom prst="rect">
            <a:avLst/>
          </a:prstGeom>
        </p:spPr>
      </p:pic>
      <p:sp>
        <p:nvSpPr>
          <p:cNvPr id="3" name="Content Placeholder 2"/>
          <p:cNvSpPr>
            <a:spLocks noGrp="1"/>
          </p:cNvSpPr>
          <p:nvPr>
            <p:ph sz="half" idx="1"/>
          </p:nvPr>
        </p:nvSpPr>
        <p:spPr>
          <a:xfrm>
            <a:off x="838200" y="1679320"/>
            <a:ext cx="5181600" cy="4770247"/>
          </a:xfrm>
        </p:spPr>
        <p:txBody>
          <a:bodyPr/>
          <a:lstStyle>
            <a:lvl2pPr marL="388144" indent="-171450">
              <a:buSzPct val="90000"/>
              <a:buFont typeface="Courier New" panose="02070309020205020404" pitchFamily="49" charset="0"/>
              <a:buChar char="o"/>
              <a:defRPr/>
            </a:lvl2pPr>
            <a:lvl3pPr marL="556022" indent="-171450">
              <a:buFont typeface="Wingdings" panose="05000000000000000000" pitchFamily="2" charset="2"/>
              <a:buChar char="§"/>
              <a:defRPr/>
            </a:lvl3pPr>
            <a:lvl4pPr marL="770335" indent="-171450">
              <a:defRPr/>
            </a:lvl4pPr>
            <a:lvl5pPr marL="944166" indent="-171450">
              <a:buSzPct val="90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838201" y="410302"/>
            <a:ext cx="9666515" cy="1088117"/>
          </a:xfrm>
        </p:spPr>
        <p:txBody>
          <a:bodyPr anchor="ctr" anchorCtr="0">
            <a:noAutofit/>
          </a:bodyPr>
          <a:lstStyle>
            <a:lvl1pPr algn="l">
              <a:defRPr sz="3000" b="1" cap="all" baseline="0">
                <a:solidFill>
                  <a:schemeClr val="bg1"/>
                </a:solidFill>
                <a:latin typeface="Rockwell Condensed" panose="02060603050405020104" pitchFamily="18"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4E01019-38B3-4C45-85B9-C16E516E2786}"/>
              </a:ext>
            </a:extLst>
          </p:cNvPr>
          <p:cNvSpPr>
            <a:spLocks noGrp="1"/>
          </p:cNvSpPr>
          <p:nvPr>
            <p:ph sz="half" idx="10"/>
          </p:nvPr>
        </p:nvSpPr>
        <p:spPr>
          <a:xfrm>
            <a:off x="6211013" y="1679320"/>
            <a:ext cx="5181600" cy="4770247"/>
          </a:xfrm>
        </p:spPr>
        <p:txBody>
          <a:bodyPr/>
          <a:lstStyle>
            <a:lvl2pPr marL="388144" indent="-171450">
              <a:buSzPct val="90000"/>
              <a:buFont typeface="Courier New" panose="02070309020205020404" pitchFamily="49" charset="0"/>
              <a:buChar char="o"/>
              <a:defRPr/>
            </a:lvl2pPr>
            <a:lvl3pPr marL="556022" indent="-171450">
              <a:buFont typeface="Wingdings" panose="05000000000000000000" pitchFamily="2" charset="2"/>
              <a:buChar char="§"/>
              <a:defRPr/>
            </a:lvl3pPr>
            <a:lvl4pPr marL="770335" indent="-171450">
              <a:defRPr/>
            </a:lvl4pPr>
            <a:lvl5pPr marL="944166" indent="-171450">
              <a:buSzPct val="90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473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54"/>
            <a:ext cx="12192000" cy="6857499"/>
          </a:xfrm>
          <a:prstGeom prst="rect">
            <a:avLst/>
          </a:prstGeom>
        </p:spPr>
      </p:pic>
      <p:sp>
        <p:nvSpPr>
          <p:cNvPr id="3" name="Content Placeholder 2"/>
          <p:cNvSpPr>
            <a:spLocks noGrp="1"/>
          </p:cNvSpPr>
          <p:nvPr>
            <p:ph sz="half" idx="1"/>
          </p:nvPr>
        </p:nvSpPr>
        <p:spPr>
          <a:xfrm>
            <a:off x="838200" y="1679320"/>
            <a:ext cx="5181600" cy="4770247"/>
          </a:xfrm>
        </p:spPr>
        <p:txBody>
          <a:bodyPr/>
          <a:lstStyle>
            <a:lvl2pPr marL="388144" indent="-171450">
              <a:buSzPct val="90000"/>
              <a:buFont typeface="Courier New" panose="02070309020205020404" pitchFamily="49" charset="0"/>
              <a:buChar char="o"/>
              <a:defRPr/>
            </a:lvl2pPr>
            <a:lvl3pPr marL="556022" indent="-171450">
              <a:buFont typeface="Wingdings" panose="05000000000000000000" pitchFamily="2" charset="2"/>
              <a:buChar char="§"/>
              <a:defRPr/>
            </a:lvl3pPr>
            <a:lvl4pPr marL="770335" indent="-171450">
              <a:defRPr/>
            </a:lvl4pPr>
            <a:lvl5pPr marL="944166" indent="-171450">
              <a:buSzPct val="90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838201" y="410302"/>
            <a:ext cx="9666515" cy="1088117"/>
          </a:xfrm>
        </p:spPr>
        <p:txBody>
          <a:bodyPr anchor="ctr" anchorCtr="0">
            <a:noAutofit/>
          </a:bodyPr>
          <a:lstStyle>
            <a:lvl1pPr algn="l">
              <a:defRPr sz="3000" b="1" cap="all" baseline="0">
                <a:solidFill>
                  <a:schemeClr val="bg1"/>
                </a:solidFill>
                <a:latin typeface="Rockwell Condensed" panose="02060603050405020104" pitchFamily="18"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4E01019-38B3-4C45-85B9-C16E516E2786}"/>
              </a:ext>
            </a:extLst>
          </p:cNvPr>
          <p:cNvSpPr>
            <a:spLocks noGrp="1"/>
          </p:cNvSpPr>
          <p:nvPr>
            <p:ph sz="half" idx="10"/>
          </p:nvPr>
        </p:nvSpPr>
        <p:spPr>
          <a:xfrm>
            <a:off x="6211013" y="1679320"/>
            <a:ext cx="5181600" cy="4770247"/>
          </a:xfrm>
        </p:spPr>
        <p:txBody>
          <a:bodyPr/>
          <a:lstStyle>
            <a:lvl2pPr marL="388144" indent="-171450">
              <a:buSzPct val="90000"/>
              <a:buFont typeface="Courier New" panose="02070309020205020404" pitchFamily="49" charset="0"/>
              <a:buChar char="o"/>
              <a:defRPr/>
            </a:lvl2pPr>
            <a:lvl3pPr marL="556022" indent="-171450">
              <a:buFont typeface="Wingdings" panose="05000000000000000000" pitchFamily="2" charset="2"/>
              <a:buChar char="§"/>
              <a:defRPr/>
            </a:lvl3pPr>
            <a:lvl4pPr marL="770335" indent="-171450">
              <a:defRPr/>
            </a:lvl4pPr>
            <a:lvl5pPr marL="944166" indent="-171450">
              <a:buSzPct val="900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491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648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3842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007" y="672536"/>
            <a:ext cx="5943600" cy="1063626"/>
          </a:xfrm>
        </p:spPr>
        <p:txBody>
          <a:bodyPr anchor="b"/>
          <a:lstStyle/>
          <a:p>
            <a:r>
              <a:rPr lang="en-US" sz="5400" dirty="0"/>
              <a:t>Ways &amp; Means</a:t>
            </a:r>
          </a:p>
        </p:txBody>
      </p:sp>
      <p:sp>
        <p:nvSpPr>
          <p:cNvPr id="3" name="Subtitle 2"/>
          <p:cNvSpPr>
            <a:spLocks noGrp="1"/>
          </p:cNvSpPr>
          <p:nvPr>
            <p:ph type="subTitle" idx="1"/>
          </p:nvPr>
        </p:nvSpPr>
        <p:spPr>
          <a:xfrm>
            <a:off x="2455447" y="4157315"/>
            <a:ext cx="7537642" cy="1705849"/>
          </a:xfrm>
        </p:spPr>
        <p:txBody>
          <a:bodyPr>
            <a:normAutofit/>
          </a:bodyPr>
          <a:lstStyle/>
          <a:p>
            <a:pPr algn="l">
              <a:spcBef>
                <a:spcPts val="0"/>
              </a:spcBef>
            </a:pPr>
            <a:r>
              <a:rPr lang="en-US" sz="4000" cap="none" dirty="0">
                <a:latin typeface="+mn-lt"/>
              </a:rPr>
              <a:t>Gender-Informed Practices Assessment (GIPA) Report</a:t>
            </a:r>
            <a:endParaRPr lang="en-US" sz="4000" dirty="0">
              <a:latin typeface="+mn-lt"/>
            </a:endParaRPr>
          </a:p>
        </p:txBody>
      </p:sp>
      <p:sp>
        <p:nvSpPr>
          <p:cNvPr id="4" name="TextBox 3"/>
          <p:cNvSpPr txBox="1"/>
          <p:nvPr/>
        </p:nvSpPr>
        <p:spPr>
          <a:xfrm>
            <a:off x="2537370" y="5592345"/>
            <a:ext cx="40082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Heidi Steward,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Acting Director</a:t>
            </a:r>
          </a:p>
        </p:txBody>
      </p:sp>
      <p:sp>
        <p:nvSpPr>
          <p:cNvPr id="5" name="TextBox 4">
            <a:extLst>
              <a:ext uri="{FF2B5EF4-FFF2-40B4-BE49-F238E27FC236}">
                <a16:creationId xmlns:a16="http://schemas.microsoft.com/office/drawing/2014/main" id="{A04FC56B-C55C-49A9-85E9-D029EEFB7F6C}"/>
              </a:ext>
            </a:extLst>
          </p:cNvPr>
          <p:cNvSpPr txBox="1"/>
          <p:nvPr/>
        </p:nvSpPr>
        <p:spPr>
          <a:xfrm>
            <a:off x="2455151" y="3088071"/>
            <a:ext cx="721256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Rockwell Condensed" panose="02060603050405020104" pitchFamily="18" charset="0"/>
                <a:ea typeface="+mn-ea"/>
                <a:cs typeface="+mn-cs"/>
              </a:rPr>
              <a:t>Oregon Department of Corrections</a:t>
            </a:r>
          </a:p>
        </p:txBody>
      </p:sp>
    </p:spTree>
    <p:extLst>
      <p:ext uri="{BB962C8B-B14F-4D97-AF65-F5344CB8AC3E}">
        <p14:creationId xmlns:p14="http://schemas.microsoft.com/office/powerpoint/2010/main" val="91041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Domains</a:t>
            </a:r>
          </a:p>
        </p:txBody>
      </p:sp>
      <p:graphicFrame>
        <p:nvGraphicFramePr>
          <p:cNvPr id="2" name="Table 2">
            <a:extLst>
              <a:ext uri="{FF2B5EF4-FFF2-40B4-BE49-F238E27FC236}">
                <a16:creationId xmlns:a16="http://schemas.microsoft.com/office/drawing/2014/main" id="{F27C061C-F731-8471-A20F-64460FAA06B3}"/>
              </a:ext>
            </a:extLst>
          </p:cNvPr>
          <p:cNvGraphicFramePr>
            <a:graphicFrameLocks noGrp="1"/>
          </p:cNvGraphicFramePr>
          <p:nvPr>
            <p:extLst>
              <p:ext uri="{D42A27DB-BD31-4B8C-83A1-F6EECF244321}">
                <p14:modId xmlns:p14="http://schemas.microsoft.com/office/powerpoint/2010/main" val="1508999412"/>
              </p:ext>
            </p:extLst>
          </p:nvPr>
        </p:nvGraphicFramePr>
        <p:xfrm>
          <a:off x="451339" y="2180492"/>
          <a:ext cx="11289322" cy="3578538"/>
        </p:xfrm>
        <a:graphic>
          <a:graphicData uri="http://schemas.openxmlformats.org/drawingml/2006/table">
            <a:tbl>
              <a:tblPr firstRow="1" bandRow="1">
                <a:tableStyleId>{0505E3EF-67EA-436B-97B2-0124C06EBD24}</a:tableStyleId>
              </a:tblPr>
              <a:tblGrid>
                <a:gridCol w="5064370">
                  <a:extLst>
                    <a:ext uri="{9D8B030D-6E8A-4147-A177-3AD203B41FA5}">
                      <a16:colId xmlns:a16="http://schemas.microsoft.com/office/drawing/2014/main" val="1061633564"/>
                    </a:ext>
                  </a:extLst>
                </a:gridCol>
                <a:gridCol w="6224952">
                  <a:extLst>
                    <a:ext uri="{9D8B030D-6E8A-4147-A177-3AD203B41FA5}">
                      <a16:colId xmlns:a16="http://schemas.microsoft.com/office/drawing/2014/main" val="2008968489"/>
                    </a:ext>
                  </a:extLst>
                </a:gridCol>
              </a:tblGrid>
              <a:tr h="532817">
                <a:tc>
                  <a:txBody>
                    <a:bodyPr/>
                    <a:lstStyle/>
                    <a:p>
                      <a:pPr marL="0" marR="0">
                        <a:lnSpc>
                          <a:spcPct val="107000"/>
                        </a:lnSpc>
                        <a:spcBef>
                          <a:spcPts val="0"/>
                        </a:spcBef>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1. Leadership and Philosophy </a:t>
                      </a:r>
                    </a:p>
                  </a:txBody>
                  <a:tcPr marL="0" marR="0" marT="0" marB="0"/>
                </a:tc>
                <a:tc>
                  <a:txBody>
                    <a:bodyPr/>
                    <a:lstStyle/>
                    <a:p>
                      <a:pPr marL="0" marR="0">
                        <a:lnSpc>
                          <a:spcPct val="107000"/>
                        </a:lnSpc>
                        <a:spcBef>
                          <a:spcPts val="0"/>
                        </a:spcBef>
                        <a:spcAft>
                          <a:spcPts val="0"/>
                        </a:spcAft>
                      </a:pPr>
                      <a:r>
                        <a:rPr lang="en-US" sz="2800" b="0" dirty="0">
                          <a:effectLst/>
                          <a:latin typeface="Calibri" panose="020F0502020204030204" pitchFamily="34" charset="0"/>
                          <a:ea typeface="Calibri" panose="020F0502020204030204" pitchFamily="34" charset="0"/>
                          <a:cs typeface="Times New Roman" panose="02020603050405020304" pitchFamily="18" charset="0"/>
                        </a:rPr>
                        <a:t>7. Resident Discipline </a:t>
                      </a:r>
                    </a:p>
                  </a:txBody>
                  <a:tcPr marL="0" marR="0" marT="0" marB="0"/>
                </a:tc>
                <a:extLst>
                  <a:ext uri="{0D108BD9-81ED-4DB2-BD59-A6C34878D82A}">
                    <a16:rowId xmlns:a16="http://schemas.microsoft.com/office/drawing/2014/main" val="3004810882"/>
                  </a:ext>
                </a:extLst>
              </a:tr>
              <a:tr h="527121">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2. External Support </a:t>
                      </a:r>
                    </a:p>
                  </a:txBody>
                  <a:tcPr marL="0" marR="0" marT="0" marB="0"/>
                </a:tc>
                <a:tc>
                  <a:txBody>
                    <a:bodyPr/>
                    <a:lstStyle/>
                    <a:p>
                      <a:pPr marL="0" marR="0">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8. Classification and Assessment </a:t>
                      </a:r>
                    </a:p>
                  </a:txBody>
                  <a:tcPr marL="0" marR="0" marT="0" marB="0"/>
                </a:tc>
                <a:extLst>
                  <a:ext uri="{0D108BD9-81ED-4DB2-BD59-A6C34878D82A}">
                    <a16:rowId xmlns:a16="http://schemas.microsoft.com/office/drawing/2014/main" val="1609654228"/>
                  </a:ext>
                </a:extLst>
              </a:tr>
              <a:tr h="557847">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3. Facility </a:t>
                      </a:r>
                    </a:p>
                  </a:txBody>
                  <a:tcPr marL="0" marR="0"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9. Case/Transitional and Reentry Planning</a:t>
                      </a:r>
                    </a:p>
                  </a:txBody>
                  <a:tcPr marL="0" marR="0" marT="0" marB="0"/>
                </a:tc>
                <a:extLst>
                  <a:ext uri="{0D108BD9-81ED-4DB2-BD59-A6C34878D82A}">
                    <a16:rowId xmlns:a16="http://schemas.microsoft.com/office/drawing/2014/main" val="3811338670"/>
                  </a:ext>
                </a:extLst>
              </a:tr>
              <a:tr h="497949">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4. Management and Operations </a:t>
                      </a:r>
                    </a:p>
                  </a:txBody>
                  <a:tcPr marL="0" marR="0"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10. Research-Based Program Areas </a:t>
                      </a:r>
                    </a:p>
                  </a:txBody>
                  <a:tcPr marL="0" marR="0" marT="0" marB="0"/>
                </a:tc>
                <a:extLst>
                  <a:ext uri="{0D108BD9-81ED-4DB2-BD59-A6C34878D82A}">
                    <a16:rowId xmlns:a16="http://schemas.microsoft.com/office/drawing/2014/main" val="2799147845"/>
                  </a:ext>
                </a:extLst>
              </a:tr>
              <a:tr h="532817">
                <a:tc>
                  <a:txBody>
                    <a:bodyPr/>
                    <a:lstStyle/>
                    <a:p>
                      <a:pPr marL="0" marR="0">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5. Staffing and Training </a:t>
                      </a:r>
                    </a:p>
                  </a:txBody>
                  <a:tcPr marL="0" marR="0"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11. Services </a:t>
                      </a:r>
                    </a:p>
                  </a:txBody>
                  <a:tcPr marL="0" marR="0" marT="0" marB="0"/>
                </a:tc>
                <a:extLst>
                  <a:ext uri="{0D108BD9-81ED-4DB2-BD59-A6C34878D82A}">
                    <a16:rowId xmlns:a16="http://schemas.microsoft.com/office/drawing/2014/main" val="115276340"/>
                  </a:ext>
                </a:extLst>
              </a:tr>
              <a:tr h="929987">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6. Facility Culture </a:t>
                      </a:r>
                    </a:p>
                  </a:txBody>
                  <a:tcPr marL="0" marR="0" marT="0" marB="0"/>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12. Quality Assurance and Evaluation</a:t>
                      </a:r>
                    </a:p>
                  </a:txBody>
                  <a:tcPr marL="0" marR="0" marT="0" marB="0"/>
                </a:tc>
                <a:extLst>
                  <a:ext uri="{0D108BD9-81ED-4DB2-BD59-A6C34878D82A}">
                    <a16:rowId xmlns:a16="http://schemas.microsoft.com/office/drawing/2014/main" val="1723078463"/>
                  </a:ext>
                </a:extLst>
              </a:tr>
            </a:tbl>
          </a:graphicData>
        </a:graphic>
      </p:graphicFrame>
    </p:spTree>
    <p:extLst>
      <p:ext uri="{BB962C8B-B14F-4D97-AF65-F5344CB8AC3E}">
        <p14:creationId xmlns:p14="http://schemas.microsoft.com/office/powerpoint/2010/main" val="37231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C173-CB72-9A5F-679C-AE53E259AE34}"/>
              </a:ext>
            </a:extLst>
          </p:cNvPr>
          <p:cNvSpPr>
            <a:spLocks noGrp="1"/>
          </p:cNvSpPr>
          <p:nvPr>
            <p:ph type="title"/>
          </p:nvPr>
        </p:nvSpPr>
        <p:spPr/>
        <p:txBody>
          <a:bodyPr/>
          <a:lstStyle/>
          <a:p>
            <a:r>
              <a:rPr lang="en-US" dirty="0"/>
              <a:t>Thank you </a:t>
            </a:r>
          </a:p>
        </p:txBody>
      </p:sp>
      <p:pic>
        <p:nvPicPr>
          <p:cNvPr id="1026" name="Picture 13">
            <a:extLst>
              <a:ext uri="{FF2B5EF4-FFF2-40B4-BE49-F238E27FC236}">
                <a16:creationId xmlns:a16="http://schemas.microsoft.com/office/drawing/2014/main" id="{8394D244-A789-A977-3188-C09DD90EB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911" b="16911"/>
          <a:stretch>
            <a:fillRect/>
          </a:stretch>
        </p:blipFill>
        <p:spPr bwMode="auto">
          <a:xfrm>
            <a:off x="2160571" y="2136228"/>
            <a:ext cx="10682406" cy="472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Tree>
    <p:extLst>
      <p:ext uri="{BB962C8B-B14F-4D97-AF65-F5344CB8AC3E}">
        <p14:creationId xmlns:p14="http://schemas.microsoft.com/office/powerpoint/2010/main" val="3155094442"/>
      </p:ext>
    </p:extLst>
  </p:cSld>
  <p:clrMapOvr>
    <a:masterClrMapping/>
  </p:clrMapOvr>
</p:sld>
</file>

<file path=ppt/theme/theme1.xml><?xml version="1.0" encoding="utf-8"?>
<a:theme xmlns:a="http://schemas.openxmlformats.org/drawingml/2006/main" name="DOC_PPT_TEMPLATE_16x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C_PPT_TEMPLATE_16x9" id="{E968F750-7D11-4103-AB79-D68245C0404C}" vid="{12AAC66F-FCCE-4C69-BB9B-852E20D3F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92BB08510824BB52F0001C1DFD615" ma:contentTypeVersion="7" ma:contentTypeDescription="Create a new document." ma:contentTypeScope="" ma:versionID="5252923d658b290bfeedf20dc5ff95e9">
  <xsd:schema xmlns:xsd="http://www.w3.org/2001/XMLSchema" xmlns:xs="http://www.w3.org/2001/XMLSchema" xmlns:p="http://schemas.microsoft.com/office/2006/metadata/properties" xmlns:ns1="http://schemas.microsoft.com/sharepoint/v3" xmlns:ns2="b2574edc-d291-4359-881d-ec44363dae00" xmlns:ns3="3c54a1c1-ee5b-41ef-b458-075407784223" targetNamespace="http://schemas.microsoft.com/office/2006/metadata/properties" ma:root="true" ma:fieldsID="3f99df07ebc06688d374126326c8df4e" ns1:_="" ns2:_="" ns3:_="">
    <xsd:import namespace="http://schemas.microsoft.com/sharepoint/v3"/>
    <xsd:import namespace="b2574edc-d291-4359-881d-ec44363dae00"/>
    <xsd:import namespace="3c54a1c1-ee5b-41ef-b458-075407784223"/>
    <xsd:element name="properties">
      <xsd:complexType>
        <xsd:sequence>
          <xsd:element name="documentManagement">
            <xsd:complexType>
              <xsd:all>
                <xsd:element ref="ns1:PublishingStartDate" minOccurs="0"/>
                <xsd:element ref="ns1:PublishingExpirationDate" minOccurs="0"/>
                <xsd:element ref="ns2:Area" minOccurs="0"/>
                <xsd:element ref="ns2:Date_x0020_Create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574edc-d291-4359-881d-ec44363dae00" elementFormDefault="qualified">
    <xsd:import namespace="http://schemas.microsoft.com/office/2006/documentManagement/types"/>
    <xsd:import namespace="http://schemas.microsoft.com/office/infopath/2007/PartnerControls"/>
    <xsd:element name="Area" ma:index="6" nillable="true" ma:displayName="Area" ma:format="Dropdown" ma:internalName="Area" ma:readOnly="false">
      <xsd:simpleType>
        <xsd:restriction base="dms:Choice">
          <xsd:enumeration value="About Us"/>
          <xsd:enumeration value="Careers"/>
          <xsd:enumeration value="Contact"/>
          <xsd:enumeration value="Facilities and Programs"/>
          <xsd:enumeration value="Friends and Family"/>
          <xsd:enumeration value="Most Wanted"/>
          <xsd:enumeration value="PREA"/>
          <xsd:enumeration value="Research"/>
          <xsd:enumeration value="General"/>
          <xsd:enumeration value="Public Records"/>
          <xsd:enumeration value="COVID-19"/>
        </xsd:restriction>
      </xsd:simpleType>
    </xsd:element>
    <xsd:element name="Date_x0020_Created" ma:index="7" nillable="true" ma:displayName="Date Created" ma:description="The date a document was created. This is needed only when the document will need to be replaced or updated regularly." ma:format="DateOnly" ma:internalName="Date_x0020_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c54a1c1-ee5b-41ef-b458-0754077842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Created xmlns="b2574edc-d291-4359-881d-ec44363dae00" xsi:nil="true"/>
    <PublishingExpirationDate xmlns="http://schemas.microsoft.com/sharepoint/v3" xsi:nil="true"/>
    <Area xmlns="b2574edc-d291-4359-881d-ec44363dae00" xsi:nil="true"/>
    <PublishingStartDate xmlns="http://schemas.microsoft.com/sharepoint/v3" xsi:nil="true"/>
  </documentManagement>
</p:properties>
</file>

<file path=customXml/itemProps1.xml><?xml version="1.0" encoding="utf-8"?>
<ds:datastoreItem xmlns:ds="http://schemas.openxmlformats.org/officeDocument/2006/customXml" ds:itemID="{CBA2C132-993A-4D11-BDF7-7B5FD317C6B1}"/>
</file>

<file path=customXml/itemProps2.xml><?xml version="1.0" encoding="utf-8"?>
<ds:datastoreItem xmlns:ds="http://schemas.openxmlformats.org/officeDocument/2006/customXml" ds:itemID="{27C214CC-C013-42EF-BC6F-25F796E58D18}"/>
</file>

<file path=customXml/itemProps3.xml><?xml version="1.0" encoding="utf-8"?>
<ds:datastoreItem xmlns:ds="http://schemas.openxmlformats.org/officeDocument/2006/customXml" ds:itemID="{A5662B84-32C7-4B84-A43D-3856509EBD24}"/>
</file>

<file path=docProps/app.xml><?xml version="1.0" encoding="utf-8"?>
<Properties xmlns="http://schemas.openxmlformats.org/officeDocument/2006/extended-properties" xmlns:vt="http://schemas.openxmlformats.org/officeDocument/2006/docPropsVTypes">
  <TotalTime>4394</TotalTime>
  <Words>1109</Words>
  <Application>Microsoft Office PowerPoint</Application>
  <PresentationFormat>Widescreen</PresentationFormat>
  <Paragraphs>105</Paragraphs>
  <Slides>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vt:i4>
      </vt:variant>
    </vt:vector>
  </HeadingPairs>
  <TitlesOfParts>
    <vt:vector size="14" baseType="lpstr">
      <vt:lpstr>Arial</vt:lpstr>
      <vt:lpstr>Calibri</vt:lpstr>
      <vt:lpstr>Courier New</vt:lpstr>
      <vt:lpstr>Gill Sans MT</vt:lpstr>
      <vt:lpstr>Gill Sans MT Condensed</vt:lpstr>
      <vt:lpstr>Helvetica Neue</vt:lpstr>
      <vt:lpstr>Rockwell</vt:lpstr>
      <vt:lpstr>Rockwell Condensed</vt:lpstr>
      <vt:lpstr>Symbol</vt:lpstr>
      <vt:lpstr>Wingdings</vt:lpstr>
      <vt:lpstr>DOC_PPT_TEMPLATE_16x9</vt:lpstr>
      <vt:lpstr>Ways &amp; Means</vt:lpstr>
      <vt:lpstr>Domains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&amp; Means</dc:title>
  <dc:creator>BLACK Jennifer * DOC</dc:creator>
  <cp:lastModifiedBy>BASINGER Nickie * DOC</cp:lastModifiedBy>
  <cp:revision>62</cp:revision>
  <cp:lastPrinted>2023-09-27T00:46:08Z</cp:lastPrinted>
  <dcterms:created xsi:type="dcterms:W3CDTF">2023-03-04T00:15:24Z</dcterms:created>
  <dcterms:modified xsi:type="dcterms:W3CDTF">2024-03-11T21:01:36Z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534139d-1f91-49c5-a68b-d06b9305417a_Enabled">
    <vt:lpwstr>true</vt:lpwstr>
  </property>
  <property fmtid="{D5CDD505-2E9C-101B-9397-08002B2CF9AE}" pid="3" name="MSIP_Label_c534139d-1f91-49c5-a68b-d06b9305417a_SetDate">
    <vt:lpwstr>2023-09-20T16:33:57Z</vt:lpwstr>
  </property>
  <property fmtid="{D5CDD505-2E9C-101B-9397-08002B2CF9AE}" pid="4" name="MSIP_Label_c534139d-1f91-49c5-a68b-d06b9305417a_Method">
    <vt:lpwstr>Privileged</vt:lpwstr>
  </property>
  <property fmtid="{D5CDD505-2E9C-101B-9397-08002B2CF9AE}" pid="5" name="MSIP_Label_c534139d-1f91-49c5-a68b-d06b9305417a_Name">
    <vt:lpwstr>Level 1 - Published (Items)</vt:lpwstr>
  </property>
  <property fmtid="{D5CDD505-2E9C-101B-9397-08002B2CF9AE}" pid="6" name="MSIP_Label_c534139d-1f91-49c5-a68b-d06b9305417a_SiteId">
    <vt:lpwstr>3f781cf3-3792-477b-abf5-ff27250dd659</vt:lpwstr>
  </property>
  <property fmtid="{D5CDD505-2E9C-101B-9397-08002B2CF9AE}" pid="7" name="MSIP_Label_c534139d-1f91-49c5-a68b-d06b9305417a_ActionId">
    <vt:lpwstr>84c63a6b-ac35-461c-81c2-b29053854399</vt:lpwstr>
  </property>
  <property fmtid="{D5CDD505-2E9C-101B-9397-08002B2CF9AE}" pid="8" name="MSIP_Label_c534139d-1f91-49c5-a68b-d06b9305417a_ContentBits">
    <vt:lpwstr>0</vt:lpwstr>
  </property>
  <property fmtid="{D5CDD505-2E9C-101B-9397-08002B2CF9AE}" pid="9" name="ContentTypeId">
    <vt:lpwstr>0x010100F0E92BB08510824BB52F0001C1DFD615</vt:lpwstr>
  </property>
</Properties>
</file>