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1" r:id="rId2"/>
    <p:sldId id="347" r:id="rId3"/>
    <p:sldId id="362" r:id="rId4"/>
    <p:sldId id="369" r:id="rId5"/>
    <p:sldId id="363" r:id="rId6"/>
    <p:sldId id="348" r:id="rId7"/>
    <p:sldId id="364" r:id="rId8"/>
    <p:sldId id="367" r:id="rId9"/>
    <p:sldId id="368" r:id="rId10"/>
    <p:sldId id="366" r:id="rId11"/>
    <p:sldId id="365"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F854B58-CD2A-4970-AEE4-FC834BEC8D3F}">
          <p14:sldIdLst>
            <p14:sldId id="281"/>
            <p14:sldId id="347"/>
            <p14:sldId id="362"/>
            <p14:sldId id="369"/>
            <p14:sldId id="363"/>
            <p14:sldId id="348"/>
            <p14:sldId id="364"/>
            <p14:sldId id="367"/>
            <p14:sldId id="368"/>
            <p14:sldId id="366"/>
            <p14:sldId id="36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5BF"/>
    <a:srgbClr val="00BAF2"/>
    <a:srgbClr val="FFF4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054" autoAdjust="0"/>
  </p:normalViewPr>
  <p:slideViewPr>
    <p:cSldViewPr snapToGrid="0">
      <p:cViewPr varScale="1">
        <p:scale>
          <a:sx n="111" d="100"/>
          <a:sy n="111" d="100"/>
        </p:scale>
        <p:origin x="474"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DA1B2D1-D604-49DA-B8C5-E79E9D4896DE}" type="datetimeFigureOut">
              <a:rPr lang="en-US" smtClean="0"/>
              <a:t>8/28/2023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CFD93F7-115A-45DC-8CB5-7E0B76FF1A97}" type="slidenum">
              <a:rPr lang="en-US" smtClean="0"/>
              <a:t>‹#›</a:t>
            </a:fld>
            <a:endParaRPr lang="en-US"/>
          </a:p>
        </p:txBody>
      </p:sp>
    </p:spTree>
    <p:extLst>
      <p:ext uri="{BB962C8B-B14F-4D97-AF65-F5344CB8AC3E}">
        <p14:creationId xmlns:p14="http://schemas.microsoft.com/office/powerpoint/2010/main" val="1069318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a:p>
        </p:txBody>
      </p:sp>
      <p:sp>
        <p:nvSpPr>
          <p:cNvPr id="4" name="Slide Number Placeholder 3"/>
          <p:cNvSpPr>
            <a:spLocks noGrp="1"/>
          </p:cNvSpPr>
          <p:nvPr>
            <p:ph type="sldNum" sz="quarter" idx="5"/>
          </p:nvPr>
        </p:nvSpPr>
        <p:spPr/>
        <p:txBody>
          <a:bodyPr/>
          <a:lstStyle/>
          <a:p>
            <a:fld id="{FCFD93F7-115A-45DC-8CB5-7E0B76FF1A97}" type="slidenum">
              <a:rPr lang="en-US" smtClean="0"/>
              <a:t>1</a:t>
            </a:fld>
            <a:endParaRPr lang="en-US"/>
          </a:p>
        </p:txBody>
      </p:sp>
    </p:spTree>
    <p:extLst>
      <p:ext uri="{BB962C8B-B14F-4D97-AF65-F5344CB8AC3E}">
        <p14:creationId xmlns:p14="http://schemas.microsoft.com/office/powerpoint/2010/main" val="444286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FCFD93F7-115A-45DC-8CB5-7E0B76FF1A97}" type="slidenum">
              <a:rPr lang="en-US" smtClean="0"/>
              <a:t>10</a:t>
            </a:fld>
            <a:endParaRPr lang="en-US"/>
          </a:p>
        </p:txBody>
      </p:sp>
    </p:spTree>
    <p:extLst>
      <p:ext uri="{BB962C8B-B14F-4D97-AF65-F5344CB8AC3E}">
        <p14:creationId xmlns:p14="http://schemas.microsoft.com/office/powerpoint/2010/main" val="2906365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D93F7-115A-45DC-8CB5-7E0B76FF1A97}" type="slidenum">
              <a:rPr lang="en-US" smtClean="0"/>
              <a:t>11</a:t>
            </a:fld>
            <a:endParaRPr lang="en-US"/>
          </a:p>
        </p:txBody>
      </p:sp>
    </p:spTree>
    <p:extLst>
      <p:ext uri="{BB962C8B-B14F-4D97-AF65-F5344CB8AC3E}">
        <p14:creationId xmlns:p14="http://schemas.microsoft.com/office/powerpoint/2010/main" val="350735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FD93F7-115A-45DC-8CB5-7E0B76FF1A97}" type="slidenum">
              <a:rPr lang="en-US" smtClean="0"/>
              <a:t>2</a:t>
            </a:fld>
            <a:endParaRPr lang="en-US"/>
          </a:p>
        </p:txBody>
      </p:sp>
    </p:spTree>
    <p:extLst>
      <p:ext uri="{BB962C8B-B14F-4D97-AF65-F5344CB8AC3E}">
        <p14:creationId xmlns:p14="http://schemas.microsoft.com/office/powerpoint/2010/main" val="1754981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FD93F7-115A-45DC-8CB5-7E0B76FF1A97}" type="slidenum">
              <a:rPr lang="en-US" smtClean="0"/>
              <a:t>3</a:t>
            </a:fld>
            <a:endParaRPr lang="en-US"/>
          </a:p>
        </p:txBody>
      </p:sp>
    </p:spTree>
    <p:extLst>
      <p:ext uri="{BB962C8B-B14F-4D97-AF65-F5344CB8AC3E}">
        <p14:creationId xmlns:p14="http://schemas.microsoft.com/office/powerpoint/2010/main" val="1529453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FCFD93F7-115A-45DC-8CB5-7E0B76FF1A97}" type="slidenum">
              <a:rPr lang="en-US" smtClean="0"/>
              <a:t>4</a:t>
            </a:fld>
            <a:endParaRPr lang="en-US"/>
          </a:p>
        </p:txBody>
      </p:sp>
    </p:spTree>
    <p:extLst>
      <p:ext uri="{BB962C8B-B14F-4D97-AF65-F5344CB8AC3E}">
        <p14:creationId xmlns:p14="http://schemas.microsoft.com/office/powerpoint/2010/main" val="903108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last TRT meeting, we discussed study areas; however, I only shared a map outlining the permit area. While many of the study areas match the permit area, some do not. Therefore, I would like to show the various study areas now.</a:t>
            </a:r>
          </a:p>
        </p:txBody>
      </p:sp>
      <p:sp>
        <p:nvSpPr>
          <p:cNvPr id="4" name="Slide Number Placeholder 3"/>
          <p:cNvSpPr>
            <a:spLocks noGrp="1"/>
          </p:cNvSpPr>
          <p:nvPr>
            <p:ph type="sldNum" sz="quarter" idx="5"/>
          </p:nvPr>
        </p:nvSpPr>
        <p:spPr/>
        <p:txBody>
          <a:bodyPr/>
          <a:lstStyle/>
          <a:p>
            <a:fld id="{FCFD93F7-115A-45DC-8CB5-7E0B76FF1A97}" type="slidenum">
              <a:rPr lang="en-US" smtClean="0"/>
              <a:t>5</a:t>
            </a:fld>
            <a:endParaRPr lang="en-US"/>
          </a:p>
        </p:txBody>
      </p:sp>
    </p:spTree>
    <p:extLst>
      <p:ext uri="{BB962C8B-B14F-4D97-AF65-F5344CB8AC3E}">
        <p14:creationId xmlns:p14="http://schemas.microsoft.com/office/powerpoint/2010/main" val="4214424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D93F7-115A-45DC-8CB5-7E0B76FF1A97}" type="slidenum">
              <a:rPr lang="en-US" smtClean="0"/>
              <a:t>6</a:t>
            </a:fld>
            <a:endParaRPr lang="en-US"/>
          </a:p>
        </p:txBody>
      </p:sp>
    </p:spTree>
    <p:extLst>
      <p:ext uri="{BB962C8B-B14F-4D97-AF65-F5344CB8AC3E}">
        <p14:creationId xmlns:p14="http://schemas.microsoft.com/office/powerpoint/2010/main" val="1057678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mbria" panose="02040503050406030204" pitchFamily="18" charset="0"/>
              </a:rPr>
              <a:t>The function of the completeness review within the Consolidated Permitting Process for Chemical Process Mining is to help ensure that a permit is not denied simply for lack of information. Information required by statue or rule, and information requested from the applicant during the pre-application phase, must be both present and sufficient for the CPA to be complete. </a:t>
            </a:r>
          </a:p>
          <a:p>
            <a:r>
              <a:rPr lang="en-US" sz="1800" b="0" i="0" u="none" strike="noStrike" baseline="0" dirty="0">
                <a:solidFill>
                  <a:srgbClr val="000000"/>
                </a:solidFill>
                <a:latin typeface="Cambria" panose="02040503050406030204" pitchFamily="18" charset="0"/>
              </a:rPr>
              <a:t>DOGAMI provided clear and thorough guidance to permitting and cooperating agencies for their evaluation of the completeness of the submitted CPA. Permitting agencies were requested to review the CPA for the presence of information sufficient to make a permitting decision. Cooperating agencies were requested to review the CPA for information sufficient to draft conditions for inclusion in the consolidated permit. </a:t>
            </a:r>
            <a:endParaRPr lang="en-US" dirty="0"/>
          </a:p>
        </p:txBody>
      </p:sp>
      <p:sp>
        <p:nvSpPr>
          <p:cNvPr id="4" name="Slide Number Placeholder 3"/>
          <p:cNvSpPr>
            <a:spLocks noGrp="1"/>
          </p:cNvSpPr>
          <p:nvPr>
            <p:ph type="sldNum" sz="quarter" idx="5"/>
          </p:nvPr>
        </p:nvSpPr>
        <p:spPr/>
        <p:txBody>
          <a:bodyPr/>
          <a:lstStyle/>
          <a:p>
            <a:fld id="{FCFD93F7-115A-45DC-8CB5-7E0B76FF1A97}" type="slidenum">
              <a:rPr lang="en-US" smtClean="0"/>
              <a:t>7</a:t>
            </a:fld>
            <a:endParaRPr lang="en-US"/>
          </a:p>
        </p:txBody>
      </p:sp>
    </p:spTree>
    <p:extLst>
      <p:ext uri="{BB962C8B-B14F-4D97-AF65-F5344CB8AC3E}">
        <p14:creationId xmlns:p14="http://schemas.microsoft.com/office/powerpoint/2010/main" val="1772897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mbria" panose="02040503050406030204" pitchFamily="18" charset="0"/>
              </a:rPr>
              <a:t>DOGAMI also conducted an independent review of the application for completeness, and collected and organized comments from agencies using a common framework for categorization: </a:t>
            </a:r>
          </a:p>
          <a:p>
            <a:r>
              <a:rPr lang="en-US" sz="1800" b="0" i="0" u="none" strike="noStrike" baseline="0" dirty="0">
                <a:solidFill>
                  <a:srgbClr val="000000"/>
                </a:solidFill>
                <a:latin typeface="Cambria" panose="02040503050406030204" pitchFamily="18" charset="0"/>
              </a:rPr>
              <a:t>• </a:t>
            </a:r>
            <a:r>
              <a:rPr lang="en-US" sz="1800" b="1" i="0" u="none" strike="noStrike" baseline="0" dirty="0">
                <a:solidFill>
                  <a:srgbClr val="000000"/>
                </a:solidFill>
                <a:latin typeface="Cambria" panose="02040503050406030204" pitchFamily="18" charset="0"/>
              </a:rPr>
              <a:t>Category 1: </a:t>
            </a:r>
            <a:r>
              <a:rPr lang="en-US" sz="1800" b="0" i="0" u="none" strike="noStrike" baseline="0" dirty="0">
                <a:solidFill>
                  <a:srgbClr val="000000"/>
                </a:solidFill>
                <a:latin typeface="Cambria" panose="02040503050406030204" pitchFamily="18" charset="0"/>
              </a:rPr>
              <a:t>missing required information. </a:t>
            </a:r>
          </a:p>
          <a:p>
            <a:r>
              <a:rPr lang="en-US" sz="1800" b="0" i="0" u="none" strike="noStrike" baseline="0" dirty="0">
                <a:solidFill>
                  <a:srgbClr val="000000"/>
                </a:solidFill>
                <a:latin typeface="Cambria" panose="02040503050406030204" pitchFamily="18" charset="0"/>
              </a:rPr>
              <a:t>• </a:t>
            </a:r>
            <a:r>
              <a:rPr lang="en-US" sz="1800" b="1" i="0" u="none" strike="noStrike" baseline="0" dirty="0">
                <a:solidFill>
                  <a:srgbClr val="000000"/>
                </a:solidFill>
                <a:latin typeface="Cambria" panose="02040503050406030204" pitchFamily="18" charset="0"/>
              </a:rPr>
              <a:t>Category 2: </a:t>
            </a:r>
            <a:r>
              <a:rPr lang="en-US" sz="1800" b="0" i="0" u="none" strike="noStrike" baseline="0" dirty="0">
                <a:solidFill>
                  <a:srgbClr val="000000"/>
                </a:solidFill>
                <a:latin typeface="Cambria" panose="02040503050406030204" pitchFamily="18" charset="0"/>
              </a:rPr>
              <a:t>incomplete elements, lack of detail, or contradictory information. </a:t>
            </a:r>
          </a:p>
          <a:p>
            <a:r>
              <a:rPr lang="en-US" sz="1800" b="0" i="0" u="none" strike="noStrike" baseline="0" dirty="0">
                <a:solidFill>
                  <a:srgbClr val="000000"/>
                </a:solidFill>
                <a:latin typeface="Cambria" panose="02040503050406030204" pitchFamily="18" charset="0"/>
              </a:rPr>
              <a:t>• </a:t>
            </a:r>
            <a:r>
              <a:rPr lang="en-US" sz="1800" b="1" i="0" u="none" strike="noStrike" baseline="0" dirty="0">
                <a:solidFill>
                  <a:srgbClr val="000000"/>
                </a:solidFill>
                <a:latin typeface="Cambria" panose="02040503050406030204" pitchFamily="18" charset="0"/>
              </a:rPr>
              <a:t>Category 3: </a:t>
            </a:r>
            <a:r>
              <a:rPr lang="en-US" sz="1800" b="0" i="0" u="none" strike="noStrike" baseline="0" dirty="0">
                <a:solidFill>
                  <a:srgbClr val="000000"/>
                </a:solidFill>
                <a:latin typeface="Cambria" panose="02040503050406030204" pitchFamily="18" charset="0"/>
              </a:rPr>
              <a:t>technical aspects of the application or project of concern but beyond the scope of the completeness review that may be addressed now or during permit drafting. </a:t>
            </a:r>
          </a:p>
          <a:p>
            <a:r>
              <a:rPr lang="en-US" sz="1800" b="0" i="0" u="none" strike="noStrike" baseline="0" dirty="0">
                <a:solidFill>
                  <a:srgbClr val="000000"/>
                </a:solidFill>
                <a:latin typeface="Cambria" panose="02040503050406030204" pitchFamily="18" charset="0"/>
              </a:rPr>
              <a:t>• </a:t>
            </a:r>
            <a:r>
              <a:rPr lang="en-US" sz="1800" b="1" i="0" u="none" strike="noStrike" baseline="0" dirty="0">
                <a:solidFill>
                  <a:srgbClr val="000000"/>
                </a:solidFill>
                <a:latin typeface="Cambria" panose="02040503050406030204" pitchFamily="18" charset="0"/>
              </a:rPr>
              <a:t>Category 4</a:t>
            </a:r>
            <a:r>
              <a:rPr lang="en-US" sz="1800" b="0" i="0" u="none" strike="noStrike" baseline="0" dirty="0">
                <a:solidFill>
                  <a:srgbClr val="000000"/>
                </a:solidFill>
                <a:latin typeface="Cambria" panose="02040503050406030204" pitchFamily="18" charset="0"/>
              </a:rPr>
              <a:t>: organizational issues or confusing elements that hinder DOGAMI and its partner agencies’ ability to assess the project. </a:t>
            </a:r>
          </a:p>
          <a:p>
            <a:endParaRPr lang="en-US" dirty="0"/>
          </a:p>
        </p:txBody>
      </p:sp>
      <p:sp>
        <p:nvSpPr>
          <p:cNvPr id="4" name="Slide Number Placeholder 3"/>
          <p:cNvSpPr>
            <a:spLocks noGrp="1"/>
          </p:cNvSpPr>
          <p:nvPr>
            <p:ph type="sldNum" sz="quarter" idx="5"/>
          </p:nvPr>
        </p:nvSpPr>
        <p:spPr/>
        <p:txBody>
          <a:bodyPr/>
          <a:lstStyle/>
          <a:p>
            <a:fld id="{FCFD93F7-115A-45DC-8CB5-7E0B76FF1A97}" type="slidenum">
              <a:rPr lang="en-US" smtClean="0"/>
              <a:t>8</a:t>
            </a:fld>
            <a:endParaRPr lang="en-US"/>
          </a:p>
        </p:txBody>
      </p:sp>
    </p:spTree>
    <p:extLst>
      <p:ext uri="{BB962C8B-B14F-4D97-AF65-F5344CB8AC3E}">
        <p14:creationId xmlns:p14="http://schemas.microsoft.com/office/powerpoint/2010/main" val="2556655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FD93F7-115A-45DC-8CB5-7E0B76FF1A97}" type="slidenum">
              <a:rPr lang="en-US" smtClean="0"/>
              <a:t>9</a:t>
            </a:fld>
            <a:endParaRPr lang="en-US"/>
          </a:p>
        </p:txBody>
      </p:sp>
    </p:spTree>
    <p:extLst>
      <p:ext uri="{BB962C8B-B14F-4D97-AF65-F5344CB8AC3E}">
        <p14:creationId xmlns:p14="http://schemas.microsoft.com/office/powerpoint/2010/main" val="2648885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2E77-2F72-567B-A141-9229459827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AF72A4-8557-712C-48D9-4C6D21AD44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096556-4FF3-3A34-E9F5-93FCEC224593}"/>
              </a:ext>
            </a:extLst>
          </p:cNvPr>
          <p:cNvSpPr>
            <a:spLocks noGrp="1"/>
          </p:cNvSpPr>
          <p:nvPr>
            <p:ph type="dt" sz="half" idx="10"/>
          </p:nvPr>
        </p:nvSpPr>
        <p:spPr/>
        <p:txBody>
          <a:bodyPr/>
          <a:lstStyle/>
          <a:p>
            <a:fld id="{5093674E-F215-4E53-911C-0718791CF2D8}" type="datetimeFigureOut">
              <a:rPr lang="en-US" smtClean="0"/>
              <a:t>8/28/2023</a:t>
            </a:fld>
            <a:endParaRPr lang="en-US"/>
          </a:p>
        </p:txBody>
      </p:sp>
      <p:sp>
        <p:nvSpPr>
          <p:cNvPr id="5" name="Footer Placeholder 4">
            <a:extLst>
              <a:ext uri="{FF2B5EF4-FFF2-40B4-BE49-F238E27FC236}">
                <a16:creationId xmlns:a16="http://schemas.microsoft.com/office/drawing/2014/main" id="{B1D095B3-433A-F841-0C82-F73EC905F6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A2C0DE-F2DD-DED5-C372-1F879AA7B8FC}"/>
              </a:ext>
            </a:extLst>
          </p:cNvPr>
          <p:cNvSpPr>
            <a:spLocks noGrp="1"/>
          </p:cNvSpPr>
          <p:nvPr>
            <p:ph type="sldNum" sz="quarter" idx="12"/>
          </p:nvPr>
        </p:nvSpPr>
        <p:spPr/>
        <p:txBody>
          <a:bodyPr/>
          <a:lstStyle/>
          <a:p>
            <a:fld id="{C6C84B5C-11E1-44B3-B35C-009EDF65DE98}" type="slidenum">
              <a:rPr lang="en-US" smtClean="0"/>
              <a:t>‹#›</a:t>
            </a:fld>
            <a:endParaRPr lang="en-US"/>
          </a:p>
        </p:txBody>
      </p:sp>
    </p:spTree>
    <p:extLst>
      <p:ext uri="{BB962C8B-B14F-4D97-AF65-F5344CB8AC3E}">
        <p14:creationId xmlns:p14="http://schemas.microsoft.com/office/powerpoint/2010/main" val="2317093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CE6B3-2B6B-0042-51A9-1CBF88137D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B0C679-837B-1C57-EE8F-87A9870D19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042502-95E1-741D-C6EF-2E3E96FFC7ED}"/>
              </a:ext>
            </a:extLst>
          </p:cNvPr>
          <p:cNvSpPr>
            <a:spLocks noGrp="1"/>
          </p:cNvSpPr>
          <p:nvPr>
            <p:ph type="dt" sz="half" idx="10"/>
          </p:nvPr>
        </p:nvSpPr>
        <p:spPr/>
        <p:txBody>
          <a:bodyPr/>
          <a:lstStyle/>
          <a:p>
            <a:fld id="{5093674E-F215-4E53-911C-0718791CF2D8}" type="datetimeFigureOut">
              <a:rPr lang="en-US" smtClean="0"/>
              <a:t>8/28/2023</a:t>
            </a:fld>
            <a:endParaRPr lang="en-US"/>
          </a:p>
        </p:txBody>
      </p:sp>
      <p:sp>
        <p:nvSpPr>
          <p:cNvPr id="5" name="Footer Placeholder 4">
            <a:extLst>
              <a:ext uri="{FF2B5EF4-FFF2-40B4-BE49-F238E27FC236}">
                <a16:creationId xmlns:a16="http://schemas.microsoft.com/office/drawing/2014/main" id="{C9753D5B-EE7F-0F62-07FE-2E89074E4A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5C09E7-C158-A898-89A4-79AD34DFE705}"/>
              </a:ext>
            </a:extLst>
          </p:cNvPr>
          <p:cNvSpPr>
            <a:spLocks noGrp="1"/>
          </p:cNvSpPr>
          <p:nvPr>
            <p:ph type="sldNum" sz="quarter" idx="12"/>
          </p:nvPr>
        </p:nvSpPr>
        <p:spPr/>
        <p:txBody>
          <a:bodyPr/>
          <a:lstStyle/>
          <a:p>
            <a:fld id="{C6C84B5C-11E1-44B3-B35C-009EDF65DE98}" type="slidenum">
              <a:rPr lang="en-US" smtClean="0"/>
              <a:t>‹#›</a:t>
            </a:fld>
            <a:endParaRPr lang="en-US"/>
          </a:p>
        </p:txBody>
      </p:sp>
    </p:spTree>
    <p:extLst>
      <p:ext uri="{BB962C8B-B14F-4D97-AF65-F5344CB8AC3E}">
        <p14:creationId xmlns:p14="http://schemas.microsoft.com/office/powerpoint/2010/main" val="2430587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D53B79-EE2C-18F1-7F82-C5D83C6D21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2F8A7B-1D78-88B1-1471-B9A6173439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B8B1D0-61EF-9E68-9537-187482BF9AC0}"/>
              </a:ext>
            </a:extLst>
          </p:cNvPr>
          <p:cNvSpPr>
            <a:spLocks noGrp="1"/>
          </p:cNvSpPr>
          <p:nvPr>
            <p:ph type="dt" sz="half" idx="10"/>
          </p:nvPr>
        </p:nvSpPr>
        <p:spPr/>
        <p:txBody>
          <a:bodyPr/>
          <a:lstStyle/>
          <a:p>
            <a:fld id="{5093674E-F215-4E53-911C-0718791CF2D8}" type="datetimeFigureOut">
              <a:rPr lang="en-US" smtClean="0"/>
              <a:t>8/28/2023</a:t>
            </a:fld>
            <a:endParaRPr lang="en-US"/>
          </a:p>
        </p:txBody>
      </p:sp>
      <p:sp>
        <p:nvSpPr>
          <p:cNvPr id="5" name="Footer Placeholder 4">
            <a:extLst>
              <a:ext uri="{FF2B5EF4-FFF2-40B4-BE49-F238E27FC236}">
                <a16:creationId xmlns:a16="http://schemas.microsoft.com/office/drawing/2014/main" id="{C00478F5-7BBB-DA32-EF46-92257650D1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3FB6C0-0ACD-4D05-CE04-FA11209F641C}"/>
              </a:ext>
            </a:extLst>
          </p:cNvPr>
          <p:cNvSpPr>
            <a:spLocks noGrp="1"/>
          </p:cNvSpPr>
          <p:nvPr>
            <p:ph type="sldNum" sz="quarter" idx="12"/>
          </p:nvPr>
        </p:nvSpPr>
        <p:spPr/>
        <p:txBody>
          <a:bodyPr/>
          <a:lstStyle/>
          <a:p>
            <a:fld id="{C6C84B5C-11E1-44B3-B35C-009EDF65DE98}" type="slidenum">
              <a:rPr lang="en-US" smtClean="0"/>
              <a:t>‹#›</a:t>
            </a:fld>
            <a:endParaRPr lang="en-US"/>
          </a:p>
        </p:txBody>
      </p:sp>
    </p:spTree>
    <p:extLst>
      <p:ext uri="{BB962C8B-B14F-4D97-AF65-F5344CB8AC3E}">
        <p14:creationId xmlns:p14="http://schemas.microsoft.com/office/powerpoint/2010/main" val="3235031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AC5B-5A55-1F10-A560-7F7D26910E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E47B39-ACBB-D71D-0CDE-75D98F2B84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7029B0-D889-82F7-4C7C-2FB7F3321526}"/>
              </a:ext>
            </a:extLst>
          </p:cNvPr>
          <p:cNvSpPr>
            <a:spLocks noGrp="1"/>
          </p:cNvSpPr>
          <p:nvPr>
            <p:ph type="dt" sz="half" idx="10"/>
          </p:nvPr>
        </p:nvSpPr>
        <p:spPr/>
        <p:txBody>
          <a:bodyPr/>
          <a:lstStyle/>
          <a:p>
            <a:fld id="{5093674E-F215-4E53-911C-0718791CF2D8}" type="datetimeFigureOut">
              <a:rPr lang="en-US" smtClean="0"/>
              <a:t>8/28/2023</a:t>
            </a:fld>
            <a:endParaRPr lang="en-US"/>
          </a:p>
        </p:txBody>
      </p:sp>
      <p:sp>
        <p:nvSpPr>
          <p:cNvPr id="5" name="Footer Placeholder 4">
            <a:extLst>
              <a:ext uri="{FF2B5EF4-FFF2-40B4-BE49-F238E27FC236}">
                <a16:creationId xmlns:a16="http://schemas.microsoft.com/office/drawing/2014/main" id="{FA145361-648D-2711-E0D7-CBE5B581E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31D174-F4B4-C8CD-8D67-69E01AE857B2}"/>
              </a:ext>
            </a:extLst>
          </p:cNvPr>
          <p:cNvSpPr>
            <a:spLocks noGrp="1"/>
          </p:cNvSpPr>
          <p:nvPr>
            <p:ph type="sldNum" sz="quarter" idx="12"/>
          </p:nvPr>
        </p:nvSpPr>
        <p:spPr/>
        <p:txBody>
          <a:bodyPr/>
          <a:lstStyle/>
          <a:p>
            <a:fld id="{C6C84B5C-11E1-44B3-B35C-009EDF65DE98}" type="slidenum">
              <a:rPr lang="en-US" smtClean="0"/>
              <a:t>‹#›</a:t>
            </a:fld>
            <a:endParaRPr lang="en-US"/>
          </a:p>
        </p:txBody>
      </p:sp>
    </p:spTree>
    <p:extLst>
      <p:ext uri="{BB962C8B-B14F-4D97-AF65-F5344CB8AC3E}">
        <p14:creationId xmlns:p14="http://schemas.microsoft.com/office/powerpoint/2010/main" val="374444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5BD9E-DC30-29AB-0A2E-82BE610504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296415-712E-F76D-175D-6FB22C4E25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4D869A-213B-96D8-666F-A0C0112E22D0}"/>
              </a:ext>
            </a:extLst>
          </p:cNvPr>
          <p:cNvSpPr>
            <a:spLocks noGrp="1"/>
          </p:cNvSpPr>
          <p:nvPr>
            <p:ph type="dt" sz="half" idx="10"/>
          </p:nvPr>
        </p:nvSpPr>
        <p:spPr/>
        <p:txBody>
          <a:bodyPr/>
          <a:lstStyle/>
          <a:p>
            <a:fld id="{5093674E-F215-4E53-911C-0718791CF2D8}" type="datetimeFigureOut">
              <a:rPr lang="en-US" smtClean="0"/>
              <a:t>8/28/2023</a:t>
            </a:fld>
            <a:endParaRPr lang="en-US"/>
          </a:p>
        </p:txBody>
      </p:sp>
      <p:sp>
        <p:nvSpPr>
          <p:cNvPr id="5" name="Footer Placeholder 4">
            <a:extLst>
              <a:ext uri="{FF2B5EF4-FFF2-40B4-BE49-F238E27FC236}">
                <a16:creationId xmlns:a16="http://schemas.microsoft.com/office/drawing/2014/main" id="{44ACEEAA-343D-249E-27F9-96C2167185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E01673-871B-3049-00E9-971655012247}"/>
              </a:ext>
            </a:extLst>
          </p:cNvPr>
          <p:cNvSpPr>
            <a:spLocks noGrp="1"/>
          </p:cNvSpPr>
          <p:nvPr>
            <p:ph type="sldNum" sz="quarter" idx="12"/>
          </p:nvPr>
        </p:nvSpPr>
        <p:spPr/>
        <p:txBody>
          <a:bodyPr/>
          <a:lstStyle/>
          <a:p>
            <a:fld id="{C6C84B5C-11E1-44B3-B35C-009EDF65DE98}" type="slidenum">
              <a:rPr lang="en-US" smtClean="0"/>
              <a:t>‹#›</a:t>
            </a:fld>
            <a:endParaRPr lang="en-US"/>
          </a:p>
        </p:txBody>
      </p:sp>
    </p:spTree>
    <p:extLst>
      <p:ext uri="{BB962C8B-B14F-4D97-AF65-F5344CB8AC3E}">
        <p14:creationId xmlns:p14="http://schemas.microsoft.com/office/powerpoint/2010/main" val="105602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31A0D-E9E6-EF2D-D006-204DD080B3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591774-640D-7D3B-218C-804CD3081E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455C68-E704-05E5-A22C-5090D81985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95613D-D774-CB11-D650-A3BFC15261D7}"/>
              </a:ext>
            </a:extLst>
          </p:cNvPr>
          <p:cNvSpPr>
            <a:spLocks noGrp="1"/>
          </p:cNvSpPr>
          <p:nvPr>
            <p:ph type="dt" sz="half" idx="10"/>
          </p:nvPr>
        </p:nvSpPr>
        <p:spPr/>
        <p:txBody>
          <a:bodyPr/>
          <a:lstStyle/>
          <a:p>
            <a:fld id="{5093674E-F215-4E53-911C-0718791CF2D8}" type="datetimeFigureOut">
              <a:rPr lang="en-US" smtClean="0"/>
              <a:t>8/28/2023</a:t>
            </a:fld>
            <a:endParaRPr lang="en-US"/>
          </a:p>
        </p:txBody>
      </p:sp>
      <p:sp>
        <p:nvSpPr>
          <p:cNvPr id="6" name="Footer Placeholder 5">
            <a:extLst>
              <a:ext uri="{FF2B5EF4-FFF2-40B4-BE49-F238E27FC236}">
                <a16:creationId xmlns:a16="http://schemas.microsoft.com/office/drawing/2014/main" id="{419E5019-49CC-7BF1-726C-901DEA136B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14276E-5CFE-4165-5F94-CDF7C844E212}"/>
              </a:ext>
            </a:extLst>
          </p:cNvPr>
          <p:cNvSpPr>
            <a:spLocks noGrp="1"/>
          </p:cNvSpPr>
          <p:nvPr>
            <p:ph type="sldNum" sz="quarter" idx="12"/>
          </p:nvPr>
        </p:nvSpPr>
        <p:spPr/>
        <p:txBody>
          <a:bodyPr/>
          <a:lstStyle/>
          <a:p>
            <a:fld id="{C6C84B5C-11E1-44B3-B35C-009EDF65DE98}" type="slidenum">
              <a:rPr lang="en-US" smtClean="0"/>
              <a:t>‹#›</a:t>
            </a:fld>
            <a:endParaRPr lang="en-US"/>
          </a:p>
        </p:txBody>
      </p:sp>
    </p:spTree>
    <p:extLst>
      <p:ext uri="{BB962C8B-B14F-4D97-AF65-F5344CB8AC3E}">
        <p14:creationId xmlns:p14="http://schemas.microsoft.com/office/powerpoint/2010/main" val="2977194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C0E0-D34E-C8A9-B72E-2D55556A37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1BA0EB-620D-4C67-069E-7836F14181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534A34-083F-51F1-2EEB-7F4F52AB43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44AD70-DE14-0A4C-B062-BA2F2A307C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D2E5BE-D932-7B0E-8DF8-5BEC29DC6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B4F835-716F-3E3D-BFBF-FF04BD8154E4}"/>
              </a:ext>
            </a:extLst>
          </p:cNvPr>
          <p:cNvSpPr>
            <a:spLocks noGrp="1"/>
          </p:cNvSpPr>
          <p:nvPr>
            <p:ph type="dt" sz="half" idx="10"/>
          </p:nvPr>
        </p:nvSpPr>
        <p:spPr/>
        <p:txBody>
          <a:bodyPr/>
          <a:lstStyle/>
          <a:p>
            <a:fld id="{5093674E-F215-4E53-911C-0718791CF2D8}" type="datetimeFigureOut">
              <a:rPr lang="en-US" smtClean="0"/>
              <a:t>8/28/2023</a:t>
            </a:fld>
            <a:endParaRPr lang="en-US"/>
          </a:p>
        </p:txBody>
      </p:sp>
      <p:sp>
        <p:nvSpPr>
          <p:cNvPr id="8" name="Footer Placeholder 7">
            <a:extLst>
              <a:ext uri="{FF2B5EF4-FFF2-40B4-BE49-F238E27FC236}">
                <a16:creationId xmlns:a16="http://schemas.microsoft.com/office/drawing/2014/main" id="{32521931-1332-CF3E-E52B-CCECC788C3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D95041-283E-F833-43C4-E372F9C59E87}"/>
              </a:ext>
            </a:extLst>
          </p:cNvPr>
          <p:cNvSpPr>
            <a:spLocks noGrp="1"/>
          </p:cNvSpPr>
          <p:nvPr>
            <p:ph type="sldNum" sz="quarter" idx="12"/>
          </p:nvPr>
        </p:nvSpPr>
        <p:spPr/>
        <p:txBody>
          <a:bodyPr/>
          <a:lstStyle/>
          <a:p>
            <a:fld id="{C6C84B5C-11E1-44B3-B35C-009EDF65DE98}" type="slidenum">
              <a:rPr lang="en-US" smtClean="0"/>
              <a:t>‹#›</a:t>
            </a:fld>
            <a:endParaRPr lang="en-US"/>
          </a:p>
        </p:txBody>
      </p:sp>
    </p:spTree>
    <p:extLst>
      <p:ext uri="{BB962C8B-B14F-4D97-AF65-F5344CB8AC3E}">
        <p14:creationId xmlns:p14="http://schemas.microsoft.com/office/powerpoint/2010/main" val="1683471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B44A9-C1A0-548F-EF6A-E301147EB1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F2C990-ECFC-BB52-33B2-2942BB87C863}"/>
              </a:ext>
            </a:extLst>
          </p:cNvPr>
          <p:cNvSpPr>
            <a:spLocks noGrp="1"/>
          </p:cNvSpPr>
          <p:nvPr>
            <p:ph type="dt" sz="half" idx="10"/>
          </p:nvPr>
        </p:nvSpPr>
        <p:spPr/>
        <p:txBody>
          <a:bodyPr/>
          <a:lstStyle/>
          <a:p>
            <a:fld id="{5093674E-F215-4E53-911C-0718791CF2D8}" type="datetimeFigureOut">
              <a:rPr lang="en-US" smtClean="0"/>
              <a:t>8/28/2023</a:t>
            </a:fld>
            <a:endParaRPr lang="en-US"/>
          </a:p>
        </p:txBody>
      </p:sp>
      <p:sp>
        <p:nvSpPr>
          <p:cNvPr id="4" name="Footer Placeholder 3">
            <a:extLst>
              <a:ext uri="{FF2B5EF4-FFF2-40B4-BE49-F238E27FC236}">
                <a16:creationId xmlns:a16="http://schemas.microsoft.com/office/drawing/2014/main" id="{DBCE7B11-FB56-EB08-024A-1B111ABEF1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2E6028-77BA-DD30-C2A6-441ED82B67F4}"/>
              </a:ext>
            </a:extLst>
          </p:cNvPr>
          <p:cNvSpPr>
            <a:spLocks noGrp="1"/>
          </p:cNvSpPr>
          <p:nvPr>
            <p:ph type="sldNum" sz="quarter" idx="12"/>
          </p:nvPr>
        </p:nvSpPr>
        <p:spPr/>
        <p:txBody>
          <a:bodyPr/>
          <a:lstStyle/>
          <a:p>
            <a:fld id="{C6C84B5C-11E1-44B3-B35C-009EDF65DE98}" type="slidenum">
              <a:rPr lang="en-US" smtClean="0"/>
              <a:t>‹#›</a:t>
            </a:fld>
            <a:endParaRPr lang="en-US"/>
          </a:p>
        </p:txBody>
      </p:sp>
    </p:spTree>
    <p:extLst>
      <p:ext uri="{BB962C8B-B14F-4D97-AF65-F5344CB8AC3E}">
        <p14:creationId xmlns:p14="http://schemas.microsoft.com/office/powerpoint/2010/main" val="334938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900A0D-1DD1-2A44-FC19-9B9FEA3B151D}"/>
              </a:ext>
            </a:extLst>
          </p:cNvPr>
          <p:cNvSpPr>
            <a:spLocks noGrp="1"/>
          </p:cNvSpPr>
          <p:nvPr>
            <p:ph type="dt" sz="half" idx="10"/>
          </p:nvPr>
        </p:nvSpPr>
        <p:spPr/>
        <p:txBody>
          <a:bodyPr/>
          <a:lstStyle/>
          <a:p>
            <a:fld id="{5093674E-F215-4E53-911C-0718791CF2D8}" type="datetimeFigureOut">
              <a:rPr lang="en-US" smtClean="0"/>
              <a:t>8/28/2023</a:t>
            </a:fld>
            <a:endParaRPr lang="en-US"/>
          </a:p>
        </p:txBody>
      </p:sp>
      <p:sp>
        <p:nvSpPr>
          <p:cNvPr id="3" name="Footer Placeholder 2">
            <a:extLst>
              <a:ext uri="{FF2B5EF4-FFF2-40B4-BE49-F238E27FC236}">
                <a16:creationId xmlns:a16="http://schemas.microsoft.com/office/drawing/2014/main" id="{C849E50B-C716-B8AB-3D47-DC4358DB5C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20E508-2603-A734-F259-D0F1B764241F}"/>
              </a:ext>
            </a:extLst>
          </p:cNvPr>
          <p:cNvSpPr>
            <a:spLocks noGrp="1"/>
          </p:cNvSpPr>
          <p:nvPr>
            <p:ph type="sldNum" sz="quarter" idx="12"/>
          </p:nvPr>
        </p:nvSpPr>
        <p:spPr/>
        <p:txBody>
          <a:bodyPr/>
          <a:lstStyle/>
          <a:p>
            <a:fld id="{C6C84B5C-11E1-44B3-B35C-009EDF65DE98}" type="slidenum">
              <a:rPr lang="en-US" smtClean="0"/>
              <a:t>‹#›</a:t>
            </a:fld>
            <a:endParaRPr lang="en-US"/>
          </a:p>
        </p:txBody>
      </p:sp>
    </p:spTree>
    <p:extLst>
      <p:ext uri="{BB962C8B-B14F-4D97-AF65-F5344CB8AC3E}">
        <p14:creationId xmlns:p14="http://schemas.microsoft.com/office/powerpoint/2010/main" val="541016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2EDF-5767-991E-A9B6-56F470C2BE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F8C5-659C-92CE-FBEC-FA84518EDF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AA013A-F137-04B1-399B-587E07E15D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019AA8-9EB2-8111-7EC6-D4B4FC5A0EC5}"/>
              </a:ext>
            </a:extLst>
          </p:cNvPr>
          <p:cNvSpPr>
            <a:spLocks noGrp="1"/>
          </p:cNvSpPr>
          <p:nvPr>
            <p:ph type="dt" sz="half" idx="10"/>
          </p:nvPr>
        </p:nvSpPr>
        <p:spPr/>
        <p:txBody>
          <a:bodyPr/>
          <a:lstStyle/>
          <a:p>
            <a:fld id="{5093674E-F215-4E53-911C-0718791CF2D8}" type="datetimeFigureOut">
              <a:rPr lang="en-US" smtClean="0"/>
              <a:t>8/28/2023</a:t>
            </a:fld>
            <a:endParaRPr lang="en-US"/>
          </a:p>
        </p:txBody>
      </p:sp>
      <p:sp>
        <p:nvSpPr>
          <p:cNvPr id="6" name="Footer Placeholder 5">
            <a:extLst>
              <a:ext uri="{FF2B5EF4-FFF2-40B4-BE49-F238E27FC236}">
                <a16:creationId xmlns:a16="http://schemas.microsoft.com/office/drawing/2014/main" id="{736ABD04-F165-639A-9E18-1326B95E5D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4DD22A-FEAC-02D6-E120-6AC9ECBAFB56}"/>
              </a:ext>
            </a:extLst>
          </p:cNvPr>
          <p:cNvSpPr>
            <a:spLocks noGrp="1"/>
          </p:cNvSpPr>
          <p:nvPr>
            <p:ph type="sldNum" sz="quarter" idx="12"/>
          </p:nvPr>
        </p:nvSpPr>
        <p:spPr/>
        <p:txBody>
          <a:bodyPr/>
          <a:lstStyle/>
          <a:p>
            <a:fld id="{C6C84B5C-11E1-44B3-B35C-009EDF65DE98}" type="slidenum">
              <a:rPr lang="en-US" smtClean="0"/>
              <a:t>‹#›</a:t>
            </a:fld>
            <a:endParaRPr lang="en-US"/>
          </a:p>
        </p:txBody>
      </p:sp>
    </p:spTree>
    <p:extLst>
      <p:ext uri="{BB962C8B-B14F-4D97-AF65-F5344CB8AC3E}">
        <p14:creationId xmlns:p14="http://schemas.microsoft.com/office/powerpoint/2010/main" val="2565950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7A9C9-4E5F-7660-F699-E3ABD06716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672DE4-FE86-905B-1AC2-F48B6BE676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6B6A2B-1EBF-B4E0-DF32-9F6DC2ABA7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13A98-BC40-02EE-B321-7FE1BF454867}"/>
              </a:ext>
            </a:extLst>
          </p:cNvPr>
          <p:cNvSpPr>
            <a:spLocks noGrp="1"/>
          </p:cNvSpPr>
          <p:nvPr>
            <p:ph type="dt" sz="half" idx="10"/>
          </p:nvPr>
        </p:nvSpPr>
        <p:spPr/>
        <p:txBody>
          <a:bodyPr/>
          <a:lstStyle/>
          <a:p>
            <a:fld id="{5093674E-F215-4E53-911C-0718791CF2D8}" type="datetimeFigureOut">
              <a:rPr lang="en-US" smtClean="0"/>
              <a:t>8/28/2023</a:t>
            </a:fld>
            <a:endParaRPr lang="en-US"/>
          </a:p>
        </p:txBody>
      </p:sp>
      <p:sp>
        <p:nvSpPr>
          <p:cNvPr id="6" name="Footer Placeholder 5">
            <a:extLst>
              <a:ext uri="{FF2B5EF4-FFF2-40B4-BE49-F238E27FC236}">
                <a16:creationId xmlns:a16="http://schemas.microsoft.com/office/drawing/2014/main" id="{950ADD8D-D6FA-AF8D-9F08-F17BD96173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EFAAF-6B6A-4B42-E42B-2A6865F3635E}"/>
              </a:ext>
            </a:extLst>
          </p:cNvPr>
          <p:cNvSpPr>
            <a:spLocks noGrp="1"/>
          </p:cNvSpPr>
          <p:nvPr>
            <p:ph type="sldNum" sz="quarter" idx="12"/>
          </p:nvPr>
        </p:nvSpPr>
        <p:spPr/>
        <p:txBody>
          <a:bodyPr/>
          <a:lstStyle/>
          <a:p>
            <a:fld id="{C6C84B5C-11E1-44B3-B35C-009EDF65DE98}" type="slidenum">
              <a:rPr lang="en-US" smtClean="0"/>
              <a:t>‹#›</a:t>
            </a:fld>
            <a:endParaRPr lang="en-US"/>
          </a:p>
        </p:txBody>
      </p:sp>
    </p:spTree>
    <p:extLst>
      <p:ext uri="{BB962C8B-B14F-4D97-AF65-F5344CB8AC3E}">
        <p14:creationId xmlns:p14="http://schemas.microsoft.com/office/powerpoint/2010/main" val="2642590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832222-BB8C-5943-E973-FD12A3F771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CFC997-CB87-6A4A-5528-54A8B2176E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644087-E3E0-C740-4BE9-E4AE70C99E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93674E-F215-4E53-911C-0718791CF2D8}" type="datetimeFigureOut">
              <a:rPr lang="en-US" smtClean="0"/>
              <a:t>8/28/2023</a:t>
            </a:fld>
            <a:endParaRPr lang="en-US"/>
          </a:p>
        </p:txBody>
      </p:sp>
      <p:sp>
        <p:nvSpPr>
          <p:cNvPr id="5" name="Footer Placeholder 4">
            <a:extLst>
              <a:ext uri="{FF2B5EF4-FFF2-40B4-BE49-F238E27FC236}">
                <a16:creationId xmlns:a16="http://schemas.microsoft.com/office/drawing/2014/main" id="{AA9F7276-E48B-2C3A-45EA-5A6C637E0E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7BE7A3-B7BA-C694-5CF9-417E7CAB43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84B5C-11E1-44B3-B35C-009EDF65DE98}" type="slidenum">
              <a:rPr lang="en-US" smtClean="0"/>
              <a:t>‹#›</a:t>
            </a:fld>
            <a:endParaRPr lang="en-US"/>
          </a:p>
        </p:txBody>
      </p:sp>
    </p:spTree>
    <p:extLst>
      <p:ext uri="{BB962C8B-B14F-4D97-AF65-F5344CB8AC3E}">
        <p14:creationId xmlns:p14="http://schemas.microsoft.com/office/powerpoint/2010/main" val="2860320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ED8053C-AF28-403A-90F2-67A100EDEC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0BCDCE7-03A4-438B-9B4A-0F5E37C4C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2677" y="456020"/>
            <a:ext cx="6737282" cy="6032228"/>
          </a:xfrm>
          <a:custGeom>
            <a:avLst/>
            <a:gdLst>
              <a:gd name="connsiteX0" fmla="*/ 3069307 w 6737282"/>
              <a:gd name="connsiteY0" fmla="*/ 4550727 h 6032228"/>
              <a:gd name="connsiteX1" fmla="*/ 3741218 w 6737282"/>
              <a:gd name="connsiteY1" fmla="*/ 4550727 h 6032228"/>
              <a:gd name="connsiteX2" fmla="*/ 3772850 w 6737282"/>
              <a:gd name="connsiteY2" fmla="*/ 4554928 h 6032228"/>
              <a:gd name="connsiteX3" fmla="*/ 3794605 w 6737282"/>
              <a:gd name="connsiteY3" fmla="*/ 4564050 h 6032228"/>
              <a:gd name="connsiteX4" fmla="*/ 3781310 w 6737282"/>
              <a:gd name="connsiteY4" fmla="*/ 4587045 h 6032228"/>
              <a:gd name="connsiteX5" fmla="*/ 3310252 w 6737282"/>
              <a:gd name="connsiteY5" fmla="*/ 5401750 h 6032228"/>
              <a:gd name="connsiteX6" fmla="*/ 3029607 w 6737282"/>
              <a:gd name="connsiteY6" fmla="*/ 5564857 h 6032228"/>
              <a:gd name="connsiteX7" fmla="*/ 2804017 w 6737282"/>
              <a:gd name="connsiteY7" fmla="*/ 5564857 h 6032228"/>
              <a:gd name="connsiteX8" fmla="*/ 2777701 w 6737282"/>
              <a:gd name="connsiteY8" fmla="*/ 5564857 h 6032228"/>
              <a:gd name="connsiteX9" fmla="*/ 2752589 w 6737282"/>
              <a:gd name="connsiteY9" fmla="*/ 5521614 h 6032228"/>
              <a:gd name="connsiteX10" fmla="*/ 2629590 w 6737282"/>
              <a:gd name="connsiteY10" fmla="*/ 5309799 h 6032228"/>
              <a:gd name="connsiteX11" fmla="*/ 2629590 w 6737282"/>
              <a:gd name="connsiteY11" fmla="*/ 5191240 h 6032228"/>
              <a:gd name="connsiteX12" fmla="*/ 2966272 w 6737282"/>
              <a:gd name="connsiteY12" fmla="*/ 4611452 h 6032228"/>
              <a:gd name="connsiteX13" fmla="*/ 3069307 w 6737282"/>
              <a:gd name="connsiteY13" fmla="*/ 4550727 h 6032228"/>
              <a:gd name="connsiteX14" fmla="*/ 1224899 w 6737282"/>
              <a:gd name="connsiteY14" fmla="*/ 1805663 h 6032228"/>
              <a:gd name="connsiteX15" fmla="*/ 3029607 w 6737282"/>
              <a:gd name="connsiteY15" fmla="*/ 1805663 h 6032228"/>
              <a:gd name="connsiteX16" fmla="*/ 3310252 w 6737282"/>
              <a:gd name="connsiteY16" fmla="*/ 1968768 h 6032228"/>
              <a:gd name="connsiteX17" fmla="*/ 4210657 w 6737282"/>
              <a:gd name="connsiteY17" fmla="*/ 3526038 h 6032228"/>
              <a:gd name="connsiteX18" fmla="*/ 4210657 w 6737282"/>
              <a:gd name="connsiteY18" fmla="*/ 3844482 h 6032228"/>
              <a:gd name="connsiteX19" fmla="*/ 3876331 w 6737282"/>
              <a:gd name="connsiteY19" fmla="*/ 4422707 h 6032228"/>
              <a:gd name="connsiteX20" fmla="*/ 3848154 w 6737282"/>
              <a:gd name="connsiteY20" fmla="*/ 4471437 h 6032228"/>
              <a:gd name="connsiteX21" fmla="*/ 3849146 w 6737282"/>
              <a:gd name="connsiteY21" fmla="*/ 4471853 h 6032228"/>
              <a:gd name="connsiteX22" fmla="*/ 3898870 w 6737282"/>
              <a:gd name="connsiteY22" fmla="*/ 4522003 h 6032228"/>
              <a:gd name="connsiteX23" fmla="*/ 4277006 w 6737282"/>
              <a:gd name="connsiteY23" fmla="*/ 5175999 h 6032228"/>
              <a:gd name="connsiteX24" fmla="*/ 4277006 w 6737282"/>
              <a:gd name="connsiteY24" fmla="*/ 5309735 h 6032228"/>
              <a:gd name="connsiteX25" fmla="*/ 3898870 w 6737282"/>
              <a:gd name="connsiteY25" fmla="*/ 5963729 h 6032228"/>
              <a:gd name="connsiteX26" fmla="*/ 3781007 w 6737282"/>
              <a:gd name="connsiteY26" fmla="*/ 6032228 h 6032228"/>
              <a:gd name="connsiteX27" fmla="*/ 3023096 w 6737282"/>
              <a:gd name="connsiteY27" fmla="*/ 6032228 h 6032228"/>
              <a:gd name="connsiteX28" fmla="*/ 2906872 w 6737282"/>
              <a:gd name="connsiteY28" fmla="*/ 5963729 h 6032228"/>
              <a:gd name="connsiteX29" fmla="*/ 2703170 w 6737282"/>
              <a:gd name="connsiteY29" fmla="*/ 5612942 h 6032228"/>
              <a:gd name="connsiteX30" fmla="*/ 2680159 w 6737282"/>
              <a:gd name="connsiteY30" fmla="*/ 5573313 h 6032228"/>
              <a:gd name="connsiteX31" fmla="*/ 2698265 w 6737282"/>
              <a:gd name="connsiteY31" fmla="*/ 5573313 h 6032228"/>
              <a:gd name="connsiteX32" fmla="*/ 2783846 w 6737282"/>
              <a:gd name="connsiteY32" fmla="*/ 5573313 h 6032228"/>
              <a:gd name="connsiteX33" fmla="*/ 2821023 w 6737282"/>
              <a:gd name="connsiteY33" fmla="*/ 5637336 h 6032228"/>
              <a:gd name="connsiteX34" fmla="*/ 2963060 w 6737282"/>
              <a:gd name="connsiteY34" fmla="*/ 5881934 h 6032228"/>
              <a:gd name="connsiteX35" fmla="*/ 3066097 w 6737282"/>
              <a:gd name="connsiteY35" fmla="*/ 5942660 h 6032228"/>
              <a:gd name="connsiteX36" fmla="*/ 3738008 w 6737282"/>
              <a:gd name="connsiteY36" fmla="*/ 5942660 h 6032228"/>
              <a:gd name="connsiteX37" fmla="*/ 3842494 w 6737282"/>
              <a:gd name="connsiteY37" fmla="*/ 5881934 h 6032228"/>
              <a:gd name="connsiteX38" fmla="*/ 4177724 w 6737282"/>
              <a:gd name="connsiteY38" fmla="*/ 5302148 h 6032228"/>
              <a:gd name="connsiteX39" fmla="*/ 4177724 w 6737282"/>
              <a:gd name="connsiteY39" fmla="*/ 5183586 h 6032228"/>
              <a:gd name="connsiteX40" fmla="*/ 3842494 w 6737282"/>
              <a:gd name="connsiteY40" fmla="*/ 4603800 h 6032228"/>
              <a:gd name="connsiteX41" fmla="*/ 3798414 w 6737282"/>
              <a:gd name="connsiteY41" fmla="*/ 4559340 h 6032228"/>
              <a:gd name="connsiteX42" fmla="*/ 3793313 w 6737282"/>
              <a:gd name="connsiteY42" fmla="*/ 4557203 h 6032228"/>
              <a:gd name="connsiteX43" fmla="*/ 3820657 w 6737282"/>
              <a:gd name="connsiteY43" fmla="*/ 4509913 h 6032228"/>
              <a:gd name="connsiteX44" fmla="*/ 3840991 w 6737282"/>
              <a:gd name="connsiteY44" fmla="*/ 4474742 h 6032228"/>
              <a:gd name="connsiteX45" fmla="*/ 3819900 w 6737282"/>
              <a:gd name="connsiteY45" fmla="*/ 4465898 h 6032228"/>
              <a:gd name="connsiteX46" fmla="*/ 3784219 w 6737282"/>
              <a:gd name="connsiteY46" fmla="*/ 4461158 h 6032228"/>
              <a:gd name="connsiteX47" fmla="*/ 3026307 w 6737282"/>
              <a:gd name="connsiteY47" fmla="*/ 4461158 h 6032228"/>
              <a:gd name="connsiteX48" fmla="*/ 2910084 w 6737282"/>
              <a:gd name="connsiteY48" fmla="*/ 4529655 h 6032228"/>
              <a:gd name="connsiteX49" fmla="*/ 2530310 w 6737282"/>
              <a:gd name="connsiteY49" fmla="*/ 5183651 h 6032228"/>
              <a:gd name="connsiteX50" fmla="*/ 2530310 w 6737282"/>
              <a:gd name="connsiteY50" fmla="*/ 5317387 h 6032228"/>
              <a:gd name="connsiteX51" fmla="*/ 2655664 w 6737282"/>
              <a:gd name="connsiteY51" fmla="*/ 5533256 h 6032228"/>
              <a:gd name="connsiteX52" fmla="*/ 2674015 w 6737282"/>
              <a:gd name="connsiteY52" fmla="*/ 5564857 h 6032228"/>
              <a:gd name="connsiteX53" fmla="*/ 2589005 w 6737282"/>
              <a:gd name="connsiteY53" fmla="*/ 5564857 h 6032228"/>
              <a:gd name="connsiteX54" fmla="*/ 1224899 w 6737282"/>
              <a:gd name="connsiteY54" fmla="*/ 5564857 h 6032228"/>
              <a:gd name="connsiteX55" fmla="*/ 948151 w 6737282"/>
              <a:gd name="connsiteY55" fmla="*/ 5401750 h 6032228"/>
              <a:gd name="connsiteX56" fmla="*/ 43851 w 6737282"/>
              <a:gd name="connsiteY56" fmla="*/ 3844482 h 6032228"/>
              <a:gd name="connsiteX57" fmla="*/ 43851 w 6737282"/>
              <a:gd name="connsiteY57" fmla="*/ 3526038 h 6032228"/>
              <a:gd name="connsiteX58" fmla="*/ 948151 w 6737282"/>
              <a:gd name="connsiteY58" fmla="*/ 1968768 h 6032228"/>
              <a:gd name="connsiteX59" fmla="*/ 1224899 w 6737282"/>
              <a:gd name="connsiteY59" fmla="*/ 1805663 h 6032228"/>
              <a:gd name="connsiteX60" fmla="*/ 4371720 w 6737282"/>
              <a:gd name="connsiteY60" fmla="*/ 257854 h 6032228"/>
              <a:gd name="connsiteX61" fmla="*/ 5796146 w 6737282"/>
              <a:gd name="connsiteY61" fmla="*/ 257854 h 6032228"/>
              <a:gd name="connsiteX62" fmla="*/ 5999634 w 6737282"/>
              <a:gd name="connsiteY62" fmla="*/ 374270 h 6032228"/>
              <a:gd name="connsiteX63" fmla="*/ 6711846 w 6737282"/>
              <a:gd name="connsiteY63" fmla="*/ 1628971 h 6032228"/>
              <a:gd name="connsiteX64" fmla="*/ 6711846 w 6737282"/>
              <a:gd name="connsiteY64" fmla="*/ 1870427 h 6032228"/>
              <a:gd name="connsiteX65" fmla="*/ 5999634 w 6737282"/>
              <a:gd name="connsiteY65" fmla="*/ 3125126 h 6032228"/>
              <a:gd name="connsiteX66" fmla="*/ 5796146 w 6737282"/>
              <a:gd name="connsiteY66" fmla="*/ 3241542 h 6032228"/>
              <a:gd name="connsiteX67" fmla="*/ 4371720 w 6737282"/>
              <a:gd name="connsiteY67" fmla="*/ 3241542 h 6032228"/>
              <a:gd name="connsiteX68" fmla="*/ 4168233 w 6737282"/>
              <a:gd name="connsiteY68" fmla="*/ 3125126 h 6032228"/>
              <a:gd name="connsiteX69" fmla="*/ 3456020 w 6737282"/>
              <a:gd name="connsiteY69" fmla="*/ 1870427 h 6032228"/>
              <a:gd name="connsiteX70" fmla="*/ 3456020 w 6737282"/>
              <a:gd name="connsiteY70" fmla="*/ 1628971 h 6032228"/>
              <a:gd name="connsiteX71" fmla="*/ 4168233 w 6737282"/>
              <a:gd name="connsiteY71" fmla="*/ 374270 h 6032228"/>
              <a:gd name="connsiteX72" fmla="*/ 4371720 w 6737282"/>
              <a:gd name="connsiteY72" fmla="*/ 257854 h 6032228"/>
              <a:gd name="connsiteX73" fmla="*/ 2350132 w 6737282"/>
              <a:gd name="connsiteY73" fmla="*/ 0 h 6032228"/>
              <a:gd name="connsiteX74" fmla="*/ 3150522 w 6737282"/>
              <a:gd name="connsiteY74" fmla="*/ 0 h 6032228"/>
              <a:gd name="connsiteX75" fmla="*/ 3264863 w 6737282"/>
              <a:gd name="connsiteY75" fmla="*/ 65415 h 6032228"/>
              <a:gd name="connsiteX76" fmla="*/ 3665057 w 6737282"/>
              <a:gd name="connsiteY76" fmla="*/ 770436 h 6032228"/>
              <a:gd name="connsiteX77" fmla="*/ 3665057 w 6737282"/>
              <a:gd name="connsiteY77" fmla="*/ 906111 h 6032228"/>
              <a:gd name="connsiteX78" fmla="*/ 3264863 w 6737282"/>
              <a:gd name="connsiteY78" fmla="*/ 1611131 h 6032228"/>
              <a:gd name="connsiteX79" fmla="*/ 3150522 w 6737282"/>
              <a:gd name="connsiteY79" fmla="*/ 1676547 h 6032228"/>
              <a:gd name="connsiteX80" fmla="*/ 2350132 w 6737282"/>
              <a:gd name="connsiteY80" fmla="*/ 1676547 h 6032228"/>
              <a:gd name="connsiteX81" fmla="*/ 2235791 w 6737282"/>
              <a:gd name="connsiteY81" fmla="*/ 1611131 h 6032228"/>
              <a:gd name="connsiteX82" fmla="*/ 1835596 w 6737282"/>
              <a:gd name="connsiteY82" fmla="*/ 906111 h 6032228"/>
              <a:gd name="connsiteX83" fmla="*/ 1835596 w 6737282"/>
              <a:gd name="connsiteY83" fmla="*/ 770436 h 6032228"/>
              <a:gd name="connsiteX84" fmla="*/ 2235791 w 6737282"/>
              <a:gd name="connsiteY84" fmla="*/ 65415 h 6032228"/>
              <a:gd name="connsiteX85" fmla="*/ 2350132 w 6737282"/>
              <a:gd name="connsiteY85" fmla="*/ 0 h 603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737282" h="6032228">
                <a:moveTo>
                  <a:pt x="3069307" y="4550727"/>
                </a:moveTo>
                <a:cubicBezTo>
                  <a:pt x="3069307" y="4550727"/>
                  <a:pt x="3069307" y="4550727"/>
                  <a:pt x="3741218" y="4550727"/>
                </a:cubicBezTo>
                <a:cubicBezTo>
                  <a:pt x="3752102" y="4550727"/>
                  <a:pt x="3762715" y="4552172"/>
                  <a:pt x="3772850" y="4554928"/>
                </a:cubicBezTo>
                <a:lnTo>
                  <a:pt x="3794605" y="4564050"/>
                </a:lnTo>
                <a:lnTo>
                  <a:pt x="3781310" y="4587045"/>
                </a:lnTo>
                <a:cubicBezTo>
                  <a:pt x="3661093" y="4794962"/>
                  <a:pt x="3507216" y="5061097"/>
                  <a:pt x="3310252" y="5401750"/>
                </a:cubicBezTo>
                <a:cubicBezTo>
                  <a:pt x="3251786" y="5502720"/>
                  <a:pt x="3146542" y="5564857"/>
                  <a:pt x="3029607" y="5564857"/>
                </a:cubicBezTo>
                <a:cubicBezTo>
                  <a:pt x="3029607" y="5564857"/>
                  <a:pt x="3029607" y="5564857"/>
                  <a:pt x="2804017" y="5564857"/>
                </a:cubicBezTo>
                <a:lnTo>
                  <a:pt x="2777701" y="5564857"/>
                </a:lnTo>
                <a:lnTo>
                  <a:pt x="2752589" y="5521614"/>
                </a:lnTo>
                <a:cubicBezTo>
                  <a:pt x="2717623" y="5461398"/>
                  <a:pt x="2676936" y="5391332"/>
                  <a:pt x="2629590" y="5309799"/>
                </a:cubicBezTo>
                <a:cubicBezTo>
                  <a:pt x="2607824" y="5273652"/>
                  <a:pt x="2607824" y="5227386"/>
                  <a:pt x="2629590" y="5191240"/>
                </a:cubicBezTo>
                <a:cubicBezTo>
                  <a:pt x="2629590" y="5191240"/>
                  <a:pt x="2629590" y="5191240"/>
                  <a:pt x="2966272" y="4611452"/>
                </a:cubicBezTo>
                <a:cubicBezTo>
                  <a:pt x="2986590" y="4573861"/>
                  <a:pt x="3027221" y="4550727"/>
                  <a:pt x="3069307" y="4550727"/>
                </a:cubicBezTo>
                <a:close/>
                <a:moveTo>
                  <a:pt x="1224899" y="1805663"/>
                </a:moveTo>
                <a:cubicBezTo>
                  <a:pt x="1224899" y="1805663"/>
                  <a:pt x="1224899" y="1805663"/>
                  <a:pt x="3029607" y="1805663"/>
                </a:cubicBezTo>
                <a:cubicBezTo>
                  <a:pt x="3146542" y="1805663"/>
                  <a:pt x="3251786" y="1867798"/>
                  <a:pt x="3310252" y="1968768"/>
                </a:cubicBezTo>
                <a:cubicBezTo>
                  <a:pt x="3310252" y="1968768"/>
                  <a:pt x="3310252" y="1968768"/>
                  <a:pt x="4210657" y="3526038"/>
                </a:cubicBezTo>
                <a:cubicBezTo>
                  <a:pt x="4269126" y="3623125"/>
                  <a:pt x="4269126" y="3747395"/>
                  <a:pt x="4210657" y="3844482"/>
                </a:cubicBezTo>
                <a:cubicBezTo>
                  <a:pt x="4210657" y="3844482"/>
                  <a:pt x="4210657" y="3844482"/>
                  <a:pt x="3876331" y="4422707"/>
                </a:cubicBezTo>
                <a:lnTo>
                  <a:pt x="3848154" y="4471437"/>
                </a:lnTo>
                <a:lnTo>
                  <a:pt x="3849146" y="4471853"/>
                </a:lnTo>
                <a:cubicBezTo>
                  <a:pt x="3869404" y="4483677"/>
                  <a:pt x="3886591" y="4500801"/>
                  <a:pt x="3898870" y="4522003"/>
                </a:cubicBezTo>
                <a:cubicBezTo>
                  <a:pt x="3898870" y="4522003"/>
                  <a:pt x="3898870" y="4522003"/>
                  <a:pt x="4277006" y="5175999"/>
                </a:cubicBezTo>
                <a:cubicBezTo>
                  <a:pt x="4301561" y="5216772"/>
                  <a:pt x="4301561" y="5268961"/>
                  <a:pt x="4277006" y="5309735"/>
                </a:cubicBezTo>
                <a:cubicBezTo>
                  <a:pt x="4277006" y="5309735"/>
                  <a:pt x="4277006" y="5309735"/>
                  <a:pt x="3898870" y="5963729"/>
                </a:cubicBezTo>
                <a:cubicBezTo>
                  <a:pt x="3874314" y="6006133"/>
                  <a:pt x="3830116" y="6032228"/>
                  <a:pt x="3781007" y="6032228"/>
                </a:cubicBezTo>
                <a:cubicBezTo>
                  <a:pt x="3781007" y="6032228"/>
                  <a:pt x="3781007" y="6032228"/>
                  <a:pt x="3023096" y="6032228"/>
                </a:cubicBezTo>
                <a:cubicBezTo>
                  <a:pt x="2975623" y="6032228"/>
                  <a:pt x="2929790" y="6006133"/>
                  <a:pt x="2906872" y="5963729"/>
                </a:cubicBezTo>
                <a:cubicBezTo>
                  <a:pt x="2906872" y="5963729"/>
                  <a:pt x="2906872" y="5963729"/>
                  <a:pt x="2703170" y="5612942"/>
                </a:cubicBezTo>
                <a:lnTo>
                  <a:pt x="2680159" y="5573313"/>
                </a:lnTo>
                <a:lnTo>
                  <a:pt x="2698265" y="5573313"/>
                </a:lnTo>
                <a:lnTo>
                  <a:pt x="2783846" y="5573313"/>
                </a:lnTo>
                <a:lnTo>
                  <a:pt x="2821023" y="5637336"/>
                </a:lnTo>
                <a:cubicBezTo>
                  <a:pt x="2963060" y="5881934"/>
                  <a:pt x="2963060" y="5881934"/>
                  <a:pt x="2963060" y="5881934"/>
                </a:cubicBezTo>
                <a:cubicBezTo>
                  <a:pt x="2983378" y="5919525"/>
                  <a:pt x="3024012" y="5942660"/>
                  <a:pt x="3066097" y="5942660"/>
                </a:cubicBezTo>
                <a:cubicBezTo>
                  <a:pt x="3738008" y="5942660"/>
                  <a:pt x="3738008" y="5942660"/>
                  <a:pt x="3738008" y="5942660"/>
                </a:cubicBezTo>
                <a:cubicBezTo>
                  <a:pt x="3781543" y="5942660"/>
                  <a:pt x="3820726" y="5919525"/>
                  <a:pt x="3842494" y="5881934"/>
                </a:cubicBezTo>
                <a:cubicBezTo>
                  <a:pt x="4177724" y="5302148"/>
                  <a:pt x="4177724" y="5302148"/>
                  <a:pt x="4177724" y="5302148"/>
                </a:cubicBezTo>
                <a:cubicBezTo>
                  <a:pt x="4199492" y="5266000"/>
                  <a:pt x="4199492" y="5219733"/>
                  <a:pt x="4177724" y="5183586"/>
                </a:cubicBezTo>
                <a:cubicBezTo>
                  <a:pt x="3842494" y="4603800"/>
                  <a:pt x="3842494" y="4603800"/>
                  <a:pt x="3842494" y="4603800"/>
                </a:cubicBezTo>
                <a:cubicBezTo>
                  <a:pt x="3831610" y="4585003"/>
                  <a:pt x="3816372" y="4569821"/>
                  <a:pt x="3798414" y="4559340"/>
                </a:cubicBezTo>
                <a:lnTo>
                  <a:pt x="3793313" y="4557203"/>
                </a:lnTo>
                <a:lnTo>
                  <a:pt x="3820657" y="4509913"/>
                </a:lnTo>
                <a:lnTo>
                  <a:pt x="3840991" y="4474742"/>
                </a:lnTo>
                <a:lnTo>
                  <a:pt x="3819900" y="4465898"/>
                </a:lnTo>
                <a:cubicBezTo>
                  <a:pt x="3808466" y="4462788"/>
                  <a:pt x="3796496" y="4461158"/>
                  <a:pt x="3784219" y="4461158"/>
                </a:cubicBezTo>
                <a:cubicBezTo>
                  <a:pt x="3026307" y="4461158"/>
                  <a:pt x="3026307" y="4461158"/>
                  <a:pt x="3026307" y="4461158"/>
                </a:cubicBezTo>
                <a:cubicBezTo>
                  <a:pt x="2978836" y="4461158"/>
                  <a:pt x="2933001" y="4487252"/>
                  <a:pt x="2910084" y="4529655"/>
                </a:cubicBezTo>
                <a:cubicBezTo>
                  <a:pt x="2530310" y="5183651"/>
                  <a:pt x="2530310" y="5183651"/>
                  <a:pt x="2530310" y="5183651"/>
                </a:cubicBezTo>
                <a:cubicBezTo>
                  <a:pt x="2505754" y="5224424"/>
                  <a:pt x="2505754" y="5276613"/>
                  <a:pt x="2530310" y="5317387"/>
                </a:cubicBezTo>
                <a:cubicBezTo>
                  <a:pt x="2577781" y="5399135"/>
                  <a:pt x="2619318" y="5470667"/>
                  <a:pt x="2655664" y="5533256"/>
                </a:cubicBezTo>
                <a:lnTo>
                  <a:pt x="2674015" y="5564857"/>
                </a:lnTo>
                <a:lnTo>
                  <a:pt x="2589005" y="5564857"/>
                </a:lnTo>
                <a:cubicBezTo>
                  <a:pt x="2324644" y="5564857"/>
                  <a:pt x="1901666" y="5564857"/>
                  <a:pt x="1224899" y="5564857"/>
                </a:cubicBezTo>
                <a:cubicBezTo>
                  <a:pt x="1111863" y="5564857"/>
                  <a:pt x="1002722" y="5502720"/>
                  <a:pt x="948151" y="5401750"/>
                </a:cubicBezTo>
                <a:cubicBezTo>
                  <a:pt x="948151" y="5401750"/>
                  <a:pt x="948151" y="5401750"/>
                  <a:pt x="43851" y="3844482"/>
                </a:cubicBezTo>
                <a:cubicBezTo>
                  <a:pt x="-14618" y="3747395"/>
                  <a:pt x="-14618" y="3623125"/>
                  <a:pt x="43851" y="3526038"/>
                </a:cubicBezTo>
                <a:cubicBezTo>
                  <a:pt x="43851" y="3526038"/>
                  <a:pt x="43851" y="3526038"/>
                  <a:pt x="948151" y="1968768"/>
                </a:cubicBezTo>
                <a:cubicBezTo>
                  <a:pt x="1002722" y="1867798"/>
                  <a:pt x="1111863" y="1805663"/>
                  <a:pt x="1224899" y="1805663"/>
                </a:cubicBezTo>
                <a:close/>
                <a:moveTo>
                  <a:pt x="4371720" y="257854"/>
                </a:moveTo>
                <a:cubicBezTo>
                  <a:pt x="5796146" y="257854"/>
                  <a:pt x="5796146" y="257854"/>
                  <a:pt x="5796146" y="257854"/>
                </a:cubicBezTo>
                <a:cubicBezTo>
                  <a:pt x="5868214" y="257854"/>
                  <a:pt x="5961481" y="309594"/>
                  <a:pt x="5999634" y="374270"/>
                </a:cubicBezTo>
                <a:cubicBezTo>
                  <a:pt x="6711846" y="1628971"/>
                  <a:pt x="6711846" y="1628971"/>
                  <a:pt x="6711846" y="1628971"/>
                </a:cubicBezTo>
                <a:cubicBezTo>
                  <a:pt x="6745761" y="1697958"/>
                  <a:pt x="6745761" y="1801438"/>
                  <a:pt x="6711846" y="1870427"/>
                </a:cubicBezTo>
                <a:cubicBezTo>
                  <a:pt x="5999634" y="3125126"/>
                  <a:pt x="5999634" y="3125126"/>
                  <a:pt x="5999634" y="3125126"/>
                </a:cubicBezTo>
                <a:cubicBezTo>
                  <a:pt x="5961481" y="3189803"/>
                  <a:pt x="5868214" y="3241542"/>
                  <a:pt x="5796146" y="3241542"/>
                </a:cubicBezTo>
                <a:lnTo>
                  <a:pt x="4371720" y="3241542"/>
                </a:lnTo>
                <a:cubicBezTo>
                  <a:pt x="4295413" y="3241542"/>
                  <a:pt x="4202148" y="3189803"/>
                  <a:pt x="4168233" y="3125126"/>
                </a:cubicBezTo>
                <a:cubicBezTo>
                  <a:pt x="3456020" y="1870427"/>
                  <a:pt x="3456020" y="1870427"/>
                  <a:pt x="3456020" y="1870427"/>
                </a:cubicBezTo>
                <a:cubicBezTo>
                  <a:pt x="3417865" y="1801438"/>
                  <a:pt x="3417865" y="1697958"/>
                  <a:pt x="3456020" y="1628971"/>
                </a:cubicBezTo>
                <a:cubicBezTo>
                  <a:pt x="4168233" y="374270"/>
                  <a:pt x="4168233" y="374270"/>
                  <a:pt x="4168233" y="374270"/>
                </a:cubicBezTo>
                <a:cubicBezTo>
                  <a:pt x="4202148" y="309594"/>
                  <a:pt x="4295413" y="257854"/>
                  <a:pt x="4371720" y="257854"/>
                </a:cubicBezTo>
                <a:close/>
                <a:moveTo>
                  <a:pt x="2350132" y="0"/>
                </a:moveTo>
                <a:cubicBezTo>
                  <a:pt x="3150522" y="0"/>
                  <a:pt x="3150522" y="0"/>
                  <a:pt x="3150522" y="0"/>
                </a:cubicBezTo>
                <a:cubicBezTo>
                  <a:pt x="3191018" y="0"/>
                  <a:pt x="3243425" y="29073"/>
                  <a:pt x="3264863" y="65415"/>
                </a:cubicBezTo>
                <a:cubicBezTo>
                  <a:pt x="3665057" y="770436"/>
                  <a:pt x="3665057" y="770436"/>
                  <a:pt x="3665057" y="770436"/>
                </a:cubicBezTo>
                <a:cubicBezTo>
                  <a:pt x="3684115" y="809200"/>
                  <a:pt x="3684115" y="867346"/>
                  <a:pt x="3665057" y="906111"/>
                </a:cubicBezTo>
                <a:cubicBezTo>
                  <a:pt x="3264863" y="1611131"/>
                  <a:pt x="3264863" y="1611131"/>
                  <a:pt x="3264863" y="1611131"/>
                </a:cubicBezTo>
                <a:cubicBezTo>
                  <a:pt x="3243425" y="1647474"/>
                  <a:pt x="3191018" y="1676547"/>
                  <a:pt x="3150522" y="1676547"/>
                </a:cubicBezTo>
                <a:lnTo>
                  <a:pt x="2350132" y="1676547"/>
                </a:lnTo>
                <a:cubicBezTo>
                  <a:pt x="2307254" y="1676547"/>
                  <a:pt x="2254848" y="1647474"/>
                  <a:pt x="2235791" y="1611131"/>
                </a:cubicBezTo>
                <a:cubicBezTo>
                  <a:pt x="1835596" y="906111"/>
                  <a:pt x="1835596" y="906111"/>
                  <a:pt x="1835596" y="906111"/>
                </a:cubicBezTo>
                <a:cubicBezTo>
                  <a:pt x="1814157" y="867346"/>
                  <a:pt x="1814157" y="809200"/>
                  <a:pt x="1835596" y="770436"/>
                </a:cubicBezTo>
                <a:cubicBezTo>
                  <a:pt x="2235791" y="65415"/>
                  <a:pt x="2235791" y="65415"/>
                  <a:pt x="2235791" y="65415"/>
                </a:cubicBezTo>
                <a:cubicBezTo>
                  <a:pt x="2254848" y="29073"/>
                  <a:pt x="2307254" y="0"/>
                  <a:pt x="2350132"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E8D4F4E-DAA3-1963-8329-73FD7D487962}"/>
              </a:ext>
            </a:extLst>
          </p:cNvPr>
          <p:cNvSpPr>
            <a:spLocks noGrp="1"/>
          </p:cNvSpPr>
          <p:nvPr>
            <p:ph type="ctrTitle"/>
          </p:nvPr>
        </p:nvSpPr>
        <p:spPr>
          <a:xfrm>
            <a:off x="3800475" y="3777673"/>
            <a:ext cx="8001000" cy="2249053"/>
          </a:xfrm>
        </p:spPr>
        <p:txBody>
          <a:bodyPr anchor="t">
            <a:noAutofit/>
          </a:bodyPr>
          <a:lstStyle/>
          <a:p>
            <a:pPr algn="r"/>
            <a:r>
              <a:rPr lang="en-US" sz="2800" b="1" dirty="0"/>
              <a:t>Grassy Mountain Technical Review Team (TRT) Meeting</a:t>
            </a:r>
            <a:br>
              <a:rPr lang="en-US" sz="2800" dirty="0"/>
            </a:br>
            <a:r>
              <a:rPr lang="en-US" sz="2400" dirty="0"/>
              <a:t>Oregon Department of Geology and Mineral Industries</a:t>
            </a:r>
            <a:br>
              <a:rPr lang="en-US" sz="2800" dirty="0"/>
            </a:br>
            <a:r>
              <a:rPr lang="en-US" sz="1800" dirty="0"/>
              <a:t>August 24, 2023</a:t>
            </a:r>
            <a:br>
              <a:rPr lang="en-US" sz="2800" dirty="0"/>
            </a:br>
            <a:br>
              <a:rPr lang="en-US" sz="2800" dirty="0"/>
            </a:br>
            <a:r>
              <a:rPr lang="en-US" sz="1800" dirty="0"/>
              <a:t>Dayne Doucet</a:t>
            </a:r>
            <a:br>
              <a:rPr lang="en-US" sz="2800" dirty="0"/>
            </a:br>
            <a:r>
              <a:rPr lang="en-US" sz="1800" dirty="0"/>
              <a:t>Consolidated Mining Permit Lead</a:t>
            </a:r>
            <a:br>
              <a:rPr lang="en-US" sz="2800" dirty="0"/>
            </a:br>
            <a:endParaRPr lang="en-US" sz="2800" dirty="0"/>
          </a:p>
        </p:txBody>
      </p:sp>
      <p:pic>
        <p:nvPicPr>
          <p:cNvPr id="4" name="Picture 3" descr="A picture containing text, sign&#10;&#10;Description automatically generated">
            <a:extLst>
              <a:ext uri="{FF2B5EF4-FFF2-40B4-BE49-F238E27FC236}">
                <a16:creationId xmlns:a16="http://schemas.microsoft.com/office/drawing/2014/main" id="{633012A6-ED62-6A3E-A859-FB69D582D4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694" y="2934031"/>
            <a:ext cx="2581539" cy="2433099"/>
          </a:xfrm>
          <a:prstGeom prst="rect">
            <a:avLst/>
          </a:prstGeom>
        </p:spPr>
      </p:pic>
      <p:pic>
        <p:nvPicPr>
          <p:cNvPr id="5" name="Picture 4">
            <a:extLst>
              <a:ext uri="{FF2B5EF4-FFF2-40B4-BE49-F238E27FC236}">
                <a16:creationId xmlns:a16="http://schemas.microsoft.com/office/drawing/2014/main" id="{00A54F0A-3173-C943-F4A8-EA15DC3D84B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23910" y="1190476"/>
            <a:ext cx="2029058" cy="2027991"/>
          </a:xfrm>
          <a:prstGeom prst="rect">
            <a:avLst/>
          </a:prstGeom>
        </p:spPr>
      </p:pic>
      <p:pic>
        <p:nvPicPr>
          <p:cNvPr id="7" name="Picture 6">
            <a:extLst>
              <a:ext uri="{FF2B5EF4-FFF2-40B4-BE49-F238E27FC236}">
                <a16:creationId xmlns:a16="http://schemas.microsoft.com/office/drawing/2014/main" id="{ECAC3CF9-55DA-A50D-8083-D3556D4A76AE}"/>
              </a:ext>
            </a:extLst>
          </p:cNvPr>
          <p:cNvPicPr>
            <a:picLocks noChangeAspect="1"/>
          </p:cNvPicPr>
          <p:nvPr/>
        </p:nvPicPr>
        <p:blipFill rotWithShape="1">
          <a:blip r:embed="rId5"/>
          <a:srcRect t="4487" b="81257"/>
          <a:stretch/>
        </p:blipFill>
        <p:spPr>
          <a:xfrm>
            <a:off x="0" y="0"/>
            <a:ext cx="12192000" cy="346843"/>
          </a:xfrm>
          <a:prstGeom prst="rect">
            <a:avLst/>
          </a:prstGeom>
        </p:spPr>
      </p:pic>
      <p:pic>
        <p:nvPicPr>
          <p:cNvPr id="15" name="Picture 14">
            <a:extLst>
              <a:ext uri="{FF2B5EF4-FFF2-40B4-BE49-F238E27FC236}">
                <a16:creationId xmlns:a16="http://schemas.microsoft.com/office/drawing/2014/main" id="{C6ECAB2A-2175-3BC7-C531-6CA2C02309F5}"/>
              </a:ext>
            </a:extLst>
          </p:cNvPr>
          <p:cNvPicPr>
            <a:picLocks noChangeAspect="1"/>
          </p:cNvPicPr>
          <p:nvPr/>
        </p:nvPicPr>
        <p:blipFill rotWithShape="1">
          <a:blip r:embed="rId6"/>
          <a:srcRect l="-58" r="108" b="95348"/>
          <a:stretch/>
        </p:blipFill>
        <p:spPr>
          <a:xfrm>
            <a:off x="-7088" y="0"/>
            <a:ext cx="12198273" cy="346843"/>
          </a:xfrm>
          <a:prstGeom prst="rect">
            <a:avLst/>
          </a:prstGeom>
        </p:spPr>
      </p:pic>
      <p:pic>
        <p:nvPicPr>
          <p:cNvPr id="16" name="Picture 15">
            <a:extLst>
              <a:ext uri="{FF2B5EF4-FFF2-40B4-BE49-F238E27FC236}">
                <a16:creationId xmlns:a16="http://schemas.microsoft.com/office/drawing/2014/main" id="{E92B8B9C-198E-C998-A9AC-E444A84A149A}"/>
              </a:ext>
            </a:extLst>
          </p:cNvPr>
          <p:cNvPicPr>
            <a:picLocks noChangeAspect="1"/>
          </p:cNvPicPr>
          <p:nvPr/>
        </p:nvPicPr>
        <p:blipFill rotWithShape="1">
          <a:blip r:embed="rId7"/>
          <a:srcRect b="95501"/>
          <a:stretch/>
        </p:blipFill>
        <p:spPr>
          <a:xfrm>
            <a:off x="-1" y="0"/>
            <a:ext cx="12197643" cy="346843"/>
          </a:xfrm>
          <a:prstGeom prst="rect">
            <a:avLst/>
          </a:prstGeom>
        </p:spPr>
      </p:pic>
      <p:pic>
        <p:nvPicPr>
          <p:cNvPr id="17" name="Picture 16">
            <a:extLst>
              <a:ext uri="{FF2B5EF4-FFF2-40B4-BE49-F238E27FC236}">
                <a16:creationId xmlns:a16="http://schemas.microsoft.com/office/drawing/2014/main" id="{CD12F1E1-16DE-4494-1E3C-C7DE5A72A3DA}"/>
              </a:ext>
            </a:extLst>
          </p:cNvPr>
          <p:cNvPicPr>
            <a:picLocks noChangeAspect="1"/>
          </p:cNvPicPr>
          <p:nvPr/>
        </p:nvPicPr>
        <p:blipFill rotWithShape="1">
          <a:blip r:embed="rId8"/>
          <a:srcRect b="95340"/>
          <a:stretch/>
        </p:blipFill>
        <p:spPr>
          <a:xfrm>
            <a:off x="-1" y="-10"/>
            <a:ext cx="12200686" cy="346844"/>
          </a:xfrm>
          <a:prstGeom prst="rect">
            <a:avLst/>
          </a:prstGeom>
        </p:spPr>
      </p:pic>
    </p:spTree>
    <p:extLst>
      <p:ext uri="{BB962C8B-B14F-4D97-AF65-F5344CB8AC3E}">
        <p14:creationId xmlns:p14="http://schemas.microsoft.com/office/powerpoint/2010/main" val="2014305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7288F7A-F3AB-71DA-80FF-A246FEFA62EE}"/>
              </a:ext>
            </a:extLst>
          </p:cNvPr>
          <p:cNvPicPr>
            <a:picLocks noChangeAspect="1"/>
          </p:cNvPicPr>
          <p:nvPr/>
        </p:nvPicPr>
        <p:blipFill rotWithShape="1">
          <a:blip r:embed="rId3"/>
          <a:srcRect b="7857"/>
          <a:stretch/>
        </p:blipFill>
        <p:spPr>
          <a:xfrm>
            <a:off x="-1" y="-10"/>
            <a:ext cx="12200686" cy="6857990"/>
          </a:xfrm>
          <a:prstGeom prst="rect">
            <a:avLst/>
          </a:prstGeom>
        </p:spPr>
      </p:pic>
      <p:sp>
        <p:nvSpPr>
          <p:cNvPr id="8" name="Title 3">
            <a:extLst>
              <a:ext uri="{FF2B5EF4-FFF2-40B4-BE49-F238E27FC236}">
                <a16:creationId xmlns:a16="http://schemas.microsoft.com/office/drawing/2014/main" id="{9AFEC670-0D67-2271-13AB-489060E7920A}"/>
              </a:ext>
            </a:extLst>
          </p:cNvPr>
          <p:cNvSpPr>
            <a:spLocks noGrp="1"/>
          </p:cNvSpPr>
          <p:nvPr>
            <p:ph type="title"/>
          </p:nvPr>
        </p:nvSpPr>
        <p:spPr>
          <a:xfrm>
            <a:off x="2187863" y="392690"/>
            <a:ext cx="8130309" cy="586220"/>
          </a:xfrm>
          <a:solidFill>
            <a:schemeClr val="bg1"/>
          </a:solidFill>
        </p:spPr>
        <p:txBody>
          <a:bodyPr>
            <a:normAutofit/>
          </a:bodyPr>
          <a:lstStyle/>
          <a:p>
            <a:pPr algn="ctr"/>
            <a:r>
              <a:rPr lang="en-US" sz="3200" dirty="0">
                <a:ea typeface="Times New Roman" panose="02020603050405020304" pitchFamily="18" charset="0"/>
                <a:cs typeface="+mn-cs"/>
              </a:rPr>
              <a:t>CPA Completeness</a:t>
            </a:r>
            <a:endParaRPr lang="en-US" sz="3200" dirty="0"/>
          </a:p>
        </p:txBody>
      </p:sp>
      <p:pic>
        <p:nvPicPr>
          <p:cNvPr id="2" name="Picture 1">
            <a:extLst>
              <a:ext uri="{FF2B5EF4-FFF2-40B4-BE49-F238E27FC236}">
                <a16:creationId xmlns:a16="http://schemas.microsoft.com/office/drawing/2014/main" id="{FFB74C08-F7E7-3B96-4AC2-5FE96CCA9B2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20438" y="0"/>
            <a:ext cx="1372321" cy="1371600"/>
          </a:xfrm>
          <a:prstGeom prst="rect">
            <a:avLst/>
          </a:prstGeom>
          <a:solidFill>
            <a:schemeClr val="bg1"/>
          </a:solidFill>
        </p:spPr>
      </p:pic>
      <p:sp>
        <p:nvSpPr>
          <p:cNvPr id="5" name="Title 3">
            <a:extLst>
              <a:ext uri="{FF2B5EF4-FFF2-40B4-BE49-F238E27FC236}">
                <a16:creationId xmlns:a16="http://schemas.microsoft.com/office/drawing/2014/main" id="{BA076987-7B51-93B8-7773-01C57D3E18BA}"/>
              </a:ext>
            </a:extLst>
          </p:cNvPr>
          <p:cNvSpPr txBox="1">
            <a:spLocks/>
          </p:cNvSpPr>
          <p:nvPr/>
        </p:nvSpPr>
        <p:spPr>
          <a:xfrm>
            <a:off x="2187863" y="1371600"/>
            <a:ext cx="8130309" cy="5093710"/>
          </a:xfrm>
          <a:prstGeom prst="rect">
            <a:avLst/>
          </a:prstGeom>
          <a:solidFill>
            <a:schemeClr val="bg1"/>
          </a:solidFill>
          <a:ln w="3175">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sz="2400" dirty="0"/>
              <a:t>The CPA will be considered complete once all Category 1 and 2 comments are resolved.</a:t>
            </a:r>
          </a:p>
          <a:p>
            <a:pPr marL="342900" indent="-342900">
              <a:buFont typeface="Arial" panose="020B0604020202020204" pitchFamily="34" charset="0"/>
              <a:buChar char="•"/>
            </a:pPr>
            <a:r>
              <a:rPr lang="en-US" sz="2400" dirty="0"/>
              <a:t>DOGAMI will begin drafting the Notice to Proceed (NTP) and share a draft at the next TRT meeting.</a:t>
            </a:r>
          </a:p>
          <a:p>
            <a:pPr marL="342900" indent="-342900">
              <a:buFont typeface="Arial" panose="020B0604020202020204" pitchFamily="34" charset="0"/>
              <a:buChar char="•"/>
            </a:pPr>
            <a:r>
              <a:rPr lang="en-US" sz="2400" dirty="0"/>
              <a:t>The NTP will have language concerning the stopping of the 225-day and 1-year clock if additional information is required from the applicant.</a:t>
            </a:r>
          </a:p>
          <a:p>
            <a:pPr marL="342900" indent="-342900">
              <a:buFont typeface="Arial" panose="020B0604020202020204" pitchFamily="34" charset="0"/>
              <a:buChar char="•"/>
            </a:pPr>
            <a:r>
              <a:rPr lang="en-US" sz="2400" dirty="0"/>
              <a:t>The TRT will have an opportunity to formally accept the CPA as complete and review the NTP before it is issued.</a:t>
            </a:r>
          </a:p>
        </p:txBody>
      </p:sp>
    </p:spTree>
    <p:extLst>
      <p:ext uri="{BB962C8B-B14F-4D97-AF65-F5344CB8AC3E}">
        <p14:creationId xmlns:p14="http://schemas.microsoft.com/office/powerpoint/2010/main" val="2382003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7288F7A-F3AB-71DA-80FF-A246FEFA62EE}"/>
              </a:ext>
            </a:extLst>
          </p:cNvPr>
          <p:cNvPicPr>
            <a:picLocks noChangeAspect="1"/>
          </p:cNvPicPr>
          <p:nvPr/>
        </p:nvPicPr>
        <p:blipFill rotWithShape="1">
          <a:blip r:embed="rId3"/>
          <a:srcRect b="7857"/>
          <a:stretch/>
        </p:blipFill>
        <p:spPr>
          <a:xfrm>
            <a:off x="-1" y="-10"/>
            <a:ext cx="12200686" cy="6857990"/>
          </a:xfrm>
          <a:prstGeom prst="rect">
            <a:avLst/>
          </a:prstGeom>
        </p:spPr>
      </p:pic>
      <p:pic>
        <p:nvPicPr>
          <p:cNvPr id="6" name="Picture 5">
            <a:extLst>
              <a:ext uri="{FF2B5EF4-FFF2-40B4-BE49-F238E27FC236}">
                <a16:creationId xmlns:a16="http://schemas.microsoft.com/office/drawing/2014/main" id="{D41FAEC7-FEB6-B2EB-B5D5-DBC4F57012DF}"/>
              </a:ext>
            </a:extLst>
          </p:cNvPr>
          <p:cNvPicPr>
            <a:picLocks noChangeAspect="1"/>
          </p:cNvPicPr>
          <p:nvPr/>
        </p:nvPicPr>
        <p:blipFill>
          <a:blip r:embed="rId4">
            <a:extLst>
              <a:ext uri="{28A0092B-C50C-407E-A947-70E740481C1C}">
                <a14:useLocalDpi xmlns:a14="http://schemas.microsoft.com/office/drawing/2010/main" val="0"/>
              </a:ext>
            </a:extLst>
          </a:blip>
          <a:srcRect t="539" b="539"/>
          <a:stretch/>
        </p:blipFill>
        <p:spPr>
          <a:xfrm>
            <a:off x="4178274" y="1532934"/>
            <a:ext cx="3835451" cy="3792101"/>
          </a:xfrm>
          <a:prstGeom prst="rect">
            <a:avLst/>
          </a:prstGeom>
        </p:spPr>
      </p:pic>
    </p:spTree>
    <p:extLst>
      <p:ext uri="{BB962C8B-B14F-4D97-AF65-F5344CB8AC3E}">
        <p14:creationId xmlns:p14="http://schemas.microsoft.com/office/powerpoint/2010/main" val="3699377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7288F7A-F3AB-71DA-80FF-A246FEFA62EE}"/>
              </a:ext>
            </a:extLst>
          </p:cNvPr>
          <p:cNvPicPr>
            <a:picLocks noChangeAspect="1"/>
          </p:cNvPicPr>
          <p:nvPr/>
        </p:nvPicPr>
        <p:blipFill rotWithShape="1">
          <a:blip r:embed="rId3"/>
          <a:srcRect b="7857"/>
          <a:stretch/>
        </p:blipFill>
        <p:spPr>
          <a:xfrm>
            <a:off x="-1" y="-10"/>
            <a:ext cx="12200686" cy="6857990"/>
          </a:xfrm>
          <a:prstGeom prst="rect">
            <a:avLst/>
          </a:prstGeom>
        </p:spPr>
      </p:pic>
      <p:sp>
        <p:nvSpPr>
          <p:cNvPr id="8" name="Title 3">
            <a:extLst>
              <a:ext uri="{FF2B5EF4-FFF2-40B4-BE49-F238E27FC236}">
                <a16:creationId xmlns:a16="http://schemas.microsoft.com/office/drawing/2014/main" id="{9AFEC670-0D67-2271-13AB-489060E7920A}"/>
              </a:ext>
            </a:extLst>
          </p:cNvPr>
          <p:cNvSpPr>
            <a:spLocks noGrp="1"/>
          </p:cNvSpPr>
          <p:nvPr>
            <p:ph type="title"/>
          </p:nvPr>
        </p:nvSpPr>
        <p:spPr>
          <a:xfrm>
            <a:off x="1444336" y="365125"/>
            <a:ext cx="9303327" cy="1006475"/>
          </a:xfrm>
          <a:solidFill>
            <a:schemeClr val="bg1"/>
          </a:solidFill>
        </p:spPr>
        <p:txBody>
          <a:bodyPr>
            <a:normAutofit/>
          </a:bodyPr>
          <a:lstStyle/>
          <a:p>
            <a:pPr algn="ctr"/>
            <a:r>
              <a:rPr lang="en-US" sz="3200">
                <a:latin typeface="Georgia" panose="02040502050405020303" pitchFamily="18" charset="0"/>
                <a:ea typeface="Times New Roman" panose="02020603050405020304" pitchFamily="18" charset="0"/>
                <a:cs typeface="+mn-cs"/>
              </a:rPr>
              <a:t>Consolidated Permit Application (CPA) Comments</a:t>
            </a:r>
            <a:endParaRPr lang="en-US" sz="3200"/>
          </a:p>
        </p:txBody>
      </p:sp>
      <p:pic>
        <p:nvPicPr>
          <p:cNvPr id="2" name="Picture 1">
            <a:extLst>
              <a:ext uri="{FF2B5EF4-FFF2-40B4-BE49-F238E27FC236}">
                <a16:creationId xmlns:a16="http://schemas.microsoft.com/office/drawing/2014/main" id="{FFB74C08-F7E7-3B96-4AC2-5FE96CCA9B2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20438" y="0"/>
            <a:ext cx="1372321" cy="1371600"/>
          </a:xfrm>
          <a:prstGeom prst="rect">
            <a:avLst/>
          </a:prstGeom>
          <a:solidFill>
            <a:schemeClr val="bg1"/>
          </a:solidFill>
        </p:spPr>
      </p:pic>
      <p:pic>
        <p:nvPicPr>
          <p:cNvPr id="3" name="Picture 2">
            <a:extLst>
              <a:ext uri="{FF2B5EF4-FFF2-40B4-BE49-F238E27FC236}">
                <a16:creationId xmlns:a16="http://schemas.microsoft.com/office/drawing/2014/main" id="{2EEAA1AD-C320-3B15-C9A6-94905804D1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0" y="1736735"/>
            <a:ext cx="12192000" cy="4756140"/>
          </a:xfrm>
          <a:prstGeom prst="rect">
            <a:avLst/>
          </a:prstGeom>
        </p:spPr>
      </p:pic>
    </p:spTree>
    <p:extLst>
      <p:ext uri="{BB962C8B-B14F-4D97-AF65-F5344CB8AC3E}">
        <p14:creationId xmlns:p14="http://schemas.microsoft.com/office/powerpoint/2010/main" val="652645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7288F7A-F3AB-71DA-80FF-A246FEFA62EE}"/>
              </a:ext>
            </a:extLst>
          </p:cNvPr>
          <p:cNvPicPr>
            <a:picLocks noChangeAspect="1"/>
          </p:cNvPicPr>
          <p:nvPr/>
        </p:nvPicPr>
        <p:blipFill rotWithShape="1">
          <a:blip r:embed="rId3"/>
          <a:srcRect b="7857"/>
          <a:stretch/>
        </p:blipFill>
        <p:spPr>
          <a:xfrm>
            <a:off x="-1" y="-10"/>
            <a:ext cx="12200686" cy="6857990"/>
          </a:xfrm>
          <a:prstGeom prst="rect">
            <a:avLst/>
          </a:prstGeom>
        </p:spPr>
      </p:pic>
      <p:sp>
        <p:nvSpPr>
          <p:cNvPr id="8" name="Title 3">
            <a:extLst>
              <a:ext uri="{FF2B5EF4-FFF2-40B4-BE49-F238E27FC236}">
                <a16:creationId xmlns:a16="http://schemas.microsoft.com/office/drawing/2014/main" id="{9AFEC670-0D67-2271-13AB-489060E7920A}"/>
              </a:ext>
            </a:extLst>
          </p:cNvPr>
          <p:cNvSpPr>
            <a:spLocks noGrp="1"/>
          </p:cNvSpPr>
          <p:nvPr>
            <p:ph type="title"/>
          </p:nvPr>
        </p:nvSpPr>
        <p:spPr>
          <a:xfrm>
            <a:off x="2187863" y="392690"/>
            <a:ext cx="8130309" cy="586220"/>
          </a:xfrm>
          <a:solidFill>
            <a:schemeClr val="bg1"/>
          </a:solidFill>
        </p:spPr>
        <p:txBody>
          <a:bodyPr>
            <a:normAutofit/>
          </a:bodyPr>
          <a:lstStyle/>
          <a:p>
            <a:pPr algn="ctr"/>
            <a:r>
              <a:rPr lang="en-US" sz="3200" dirty="0">
                <a:ea typeface="Times New Roman" panose="02020603050405020304" pitchFamily="18" charset="0"/>
                <a:cs typeface="+mn-cs"/>
              </a:rPr>
              <a:t>Consolidated Permit Application Comments</a:t>
            </a:r>
            <a:endParaRPr lang="en-US" sz="3200" dirty="0"/>
          </a:p>
        </p:txBody>
      </p:sp>
      <p:pic>
        <p:nvPicPr>
          <p:cNvPr id="2" name="Picture 1">
            <a:extLst>
              <a:ext uri="{FF2B5EF4-FFF2-40B4-BE49-F238E27FC236}">
                <a16:creationId xmlns:a16="http://schemas.microsoft.com/office/drawing/2014/main" id="{FFB74C08-F7E7-3B96-4AC2-5FE96CCA9B2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20438" y="0"/>
            <a:ext cx="1372321" cy="1371600"/>
          </a:xfrm>
          <a:prstGeom prst="rect">
            <a:avLst/>
          </a:prstGeom>
          <a:solidFill>
            <a:schemeClr val="bg1"/>
          </a:solidFill>
        </p:spPr>
      </p:pic>
      <p:graphicFrame>
        <p:nvGraphicFramePr>
          <p:cNvPr id="4" name="Table 4">
            <a:extLst>
              <a:ext uri="{FF2B5EF4-FFF2-40B4-BE49-F238E27FC236}">
                <a16:creationId xmlns:a16="http://schemas.microsoft.com/office/drawing/2014/main" id="{95274F76-FF94-36AF-4C22-35CDB2BEEBBC}"/>
              </a:ext>
            </a:extLst>
          </p:cNvPr>
          <p:cNvGraphicFramePr>
            <a:graphicFrameLocks noGrp="1"/>
          </p:cNvGraphicFramePr>
          <p:nvPr>
            <p:extLst>
              <p:ext uri="{D42A27DB-BD31-4B8C-83A1-F6EECF244321}">
                <p14:modId xmlns:p14="http://schemas.microsoft.com/office/powerpoint/2010/main" val="214646606"/>
              </p:ext>
            </p:extLst>
          </p:nvPr>
        </p:nvGraphicFramePr>
        <p:xfrm>
          <a:off x="2187862" y="2124170"/>
          <a:ext cx="8130308" cy="3617615"/>
        </p:xfrm>
        <a:graphic>
          <a:graphicData uri="http://schemas.openxmlformats.org/drawingml/2006/table">
            <a:tbl>
              <a:tblPr firstRow="1" bandRow="1">
                <a:tableStyleId>{5C22544A-7EE6-4342-B048-85BDC9FD1C3A}</a:tableStyleId>
              </a:tblPr>
              <a:tblGrid>
                <a:gridCol w="2032577">
                  <a:extLst>
                    <a:ext uri="{9D8B030D-6E8A-4147-A177-3AD203B41FA5}">
                      <a16:colId xmlns:a16="http://schemas.microsoft.com/office/drawing/2014/main" val="2746273016"/>
                    </a:ext>
                  </a:extLst>
                </a:gridCol>
                <a:gridCol w="1386034">
                  <a:extLst>
                    <a:ext uri="{9D8B030D-6E8A-4147-A177-3AD203B41FA5}">
                      <a16:colId xmlns:a16="http://schemas.microsoft.com/office/drawing/2014/main" val="3198786061"/>
                    </a:ext>
                  </a:extLst>
                </a:gridCol>
                <a:gridCol w="1356581">
                  <a:extLst>
                    <a:ext uri="{9D8B030D-6E8A-4147-A177-3AD203B41FA5}">
                      <a16:colId xmlns:a16="http://schemas.microsoft.com/office/drawing/2014/main" val="1084897822"/>
                    </a:ext>
                  </a:extLst>
                </a:gridCol>
                <a:gridCol w="3355116">
                  <a:extLst>
                    <a:ext uri="{9D8B030D-6E8A-4147-A177-3AD203B41FA5}">
                      <a16:colId xmlns:a16="http://schemas.microsoft.com/office/drawing/2014/main" val="1224243297"/>
                    </a:ext>
                  </a:extLst>
                </a:gridCol>
              </a:tblGrid>
              <a:tr h="723523">
                <a:tc>
                  <a:txBody>
                    <a:bodyPr/>
                    <a:lstStyle/>
                    <a:p>
                      <a:r>
                        <a:rPr lang="en-US" dirty="0"/>
                        <a:t>Agency</a:t>
                      </a:r>
                    </a:p>
                  </a:txBody>
                  <a:tcPr/>
                </a:tc>
                <a:tc>
                  <a:txBody>
                    <a:bodyPr/>
                    <a:lstStyle/>
                    <a:p>
                      <a:r>
                        <a:rPr lang="en-US" dirty="0"/>
                        <a:t># Agency</a:t>
                      </a:r>
                    </a:p>
                  </a:txBody>
                  <a:tcPr/>
                </a:tc>
                <a:tc>
                  <a:txBody>
                    <a:bodyPr/>
                    <a:lstStyle/>
                    <a:p>
                      <a:r>
                        <a:rPr lang="en-US" dirty="0"/>
                        <a:t># Applicant</a:t>
                      </a:r>
                    </a:p>
                  </a:txBody>
                  <a:tcPr/>
                </a:tc>
                <a:tc>
                  <a:txBody>
                    <a:bodyPr/>
                    <a:lstStyle/>
                    <a:p>
                      <a:r>
                        <a:rPr lang="en-US" dirty="0"/>
                        <a:t>Total (as of 8/3/23)</a:t>
                      </a:r>
                    </a:p>
                  </a:txBody>
                  <a:tcPr/>
                </a:tc>
                <a:extLst>
                  <a:ext uri="{0D108BD9-81ED-4DB2-BD59-A6C34878D82A}">
                    <a16:rowId xmlns:a16="http://schemas.microsoft.com/office/drawing/2014/main" val="1034065602"/>
                  </a:ext>
                </a:extLst>
              </a:tr>
              <a:tr h="723523">
                <a:tc>
                  <a:txBody>
                    <a:bodyPr/>
                    <a:lstStyle/>
                    <a:p>
                      <a:r>
                        <a:rPr lang="en-US" dirty="0"/>
                        <a:t>DEQ</a:t>
                      </a:r>
                    </a:p>
                  </a:txBody>
                  <a:tcPr/>
                </a:tc>
                <a:tc>
                  <a:txBody>
                    <a:bodyPr/>
                    <a:lstStyle/>
                    <a:p>
                      <a:r>
                        <a:rPr lang="en-US" dirty="0"/>
                        <a:t>11</a:t>
                      </a:r>
                    </a:p>
                  </a:txBody>
                  <a:tcPr/>
                </a:tc>
                <a:tc>
                  <a:txBody>
                    <a:bodyPr/>
                    <a:lstStyle/>
                    <a:p>
                      <a:r>
                        <a:rPr lang="en-US" dirty="0"/>
                        <a:t>1</a:t>
                      </a:r>
                    </a:p>
                  </a:txBody>
                  <a:tcPr/>
                </a:tc>
                <a:tc>
                  <a:txBody>
                    <a:bodyPr/>
                    <a:lstStyle/>
                    <a:p>
                      <a:r>
                        <a:rPr lang="en-US" b="1" dirty="0"/>
                        <a:t>12</a:t>
                      </a:r>
                    </a:p>
                  </a:txBody>
                  <a:tcPr/>
                </a:tc>
                <a:extLst>
                  <a:ext uri="{0D108BD9-81ED-4DB2-BD59-A6C34878D82A}">
                    <a16:rowId xmlns:a16="http://schemas.microsoft.com/office/drawing/2014/main" val="2520784733"/>
                  </a:ext>
                </a:extLst>
              </a:tr>
              <a:tr h="723523">
                <a:tc>
                  <a:txBody>
                    <a:bodyPr/>
                    <a:lstStyle/>
                    <a:p>
                      <a:r>
                        <a:rPr lang="en-US" dirty="0"/>
                        <a:t>ODFW</a:t>
                      </a:r>
                    </a:p>
                  </a:txBody>
                  <a:tcPr/>
                </a:tc>
                <a:tc>
                  <a:txBody>
                    <a:bodyPr/>
                    <a:lstStyle/>
                    <a:p>
                      <a:r>
                        <a:rPr lang="en-US" dirty="0"/>
                        <a:t>0</a:t>
                      </a:r>
                    </a:p>
                  </a:txBody>
                  <a:tcPr/>
                </a:tc>
                <a:tc>
                  <a:txBody>
                    <a:bodyPr/>
                    <a:lstStyle/>
                    <a:p>
                      <a:r>
                        <a:rPr lang="en-US" dirty="0"/>
                        <a:t>6</a:t>
                      </a:r>
                    </a:p>
                  </a:txBody>
                  <a:tcPr/>
                </a:tc>
                <a:tc>
                  <a:txBody>
                    <a:bodyPr/>
                    <a:lstStyle/>
                    <a:p>
                      <a:r>
                        <a:rPr lang="en-US" b="1" dirty="0"/>
                        <a:t>6</a:t>
                      </a:r>
                    </a:p>
                  </a:txBody>
                  <a:tcPr/>
                </a:tc>
                <a:extLst>
                  <a:ext uri="{0D108BD9-81ED-4DB2-BD59-A6C34878D82A}">
                    <a16:rowId xmlns:a16="http://schemas.microsoft.com/office/drawing/2014/main" val="2850714185"/>
                  </a:ext>
                </a:extLst>
              </a:tr>
              <a:tr h="723523">
                <a:tc>
                  <a:txBody>
                    <a:bodyPr/>
                    <a:lstStyle/>
                    <a:p>
                      <a:r>
                        <a:rPr lang="en-US" dirty="0"/>
                        <a:t>USFWS</a:t>
                      </a:r>
                    </a:p>
                  </a:txBody>
                  <a:tcPr/>
                </a:tc>
                <a:tc>
                  <a:txBody>
                    <a:bodyPr/>
                    <a:lstStyle/>
                    <a:p>
                      <a:r>
                        <a:rPr lang="en-US" dirty="0"/>
                        <a:t>0</a:t>
                      </a:r>
                    </a:p>
                  </a:txBody>
                  <a:tcPr/>
                </a:tc>
                <a:tc>
                  <a:txBody>
                    <a:bodyPr/>
                    <a:lstStyle/>
                    <a:p>
                      <a:r>
                        <a:rPr lang="en-US" dirty="0"/>
                        <a:t>11</a:t>
                      </a:r>
                    </a:p>
                  </a:txBody>
                  <a:tcPr/>
                </a:tc>
                <a:tc>
                  <a:txBody>
                    <a:bodyPr/>
                    <a:lstStyle/>
                    <a:p>
                      <a:r>
                        <a:rPr lang="en-US" b="1" dirty="0"/>
                        <a:t>11</a:t>
                      </a:r>
                    </a:p>
                  </a:txBody>
                  <a:tcPr/>
                </a:tc>
                <a:extLst>
                  <a:ext uri="{0D108BD9-81ED-4DB2-BD59-A6C34878D82A}">
                    <a16:rowId xmlns:a16="http://schemas.microsoft.com/office/drawing/2014/main" val="304305456"/>
                  </a:ext>
                </a:extLst>
              </a:tr>
              <a:tr h="723523">
                <a:tc>
                  <a:txBody>
                    <a:bodyPr/>
                    <a:lstStyle/>
                    <a:p>
                      <a:r>
                        <a:rPr lang="en-US" b="1" dirty="0"/>
                        <a:t>TOTAL</a:t>
                      </a:r>
                    </a:p>
                  </a:txBody>
                  <a:tcPr/>
                </a:tc>
                <a:tc>
                  <a:txBody>
                    <a:bodyPr/>
                    <a:lstStyle/>
                    <a:p>
                      <a:r>
                        <a:rPr lang="en-US" b="1" dirty="0"/>
                        <a:t>11</a:t>
                      </a:r>
                    </a:p>
                  </a:txBody>
                  <a:tcPr/>
                </a:tc>
                <a:tc>
                  <a:txBody>
                    <a:bodyPr/>
                    <a:lstStyle/>
                    <a:p>
                      <a:r>
                        <a:rPr lang="en-US" b="1" dirty="0"/>
                        <a:t>17</a:t>
                      </a:r>
                    </a:p>
                  </a:txBody>
                  <a:tcPr/>
                </a:tc>
                <a:tc>
                  <a:txBody>
                    <a:bodyPr/>
                    <a:lstStyle/>
                    <a:p>
                      <a:r>
                        <a:rPr lang="en-US" b="1" dirty="0"/>
                        <a:t>29</a:t>
                      </a:r>
                    </a:p>
                  </a:txBody>
                  <a:tcPr/>
                </a:tc>
                <a:extLst>
                  <a:ext uri="{0D108BD9-81ED-4DB2-BD59-A6C34878D82A}">
                    <a16:rowId xmlns:a16="http://schemas.microsoft.com/office/drawing/2014/main" val="3737975618"/>
                  </a:ext>
                </a:extLst>
              </a:tr>
            </a:tbl>
          </a:graphicData>
        </a:graphic>
      </p:graphicFrame>
      <p:sp>
        <p:nvSpPr>
          <p:cNvPr id="5" name="Title 3">
            <a:extLst>
              <a:ext uri="{FF2B5EF4-FFF2-40B4-BE49-F238E27FC236}">
                <a16:creationId xmlns:a16="http://schemas.microsoft.com/office/drawing/2014/main" id="{BA076987-7B51-93B8-7773-01C57D3E18BA}"/>
              </a:ext>
            </a:extLst>
          </p:cNvPr>
          <p:cNvSpPr txBox="1">
            <a:spLocks/>
          </p:cNvSpPr>
          <p:nvPr/>
        </p:nvSpPr>
        <p:spPr>
          <a:xfrm>
            <a:off x="2187863" y="965320"/>
            <a:ext cx="8130309" cy="586220"/>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ea typeface="Times New Roman" panose="02020603050405020304" pitchFamily="18" charset="0"/>
                <a:cs typeface="+mn-cs"/>
              </a:rPr>
              <a:t>Unresolved Comments Necessary for Completeness</a:t>
            </a:r>
            <a:endParaRPr lang="en-US" sz="2400" dirty="0"/>
          </a:p>
        </p:txBody>
      </p:sp>
    </p:spTree>
    <p:extLst>
      <p:ext uri="{BB962C8B-B14F-4D97-AF65-F5344CB8AC3E}">
        <p14:creationId xmlns:p14="http://schemas.microsoft.com/office/powerpoint/2010/main" val="1575221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7288F7A-F3AB-71DA-80FF-A246FEFA62EE}"/>
              </a:ext>
            </a:extLst>
          </p:cNvPr>
          <p:cNvPicPr>
            <a:picLocks noChangeAspect="1"/>
          </p:cNvPicPr>
          <p:nvPr/>
        </p:nvPicPr>
        <p:blipFill rotWithShape="1">
          <a:blip r:embed="rId3"/>
          <a:srcRect b="7857"/>
          <a:stretch/>
        </p:blipFill>
        <p:spPr>
          <a:xfrm>
            <a:off x="-1" y="-10"/>
            <a:ext cx="12200686" cy="6857990"/>
          </a:xfrm>
          <a:prstGeom prst="rect">
            <a:avLst/>
          </a:prstGeom>
        </p:spPr>
      </p:pic>
      <p:sp>
        <p:nvSpPr>
          <p:cNvPr id="8" name="Title 3">
            <a:extLst>
              <a:ext uri="{FF2B5EF4-FFF2-40B4-BE49-F238E27FC236}">
                <a16:creationId xmlns:a16="http://schemas.microsoft.com/office/drawing/2014/main" id="{9AFEC670-0D67-2271-13AB-489060E7920A}"/>
              </a:ext>
            </a:extLst>
          </p:cNvPr>
          <p:cNvSpPr>
            <a:spLocks noGrp="1"/>
          </p:cNvSpPr>
          <p:nvPr>
            <p:ph type="title"/>
          </p:nvPr>
        </p:nvSpPr>
        <p:spPr>
          <a:xfrm>
            <a:off x="2187863" y="392690"/>
            <a:ext cx="8130309" cy="586220"/>
          </a:xfrm>
          <a:solidFill>
            <a:schemeClr val="bg1"/>
          </a:solidFill>
        </p:spPr>
        <p:txBody>
          <a:bodyPr>
            <a:normAutofit/>
          </a:bodyPr>
          <a:lstStyle/>
          <a:p>
            <a:pPr algn="ctr"/>
            <a:r>
              <a:rPr lang="en-US" sz="3200" dirty="0">
                <a:ea typeface="Times New Roman" panose="02020603050405020304" pitchFamily="18" charset="0"/>
                <a:cs typeface="+mn-cs"/>
              </a:rPr>
              <a:t>Consolidated Permit Application Comments</a:t>
            </a:r>
            <a:endParaRPr lang="en-US" sz="3200" dirty="0"/>
          </a:p>
        </p:txBody>
      </p:sp>
      <p:pic>
        <p:nvPicPr>
          <p:cNvPr id="2" name="Picture 1">
            <a:extLst>
              <a:ext uri="{FF2B5EF4-FFF2-40B4-BE49-F238E27FC236}">
                <a16:creationId xmlns:a16="http://schemas.microsoft.com/office/drawing/2014/main" id="{FFB74C08-F7E7-3B96-4AC2-5FE96CCA9B2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20438" y="0"/>
            <a:ext cx="1372321" cy="1371600"/>
          </a:xfrm>
          <a:prstGeom prst="rect">
            <a:avLst/>
          </a:prstGeom>
          <a:solidFill>
            <a:schemeClr val="bg1"/>
          </a:solidFill>
        </p:spPr>
      </p:pic>
      <p:graphicFrame>
        <p:nvGraphicFramePr>
          <p:cNvPr id="4" name="Table 4">
            <a:extLst>
              <a:ext uri="{FF2B5EF4-FFF2-40B4-BE49-F238E27FC236}">
                <a16:creationId xmlns:a16="http://schemas.microsoft.com/office/drawing/2014/main" id="{95274F76-FF94-36AF-4C22-35CDB2BEEBBC}"/>
              </a:ext>
            </a:extLst>
          </p:cNvPr>
          <p:cNvGraphicFramePr>
            <a:graphicFrameLocks noGrp="1"/>
          </p:cNvGraphicFramePr>
          <p:nvPr>
            <p:extLst>
              <p:ext uri="{D42A27DB-BD31-4B8C-83A1-F6EECF244321}">
                <p14:modId xmlns:p14="http://schemas.microsoft.com/office/powerpoint/2010/main" val="3793097746"/>
              </p:ext>
            </p:extLst>
          </p:nvPr>
        </p:nvGraphicFramePr>
        <p:xfrm>
          <a:off x="2187862" y="2124170"/>
          <a:ext cx="8130308" cy="2894092"/>
        </p:xfrm>
        <a:graphic>
          <a:graphicData uri="http://schemas.openxmlformats.org/drawingml/2006/table">
            <a:tbl>
              <a:tblPr firstRow="1" bandRow="1">
                <a:tableStyleId>{5C22544A-7EE6-4342-B048-85BDC9FD1C3A}</a:tableStyleId>
              </a:tblPr>
              <a:tblGrid>
                <a:gridCol w="2032577">
                  <a:extLst>
                    <a:ext uri="{9D8B030D-6E8A-4147-A177-3AD203B41FA5}">
                      <a16:colId xmlns:a16="http://schemas.microsoft.com/office/drawing/2014/main" val="2746273016"/>
                    </a:ext>
                  </a:extLst>
                </a:gridCol>
                <a:gridCol w="1386034">
                  <a:extLst>
                    <a:ext uri="{9D8B030D-6E8A-4147-A177-3AD203B41FA5}">
                      <a16:colId xmlns:a16="http://schemas.microsoft.com/office/drawing/2014/main" val="3198786061"/>
                    </a:ext>
                  </a:extLst>
                </a:gridCol>
                <a:gridCol w="1356581">
                  <a:extLst>
                    <a:ext uri="{9D8B030D-6E8A-4147-A177-3AD203B41FA5}">
                      <a16:colId xmlns:a16="http://schemas.microsoft.com/office/drawing/2014/main" val="1084897822"/>
                    </a:ext>
                  </a:extLst>
                </a:gridCol>
                <a:gridCol w="3355116">
                  <a:extLst>
                    <a:ext uri="{9D8B030D-6E8A-4147-A177-3AD203B41FA5}">
                      <a16:colId xmlns:a16="http://schemas.microsoft.com/office/drawing/2014/main" val="1224243297"/>
                    </a:ext>
                  </a:extLst>
                </a:gridCol>
              </a:tblGrid>
              <a:tr h="723523">
                <a:tc>
                  <a:txBody>
                    <a:bodyPr/>
                    <a:lstStyle/>
                    <a:p>
                      <a:r>
                        <a:rPr lang="en-US" dirty="0"/>
                        <a:t>Agency</a:t>
                      </a:r>
                    </a:p>
                  </a:txBody>
                  <a:tcPr/>
                </a:tc>
                <a:tc>
                  <a:txBody>
                    <a:bodyPr/>
                    <a:lstStyle/>
                    <a:p>
                      <a:r>
                        <a:rPr lang="en-US" dirty="0"/>
                        <a:t># Agency</a:t>
                      </a:r>
                    </a:p>
                  </a:txBody>
                  <a:tcPr/>
                </a:tc>
                <a:tc>
                  <a:txBody>
                    <a:bodyPr/>
                    <a:lstStyle/>
                    <a:p>
                      <a:r>
                        <a:rPr lang="en-US" dirty="0"/>
                        <a:t># Applicant</a:t>
                      </a:r>
                    </a:p>
                  </a:txBody>
                  <a:tcPr/>
                </a:tc>
                <a:tc>
                  <a:txBody>
                    <a:bodyPr/>
                    <a:lstStyle/>
                    <a:p>
                      <a:r>
                        <a:rPr lang="en-US" dirty="0"/>
                        <a:t>Total (as of 8/23/23)</a:t>
                      </a:r>
                    </a:p>
                  </a:txBody>
                  <a:tcPr/>
                </a:tc>
                <a:extLst>
                  <a:ext uri="{0D108BD9-81ED-4DB2-BD59-A6C34878D82A}">
                    <a16:rowId xmlns:a16="http://schemas.microsoft.com/office/drawing/2014/main" val="1034065602"/>
                  </a:ext>
                </a:extLst>
              </a:tr>
              <a:tr h="723523">
                <a:tc>
                  <a:txBody>
                    <a:bodyPr/>
                    <a:lstStyle/>
                    <a:p>
                      <a:r>
                        <a:rPr lang="en-US" dirty="0"/>
                        <a:t>DEQ</a:t>
                      </a:r>
                    </a:p>
                  </a:txBody>
                  <a:tcPr/>
                </a:tc>
                <a:tc>
                  <a:txBody>
                    <a:bodyPr/>
                    <a:lstStyle/>
                    <a:p>
                      <a:r>
                        <a:rPr lang="en-US" dirty="0"/>
                        <a:t>12</a:t>
                      </a:r>
                    </a:p>
                  </a:txBody>
                  <a:tcPr/>
                </a:tc>
                <a:tc>
                  <a:txBody>
                    <a:bodyPr/>
                    <a:lstStyle/>
                    <a:p>
                      <a:r>
                        <a:rPr lang="en-US" dirty="0"/>
                        <a:t>0</a:t>
                      </a:r>
                    </a:p>
                  </a:txBody>
                  <a:tcPr/>
                </a:tc>
                <a:tc>
                  <a:txBody>
                    <a:bodyPr/>
                    <a:lstStyle/>
                    <a:p>
                      <a:r>
                        <a:rPr lang="en-US" b="1" dirty="0"/>
                        <a:t>12</a:t>
                      </a:r>
                    </a:p>
                  </a:txBody>
                  <a:tcPr/>
                </a:tc>
                <a:extLst>
                  <a:ext uri="{0D108BD9-81ED-4DB2-BD59-A6C34878D82A}">
                    <a16:rowId xmlns:a16="http://schemas.microsoft.com/office/drawing/2014/main" val="2520784733"/>
                  </a:ext>
                </a:extLst>
              </a:tr>
              <a:tr h="723523">
                <a:tc>
                  <a:txBody>
                    <a:bodyPr/>
                    <a:lstStyle/>
                    <a:p>
                      <a:r>
                        <a:rPr lang="en-US" dirty="0"/>
                        <a:t>USFWS</a:t>
                      </a:r>
                    </a:p>
                  </a:txBody>
                  <a:tcPr/>
                </a:tc>
                <a:tc>
                  <a:txBody>
                    <a:bodyPr/>
                    <a:lstStyle/>
                    <a:p>
                      <a:r>
                        <a:rPr lang="en-US" dirty="0"/>
                        <a:t>11</a:t>
                      </a:r>
                    </a:p>
                  </a:txBody>
                  <a:tcPr/>
                </a:tc>
                <a:tc>
                  <a:txBody>
                    <a:bodyPr/>
                    <a:lstStyle/>
                    <a:p>
                      <a:r>
                        <a:rPr lang="en-US" dirty="0"/>
                        <a:t>0</a:t>
                      </a:r>
                    </a:p>
                  </a:txBody>
                  <a:tcPr/>
                </a:tc>
                <a:tc>
                  <a:txBody>
                    <a:bodyPr/>
                    <a:lstStyle/>
                    <a:p>
                      <a:r>
                        <a:rPr lang="en-US" b="1" dirty="0"/>
                        <a:t>11</a:t>
                      </a:r>
                    </a:p>
                  </a:txBody>
                  <a:tcPr/>
                </a:tc>
                <a:extLst>
                  <a:ext uri="{0D108BD9-81ED-4DB2-BD59-A6C34878D82A}">
                    <a16:rowId xmlns:a16="http://schemas.microsoft.com/office/drawing/2014/main" val="304305456"/>
                  </a:ext>
                </a:extLst>
              </a:tr>
              <a:tr h="723523">
                <a:tc>
                  <a:txBody>
                    <a:bodyPr/>
                    <a:lstStyle/>
                    <a:p>
                      <a:r>
                        <a:rPr lang="en-US" b="1" dirty="0"/>
                        <a:t>TOTAL</a:t>
                      </a:r>
                    </a:p>
                  </a:txBody>
                  <a:tcPr/>
                </a:tc>
                <a:tc>
                  <a:txBody>
                    <a:bodyPr/>
                    <a:lstStyle/>
                    <a:p>
                      <a:r>
                        <a:rPr lang="en-US" b="1" dirty="0"/>
                        <a:t>23</a:t>
                      </a:r>
                    </a:p>
                  </a:txBody>
                  <a:tcPr/>
                </a:tc>
                <a:tc>
                  <a:txBody>
                    <a:bodyPr/>
                    <a:lstStyle/>
                    <a:p>
                      <a:r>
                        <a:rPr lang="en-US" b="1"/>
                        <a:t>0</a:t>
                      </a:r>
                      <a:endParaRPr lang="en-US" b="1" dirty="0"/>
                    </a:p>
                  </a:txBody>
                  <a:tcPr/>
                </a:tc>
                <a:tc>
                  <a:txBody>
                    <a:bodyPr/>
                    <a:lstStyle/>
                    <a:p>
                      <a:r>
                        <a:rPr lang="en-US" b="1" dirty="0"/>
                        <a:t>23</a:t>
                      </a:r>
                    </a:p>
                  </a:txBody>
                  <a:tcPr/>
                </a:tc>
                <a:extLst>
                  <a:ext uri="{0D108BD9-81ED-4DB2-BD59-A6C34878D82A}">
                    <a16:rowId xmlns:a16="http://schemas.microsoft.com/office/drawing/2014/main" val="3737975618"/>
                  </a:ext>
                </a:extLst>
              </a:tr>
            </a:tbl>
          </a:graphicData>
        </a:graphic>
      </p:graphicFrame>
      <p:sp>
        <p:nvSpPr>
          <p:cNvPr id="5" name="Title 3">
            <a:extLst>
              <a:ext uri="{FF2B5EF4-FFF2-40B4-BE49-F238E27FC236}">
                <a16:creationId xmlns:a16="http://schemas.microsoft.com/office/drawing/2014/main" id="{BA076987-7B51-93B8-7773-01C57D3E18BA}"/>
              </a:ext>
            </a:extLst>
          </p:cNvPr>
          <p:cNvSpPr txBox="1">
            <a:spLocks/>
          </p:cNvSpPr>
          <p:nvPr/>
        </p:nvSpPr>
        <p:spPr>
          <a:xfrm>
            <a:off x="2187863" y="965320"/>
            <a:ext cx="8130309" cy="586220"/>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ea typeface="Times New Roman" panose="02020603050405020304" pitchFamily="18" charset="0"/>
                <a:cs typeface="+mn-cs"/>
              </a:rPr>
              <a:t>Unresolved Comments Necessary for Completeness</a:t>
            </a:r>
            <a:endParaRPr lang="en-US" sz="2400" dirty="0"/>
          </a:p>
        </p:txBody>
      </p:sp>
    </p:spTree>
    <p:extLst>
      <p:ext uri="{BB962C8B-B14F-4D97-AF65-F5344CB8AC3E}">
        <p14:creationId xmlns:p14="http://schemas.microsoft.com/office/powerpoint/2010/main" val="292710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7288F7A-F3AB-71DA-80FF-A246FEFA62EE}"/>
              </a:ext>
            </a:extLst>
          </p:cNvPr>
          <p:cNvPicPr>
            <a:picLocks noChangeAspect="1"/>
          </p:cNvPicPr>
          <p:nvPr/>
        </p:nvPicPr>
        <p:blipFill rotWithShape="1">
          <a:blip r:embed="rId3"/>
          <a:srcRect b="7857"/>
          <a:stretch/>
        </p:blipFill>
        <p:spPr>
          <a:xfrm>
            <a:off x="-1" y="-10"/>
            <a:ext cx="12200686" cy="6857990"/>
          </a:xfrm>
          <a:prstGeom prst="rect">
            <a:avLst/>
          </a:prstGeom>
        </p:spPr>
      </p:pic>
      <p:sp>
        <p:nvSpPr>
          <p:cNvPr id="8" name="Title 3">
            <a:extLst>
              <a:ext uri="{FF2B5EF4-FFF2-40B4-BE49-F238E27FC236}">
                <a16:creationId xmlns:a16="http://schemas.microsoft.com/office/drawing/2014/main" id="{9AFEC670-0D67-2271-13AB-489060E7920A}"/>
              </a:ext>
            </a:extLst>
          </p:cNvPr>
          <p:cNvSpPr>
            <a:spLocks noGrp="1"/>
          </p:cNvSpPr>
          <p:nvPr>
            <p:ph type="title"/>
          </p:nvPr>
        </p:nvSpPr>
        <p:spPr>
          <a:xfrm>
            <a:off x="2187863" y="392690"/>
            <a:ext cx="8130309" cy="586220"/>
          </a:xfrm>
          <a:solidFill>
            <a:schemeClr val="bg1"/>
          </a:solidFill>
        </p:spPr>
        <p:txBody>
          <a:bodyPr>
            <a:normAutofit/>
          </a:bodyPr>
          <a:lstStyle/>
          <a:p>
            <a:pPr algn="ctr"/>
            <a:r>
              <a:rPr lang="en-US" sz="3200" dirty="0">
                <a:ea typeface="Times New Roman" panose="02020603050405020304" pitchFamily="18" charset="0"/>
                <a:cs typeface="+mn-cs"/>
              </a:rPr>
              <a:t>Study Areas</a:t>
            </a:r>
            <a:endParaRPr lang="en-US" sz="3200" dirty="0"/>
          </a:p>
        </p:txBody>
      </p:sp>
      <p:pic>
        <p:nvPicPr>
          <p:cNvPr id="2" name="Picture 1">
            <a:extLst>
              <a:ext uri="{FF2B5EF4-FFF2-40B4-BE49-F238E27FC236}">
                <a16:creationId xmlns:a16="http://schemas.microsoft.com/office/drawing/2014/main" id="{FFB74C08-F7E7-3B96-4AC2-5FE96CCA9B2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20438" y="0"/>
            <a:ext cx="1372321" cy="1371600"/>
          </a:xfrm>
          <a:prstGeom prst="rect">
            <a:avLst/>
          </a:prstGeom>
          <a:solidFill>
            <a:schemeClr val="bg1"/>
          </a:solidFill>
        </p:spPr>
      </p:pic>
      <p:sp>
        <p:nvSpPr>
          <p:cNvPr id="5" name="Title 3">
            <a:extLst>
              <a:ext uri="{FF2B5EF4-FFF2-40B4-BE49-F238E27FC236}">
                <a16:creationId xmlns:a16="http://schemas.microsoft.com/office/drawing/2014/main" id="{BA076987-7B51-93B8-7773-01C57D3E18BA}"/>
              </a:ext>
            </a:extLst>
          </p:cNvPr>
          <p:cNvSpPr txBox="1">
            <a:spLocks/>
          </p:cNvSpPr>
          <p:nvPr/>
        </p:nvSpPr>
        <p:spPr>
          <a:xfrm>
            <a:off x="2187863" y="3485133"/>
            <a:ext cx="8130309" cy="586220"/>
          </a:xfrm>
          <a:prstGeom prst="rect">
            <a:avLst/>
          </a:prstGeom>
          <a:noFill/>
          <a:ln w="3175">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400" dirty="0"/>
          </a:p>
        </p:txBody>
      </p:sp>
    </p:spTree>
    <p:extLst>
      <p:ext uri="{BB962C8B-B14F-4D97-AF65-F5344CB8AC3E}">
        <p14:creationId xmlns:p14="http://schemas.microsoft.com/office/powerpoint/2010/main" val="4223032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7288F7A-F3AB-71DA-80FF-A246FEFA62EE}"/>
              </a:ext>
            </a:extLst>
          </p:cNvPr>
          <p:cNvPicPr>
            <a:picLocks noChangeAspect="1"/>
          </p:cNvPicPr>
          <p:nvPr/>
        </p:nvPicPr>
        <p:blipFill rotWithShape="1">
          <a:blip r:embed="rId3"/>
          <a:srcRect b="7857"/>
          <a:stretch/>
        </p:blipFill>
        <p:spPr>
          <a:xfrm>
            <a:off x="-1" y="-10"/>
            <a:ext cx="12200686" cy="6857990"/>
          </a:xfrm>
          <a:prstGeom prst="rect">
            <a:avLst/>
          </a:prstGeom>
        </p:spPr>
      </p:pic>
      <p:pic>
        <p:nvPicPr>
          <p:cNvPr id="6" name="Picture 5">
            <a:extLst>
              <a:ext uri="{FF2B5EF4-FFF2-40B4-BE49-F238E27FC236}">
                <a16:creationId xmlns:a16="http://schemas.microsoft.com/office/drawing/2014/main" id="{D41FAEC7-FEB6-B2EB-B5D5-DBC4F57012DF}"/>
              </a:ext>
            </a:extLst>
          </p:cNvPr>
          <p:cNvPicPr>
            <a:picLocks noChangeAspect="1"/>
          </p:cNvPicPr>
          <p:nvPr/>
        </p:nvPicPr>
        <p:blipFill>
          <a:blip r:embed="rId4">
            <a:extLst>
              <a:ext uri="{28A0092B-C50C-407E-A947-70E740481C1C}">
                <a14:useLocalDpi xmlns:a14="http://schemas.microsoft.com/office/drawing/2010/main" val="0"/>
              </a:ext>
            </a:extLst>
          </a:blip>
          <a:srcRect t="539" b="539"/>
          <a:stretch/>
        </p:blipFill>
        <p:spPr>
          <a:xfrm>
            <a:off x="4178274" y="1532934"/>
            <a:ext cx="3835451" cy="3792101"/>
          </a:xfrm>
          <a:prstGeom prst="rect">
            <a:avLst/>
          </a:prstGeom>
        </p:spPr>
      </p:pic>
    </p:spTree>
    <p:extLst>
      <p:ext uri="{BB962C8B-B14F-4D97-AF65-F5344CB8AC3E}">
        <p14:creationId xmlns:p14="http://schemas.microsoft.com/office/powerpoint/2010/main" val="1253037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7288F7A-F3AB-71DA-80FF-A246FEFA62EE}"/>
              </a:ext>
            </a:extLst>
          </p:cNvPr>
          <p:cNvPicPr>
            <a:picLocks noChangeAspect="1"/>
          </p:cNvPicPr>
          <p:nvPr/>
        </p:nvPicPr>
        <p:blipFill rotWithShape="1">
          <a:blip r:embed="rId3"/>
          <a:srcRect b="7857"/>
          <a:stretch/>
        </p:blipFill>
        <p:spPr>
          <a:xfrm>
            <a:off x="-1" y="-10"/>
            <a:ext cx="12200686" cy="6857990"/>
          </a:xfrm>
          <a:prstGeom prst="rect">
            <a:avLst/>
          </a:prstGeom>
        </p:spPr>
      </p:pic>
      <p:sp>
        <p:nvSpPr>
          <p:cNvPr id="8" name="Title 3">
            <a:extLst>
              <a:ext uri="{FF2B5EF4-FFF2-40B4-BE49-F238E27FC236}">
                <a16:creationId xmlns:a16="http://schemas.microsoft.com/office/drawing/2014/main" id="{9AFEC670-0D67-2271-13AB-489060E7920A}"/>
              </a:ext>
            </a:extLst>
          </p:cNvPr>
          <p:cNvSpPr>
            <a:spLocks noGrp="1"/>
          </p:cNvSpPr>
          <p:nvPr>
            <p:ph type="title"/>
          </p:nvPr>
        </p:nvSpPr>
        <p:spPr>
          <a:xfrm>
            <a:off x="2187863" y="392690"/>
            <a:ext cx="8130309" cy="747852"/>
          </a:xfrm>
          <a:solidFill>
            <a:schemeClr val="bg1"/>
          </a:solidFill>
        </p:spPr>
        <p:txBody>
          <a:bodyPr>
            <a:normAutofit fontScale="90000"/>
          </a:bodyPr>
          <a:lstStyle/>
          <a:p>
            <a:pPr algn="ctr"/>
            <a:r>
              <a:rPr lang="en-US" sz="3200" dirty="0">
                <a:ea typeface="Times New Roman" panose="02020603050405020304" pitchFamily="18" charset="0"/>
                <a:cs typeface="+mn-cs"/>
              </a:rPr>
              <a:t>February 19, 2020 letter to Calico</a:t>
            </a:r>
            <a:br>
              <a:rPr lang="en-US" sz="3200" dirty="0">
                <a:ea typeface="Times New Roman" panose="02020603050405020304" pitchFamily="18" charset="0"/>
                <a:cs typeface="+mn-cs"/>
              </a:rPr>
            </a:br>
            <a:r>
              <a:rPr lang="en-US" sz="3200" dirty="0">
                <a:ea typeface="Times New Roman" panose="02020603050405020304" pitchFamily="18" charset="0"/>
                <a:cs typeface="+mn-cs"/>
              </a:rPr>
              <a:t>Scope of Completeness Review</a:t>
            </a:r>
            <a:endParaRPr lang="en-US" sz="3200" dirty="0"/>
          </a:p>
        </p:txBody>
      </p:sp>
      <p:pic>
        <p:nvPicPr>
          <p:cNvPr id="2" name="Picture 1">
            <a:extLst>
              <a:ext uri="{FF2B5EF4-FFF2-40B4-BE49-F238E27FC236}">
                <a16:creationId xmlns:a16="http://schemas.microsoft.com/office/drawing/2014/main" id="{FFB74C08-F7E7-3B96-4AC2-5FE96CCA9B2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20438" y="0"/>
            <a:ext cx="1372321" cy="1371600"/>
          </a:xfrm>
          <a:prstGeom prst="rect">
            <a:avLst/>
          </a:prstGeom>
          <a:solidFill>
            <a:schemeClr val="bg1"/>
          </a:solidFill>
        </p:spPr>
      </p:pic>
      <p:sp>
        <p:nvSpPr>
          <p:cNvPr id="5" name="Title 3">
            <a:extLst>
              <a:ext uri="{FF2B5EF4-FFF2-40B4-BE49-F238E27FC236}">
                <a16:creationId xmlns:a16="http://schemas.microsoft.com/office/drawing/2014/main" id="{BA076987-7B51-93B8-7773-01C57D3E18BA}"/>
              </a:ext>
            </a:extLst>
          </p:cNvPr>
          <p:cNvSpPr txBox="1">
            <a:spLocks/>
          </p:cNvSpPr>
          <p:nvPr/>
        </p:nvSpPr>
        <p:spPr>
          <a:xfrm>
            <a:off x="2187863" y="1371600"/>
            <a:ext cx="8130309" cy="5093710"/>
          </a:xfrm>
          <a:prstGeom prst="rect">
            <a:avLst/>
          </a:prstGeom>
          <a:solidFill>
            <a:schemeClr val="bg1"/>
          </a:solidFill>
          <a:ln w="3175">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sz="3600" dirty="0"/>
              <a:t>Function of the completeness review</a:t>
            </a:r>
          </a:p>
          <a:p>
            <a:pPr marL="800100" lvl="1" indent="-342900">
              <a:buFont typeface="Arial" panose="020B0604020202020204" pitchFamily="34" charset="0"/>
              <a:buChar char="•"/>
            </a:pPr>
            <a:r>
              <a:rPr lang="en-US" sz="2400" dirty="0">
                <a:latin typeface="+mj-lt"/>
              </a:rPr>
              <a:t>Ensure permit is not denied simply for lack of information</a:t>
            </a:r>
          </a:p>
          <a:p>
            <a:pPr marL="800100" lvl="1" indent="-342900">
              <a:buFont typeface="Arial" panose="020B0604020202020204" pitchFamily="34" charset="0"/>
              <a:buChar char="•"/>
            </a:pPr>
            <a:endParaRPr lang="en-US" sz="1000" dirty="0">
              <a:latin typeface="+mj-lt"/>
            </a:endParaRPr>
          </a:p>
          <a:p>
            <a:pPr marL="342900" indent="-342900">
              <a:buFont typeface="Arial" panose="020B0604020202020204" pitchFamily="34" charset="0"/>
              <a:buChar char="•"/>
            </a:pPr>
            <a:r>
              <a:rPr lang="en-US" sz="3600" dirty="0"/>
              <a:t>Clear and thorough guidance</a:t>
            </a:r>
          </a:p>
          <a:p>
            <a:pPr marL="800100" lvl="1" indent="-342900">
              <a:buFont typeface="Arial" panose="020B0604020202020204" pitchFamily="34" charset="0"/>
              <a:buChar char="•"/>
            </a:pPr>
            <a:r>
              <a:rPr lang="en-US" sz="2400" dirty="0">
                <a:latin typeface="+mj-lt"/>
              </a:rPr>
              <a:t>Permitting Agencies</a:t>
            </a:r>
          </a:p>
          <a:p>
            <a:pPr marL="800100" lvl="1" indent="-342900">
              <a:buFont typeface="Arial" panose="020B0604020202020204" pitchFamily="34" charset="0"/>
              <a:buChar char="•"/>
            </a:pPr>
            <a:r>
              <a:rPr lang="en-US" sz="2400" dirty="0">
                <a:latin typeface="+mj-lt"/>
              </a:rPr>
              <a:t>Cooperating Agencies</a:t>
            </a:r>
          </a:p>
          <a:p>
            <a:pPr marL="800100" lvl="1" indent="-342900">
              <a:buFont typeface="Arial" panose="020B0604020202020204" pitchFamily="34" charset="0"/>
              <a:buChar char="•"/>
            </a:pPr>
            <a:endParaRPr lang="en-US" sz="1000" dirty="0"/>
          </a:p>
        </p:txBody>
      </p:sp>
    </p:spTree>
    <p:extLst>
      <p:ext uri="{BB962C8B-B14F-4D97-AF65-F5344CB8AC3E}">
        <p14:creationId xmlns:p14="http://schemas.microsoft.com/office/powerpoint/2010/main" val="692925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7288F7A-F3AB-71DA-80FF-A246FEFA62EE}"/>
              </a:ext>
            </a:extLst>
          </p:cNvPr>
          <p:cNvPicPr>
            <a:picLocks noChangeAspect="1"/>
          </p:cNvPicPr>
          <p:nvPr/>
        </p:nvPicPr>
        <p:blipFill rotWithShape="1">
          <a:blip r:embed="rId3"/>
          <a:srcRect b="7857"/>
          <a:stretch/>
        </p:blipFill>
        <p:spPr>
          <a:xfrm>
            <a:off x="-1" y="-10"/>
            <a:ext cx="12200686" cy="6857990"/>
          </a:xfrm>
          <a:prstGeom prst="rect">
            <a:avLst/>
          </a:prstGeom>
        </p:spPr>
      </p:pic>
      <p:sp>
        <p:nvSpPr>
          <p:cNvPr id="8" name="Title 3">
            <a:extLst>
              <a:ext uri="{FF2B5EF4-FFF2-40B4-BE49-F238E27FC236}">
                <a16:creationId xmlns:a16="http://schemas.microsoft.com/office/drawing/2014/main" id="{9AFEC670-0D67-2271-13AB-489060E7920A}"/>
              </a:ext>
            </a:extLst>
          </p:cNvPr>
          <p:cNvSpPr>
            <a:spLocks noGrp="1"/>
          </p:cNvSpPr>
          <p:nvPr>
            <p:ph type="title"/>
          </p:nvPr>
        </p:nvSpPr>
        <p:spPr>
          <a:xfrm>
            <a:off x="2187863" y="392690"/>
            <a:ext cx="8130309" cy="747852"/>
          </a:xfrm>
          <a:solidFill>
            <a:schemeClr val="bg1"/>
          </a:solidFill>
        </p:spPr>
        <p:txBody>
          <a:bodyPr>
            <a:normAutofit fontScale="90000"/>
          </a:bodyPr>
          <a:lstStyle/>
          <a:p>
            <a:pPr algn="ctr"/>
            <a:r>
              <a:rPr lang="en-US" sz="3200" dirty="0">
                <a:ea typeface="Times New Roman" panose="02020603050405020304" pitchFamily="18" charset="0"/>
                <a:cs typeface="+mn-cs"/>
              </a:rPr>
              <a:t>February 19, 2020 letter to Calico</a:t>
            </a:r>
            <a:br>
              <a:rPr lang="en-US" sz="3200" dirty="0">
                <a:ea typeface="Times New Roman" panose="02020603050405020304" pitchFamily="18" charset="0"/>
                <a:cs typeface="+mn-cs"/>
              </a:rPr>
            </a:br>
            <a:r>
              <a:rPr lang="en-US" sz="3200" dirty="0">
                <a:ea typeface="Times New Roman" panose="02020603050405020304" pitchFamily="18" charset="0"/>
                <a:cs typeface="+mn-cs"/>
              </a:rPr>
              <a:t>Scope of Completeness Review</a:t>
            </a:r>
            <a:endParaRPr lang="en-US" sz="3200" dirty="0"/>
          </a:p>
        </p:txBody>
      </p:sp>
      <p:pic>
        <p:nvPicPr>
          <p:cNvPr id="2" name="Picture 1">
            <a:extLst>
              <a:ext uri="{FF2B5EF4-FFF2-40B4-BE49-F238E27FC236}">
                <a16:creationId xmlns:a16="http://schemas.microsoft.com/office/drawing/2014/main" id="{FFB74C08-F7E7-3B96-4AC2-5FE96CCA9B2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20438" y="0"/>
            <a:ext cx="1372321" cy="1371600"/>
          </a:xfrm>
          <a:prstGeom prst="rect">
            <a:avLst/>
          </a:prstGeom>
          <a:solidFill>
            <a:schemeClr val="bg1"/>
          </a:solidFill>
        </p:spPr>
      </p:pic>
      <p:sp>
        <p:nvSpPr>
          <p:cNvPr id="5" name="Title 3">
            <a:extLst>
              <a:ext uri="{FF2B5EF4-FFF2-40B4-BE49-F238E27FC236}">
                <a16:creationId xmlns:a16="http://schemas.microsoft.com/office/drawing/2014/main" id="{BA076987-7B51-93B8-7773-01C57D3E18BA}"/>
              </a:ext>
            </a:extLst>
          </p:cNvPr>
          <p:cNvSpPr txBox="1">
            <a:spLocks/>
          </p:cNvSpPr>
          <p:nvPr/>
        </p:nvSpPr>
        <p:spPr>
          <a:xfrm>
            <a:off x="2187863" y="1371600"/>
            <a:ext cx="8130309" cy="5093710"/>
          </a:xfrm>
          <a:prstGeom prst="rect">
            <a:avLst/>
          </a:prstGeom>
          <a:solidFill>
            <a:schemeClr val="bg1"/>
          </a:solidFill>
          <a:ln w="3175">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00100" lvl="1" indent="-342900">
              <a:buFont typeface="Arial" panose="020B0604020202020204" pitchFamily="34" charset="0"/>
              <a:buChar char="•"/>
            </a:pPr>
            <a:r>
              <a:rPr lang="en-US" sz="3200" dirty="0">
                <a:latin typeface="+mj-lt"/>
              </a:rPr>
              <a:t>DOGAMI conducted independent review</a:t>
            </a:r>
          </a:p>
          <a:p>
            <a:pPr marL="1257300" lvl="2" indent="-342900">
              <a:buFont typeface="Arial" panose="020B0604020202020204" pitchFamily="34" charset="0"/>
              <a:buChar char="•"/>
            </a:pPr>
            <a:r>
              <a:rPr lang="en-US" sz="2800" dirty="0">
                <a:latin typeface="+mj-lt"/>
              </a:rPr>
              <a:t>Category 1</a:t>
            </a:r>
          </a:p>
          <a:p>
            <a:pPr marL="1257300" lvl="2" indent="-342900">
              <a:buFont typeface="Arial" panose="020B0604020202020204" pitchFamily="34" charset="0"/>
              <a:buChar char="•"/>
            </a:pPr>
            <a:r>
              <a:rPr lang="en-US" sz="2800" dirty="0">
                <a:latin typeface="+mj-lt"/>
              </a:rPr>
              <a:t>Category 2</a:t>
            </a:r>
          </a:p>
          <a:p>
            <a:pPr marL="1257300" lvl="2" indent="-342900">
              <a:buFont typeface="Arial" panose="020B0604020202020204" pitchFamily="34" charset="0"/>
              <a:buChar char="•"/>
            </a:pPr>
            <a:r>
              <a:rPr lang="en-US" sz="2800" dirty="0">
                <a:latin typeface="+mj-lt"/>
              </a:rPr>
              <a:t>Category 3</a:t>
            </a:r>
          </a:p>
          <a:p>
            <a:pPr marL="1257300" lvl="2" indent="-342900">
              <a:buFont typeface="Arial" panose="020B0604020202020204" pitchFamily="34" charset="0"/>
              <a:buChar char="•"/>
            </a:pPr>
            <a:r>
              <a:rPr lang="en-US" sz="2800" dirty="0">
                <a:latin typeface="+mj-lt"/>
              </a:rPr>
              <a:t>Category 4</a:t>
            </a:r>
          </a:p>
        </p:txBody>
      </p:sp>
    </p:spTree>
    <p:extLst>
      <p:ext uri="{BB962C8B-B14F-4D97-AF65-F5344CB8AC3E}">
        <p14:creationId xmlns:p14="http://schemas.microsoft.com/office/powerpoint/2010/main" val="1650495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7288F7A-F3AB-71DA-80FF-A246FEFA62EE}"/>
              </a:ext>
            </a:extLst>
          </p:cNvPr>
          <p:cNvPicPr>
            <a:picLocks noChangeAspect="1"/>
          </p:cNvPicPr>
          <p:nvPr/>
        </p:nvPicPr>
        <p:blipFill rotWithShape="1">
          <a:blip r:embed="rId3"/>
          <a:srcRect b="7857"/>
          <a:stretch/>
        </p:blipFill>
        <p:spPr>
          <a:xfrm>
            <a:off x="-1" y="-10"/>
            <a:ext cx="12200686" cy="6857990"/>
          </a:xfrm>
          <a:prstGeom prst="rect">
            <a:avLst/>
          </a:prstGeom>
        </p:spPr>
      </p:pic>
      <p:sp>
        <p:nvSpPr>
          <p:cNvPr id="8" name="Title 3">
            <a:extLst>
              <a:ext uri="{FF2B5EF4-FFF2-40B4-BE49-F238E27FC236}">
                <a16:creationId xmlns:a16="http://schemas.microsoft.com/office/drawing/2014/main" id="{9AFEC670-0D67-2271-13AB-489060E7920A}"/>
              </a:ext>
            </a:extLst>
          </p:cNvPr>
          <p:cNvSpPr>
            <a:spLocks noGrp="1"/>
          </p:cNvSpPr>
          <p:nvPr>
            <p:ph type="title"/>
          </p:nvPr>
        </p:nvSpPr>
        <p:spPr>
          <a:xfrm>
            <a:off x="2187863" y="392690"/>
            <a:ext cx="8130309" cy="747852"/>
          </a:xfrm>
          <a:solidFill>
            <a:schemeClr val="bg1"/>
          </a:solidFill>
        </p:spPr>
        <p:txBody>
          <a:bodyPr>
            <a:normAutofit fontScale="90000"/>
          </a:bodyPr>
          <a:lstStyle/>
          <a:p>
            <a:pPr algn="ctr"/>
            <a:r>
              <a:rPr lang="en-US" sz="3200" dirty="0">
                <a:ea typeface="Times New Roman" panose="02020603050405020304" pitchFamily="18" charset="0"/>
                <a:cs typeface="+mn-cs"/>
              </a:rPr>
              <a:t>February 19, 2020 letter to Calico</a:t>
            </a:r>
            <a:br>
              <a:rPr lang="en-US" sz="3200" dirty="0">
                <a:ea typeface="Times New Roman" panose="02020603050405020304" pitchFamily="18" charset="0"/>
                <a:cs typeface="+mn-cs"/>
              </a:rPr>
            </a:br>
            <a:r>
              <a:rPr lang="en-US" sz="3200" dirty="0">
                <a:ea typeface="Times New Roman" panose="02020603050405020304" pitchFamily="18" charset="0"/>
                <a:cs typeface="+mn-cs"/>
              </a:rPr>
              <a:t>Primary Concerns</a:t>
            </a:r>
            <a:endParaRPr lang="en-US" sz="3200" dirty="0"/>
          </a:p>
        </p:txBody>
      </p:sp>
      <p:pic>
        <p:nvPicPr>
          <p:cNvPr id="2" name="Picture 1">
            <a:extLst>
              <a:ext uri="{FF2B5EF4-FFF2-40B4-BE49-F238E27FC236}">
                <a16:creationId xmlns:a16="http://schemas.microsoft.com/office/drawing/2014/main" id="{FFB74C08-F7E7-3B96-4AC2-5FE96CCA9B2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20438" y="0"/>
            <a:ext cx="1372321" cy="1371600"/>
          </a:xfrm>
          <a:prstGeom prst="rect">
            <a:avLst/>
          </a:prstGeom>
          <a:solidFill>
            <a:schemeClr val="bg1"/>
          </a:solidFill>
        </p:spPr>
      </p:pic>
      <p:sp>
        <p:nvSpPr>
          <p:cNvPr id="5" name="Title 3">
            <a:extLst>
              <a:ext uri="{FF2B5EF4-FFF2-40B4-BE49-F238E27FC236}">
                <a16:creationId xmlns:a16="http://schemas.microsoft.com/office/drawing/2014/main" id="{BA076987-7B51-93B8-7773-01C57D3E18BA}"/>
              </a:ext>
            </a:extLst>
          </p:cNvPr>
          <p:cNvSpPr txBox="1">
            <a:spLocks/>
          </p:cNvSpPr>
          <p:nvPr/>
        </p:nvSpPr>
        <p:spPr>
          <a:xfrm>
            <a:off x="2187863" y="1371600"/>
            <a:ext cx="8130309" cy="5093710"/>
          </a:xfrm>
          <a:prstGeom prst="rect">
            <a:avLst/>
          </a:prstGeom>
          <a:solidFill>
            <a:schemeClr val="bg1"/>
          </a:solidFill>
          <a:ln w="3175">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00100" lvl="1" indent="-342900">
              <a:buFont typeface="Arial" panose="020B0604020202020204" pitchFamily="34" charset="0"/>
              <a:buChar char="•"/>
            </a:pPr>
            <a:r>
              <a:rPr lang="en-US" sz="2800" dirty="0">
                <a:latin typeface="+mj-lt"/>
              </a:rPr>
              <a:t>Baseline Data Reports</a:t>
            </a:r>
          </a:p>
          <a:p>
            <a:pPr marL="800100" lvl="1" indent="-342900">
              <a:buFont typeface="Arial" panose="020B0604020202020204" pitchFamily="34" charset="0"/>
              <a:buChar char="•"/>
            </a:pPr>
            <a:r>
              <a:rPr lang="en-US" sz="2800" dirty="0">
                <a:latin typeface="+mj-lt"/>
              </a:rPr>
              <a:t>Reclamation and Financial Security</a:t>
            </a:r>
          </a:p>
          <a:p>
            <a:pPr marL="800100" lvl="1" indent="-342900">
              <a:buFont typeface="Arial" panose="020B0604020202020204" pitchFamily="34" charset="0"/>
              <a:buChar char="•"/>
            </a:pPr>
            <a:r>
              <a:rPr lang="en-US" sz="2800" dirty="0">
                <a:latin typeface="+mj-lt"/>
              </a:rPr>
              <a:t>Tailings and Waste Rock</a:t>
            </a:r>
          </a:p>
          <a:p>
            <a:pPr marL="800100" lvl="1" indent="-342900">
              <a:buFont typeface="Arial" panose="020B0604020202020204" pitchFamily="34" charset="0"/>
              <a:buChar char="•"/>
            </a:pPr>
            <a:r>
              <a:rPr lang="en-US" sz="2800" dirty="0">
                <a:latin typeface="+mj-lt"/>
              </a:rPr>
              <a:t>Water Resources</a:t>
            </a:r>
          </a:p>
          <a:p>
            <a:pPr marL="800100" lvl="1" indent="-342900">
              <a:buFont typeface="Arial" panose="020B0604020202020204" pitchFamily="34" charset="0"/>
              <a:buChar char="•"/>
            </a:pPr>
            <a:r>
              <a:rPr lang="en-US" sz="2800" dirty="0">
                <a:latin typeface="+mj-lt"/>
              </a:rPr>
              <a:t>Hazardous Materials, Safety, Accident Prevention, and Emergency Response</a:t>
            </a:r>
          </a:p>
          <a:p>
            <a:pPr marL="800100" lvl="1" indent="-342900">
              <a:buFont typeface="Arial" panose="020B0604020202020204" pitchFamily="34" charset="0"/>
              <a:buChar char="•"/>
            </a:pPr>
            <a:r>
              <a:rPr lang="en-US" sz="2800" dirty="0">
                <a:latin typeface="+mj-lt"/>
              </a:rPr>
              <a:t>Project Description</a:t>
            </a:r>
          </a:p>
          <a:p>
            <a:pPr marL="800100" lvl="1" indent="-342900">
              <a:buFont typeface="Arial" panose="020B0604020202020204" pitchFamily="34" charset="0"/>
              <a:buChar char="•"/>
            </a:pPr>
            <a:r>
              <a:rPr lang="en-US" sz="2800" dirty="0">
                <a:latin typeface="+mj-lt"/>
              </a:rPr>
              <a:t>Wildlife and Vegetation</a:t>
            </a:r>
          </a:p>
        </p:txBody>
      </p:sp>
    </p:spTree>
    <p:extLst>
      <p:ext uri="{BB962C8B-B14F-4D97-AF65-F5344CB8AC3E}">
        <p14:creationId xmlns:p14="http://schemas.microsoft.com/office/powerpoint/2010/main" val="3656194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1"/>
        </a:solidFill>
        <a:ln w="3175">
          <a:solidFill>
            <a:schemeClr val="tx1"/>
          </a:solidFill>
        </a:ln>
      </a:spPr>
      <a:bodyPr vert="horz" lIns="91440" tIns="45720" rIns="91440" bIns="45720" rtlCol="0" anchor="ctr">
        <a:normAutofit/>
      </a:bodyPr>
      <a:lstStyle>
        <a:defPPr algn="l">
          <a:defRPr sz="24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2658F8273ACF4C830D25B6EE299C33" ma:contentTypeVersion="1" ma:contentTypeDescription="Create a new document." ma:contentTypeScope="" ma:versionID="4784626bedef51d714d0baabfc2a0095">
  <xsd:schema xmlns:xsd="http://www.w3.org/2001/XMLSchema" xmlns:xs="http://www.w3.org/2001/XMLSchema" xmlns:p="http://schemas.microsoft.com/office/2006/metadata/properties" xmlns:ns2="7b176746-f2e2-48a2-90f9-577adf3a38f6" targetNamespace="http://schemas.microsoft.com/office/2006/metadata/properties" ma:root="true" ma:fieldsID="34b70057ab7c623ae286f3c8d625cc28" ns2:_="">
    <xsd:import namespace="7b176746-f2e2-48a2-90f9-577adf3a38f6"/>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176746-f2e2-48a2-90f9-577adf3a38f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9FA6CC-CD61-466E-A534-EBC78D3BF90D}"/>
</file>

<file path=customXml/itemProps2.xml><?xml version="1.0" encoding="utf-8"?>
<ds:datastoreItem xmlns:ds="http://schemas.openxmlformats.org/officeDocument/2006/customXml" ds:itemID="{212D4B32-39FE-4EBB-8330-07AD07407442}"/>
</file>

<file path=customXml/itemProps3.xml><?xml version="1.0" encoding="utf-8"?>
<ds:datastoreItem xmlns:ds="http://schemas.openxmlformats.org/officeDocument/2006/customXml" ds:itemID="{D68E97D0-89BF-4F00-8F5F-C78503336CD2}"/>
</file>

<file path=docProps/app.xml><?xml version="1.0" encoding="utf-8"?>
<Properties xmlns="http://schemas.openxmlformats.org/officeDocument/2006/extended-properties" xmlns:vt="http://schemas.openxmlformats.org/officeDocument/2006/docPropsVTypes">
  <TotalTime>2256</TotalTime>
  <Words>581</Words>
  <Application>Microsoft Office PowerPoint</Application>
  <PresentationFormat>Widescreen</PresentationFormat>
  <Paragraphs>88</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Cambria</vt:lpstr>
      <vt:lpstr>Georgia</vt:lpstr>
      <vt:lpstr>Office Theme</vt:lpstr>
      <vt:lpstr>Grassy Mountain Technical Review Team (TRT) Meeting Oregon Department of Geology and Mineral Industries August 24, 2023  Dayne Doucet Consolidated Mining Permit Lead </vt:lpstr>
      <vt:lpstr>Consolidated Permit Application (CPA) Comments</vt:lpstr>
      <vt:lpstr>Consolidated Permit Application Comments</vt:lpstr>
      <vt:lpstr>Consolidated Permit Application Comments</vt:lpstr>
      <vt:lpstr>Study Areas</vt:lpstr>
      <vt:lpstr>PowerPoint Presentation</vt:lpstr>
      <vt:lpstr>February 19, 2020 letter to Calico Scope of Completeness Review</vt:lpstr>
      <vt:lpstr>February 19, 2020 letter to Calico Scope of Completeness Review</vt:lpstr>
      <vt:lpstr>February 19, 2020 letter to Calico Primary Concerns</vt:lpstr>
      <vt:lpstr>CPA Completeness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DAY-STIRRAT Ruarri * DGMI</dc:creator>
  <cp:lastModifiedBy>DOUCET Dayne * DGMI</cp:lastModifiedBy>
  <cp:revision>18</cp:revision>
  <cp:lastPrinted>2022-06-21T23:41:09Z</cp:lastPrinted>
  <dcterms:created xsi:type="dcterms:W3CDTF">2022-05-24T23:44:23Z</dcterms:created>
  <dcterms:modified xsi:type="dcterms:W3CDTF">2023-08-28T15:32:44Z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0x0101008E2658F8273ACF4C830D25B6EE299C33</vt:lpwstr>
  </property>
</Properties>
</file>