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8" r:id="rId5"/>
    <p:sldId id="269" r:id="rId6"/>
    <p:sldId id="270" r:id="rId7"/>
    <p:sldId id="271" r:id="rId8"/>
    <p:sldId id="27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F8C7E9-9F8B-4CFB-9C8F-E436918F170A}" v="6" dt="2023-08-23T18:50:55.4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>
      <p:cViewPr varScale="1">
        <p:scale>
          <a:sx n="114" d="100"/>
          <a:sy n="114" d="100"/>
        </p:scale>
        <p:origin x="144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urtis, Cameron" userId="2bddf5c6-aa34-496e-8520-7afbf2151e38" providerId="ADAL" clId="{A7825AAF-2BE2-43E2-9E20-CDED7BD4B9C2}"/>
    <pc:docChg chg="undo custSel modSld">
      <pc:chgData name="Curtis, Cameron" userId="2bddf5c6-aa34-496e-8520-7afbf2151e38" providerId="ADAL" clId="{A7825AAF-2BE2-43E2-9E20-CDED7BD4B9C2}" dt="2023-08-23T21:45:50.016" v="20" actId="20577"/>
      <pc:docMkLst>
        <pc:docMk/>
      </pc:docMkLst>
      <pc:sldChg chg="modSp mod">
        <pc:chgData name="Curtis, Cameron" userId="2bddf5c6-aa34-496e-8520-7afbf2151e38" providerId="ADAL" clId="{A7825AAF-2BE2-43E2-9E20-CDED7BD4B9C2}" dt="2023-08-23T21:45:04.735" v="9" actId="20577"/>
        <pc:sldMkLst>
          <pc:docMk/>
          <pc:sldMk cId="1923358045" sldId="270"/>
        </pc:sldMkLst>
        <pc:spChg chg="mod">
          <ac:chgData name="Curtis, Cameron" userId="2bddf5c6-aa34-496e-8520-7afbf2151e38" providerId="ADAL" clId="{A7825AAF-2BE2-43E2-9E20-CDED7BD4B9C2}" dt="2023-08-23T21:45:04.735" v="9" actId="20577"/>
          <ac:spMkLst>
            <pc:docMk/>
            <pc:sldMk cId="1923358045" sldId="270"/>
            <ac:spMk id="3" creationId="{C39FE5B1-D375-B76A-E9C4-39F1D4C62516}"/>
          </ac:spMkLst>
        </pc:spChg>
      </pc:sldChg>
      <pc:sldChg chg="modSp mod">
        <pc:chgData name="Curtis, Cameron" userId="2bddf5c6-aa34-496e-8520-7afbf2151e38" providerId="ADAL" clId="{A7825AAF-2BE2-43E2-9E20-CDED7BD4B9C2}" dt="2023-08-23T21:45:50.016" v="20" actId="20577"/>
        <pc:sldMkLst>
          <pc:docMk/>
          <pc:sldMk cId="188252635" sldId="271"/>
        </pc:sldMkLst>
        <pc:spChg chg="mod">
          <ac:chgData name="Curtis, Cameron" userId="2bddf5c6-aa34-496e-8520-7afbf2151e38" providerId="ADAL" clId="{A7825AAF-2BE2-43E2-9E20-CDED7BD4B9C2}" dt="2023-08-23T21:45:50.016" v="20" actId="20577"/>
          <ac:spMkLst>
            <pc:docMk/>
            <pc:sldMk cId="188252635" sldId="271"/>
            <ac:spMk id="3" creationId="{C39FE5B1-D375-B76A-E9C4-39F1D4C6251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18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17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531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10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51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432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631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6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96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926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22D9-600A-4057-86B7-C922BA3C815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322D9-600A-4057-86B7-C922BA3C8150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D9764-54AE-47B6-8E0F-B32E36DE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999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9" name="Rectangle 1050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0" name="Freeform: Shape 1052">
            <a:extLst>
              <a:ext uri="{FF2B5EF4-FFF2-40B4-BE49-F238E27FC236}">
                <a16:creationId xmlns:a16="http://schemas.microsoft.com/office/drawing/2014/main" id="{B9A1D9BC-1455-4308-9ABD-A3F8EDB67A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2051" y="320442"/>
            <a:ext cx="4929369" cy="6212748"/>
          </a:xfrm>
          <a:custGeom>
            <a:avLst/>
            <a:gdLst>
              <a:gd name="connsiteX0" fmla="*/ 0 w 6572492"/>
              <a:gd name="connsiteY0" fmla="*/ 0 h 6212748"/>
              <a:gd name="connsiteX1" fmla="*/ 2248593 w 6572492"/>
              <a:gd name="connsiteY1" fmla="*/ 0 h 6212748"/>
              <a:gd name="connsiteX2" fmla="*/ 2694770 w 6572492"/>
              <a:gd name="connsiteY2" fmla="*/ 0 h 6212748"/>
              <a:gd name="connsiteX3" fmla="*/ 2991094 w 6572492"/>
              <a:gd name="connsiteY3" fmla="*/ 0 h 6212748"/>
              <a:gd name="connsiteX4" fmla="*/ 6572492 w 6572492"/>
              <a:gd name="connsiteY4" fmla="*/ 0 h 6212748"/>
              <a:gd name="connsiteX5" fmla="*/ 6572492 w 6572492"/>
              <a:gd name="connsiteY5" fmla="*/ 2864954 h 6212748"/>
              <a:gd name="connsiteX6" fmla="*/ 3129047 w 6572492"/>
              <a:gd name="connsiteY6" fmla="*/ 6212748 h 6212748"/>
              <a:gd name="connsiteX7" fmla="*/ 2694770 w 6572492"/>
              <a:gd name="connsiteY7" fmla="*/ 6212748 h 6212748"/>
              <a:gd name="connsiteX8" fmla="*/ 2248593 w 6572492"/>
              <a:gd name="connsiteY8" fmla="*/ 6212748 h 6212748"/>
              <a:gd name="connsiteX9" fmla="*/ 0 w 6572492"/>
              <a:gd name="connsiteY9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572492" h="6212748">
                <a:moveTo>
                  <a:pt x="0" y="0"/>
                </a:moveTo>
                <a:lnTo>
                  <a:pt x="2248593" y="0"/>
                </a:lnTo>
                <a:lnTo>
                  <a:pt x="2694770" y="0"/>
                </a:lnTo>
                <a:lnTo>
                  <a:pt x="2991094" y="0"/>
                </a:lnTo>
                <a:lnTo>
                  <a:pt x="6572492" y="0"/>
                </a:lnTo>
                <a:lnTo>
                  <a:pt x="6572492" y="2864954"/>
                </a:lnTo>
                <a:lnTo>
                  <a:pt x="3129047" y="6212748"/>
                </a:lnTo>
                <a:lnTo>
                  <a:pt x="2694770" y="6212748"/>
                </a:lnTo>
                <a:lnTo>
                  <a:pt x="2248593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61" name="Right Triangle 1054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2" name="Rectangle 1056">
            <a:extLst>
              <a:ext uri="{FF2B5EF4-FFF2-40B4-BE49-F238E27FC236}">
                <a16:creationId xmlns:a16="http://schemas.microsoft.com/office/drawing/2014/main" id="{4A62647B-1222-407C-8740-5A497612B1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31970" y="962526"/>
            <a:ext cx="4038600" cy="3210689"/>
          </a:xfrm>
        </p:spPr>
        <p:txBody>
          <a:bodyPr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/>
              <a:t>Environmental Evaluation Walkthrough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31970" y="4269462"/>
            <a:ext cx="3036570" cy="1095017"/>
          </a:xfrm>
        </p:spPr>
        <p:txBody>
          <a:bodyPr anchor="t">
            <a:normAutofit/>
          </a:bodyPr>
          <a:lstStyle/>
          <a:p>
            <a:pPr algn="l"/>
            <a:r>
              <a:rPr lang="en-US" sz="1700"/>
              <a:t>DOGAMI</a:t>
            </a:r>
          </a:p>
          <a:p>
            <a:pPr algn="l"/>
            <a:r>
              <a:rPr lang="en-US" sz="1700"/>
              <a:t>August 24, 2023</a:t>
            </a:r>
          </a:p>
        </p:txBody>
      </p:sp>
      <p:pic>
        <p:nvPicPr>
          <p:cNvPr id="1028" name="Picture 4" descr="Stantec | Architect Magazine">
            <a:extLst>
              <a:ext uri="{FF2B5EF4-FFF2-40B4-BE49-F238E27FC236}">
                <a16:creationId xmlns:a16="http://schemas.microsoft.com/office/drawing/2014/main" id="{EF9516BA-09EC-9FB6-80A6-7A87E8B511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2418" y="1802352"/>
            <a:ext cx="2632605" cy="921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Oregon Department of Geology and Mineral Industries : Oregon ...">
            <a:extLst>
              <a:ext uri="{FF2B5EF4-FFF2-40B4-BE49-F238E27FC236}">
                <a16:creationId xmlns:a16="http://schemas.microsoft.com/office/drawing/2014/main" id="{9BE4F6EA-1742-A6F4-AC66-1472B6BFB7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93080" y="3581108"/>
            <a:ext cx="1992632" cy="1992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3777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939FB-FEA2-48E6-BA71-3136AC4DC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000" dirty="0"/>
              <a:t>Chapter 1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FE5B1-D375-B76A-E9C4-39F1D4C62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264" y="1167384"/>
            <a:ext cx="8229600" cy="5157216"/>
          </a:xfrm>
        </p:spPr>
        <p:txBody>
          <a:bodyPr>
            <a:normAutofit fontScale="92500" lnSpcReduction="20000"/>
          </a:bodyPr>
          <a:lstStyle/>
          <a:p>
            <a:r>
              <a:rPr lang="en-US" sz="1600" dirty="0">
                <a:latin typeface="+mj-lt"/>
              </a:rPr>
              <a:t>Introduction to the proposed project, structure and content of the EE</a:t>
            </a:r>
          </a:p>
          <a:p>
            <a:r>
              <a:rPr lang="en-US" sz="1600" dirty="0">
                <a:latin typeface="+mj-lt"/>
              </a:rPr>
              <a:t>Description of the role of the EE in the consolidated permitting process</a:t>
            </a:r>
          </a:p>
          <a:p>
            <a:pPr marL="0" indent="0">
              <a:buNone/>
            </a:pPr>
            <a:endParaRPr lang="en-US" sz="1600" u="sng" dirty="0">
              <a:latin typeface="+mj-lt"/>
            </a:endParaRPr>
          </a:p>
          <a:p>
            <a:pPr marL="0" indent="0">
              <a:buNone/>
            </a:pPr>
            <a:r>
              <a:rPr lang="en-US" sz="1600" b="1" u="sng" dirty="0">
                <a:latin typeface="+mj-lt"/>
              </a:rPr>
              <a:t>1.1 Project Overview</a:t>
            </a:r>
          </a:p>
          <a:p>
            <a:r>
              <a:rPr lang="en-US" sz="1600" dirty="0">
                <a:latin typeface="+mj-lt"/>
              </a:rPr>
              <a:t>Short summary of the Applicant’s proposed project </a:t>
            </a:r>
          </a:p>
          <a:p>
            <a:r>
              <a:rPr lang="en-US" sz="1600" dirty="0">
                <a:latin typeface="+mj-lt"/>
              </a:rPr>
              <a:t>List of specifics of the infrastructure</a:t>
            </a:r>
          </a:p>
          <a:p>
            <a:r>
              <a:rPr lang="en-US" sz="1600" dirty="0">
                <a:latin typeface="+mj-lt"/>
              </a:rPr>
              <a:t>Table of Reclamation Schedule and Sequencing</a:t>
            </a:r>
          </a:p>
          <a:p>
            <a:pPr marL="0" indent="0">
              <a:buNone/>
            </a:pPr>
            <a:endParaRPr lang="en-US" sz="1600" u="sng" dirty="0">
              <a:latin typeface="+mj-lt"/>
            </a:endParaRPr>
          </a:p>
          <a:p>
            <a:pPr marL="0" indent="0">
              <a:buNone/>
            </a:pPr>
            <a:r>
              <a:rPr lang="en-US" sz="1600" b="1" u="sng" dirty="0">
                <a:latin typeface="+mj-lt"/>
              </a:rPr>
              <a:t>1.2 Purpose of the Environmental Evaluation </a:t>
            </a:r>
          </a:p>
          <a:p>
            <a:pPr fontAlgn="base"/>
            <a:r>
              <a:rPr lang="en-US" sz="1600" dirty="0">
                <a:latin typeface="+mj-lt"/>
              </a:rPr>
              <a:t>Explanation of the purpose of the EE </a:t>
            </a:r>
          </a:p>
          <a:p>
            <a:pPr fontAlgn="base"/>
            <a:r>
              <a:rPr lang="en-US" sz="1600" dirty="0">
                <a:latin typeface="+mj-lt"/>
              </a:rPr>
              <a:t>Overview of the DOGAMI consolidated permitting process</a:t>
            </a:r>
          </a:p>
          <a:p>
            <a:pPr fontAlgn="base"/>
            <a:r>
              <a:rPr lang="en-US" sz="1600" dirty="0">
                <a:latin typeface="+mj-lt"/>
              </a:rPr>
              <a:t>Description of the PCC and TRT and their roles </a:t>
            </a:r>
          </a:p>
          <a:p>
            <a:pPr marL="0" indent="0" rtl="0" fontAlgn="base">
              <a:buNone/>
            </a:pPr>
            <a:endParaRPr lang="en-US" sz="1200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0" indent="0" fontAlgn="base">
              <a:buNone/>
            </a:pPr>
            <a:r>
              <a:rPr lang="en-US" sz="1600" b="1" u="sng" dirty="0">
                <a:latin typeface="+mj-lt"/>
              </a:rPr>
              <a:t>1.3 Regulatory Frameworks Considered</a:t>
            </a:r>
          </a:p>
          <a:p>
            <a:pPr fontAlgn="base"/>
            <a:r>
              <a:rPr lang="en-US" sz="1600" dirty="0">
                <a:latin typeface="+mj-lt"/>
              </a:rPr>
              <a:t>10 steps to the chemical mining permitting process</a:t>
            </a:r>
          </a:p>
          <a:p>
            <a:pPr fontAlgn="base"/>
            <a:r>
              <a:rPr lang="en-US" sz="1600" dirty="0">
                <a:latin typeface="+mj-lt"/>
              </a:rPr>
              <a:t>Roles of permitting and cooperating agencies</a:t>
            </a:r>
          </a:p>
          <a:p>
            <a:pPr fontAlgn="base"/>
            <a:endParaRPr lang="en-US" sz="1600" dirty="0">
              <a:latin typeface="+mj-lt"/>
            </a:endParaRPr>
          </a:p>
          <a:p>
            <a:pPr marL="0" indent="0" fontAlgn="base">
              <a:buNone/>
            </a:pPr>
            <a:r>
              <a:rPr lang="en-US" sz="1600" b="1" u="sng" dirty="0">
                <a:latin typeface="+mj-lt"/>
              </a:rPr>
              <a:t>1.4 Permits/Decisions to be issued by Agencies</a:t>
            </a:r>
          </a:p>
          <a:p>
            <a:pPr fontAlgn="base"/>
            <a:r>
              <a:rPr lang="en-US" sz="1600" dirty="0">
                <a:latin typeface="+mj-lt"/>
              </a:rPr>
              <a:t>Description of completed steps in permitting process including notices and meetings</a:t>
            </a:r>
          </a:p>
          <a:p>
            <a:pPr fontAlgn="base"/>
            <a:r>
              <a:rPr lang="en-US" sz="1600" dirty="0">
                <a:latin typeface="+mj-lt"/>
              </a:rPr>
              <a:t>Table of Regulatory requirements – permits and statues</a:t>
            </a:r>
          </a:p>
        </p:txBody>
      </p:sp>
    </p:spTree>
    <p:extLst>
      <p:ext uri="{BB962C8B-B14F-4D97-AF65-F5344CB8AC3E}">
        <p14:creationId xmlns:p14="http://schemas.microsoft.com/office/powerpoint/2010/main" val="1249240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939FB-FEA2-48E6-BA71-3136AC4DC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Chapter 2 </a:t>
            </a:r>
            <a:br>
              <a:rPr lang="en-US" sz="3000" dirty="0"/>
            </a:br>
            <a:r>
              <a:rPr lang="en-US" sz="3000" dirty="0"/>
              <a:t>Project Description and Alternatives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070FAB1-ED50-2D7E-9866-AF44225BB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u="sng" dirty="0">
                <a:latin typeface="+mj-lt"/>
              </a:rPr>
              <a:t>2.1 Project Description</a:t>
            </a:r>
          </a:p>
          <a:p>
            <a:r>
              <a:rPr lang="en-US" sz="1600" dirty="0">
                <a:latin typeface="+mj-lt"/>
              </a:rPr>
              <a:t>Description of the Applicant’s proposed project </a:t>
            </a:r>
          </a:p>
          <a:p>
            <a:r>
              <a:rPr lang="en-US" sz="1600" dirty="0">
                <a:latin typeface="+mj-lt"/>
              </a:rPr>
              <a:t>Table of Mine components and acres of disturbance</a:t>
            </a:r>
          </a:p>
          <a:p>
            <a:r>
              <a:rPr lang="en-US" sz="1600" dirty="0">
                <a:latin typeface="+mj-lt"/>
              </a:rPr>
              <a:t>Mine map layout</a:t>
            </a:r>
          </a:p>
          <a:p>
            <a:r>
              <a:rPr lang="en-US" sz="1600" dirty="0">
                <a:latin typeface="+mj-lt"/>
              </a:rPr>
              <a:t>Descriptions of construction of surface facilities, underground mining methods, ore processing, cyanide detoxification, tailings management, each Mine component</a:t>
            </a:r>
          </a:p>
          <a:p>
            <a:r>
              <a:rPr lang="en-US" sz="1600" dirty="0">
                <a:latin typeface="+mj-lt"/>
              </a:rPr>
              <a:t>Descriptions of proposed water management and supply, electrical power, access and haul roads, security and fencing</a:t>
            </a:r>
          </a:p>
          <a:p>
            <a:r>
              <a:rPr lang="en-US" sz="1600" dirty="0">
                <a:latin typeface="+mj-lt"/>
              </a:rPr>
              <a:t>Table of equipment</a:t>
            </a:r>
          </a:p>
          <a:p>
            <a:r>
              <a:rPr lang="en-US" sz="1600" dirty="0">
                <a:latin typeface="+mj-lt"/>
              </a:rPr>
              <a:t>Mine schedule </a:t>
            </a:r>
          </a:p>
          <a:p>
            <a:r>
              <a:rPr lang="en-US" sz="1600" dirty="0">
                <a:latin typeface="+mj-lt"/>
              </a:rPr>
              <a:t>Mine workforce</a:t>
            </a:r>
          </a:p>
          <a:p>
            <a:r>
              <a:rPr lang="en-US" sz="1600" dirty="0">
                <a:latin typeface="+mj-lt"/>
              </a:rPr>
              <a:t>Closure and reclamation</a:t>
            </a:r>
          </a:p>
          <a:p>
            <a:r>
              <a:rPr lang="en-US" sz="1600" dirty="0">
                <a:latin typeface="+mj-lt"/>
              </a:rPr>
              <a:t>Financial assurances and bonding</a:t>
            </a:r>
          </a:p>
          <a:p>
            <a:r>
              <a:rPr lang="en-US" sz="1600" dirty="0">
                <a:latin typeface="+mj-lt"/>
              </a:rPr>
              <a:t>Site monitoring</a:t>
            </a:r>
          </a:p>
          <a:p>
            <a:r>
              <a:rPr lang="en-US" sz="1600" dirty="0">
                <a:latin typeface="+mj-lt"/>
              </a:rPr>
              <a:t>Applicant-proposed mitigation and compensatory mitigation</a:t>
            </a:r>
          </a:p>
        </p:txBody>
      </p:sp>
    </p:spTree>
    <p:extLst>
      <p:ext uri="{BB962C8B-B14F-4D97-AF65-F5344CB8AC3E}">
        <p14:creationId xmlns:p14="http://schemas.microsoft.com/office/powerpoint/2010/main" val="3799516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939FB-FEA2-48E6-BA71-3136AC4DC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Chapter 2 </a:t>
            </a:r>
            <a:br>
              <a:rPr lang="en-US" sz="3000" dirty="0"/>
            </a:br>
            <a:r>
              <a:rPr lang="en-US" sz="3000" dirty="0"/>
              <a:t>Project Description and Alternatives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070FAB1-ED50-2D7E-9866-AF44225BB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u="sng" dirty="0">
                <a:latin typeface="+mj-lt"/>
              </a:rPr>
              <a:t>2.2 Alternatives</a:t>
            </a:r>
          </a:p>
          <a:p>
            <a:r>
              <a:rPr lang="en-US" sz="1600" dirty="0">
                <a:latin typeface="+mj-lt"/>
              </a:rPr>
              <a:t>Methods of identifying and evaluating alternatives</a:t>
            </a:r>
          </a:p>
          <a:p>
            <a:r>
              <a:rPr lang="en-US" sz="1600" dirty="0">
                <a:latin typeface="+mj-lt"/>
              </a:rPr>
              <a:t>Applicant’s alternatives – including alternative mining methods, TSF management and location,  TSF and TWRSF liners, water supply, power, and reclamation</a:t>
            </a:r>
          </a:p>
          <a:p>
            <a:r>
              <a:rPr lang="en-US" sz="1600" dirty="0">
                <a:latin typeface="+mj-lt"/>
              </a:rPr>
              <a:t>Alternative components evaluated – including alternative locations for mine facilities, designs, gold extraction processes, non-cyanide processes, water supplies, power supplies, fuel supplies, reclamation </a:t>
            </a:r>
          </a:p>
          <a:p>
            <a:r>
              <a:rPr lang="en-US" sz="1600" dirty="0">
                <a:latin typeface="+mj-lt"/>
              </a:rPr>
              <a:t>Review of best available, practicable, and necessary technology</a:t>
            </a:r>
          </a:p>
          <a:p>
            <a:r>
              <a:rPr lang="en-US" sz="1600" dirty="0">
                <a:latin typeface="+mj-lt"/>
              </a:rPr>
              <a:t>Alternatives considered in the EE – the Applicant’s proposed Project, the No Action Alternative, reasonable Alternatives</a:t>
            </a:r>
          </a:p>
          <a:p>
            <a:r>
              <a:rPr lang="en-US" sz="1600" dirty="0">
                <a:latin typeface="+mj-lt"/>
              </a:rPr>
              <a:t>Alternatives eliminated from further analysis</a:t>
            </a:r>
          </a:p>
          <a:p>
            <a:r>
              <a:rPr lang="en-US" sz="1600" dirty="0">
                <a:latin typeface="+mj-lt"/>
              </a:rPr>
              <a:t>Alternatives to be carried through the EE</a:t>
            </a:r>
          </a:p>
        </p:txBody>
      </p:sp>
    </p:spTree>
    <p:extLst>
      <p:ext uri="{BB962C8B-B14F-4D97-AF65-F5344CB8AC3E}">
        <p14:creationId xmlns:p14="http://schemas.microsoft.com/office/powerpoint/2010/main" val="3380655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939FB-FEA2-48E6-BA71-3136AC4DC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000" dirty="0"/>
              <a:t>Chapter 3 Impact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FE5B1-D375-B76A-E9C4-39F1D4C62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19200"/>
            <a:ext cx="44958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b="1" u="sng" dirty="0">
                <a:latin typeface="+mj-lt"/>
              </a:rPr>
              <a:t>Environmental Resources:</a:t>
            </a:r>
          </a:p>
          <a:p>
            <a:r>
              <a:rPr lang="en-US" sz="1700" dirty="0">
                <a:latin typeface="+mj-lt"/>
              </a:rPr>
              <a:t>3.1 Geology and Minerals</a:t>
            </a:r>
          </a:p>
          <a:p>
            <a:r>
              <a:rPr lang="en-US" sz="1700" dirty="0">
                <a:latin typeface="+mj-lt"/>
              </a:rPr>
              <a:t>3.2 Soils</a:t>
            </a:r>
          </a:p>
          <a:p>
            <a:r>
              <a:rPr lang="en-US" sz="1700" dirty="0">
                <a:latin typeface="+mj-lt"/>
              </a:rPr>
              <a:t>3.3 Water Resources</a:t>
            </a:r>
          </a:p>
          <a:p>
            <a:r>
              <a:rPr lang="en-US" sz="1700" dirty="0">
                <a:latin typeface="+mj-lt"/>
              </a:rPr>
              <a:t>3.4 Vegetation and Wetlands</a:t>
            </a:r>
          </a:p>
          <a:p>
            <a:r>
              <a:rPr lang="en-US" sz="1700" dirty="0">
                <a:latin typeface="+mj-lt"/>
              </a:rPr>
              <a:t>3.5 Wildlife and Special Status Species</a:t>
            </a:r>
          </a:p>
          <a:p>
            <a:r>
              <a:rPr lang="en-US" sz="1700" dirty="0">
                <a:latin typeface="+mj-lt"/>
              </a:rPr>
              <a:t>3.6 Invasive Plants</a:t>
            </a:r>
          </a:p>
          <a:p>
            <a:r>
              <a:rPr lang="en-US" sz="1700" dirty="0">
                <a:latin typeface="+mj-lt"/>
              </a:rPr>
              <a:t>3.7 Cultural Resources</a:t>
            </a:r>
          </a:p>
          <a:p>
            <a:r>
              <a:rPr lang="en-US" sz="1700" dirty="0">
                <a:latin typeface="+mj-lt"/>
              </a:rPr>
              <a:t>3.8 Rangeland Management</a:t>
            </a:r>
          </a:p>
          <a:p>
            <a:r>
              <a:rPr lang="en-US" sz="1700" dirty="0">
                <a:latin typeface="+mj-lt"/>
              </a:rPr>
              <a:t>3.9 Lands and Realty</a:t>
            </a:r>
          </a:p>
          <a:p>
            <a:r>
              <a:rPr lang="en-US" sz="1700" dirty="0">
                <a:latin typeface="+mj-lt"/>
              </a:rPr>
              <a:t>3.10 Air Quality and GHG</a:t>
            </a:r>
          </a:p>
          <a:p>
            <a:r>
              <a:rPr lang="en-US" sz="1700" dirty="0">
                <a:latin typeface="+mj-lt"/>
              </a:rPr>
              <a:t>3.11 Noise</a:t>
            </a:r>
          </a:p>
          <a:p>
            <a:r>
              <a:rPr lang="en-US" sz="1700" dirty="0">
                <a:latin typeface="+mj-lt"/>
              </a:rPr>
              <a:t>3.12 Visual Resources</a:t>
            </a:r>
          </a:p>
          <a:p>
            <a:r>
              <a:rPr lang="en-US" sz="1700" dirty="0">
                <a:latin typeface="+mj-lt"/>
              </a:rPr>
              <a:t>3.13 Recreation</a:t>
            </a:r>
          </a:p>
          <a:p>
            <a:endParaRPr lang="en-US" sz="1500" dirty="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D4167A-CDB9-D732-405C-D176E96965BB}"/>
              </a:ext>
            </a:extLst>
          </p:cNvPr>
          <p:cNvSpPr txBox="1"/>
          <p:nvPr/>
        </p:nvSpPr>
        <p:spPr>
          <a:xfrm>
            <a:off x="5105400" y="3201638"/>
            <a:ext cx="3581400" cy="2708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700" b="1" u="sng" dirty="0">
                <a:latin typeface="+mj-lt"/>
              </a:rPr>
              <a:t>Each section includes: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>
                <a:latin typeface="+mj-lt"/>
              </a:rPr>
              <a:t>Regulatory context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>
                <a:latin typeface="+mj-lt"/>
              </a:rPr>
              <a:t>Methods of analysis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>
                <a:latin typeface="+mj-lt"/>
              </a:rPr>
              <a:t>Affected environment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>
                <a:latin typeface="+mj-lt"/>
              </a:rPr>
              <a:t>Impact analysis - No Action Alternative, Preferred Action Alternative, Alternative A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>
                <a:latin typeface="+mj-lt"/>
              </a:rPr>
              <a:t>Potential mitigation to offset identified impacts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7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4819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939FB-FEA2-48E6-BA71-3136AC4DC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r>
              <a:rPr lang="en-US" sz="3000" dirty="0"/>
              <a:t>Chapter 4</a:t>
            </a:r>
            <a:br>
              <a:rPr lang="en-US" sz="3000" dirty="0"/>
            </a:br>
            <a:r>
              <a:rPr lang="en-US" sz="3000" dirty="0"/>
              <a:t>Cumulative Impact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FE5B1-D375-B76A-E9C4-39F1D4C62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264" y="1167384"/>
            <a:ext cx="8229600" cy="51572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u="sng" dirty="0">
                <a:latin typeface="+mj-lt"/>
              </a:rPr>
              <a:t>4.1 Introduction</a:t>
            </a:r>
          </a:p>
          <a:p>
            <a:r>
              <a:rPr lang="en-US" sz="1600" dirty="0">
                <a:latin typeface="+mj-lt"/>
              </a:rPr>
              <a:t>Explanation of a cumulative impact analysis and types of actions considered</a:t>
            </a:r>
          </a:p>
          <a:p>
            <a:pPr marL="0" indent="0">
              <a:buNone/>
            </a:pPr>
            <a:endParaRPr lang="en-US" sz="1600" b="1" u="sng" dirty="0">
              <a:latin typeface="+mj-lt"/>
            </a:endParaRPr>
          </a:p>
          <a:p>
            <a:pPr marL="0" indent="0">
              <a:buNone/>
            </a:pPr>
            <a:r>
              <a:rPr lang="en-US" sz="1600" b="1" u="sng" dirty="0">
                <a:latin typeface="+mj-lt"/>
              </a:rPr>
              <a:t>4.2 Scope of Cumulative Impact Analysis </a:t>
            </a:r>
          </a:p>
          <a:p>
            <a:r>
              <a:rPr lang="en-US" sz="1600" dirty="0">
                <a:latin typeface="+mj-lt"/>
              </a:rPr>
              <a:t>Description of areas studied and timing of potential cumulative effects</a:t>
            </a:r>
          </a:p>
          <a:p>
            <a:r>
              <a:rPr lang="en-US" sz="1600" dirty="0">
                <a:latin typeface="+mj-lt"/>
              </a:rPr>
              <a:t>Limit analysis to existing project study areas (TRT 6/1/23)</a:t>
            </a:r>
          </a:p>
          <a:p>
            <a:endParaRPr lang="en-US" sz="1200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0" indent="0" fontAlgn="base">
              <a:buNone/>
            </a:pPr>
            <a:r>
              <a:rPr lang="en-US" sz="1600" b="1" u="sng" dirty="0">
                <a:latin typeface="+mj-lt"/>
              </a:rPr>
              <a:t>4.3 Identification of Cumulative Actions and Projects</a:t>
            </a:r>
          </a:p>
          <a:p>
            <a:pPr fontAlgn="base"/>
            <a:r>
              <a:rPr lang="en-US" sz="1600" dirty="0">
                <a:latin typeface="+mj-lt"/>
              </a:rPr>
              <a:t>Table of projects and actions in study area</a:t>
            </a:r>
          </a:p>
          <a:p>
            <a:pPr fontAlgn="base"/>
            <a:endParaRPr lang="en-US" sz="1600" dirty="0">
              <a:latin typeface="+mj-lt"/>
            </a:endParaRPr>
          </a:p>
          <a:p>
            <a:pPr marL="0" indent="0" fontAlgn="base">
              <a:buNone/>
            </a:pPr>
            <a:r>
              <a:rPr lang="en-US" sz="1600" b="1" u="sng" dirty="0">
                <a:latin typeface="+mj-lt"/>
              </a:rPr>
              <a:t>4.4 Cumulative Impacts Assessment</a:t>
            </a:r>
          </a:p>
          <a:p>
            <a:pPr fontAlgn="base"/>
            <a:r>
              <a:rPr lang="en-US" sz="1600" dirty="0">
                <a:latin typeface="+mj-lt"/>
              </a:rPr>
              <a:t>Discussion of potential cumulative effects from projects and proposed Project</a:t>
            </a:r>
          </a:p>
          <a:p>
            <a:pPr fontAlgn="base"/>
            <a:r>
              <a:rPr lang="en-US" sz="1600" dirty="0">
                <a:latin typeface="+mj-lt"/>
              </a:rPr>
              <a:t>Summary table of cumulative effects</a:t>
            </a:r>
          </a:p>
          <a:p>
            <a:pPr fontAlgn="base"/>
            <a:r>
              <a:rPr lang="en-US" sz="1600" dirty="0">
                <a:latin typeface="+mj-lt"/>
              </a:rPr>
              <a:t>Conclusion statement of effects</a:t>
            </a:r>
          </a:p>
          <a:p>
            <a:pPr marL="0" indent="0" fontAlgn="base">
              <a:buNone/>
            </a:pPr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23358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939FB-FEA2-48E6-BA71-3136AC4DC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000" dirty="0"/>
              <a:t>Chapter 5 Mitigation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FE5B1-D375-B76A-E9C4-39F1D4C62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264" y="1167384"/>
            <a:ext cx="8229600" cy="51572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700" b="1" u="sng" dirty="0">
                <a:latin typeface="+mj-lt"/>
              </a:rPr>
              <a:t>5.1 Introduction</a:t>
            </a:r>
          </a:p>
          <a:p>
            <a:r>
              <a:rPr lang="en-US" sz="1700" dirty="0">
                <a:latin typeface="+mj-lt"/>
              </a:rPr>
              <a:t>Explanation of different types of mitigation – including regulatory requirements, Applicant proposed mitigation, BLM-identified mitigation and TRT identified mitigation</a:t>
            </a:r>
          </a:p>
          <a:p>
            <a:pPr marL="0" indent="0">
              <a:buNone/>
            </a:pPr>
            <a:endParaRPr lang="en-US" sz="1700" b="1" u="sng" dirty="0">
              <a:latin typeface="+mj-lt"/>
            </a:endParaRPr>
          </a:p>
          <a:p>
            <a:pPr marL="0" indent="0">
              <a:buNone/>
            </a:pPr>
            <a:r>
              <a:rPr lang="en-US" sz="1700" b="1" u="sng" dirty="0">
                <a:latin typeface="+mj-lt"/>
              </a:rPr>
              <a:t>5.2 Environmental Performance Standards</a:t>
            </a:r>
          </a:p>
          <a:p>
            <a:r>
              <a:rPr lang="en-US" sz="1700" dirty="0">
                <a:latin typeface="+mj-lt"/>
              </a:rPr>
              <a:t>Discussion of environmental performance standards</a:t>
            </a:r>
          </a:p>
          <a:p>
            <a:r>
              <a:rPr lang="en-US" sz="1700" dirty="0">
                <a:latin typeface="+mj-lt"/>
              </a:rPr>
              <a:t>Table of performance standards and location of relevant discussions in EE</a:t>
            </a:r>
          </a:p>
          <a:p>
            <a:pPr marL="0" indent="0">
              <a:buNone/>
            </a:pPr>
            <a:endParaRPr lang="en-US" sz="1700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0" indent="0" fontAlgn="base">
              <a:buNone/>
            </a:pPr>
            <a:r>
              <a:rPr lang="en-US" sz="1700" b="1" u="sng" dirty="0">
                <a:latin typeface="+mj-lt"/>
              </a:rPr>
              <a:t>5.3 Applicant Proposed Avoidance and Minimization Plans </a:t>
            </a:r>
          </a:p>
          <a:p>
            <a:pPr fontAlgn="base"/>
            <a:r>
              <a:rPr lang="en-US" sz="1700" dirty="0">
                <a:latin typeface="+mj-lt"/>
              </a:rPr>
              <a:t>Table of Applicant proposed avoidance and minimization plans by resource</a:t>
            </a:r>
          </a:p>
          <a:p>
            <a:pPr fontAlgn="base"/>
            <a:r>
              <a:rPr lang="en-US" sz="1700" dirty="0">
                <a:latin typeface="+mj-lt"/>
              </a:rPr>
              <a:t>Discussion of Applicant plans (e.g., SPCC, SWPPP, etc.)</a:t>
            </a:r>
          </a:p>
          <a:p>
            <a:pPr fontAlgn="base"/>
            <a:endParaRPr lang="en-US" sz="1700" dirty="0">
              <a:latin typeface="+mj-lt"/>
            </a:endParaRPr>
          </a:p>
          <a:p>
            <a:pPr marL="0" indent="0" fontAlgn="base">
              <a:buNone/>
            </a:pPr>
            <a:r>
              <a:rPr lang="en-US" sz="1700" b="1" u="sng" dirty="0">
                <a:latin typeface="+mj-lt"/>
              </a:rPr>
              <a:t>5.4 Proposed Mitigation Measures from NEPA Review</a:t>
            </a:r>
          </a:p>
          <a:p>
            <a:pPr fontAlgn="base"/>
            <a:r>
              <a:rPr lang="en-US" sz="1700" dirty="0">
                <a:latin typeface="+mj-lt"/>
              </a:rPr>
              <a:t>Table of mitigation measures from BLM EIS</a:t>
            </a:r>
          </a:p>
          <a:p>
            <a:pPr fontAlgn="base"/>
            <a:endParaRPr lang="en-US" sz="1700" b="1" u="sng" dirty="0">
              <a:latin typeface="+mj-lt"/>
            </a:endParaRPr>
          </a:p>
          <a:p>
            <a:pPr marL="0" indent="0" fontAlgn="base">
              <a:buNone/>
            </a:pPr>
            <a:r>
              <a:rPr lang="en-US" sz="1700" b="1" u="sng" dirty="0">
                <a:latin typeface="+mj-lt"/>
              </a:rPr>
              <a:t>.5 Proposed Mitigation Measures from the TRT</a:t>
            </a:r>
          </a:p>
          <a:p>
            <a:pPr fontAlgn="base"/>
            <a:r>
              <a:rPr lang="en-US" sz="1700" dirty="0">
                <a:latin typeface="+mj-lt"/>
              </a:rPr>
              <a:t>Table of mitigation measures (summarized from measures identified in Chapter 3 impact analysis, e.g., bird/wildlife deterrents from TSF)</a:t>
            </a:r>
          </a:p>
          <a:p>
            <a:pPr fontAlgn="base"/>
            <a:r>
              <a:rPr lang="en-US" sz="1700" dirty="0">
                <a:latin typeface="+mj-lt"/>
              </a:rPr>
              <a:t>Best Management Practices and additional measures (e.g., voluntary participation in International Cyanide Management Code). </a:t>
            </a:r>
          </a:p>
          <a:p>
            <a:pPr marL="0" indent="0" fontAlgn="base">
              <a:buNone/>
            </a:pPr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8252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939FB-FEA2-48E6-BA71-3136AC4DC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000" dirty="0"/>
              <a:t>Appendices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FE5B1-D375-B76A-E9C4-39F1D4C62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95400"/>
            <a:ext cx="8229600" cy="51572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b="1" dirty="0">
                <a:latin typeface="+mj-lt"/>
              </a:rPr>
              <a:t>Appendix A: Review of Best Available, Practicable and Necessary Technology</a:t>
            </a:r>
          </a:p>
          <a:p>
            <a:r>
              <a:rPr lang="en-US" sz="1600" dirty="0">
                <a:latin typeface="+mj-lt"/>
              </a:rPr>
              <a:t>More in-depth review of summary in Section 2.2 (Alternatives)</a:t>
            </a:r>
          </a:p>
          <a:p>
            <a:pPr marL="0" indent="0">
              <a:buNone/>
            </a:pPr>
            <a:endParaRPr lang="en-US" sz="1600" b="1" dirty="0">
              <a:latin typeface="+mj-lt"/>
            </a:endParaRPr>
          </a:p>
          <a:p>
            <a:pPr marL="0" indent="0">
              <a:buNone/>
            </a:pPr>
            <a:r>
              <a:rPr lang="en-US" sz="1600" b="1" dirty="0">
                <a:latin typeface="+mj-lt"/>
              </a:rPr>
              <a:t>Appendix B: Analysis of Credible Accidents </a:t>
            </a:r>
            <a:endParaRPr lang="en-US" sz="1600" dirty="0">
              <a:latin typeface="+mj-lt"/>
            </a:endParaRPr>
          </a:p>
          <a:p>
            <a:r>
              <a:rPr lang="en-US" sz="1600" dirty="0">
                <a:latin typeface="+mj-lt"/>
              </a:rPr>
              <a:t>Including history of gold mining accidents, analyzing credible accidents, risk of accidents, natural hazards, operational hazards, accident prevention and emergency response, Project-specific accident prevention and emergency response measures and consequences, liability and compensation for accidents</a:t>
            </a:r>
          </a:p>
          <a:p>
            <a:pPr marL="0" indent="0">
              <a:buNone/>
            </a:pPr>
            <a:endParaRPr lang="en-US" sz="1600" dirty="0">
              <a:latin typeface="+mj-lt"/>
            </a:endParaRPr>
          </a:p>
          <a:p>
            <a:pPr marL="0" indent="0">
              <a:buNone/>
            </a:pPr>
            <a:r>
              <a:rPr lang="en-US" sz="1600" b="1" dirty="0">
                <a:latin typeface="+mj-lt"/>
              </a:rPr>
              <a:t>Appendix C: Cyanide Chemistry</a:t>
            </a:r>
          </a:p>
          <a:p>
            <a:r>
              <a:rPr lang="en-US" sz="1600" dirty="0">
                <a:latin typeface="+mj-lt"/>
              </a:rPr>
              <a:t>Review of general cyanide chemistry, application in gold mining, specific role for Project, fate and transport, ecological and human health risks, toxicity, standards and practices required by Nevada and Arizona</a:t>
            </a:r>
          </a:p>
          <a:p>
            <a:endParaRPr lang="en-US" sz="1600" b="1" dirty="0">
              <a:latin typeface="+mj-lt"/>
            </a:endParaRPr>
          </a:p>
          <a:p>
            <a:pPr marL="0" indent="0">
              <a:buNone/>
            </a:pPr>
            <a:r>
              <a:rPr lang="en-US" sz="1600" b="1" dirty="0">
                <a:latin typeface="+mj-lt"/>
              </a:rPr>
              <a:t>Appendix D: Acid Rock Drainage Assessment and Analysis</a:t>
            </a:r>
          </a:p>
          <a:p>
            <a:r>
              <a:rPr lang="en-US" sz="1600" dirty="0">
                <a:latin typeface="+mj-lt"/>
              </a:rPr>
              <a:t>Acid Rock Monitoring and resources to best assess and analyze potential acid rock drainage (DEQ)</a:t>
            </a:r>
          </a:p>
          <a:p>
            <a:r>
              <a:rPr lang="en-US" sz="1600" dirty="0">
                <a:latin typeface="+mj-lt"/>
              </a:rPr>
              <a:t>Review Nevada document for analyzing mine chemistry</a:t>
            </a:r>
          </a:p>
          <a:p>
            <a:pPr marL="0" indent="0">
              <a:buNone/>
            </a:pPr>
            <a:endParaRPr lang="en-US" sz="1600" b="1" dirty="0">
              <a:latin typeface="+mj-lt"/>
            </a:endParaRPr>
          </a:p>
          <a:p>
            <a:pPr marL="0" indent="0">
              <a:buNone/>
            </a:pPr>
            <a:endParaRPr lang="en-US" sz="1600" b="1" u="sng" dirty="0">
              <a:latin typeface="+mj-lt"/>
            </a:endParaRPr>
          </a:p>
          <a:p>
            <a:pPr marL="0" indent="0">
              <a:buNone/>
            </a:pPr>
            <a:endParaRPr lang="en-US" sz="1600" b="1" u="sng" dirty="0">
              <a:latin typeface="+mj-lt"/>
            </a:endParaRPr>
          </a:p>
          <a:p>
            <a:pPr marL="0" indent="0" fontAlgn="base">
              <a:buNone/>
            </a:pPr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32794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tantec">
      <a:dk1>
        <a:sysClr val="windowText" lastClr="000000"/>
      </a:dk1>
      <a:lt1>
        <a:sysClr val="window" lastClr="FFFFFF"/>
      </a:lt1>
      <a:dk2>
        <a:srgbClr val="FF9B26"/>
      </a:dk2>
      <a:lt2>
        <a:srgbClr val="8B8376"/>
      </a:lt2>
      <a:accent1>
        <a:srgbClr val="FF9B26"/>
      </a:accent1>
      <a:accent2>
        <a:srgbClr val="D71923"/>
      </a:accent2>
      <a:accent3>
        <a:srgbClr val="FFC90E"/>
      </a:accent3>
      <a:accent4>
        <a:srgbClr val="00A8FF"/>
      </a:accent4>
      <a:accent5>
        <a:srgbClr val="75C000"/>
      </a:accent5>
      <a:accent6>
        <a:srgbClr val="8B8376"/>
      </a:accent6>
      <a:hlink>
        <a:srgbClr val="0000FF"/>
      </a:hlink>
      <a:folHlink>
        <a:srgbClr val="800080"/>
      </a:folHlink>
    </a:clrScheme>
    <a:fontScheme name="Stantec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2658F8273ACF4C830D25B6EE299C33" ma:contentTypeVersion="1" ma:contentTypeDescription="Create a new document." ma:contentTypeScope="" ma:versionID="4784626bedef51d714d0baabfc2a0095">
  <xsd:schema xmlns:xsd="http://www.w3.org/2001/XMLSchema" xmlns:xs="http://www.w3.org/2001/XMLSchema" xmlns:p="http://schemas.microsoft.com/office/2006/metadata/properties" xmlns:ns2="7b176746-f2e2-48a2-90f9-577adf3a38f6" targetNamespace="http://schemas.microsoft.com/office/2006/metadata/properties" ma:root="true" ma:fieldsID="34b70057ab7c623ae286f3c8d625cc28" ns2:_="">
    <xsd:import namespace="7b176746-f2e2-48a2-90f9-577adf3a38f6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176746-f2e2-48a2-90f9-577adf3a38f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960263F-14AE-4AED-BC48-DDD721F7BBD9}"/>
</file>

<file path=customXml/itemProps2.xml><?xml version="1.0" encoding="utf-8"?>
<ds:datastoreItem xmlns:ds="http://schemas.openxmlformats.org/officeDocument/2006/customXml" ds:itemID="{29B55112-4093-445E-ACC0-65AD17C8DFD2}"/>
</file>

<file path=customXml/itemProps3.xml><?xml version="1.0" encoding="utf-8"?>
<ds:datastoreItem xmlns:ds="http://schemas.openxmlformats.org/officeDocument/2006/customXml" ds:itemID="{263177F7-28F1-4706-9CDE-B07235FB832B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437</TotalTime>
  <Words>789</Words>
  <Application>Microsoft Office PowerPoint</Application>
  <PresentationFormat>On-screen Show (4:3)</PresentationFormat>
  <Paragraphs>116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Office Theme</vt:lpstr>
      <vt:lpstr>Environmental Evaluation Walkthrough</vt:lpstr>
      <vt:lpstr>Chapter 1 Introduction</vt:lpstr>
      <vt:lpstr>Chapter 2  Project Description and Alternatives</vt:lpstr>
      <vt:lpstr>Chapter 2  Project Description and Alternatives</vt:lpstr>
      <vt:lpstr>Chapter 3 Impact Analysis</vt:lpstr>
      <vt:lpstr>Chapter 4 Cumulative Impact Analysis</vt:lpstr>
      <vt:lpstr>Chapter 5 Mitigation</vt:lpstr>
      <vt:lpstr>Appendices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Environmental Evaluation Walkthrough</dc:title>
  <dc:creator>Curtis, Cameron</dc:creator>
  <cp:lastModifiedBy>Curtis, Cameron</cp:lastModifiedBy>
  <cp:revision>3</cp:revision>
  <dcterms:created xsi:type="dcterms:W3CDTF">2023-08-22T17:02:54Z</dcterms:created>
  <dcterms:modified xsi:type="dcterms:W3CDTF">2023-08-23T21:45:54Z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0x0101008E2658F8273ACF4C830D25B6EE299C33</vt:lpwstr>
  </property>
</Properties>
</file>