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339" r:id="rId5"/>
    <p:sldId id="294" r:id="rId6"/>
    <p:sldId id="338" r:id="rId7"/>
    <p:sldId id="335" r:id="rId8"/>
    <p:sldId id="336" r:id="rId9"/>
    <p:sldId id="316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Joanna D" initials="RJD" lastIdx="3" clrIdx="0">
    <p:extLst>
      <p:ext uri="{19B8F6BF-5375-455C-9EA6-DF929625EA0E}">
        <p15:presenceInfo xmlns:p15="http://schemas.microsoft.com/office/powerpoint/2012/main" userId="S::ROBEJOAN@dor.oregon.gov::1abd1ea0-6820-4161-b1ba-432e2e6d7a62" providerId="AD"/>
      </p:ext>
    </p:extLst>
  </p:cmAuthor>
  <p:cmAuthor id="2" name="KWASNIK James M" initials="KJM" lastIdx="2" clrIdx="1">
    <p:extLst>
      <p:ext uri="{19B8F6BF-5375-455C-9EA6-DF929625EA0E}">
        <p15:presenceInfo xmlns:p15="http://schemas.microsoft.com/office/powerpoint/2012/main" userId="S::KWASJAME@dor.oregon.gov::285f4ea1-aa54-48c6-926f-c21e75cd3f2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3" autoAdjust="0"/>
    <p:restoredTop sz="86467" autoAdjust="0"/>
  </p:normalViewPr>
  <p:slideViewPr>
    <p:cSldViewPr snapToGrid="0" showGuides="1">
      <p:cViewPr varScale="1">
        <p:scale>
          <a:sx n="95" d="100"/>
          <a:sy n="95" d="100"/>
        </p:scale>
        <p:origin x="396" y="96"/>
      </p:cViewPr>
      <p:guideLst>
        <p:guide orient="horz" pos="2136"/>
        <p:guide pos="3864"/>
      </p:guideLst>
    </p:cSldViewPr>
  </p:slideViewPr>
  <p:outlineViewPr>
    <p:cViewPr>
      <p:scale>
        <a:sx n="33" d="100"/>
        <a:sy n="33" d="100"/>
      </p:scale>
      <p:origin x="0" y="-130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48" d="100"/>
          <a:sy n="48" d="100"/>
        </p:scale>
        <p:origin x="2684" y="4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Navigate to Revenue Online.</a:t>
          </a:r>
          <a:endParaRPr lang="en-US" dirty="0"/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Scroll down to the Businesses panel.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Click on “Apply for ACH Credit”.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e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uble Tap Gesture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B8DC2B-2EDF-4B23-BADB-1C4B941670E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7EB58EA7-88C8-41F1-A2C9-601FC0F842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Choose “Corporate Activity Tax” as the account type.</a:t>
          </a:r>
        </a:p>
      </dgm:t>
    </dgm:pt>
    <dgm:pt modelId="{EFAE8A07-FAFE-4C88-81A2-0B908182D68F}" type="parTrans" cxnId="{E08F5F52-2466-49E2-96C8-05EC3B9C2992}">
      <dgm:prSet/>
      <dgm:spPr/>
      <dgm:t>
        <a:bodyPr/>
        <a:lstStyle/>
        <a:p>
          <a:endParaRPr lang="en-US"/>
        </a:p>
      </dgm:t>
    </dgm:pt>
    <dgm:pt modelId="{F263E51C-C803-4DEE-89C6-1FCA3B20F716}" type="sibTrans" cxnId="{E08F5F52-2466-49E2-96C8-05EC3B9C2992}">
      <dgm:prSet/>
      <dgm:spPr/>
      <dgm:t>
        <a:bodyPr/>
        <a:lstStyle/>
        <a:p>
          <a:endParaRPr lang="en-US"/>
        </a:p>
      </dgm:t>
    </dgm:pt>
    <dgm:pt modelId="{84588940-2D7D-4072-964A-A5F7B2222D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Enter all the required information such as business contact, address, etc.</a:t>
          </a:r>
        </a:p>
      </dgm:t>
    </dgm:pt>
    <dgm:pt modelId="{FFB33848-C605-49BD-A3F4-AEC76D203822}" type="parTrans" cxnId="{C0E544D5-3EEE-4D36-B234-9DF60E91371B}">
      <dgm:prSet/>
      <dgm:spPr/>
      <dgm:t>
        <a:bodyPr/>
        <a:lstStyle/>
        <a:p>
          <a:endParaRPr lang="en-US"/>
        </a:p>
      </dgm:t>
    </dgm:pt>
    <dgm:pt modelId="{AB37DBFA-9190-47A6-A332-95A2413E3026}" type="sibTrans" cxnId="{C0E544D5-3EEE-4D36-B234-9DF60E91371B}">
      <dgm:prSet/>
      <dgm:spPr/>
      <dgm:t>
        <a:bodyPr/>
        <a:lstStyle/>
        <a:p>
          <a:endParaRPr lang="en-US"/>
        </a:p>
      </dgm:t>
    </dgm:pt>
    <dgm:pt modelId="{ACE18EF4-5229-4D61-A14C-E5E5B3DF9951}">
      <dgm:prSet/>
      <dgm:spPr/>
      <dgm:t>
        <a:bodyPr/>
        <a:lstStyle/>
        <a:p>
          <a:pPr algn="l">
            <a:lnSpc>
              <a:spcPct val="100000"/>
            </a:lnSpc>
          </a:pPr>
          <a:r>
            <a:rPr lang="en-US" dirty="0"/>
            <a:t>Verify your information and then submit the application. You will receive an email with further instructions after submission.</a:t>
          </a:r>
        </a:p>
      </dgm:t>
    </dgm:pt>
    <dgm:pt modelId="{6F44EEC9-8B98-4D4C-90F7-33673CD93F59}" type="parTrans" cxnId="{A854F740-A355-4D8E-BD9E-2866A963A87D}">
      <dgm:prSet/>
      <dgm:spPr/>
      <dgm:t>
        <a:bodyPr/>
        <a:lstStyle/>
        <a:p>
          <a:endParaRPr lang="en-US"/>
        </a:p>
      </dgm:t>
    </dgm:pt>
    <dgm:pt modelId="{6886A473-99CC-4209-88FE-48FADDE94BC4}" type="sibTrans" cxnId="{A854F740-A355-4D8E-BD9E-2866A963A87D}">
      <dgm:prSet/>
      <dgm:spPr/>
      <dgm:t>
        <a:bodyPr/>
        <a:lstStyle/>
        <a:p>
          <a:endParaRPr lang="en-US"/>
        </a:p>
      </dgm:t>
    </dgm:pt>
    <dgm:pt modelId="{FFF68A67-34D6-470C-A368-B05E39D7375F}" type="pres">
      <dgm:prSet presAssocID="{37B8DC2B-2EDF-4B23-BADB-1C4B941670EF}" presName="root" presStyleCnt="0">
        <dgm:presLayoutVars>
          <dgm:dir/>
          <dgm:resizeHandles val="exact"/>
        </dgm:presLayoutVars>
      </dgm:prSet>
      <dgm:spPr/>
    </dgm:pt>
    <dgm:pt modelId="{5832BFDB-130D-4D48-A4C3-44CBEAFB2C5A}" type="pres">
      <dgm:prSet presAssocID="{7EB58EA7-88C8-41F1-A2C9-601FC0F842CA}" presName="compNode" presStyleCnt="0"/>
      <dgm:spPr/>
    </dgm:pt>
    <dgm:pt modelId="{1D102C16-0DDF-4DA0-95D1-A56F0B48DF1C}" type="pres">
      <dgm:prSet presAssocID="{7EB58EA7-88C8-41F1-A2C9-601FC0F842CA}" presName="bgRect" presStyleLbl="bgShp" presStyleIdx="0" presStyleCnt="3" custLinFactNeighborX="-49" custLinFactNeighborY="-4062"/>
      <dgm:spPr/>
    </dgm:pt>
    <dgm:pt modelId="{141BC21F-004E-4DCF-9E05-70C9EAC8CC21}" type="pres">
      <dgm:prSet presAssocID="{7EB58EA7-88C8-41F1-A2C9-601FC0F842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mburger Menu Icon with solid fill"/>
        </a:ext>
      </dgm:extLst>
    </dgm:pt>
    <dgm:pt modelId="{4F5A16EF-72C6-40F1-A1DA-E0DC26334861}" type="pres">
      <dgm:prSet presAssocID="{7EB58EA7-88C8-41F1-A2C9-601FC0F842CA}" presName="spaceRect" presStyleCnt="0"/>
      <dgm:spPr/>
    </dgm:pt>
    <dgm:pt modelId="{32502A6A-4ACA-4A07-96A1-3AA7A09E4D18}" type="pres">
      <dgm:prSet presAssocID="{7EB58EA7-88C8-41F1-A2C9-601FC0F842CA}" presName="parTx" presStyleLbl="revTx" presStyleIdx="0" presStyleCnt="3">
        <dgm:presLayoutVars>
          <dgm:chMax val="0"/>
          <dgm:chPref val="0"/>
        </dgm:presLayoutVars>
      </dgm:prSet>
      <dgm:spPr/>
    </dgm:pt>
    <dgm:pt modelId="{1AE5295E-56D3-4D18-9E4D-EE2905F48826}" type="pres">
      <dgm:prSet presAssocID="{F263E51C-C803-4DEE-89C6-1FCA3B20F716}" presName="sibTrans" presStyleCnt="0"/>
      <dgm:spPr/>
    </dgm:pt>
    <dgm:pt modelId="{76495FA5-CA83-467D-A415-C61F35BEDB10}" type="pres">
      <dgm:prSet presAssocID="{84588940-2D7D-4072-964A-A5F7B2222D6D}" presName="compNode" presStyleCnt="0"/>
      <dgm:spPr/>
    </dgm:pt>
    <dgm:pt modelId="{04C426FB-083F-4384-9804-75A885ED132F}" type="pres">
      <dgm:prSet presAssocID="{84588940-2D7D-4072-964A-A5F7B2222D6D}" presName="bgRect" presStyleLbl="bgShp" presStyleIdx="1" presStyleCnt="3"/>
      <dgm:spPr/>
    </dgm:pt>
    <dgm:pt modelId="{D97698A8-643C-4350-8ECB-7B8FB132D59E}" type="pres">
      <dgm:prSet presAssocID="{84588940-2D7D-4072-964A-A5F7B2222D6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ill with solid fill"/>
        </a:ext>
      </dgm:extLst>
    </dgm:pt>
    <dgm:pt modelId="{7E77BCAC-535F-4F5E-B9A2-1580621A4035}" type="pres">
      <dgm:prSet presAssocID="{84588940-2D7D-4072-964A-A5F7B2222D6D}" presName="spaceRect" presStyleCnt="0"/>
      <dgm:spPr/>
    </dgm:pt>
    <dgm:pt modelId="{E88A5C9B-12F3-4CA1-9489-FBDB0C9423CC}" type="pres">
      <dgm:prSet presAssocID="{84588940-2D7D-4072-964A-A5F7B2222D6D}" presName="parTx" presStyleLbl="revTx" presStyleIdx="1" presStyleCnt="3">
        <dgm:presLayoutVars>
          <dgm:chMax val="0"/>
          <dgm:chPref val="0"/>
        </dgm:presLayoutVars>
      </dgm:prSet>
      <dgm:spPr/>
    </dgm:pt>
    <dgm:pt modelId="{E79888A0-1B99-4F20-8048-366873B8C8CF}" type="pres">
      <dgm:prSet presAssocID="{AB37DBFA-9190-47A6-A332-95A2413E3026}" presName="sibTrans" presStyleCnt="0"/>
      <dgm:spPr/>
    </dgm:pt>
    <dgm:pt modelId="{922F816F-CC2A-4648-A95C-0AF70898CBE0}" type="pres">
      <dgm:prSet presAssocID="{ACE18EF4-5229-4D61-A14C-E5E5B3DF9951}" presName="compNode" presStyleCnt="0"/>
      <dgm:spPr/>
    </dgm:pt>
    <dgm:pt modelId="{4E3443D1-72F4-4787-8733-37D837E8BFED}" type="pres">
      <dgm:prSet presAssocID="{ACE18EF4-5229-4D61-A14C-E5E5B3DF9951}" presName="bgRect" presStyleLbl="bgShp" presStyleIdx="2" presStyleCnt="3"/>
      <dgm:spPr/>
    </dgm:pt>
    <dgm:pt modelId="{C4344E56-2089-4530-8850-C5614F1D2EAF}" type="pres">
      <dgm:prSet presAssocID="{ACE18EF4-5229-4D61-A14C-E5E5B3DF995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 with solid fill"/>
        </a:ext>
      </dgm:extLst>
    </dgm:pt>
    <dgm:pt modelId="{103C1278-2C6A-4193-8096-97E580A3DB42}" type="pres">
      <dgm:prSet presAssocID="{ACE18EF4-5229-4D61-A14C-E5E5B3DF9951}" presName="spaceRect" presStyleCnt="0"/>
      <dgm:spPr/>
    </dgm:pt>
    <dgm:pt modelId="{6B74ECF7-C253-4C5E-A75C-953F0B3A02BD}" type="pres">
      <dgm:prSet presAssocID="{ACE18EF4-5229-4D61-A14C-E5E5B3DF995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CF15615-BF04-4663-930D-FC270CF1296D}" type="presOf" srcId="{84588940-2D7D-4072-964A-A5F7B2222D6D}" destId="{E88A5C9B-12F3-4CA1-9489-FBDB0C9423CC}" srcOrd="0" destOrd="0" presId="urn:microsoft.com/office/officeart/2018/2/layout/IconVerticalSolidList"/>
    <dgm:cxn modelId="{A854F740-A355-4D8E-BD9E-2866A963A87D}" srcId="{37B8DC2B-2EDF-4B23-BADB-1C4B941670EF}" destId="{ACE18EF4-5229-4D61-A14C-E5E5B3DF9951}" srcOrd="2" destOrd="0" parTransId="{6F44EEC9-8B98-4D4C-90F7-33673CD93F59}" sibTransId="{6886A473-99CC-4209-88FE-48FADDE94BC4}"/>
    <dgm:cxn modelId="{C00E0D71-F7F0-4CF4-96BD-BCE0D25F238F}" type="presOf" srcId="{7EB58EA7-88C8-41F1-A2C9-601FC0F842CA}" destId="{32502A6A-4ACA-4A07-96A1-3AA7A09E4D18}" srcOrd="0" destOrd="0" presId="urn:microsoft.com/office/officeart/2018/2/layout/IconVerticalSolidList"/>
    <dgm:cxn modelId="{E08F5F52-2466-49E2-96C8-05EC3B9C2992}" srcId="{37B8DC2B-2EDF-4B23-BADB-1C4B941670EF}" destId="{7EB58EA7-88C8-41F1-A2C9-601FC0F842CA}" srcOrd="0" destOrd="0" parTransId="{EFAE8A07-FAFE-4C88-81A2-0B908182D68F}" sibTransId="{F263E51C-C803-4DEE-89C6-1FCA3B20F716}"/>
    <dgm:cxn modelId="{E2480AC1-876A-4741-B695-338FFE428E40}" type="presOf" srcId="{37B8DC2B-2EDF-4B23-BADB-1C4B941670EF}" destId="{FFF68A67-34D6-470C-A368-B05E39D7375F}" srcOrd="0" destOrd="0" presId="urn:microsoft.com/office/officeart/2018/2/layout/IconVerticalSolidList"/>
    <dgm:cxn modelId="{C0E544D5-3EEE-4D36-B234-9DF60E91371B}" srcId="{37B8DC2B-2EDF-4B23-BADB-1C4B941670EF}" destId="{84588940-2D7D-4072-964A-A5F7B2222D6D}" srcOrd="1" destOrd="0" parTransId="{FFB33848-C605-49BD-A3F4-AEC76D203822}" sibTransId="{AB37DBFA-9190-47A6-A332-95A2413E3026}"/>
    <dgm:cxn modelId="{8C6456EB-6A48-48FB-8846-8B756CA20D12}" type="presOf" srcId="{ACE18EF4-5229-4D61-A14C-E5E5B3DF9951}" destId="{6B74ECF7-C253-4C5E-A75C-953F0B3A02BD}" srcOrd="0" destOrd="0" presId="urn:microsoft.com/office/officeart/2018/2/layout/IconVerticalSolidList"/>
    <dgm:cxn modelId="{52A8D533-DE11-422D-8A5B-57622BCB39D0}" type="presParOf" srcId="{FFF68A67-34D6-470C-A368-B05E39D7375F}" destId="{5832BFDB-130D-4D48-A4C3-44CBEAFB2C5A}" srcOrd="0" destOrd="0" presId="urn:microsoft.com/office/officeart/2018/2/layout/IconVerticalSolidList"/>
    <dgm:cxn modelId="{7AEDB650-21AB-47C6-A9F0-300256B4E7C2}" type="presParOf" srcId="{5832BFDB-130D-4D48-A4C3-44CBEAFB2C5A}" destId="{1D102C16-0DDF-4DA0-95D1-A56F0B48DF1C}" srcOrd="0" destOrd="0" presId="urn:microsoft.com/office/officeart/2018/2/layout/IconVerticalSolidList"/>
    <dgm:cxn modelId="{958ECD50-78BA-4CE6-88B5-3ADF5E00D658}" type="presParOf" srcId="{5832BFDB-130D-4D48-A4C3-44CBEAFB2C5A}" destId="{141BC21F-004E-4DCF-9E05-70C9EAC8CC21}" srcOrd="1" destOrd="0" presId="urn:microsoft.com/office/officeart/2018/2/layout/IconVerticalSolidList"/>
    <dgm:cxn modelId="{1C5735D0-8E62-45D7-9DD1-D29D2C536226}" type="presParOf" srcId="{5832BFDB-130D-4D48-A4C3-44CBEAFB2C5A}" destId="{4F5A16EF-72C6-40F1-A1DA-E0DC26334861}" srcOrd="2" destOrd="0" presId="urn:microsoft.com/office/officeart/2018/2/layout/IconVerticalSolidList"/>
    <dgm:cxn modelId="{43527122-3479-4396-8306-69636D519D60}" type="presParOf" srcId="{5832BFDB-130D-4D48-A4C3-44CBEAFB2C5A}" destId="{32502A6A-4ACA-4A07-96A1-3AA7A09E4D18}" srcOrd="3" destOrd="0" presId="urn:microsoft.com/office/officeart/2018/2/layout/IconVerticalSolidList"/>
    <dgm:cxn modelId="{409E28F4-9894-4199-BC62-88653A83C5FF}" type="presParOf" srcId="{FFF68A67-34D6-470C-A368-B05E39D7375F}" destId="{1AE5295E-56D3-4D18-9E4D-EE2905F48826}" srcOrd="1" destOrd="0" presId="urn:microsoft.com/office/officeart/2018/2/layout/IconVerticalSolidList"/>
    <dgm:cxn modelId="{85B11D33-0F4E-40DE-A7D0-FB2BBBEC1879}" type="presParOf" srcId="{FFF68A67-34D6-470C-A368-B05E39D7375F}" destId="{76495FA5-CA83-467D-A415-C61F35BEDB10}" srcOrd="2" destOrd="0" presId="urn:microsoft.com/office/officeart/2018/2/layout/IconVerticalSolidList"/>
    <dgm:cxn modelId="{6C793D0D-ECF2-4CF0-B629-65E5183A2D6D}" type="presParOf" srcId="{76495FA5-CA83-467D-A415-C61F35BEDB10}" destId="{04C426FB-083F-4384-9804-75A885ED132F}" srcOrd="0" destOrd="0" presId="urn:microsoft.com/office/officeart/2018/2/layout/IconVerticalSolidList"/>
    <dgm:cxn modelId="{45871741-4E52-491B-B1ED-C9BF337419A2}" type="presParOf" srcId="{76495FA5-CA83-467D-A415-C61F35BEDB10}" destId="{D97698A8-643C-4350-8ECB-7B8FB132D59E}" srcOrd="1" destOrd="0" presId="urn:microsoft.com/office/officeart/2018/2/layout/IconVerticalSolidList"/>
    <dgm:cxn modelId="{CD8D7B91-B9D4-4159-B1FF-6B0FD65033BE}" type="presParOf" srcId="{76495FA5-CA83-467D-A415-C61F35BEDB10}" destId="{7E77BCAC-535F-4F5E-B9A2-1580621A4035}" srcOrd="2" destOrd="0" presId="urn:microsoft.com/office/officeart/2018/2/layout/IconVerticalSolidList"/>
    <dgm:cxn modelId="{F442C7C4-9808-4337-918D-8A839434D79D}" type="presParOf" srcId="{76495FA5-CA83-467D-A415-C61F35BEDB10}" destId="{E88A5C9B-12F3-4CA1-9489-FBDB0C9423CC}" srcOrd="3" destOrd="0" presId="urn:microsoft.com/office/officeart/2018/2/layout/IconVerticalSolidList"/>
    <dgm:cxn modelId="{5C542708-070F-4FFC-BC21-8C896CC09800}" type="presParOf" srcId="{FFF68A67-34D6-470C-A368-B05E39D7375F}" destId="{E79888A0-1B99-4F20-8048-366873B8C8CF}" srcOrd="3" destOrd="0" presId="urn:microsoft.com/office/officeart/2018/2/layout/IconVerticalSolidList"/>
    <dgm:cxn modelId="{23B67551-FEB0-44CB-A821-758C31502F20}" type="presParOf" srcId="{FFF68A67-34D6-470C-A368-B05E39D7375F}" destId="{922F816F-CC2A-4648-A95C-0AF70898CBE0}" srcOrd="4" destOrd="0" presId="urn:microsoft.com/office/officeart/2018/2/layout/IconVerticalSolidList"/>
    <dgm:cxn modelId="{77908006-553F-4465-94BA-13E5252B927F}" type="presParOf" srcId="{922F816F-CC2A-4648-A95C-0AF70898CBE0}" destId="{4E3443D1-72F4-4787-8733-37D837E8BFED}" srcOrd="0" destOrd="0" presId="urn:microsoft.com/office/officeart/2018/2/layout/IconVerticalSolidList"/>
    <dgm:cxn modelId="{A8DC3B57-EFEC-4550-949F-3304619C9C81}" type="presParOf" srcId="{922F816F-CC2A-4648-A95C-0AF70898CBE0}" destId="{C4344E56-2089-4530-8850-C5614F1D2EAF}" srcOrd="1" destOrd="0" presId="urn:microsoft.com/office/officeart/2018/2/layout/IconVerticalSolidList"/>
    <dgm:cxn modelId="{99E08F9F-15C8-4481-AA9D-25434E56D6E2}" type="presParOf" srcId="{922F816F-CC2A-4648-A95C-0AF70898CBE0}" destId="{103C1278-2C6A-4193-8096-97E580A3DB42}" srcOrd="2" destOrd="0" presId="urn:microsoft.com/office/officeart/2018/2/layout/IconVerticalSolidList"/>
    <dgm:cxn modelId="{57A91E4A-F563-42A8-B204-23FC4DBB3C3E}" type="presParOf" srcId="{922F816F-CC2A-4648-A95C-0AF70898CBE0}" destId="{6B74ECF7-C253-4C5E-A75C-953F0B3A02B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Navigate to Revenue Online.</a:t>
          </a:r>
          <a:endParaRPr lang="en-US" sz="2500" kern="1200" dirty="0"/>
        </a:p>
      </dsp:txBody>
      <dsp:txXfrm>
        <a:off x="1435590" y="531"/>
        <a:ext cx="9080009" cy="1242935"/>
      </dsp:txXfrm>
    </dsp:sp>
    <dsp:sp modelId="{04C426FB-083F-4384-9804-75A885ED132F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Scroll down to the Businesses panel.</a:t>
          </a:r>
        </a:p>
      </dsp:txBody>
      <dsp:txXfrm>
        <a:off x="1435590" y="1554201"/>
        <a:ext cx="9080009" cy="1242935"/>
      </dsp:txXfrm>
    </dsp:sp>
    <dsp:sp modelId="{4E3443D1-72F4-4787-8733-37D837E8BFED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Click on “Apply for ACH Credit”.</a:t>
          </a:r>
        </a:p>
      </dsp:txBody>
      <dsp:txXfrm>
        <a:off x="1435590" y="3107870"/>
        <a:ext cx="9080009" cy="12429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02C16-0DDF-4DA0-95D1-A56F0B48DF1C}">
      <dsp:nvSpPr>
        <dsp:cNvPr id="0" name=""/>
        <dsp:cNvSpPr/>
      </dsp:nvSpPr>
      <dsp:spPr>
        <a:xfrm>
          <a:off x="0" y="0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1BC21F-004E-4DCF-9E05-70C9EAC8CC21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02A6A-4ACA-4A07-96A1-3AA7A09E4D18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Choose “Corporate Activity Tax” as the account type.</a:t>
          </a:r>
        </a:p>
      </dsp:txBody>
      <dsp:txXfrm>
        <a:off x="1816103" y="671"/>
        <a:ext cx="4447536" cy="1572384"/>
      </dsp:txXfrm>
    </dsp:sp>
    <dsp:sp modelId="{04C426FB-083F-4384-9804-75A885ED132F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698A8-643C-4350-8ECB-7B8FB132D59E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A5C9B-12F3-4CA1-9489-FBDB0C9423CC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Enter all the required information such as business contact, address, etc.</a:t>
          </a:r>
        </a:p>
      </dsp:txBody>
      <dsp:txXfrm>
        <a:off x="1816103" y="1966151"/>
        <a:ext cx="4447536" cy="1572384"/>
      </dsp:txXfrm>
    </dsp:sp>
    <dsp:sp modelId="{4E3443D1-72F4-4787-8733-37D837E8BFED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44E56-2089-4530-8850-C5614F1D2EAF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74ECF7-C253-4C5E-A75C-953F0B3A02BD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Verify your information and then submit the application. You will receive an email with further instructions after submission.</a:t>
          </a:r>
        </a:p>
      </dsp:txBody>
      <dsp:txXfrm>
        <a:off x="1816103" y="3931632"/>
        <a:ext cx="4447536" cy="1572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8D1C7-9CBE-4284-9C7C-CF60303AD4A8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59DCC-177F-4C18-ADC2-707110EBBB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44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555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2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442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759DCC-177F-4C18-ADC2-707110EBBBB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035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96D3D-F0EA-4627-A4E3-4ED3145D9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19974-497C-47E5-B637-C345F0BE4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6997B-3775-431D-921E-FB30CCDF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DC118-7765-4339-A5CE-B13244CBE85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08FFB-ABC0-492F-8830-153E8CE6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80B276-CB50-4C8D-9C7D-074907DE5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7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CA86-A4D4-4ECF-A400-766E3F4E8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EA8F98-17C3-4816-8D29-294E5BC34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A6FE2-D465-419D-B73C-7584475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3E18-F2FB-4983-9963-980494E7316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27AFA-EE5A-4BAB-8555-F7AD4E0DC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82BE-E04A-4C18-BA0E-7C7337BD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02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27450-A26B-496C-91F3-70BBD3FE4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72827-C9DF-4BBE-B3A6-96DDE71A1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CA968-6B09-49A6-A321-8BB8EBC3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DB7E3-707B-434E-A33B-F95043524E77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A27DA-A103-4BE6-90F1-8B4D2A8A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D219D-CD71-4FED-9681-C1D4F81AE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3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80E3-99B2-46AE-8D55-1413516F1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BC196-7817-400B-B24C-127BD3668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6C0DA-A342-419F-A8FF-11C1C128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D3F74-5F08-4252-932F-5E261ECA13D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AEF86D-3D7F-4B84-A14C-1364171B5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226D-EDE2-421D-AD56-A6EA7F25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561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35381-98D8-4370-8616-5D2867D5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3E8B0-1588-4671-BEB3-ACBFD1A22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31F74-4EF6-4590-BFAA-B4BCAF02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98B6-8612-4346-A89C-B364B2CCE2B6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A5B1A-F2E6-4083-B738-C4C80D690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81ADF-7127-436B-B383-6853AA53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73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4D36E-A6F7-4D8A-9345-DF0D974A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060D-EAB3-4B28-9FC5-48F5011508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411F8-66B9-44F9-9B05-083507997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1C9564-ADE2-47D7-9780-41C32E69A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FE9C5-E20C-47AC-A979-731200D71F7E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14FA0-0E54-48C5-A8E3-98FA3D39A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EFA09-35BF-40C2-A00F-93528D77C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91EEB-89AA-4454-8036-7B3103705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30EF1-03E8-4FE2-B82D-FF1FC58EA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580AA-506A-4DD4-A139-85C501E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9BCD2-99E4-43C9-B547-2EE3777E8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FB3D22-CBEC-4D83-8C9F-3F7C31093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711B1-CA7B-4651-9B54-9EFCA5B43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0CCD-6321-4232-BEE3-BEB8242F86A3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E17D45-DB0A-497C-B636-B0C95851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1AA01F-6907-43F5-A13D-632953ED0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8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2BAF-CDF8-4628-9885-92AECFA7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6065D5-1954-435A-A35A-9DF995597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EE5B4-5217-481B-9437-3A8D99589235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95064-203C-4FA9-A8F6-A323E91C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1EFCA-51C1-4C31-8B9F-903CB9FA7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4BB34-27EC-4541-9A91-8C411188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15076-7713-4626-B3ED-2D5C513D0B12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24D303-DAB3-4B74-AE52-B12EA9CC5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0BE41-A9D5-425D-B754-E98E73D4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7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7E3D1-0804-4C4E-8C27-6163CDDA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3B70-84BB-473A-88FC-A9927B0AD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AA785-35A1-4781-94E5-7C0BE8F0D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EC0525-3F1F-4618-B6C0-0BFD9110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74B3E-561A-45B0-A5B7-928FFB87141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F1AC0-07EA-422D-89FE-847DFD97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321261-FDA7-4688-A7C7-5DA8EADD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92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ACCF-11D1-43F2-BC0D-BD057A26D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3A178D-8BDF-4A61-B7A4-F0A92343E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75DBC-1929-4415-AC83-ECC38E34E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70EAF-838B-41D9-AD15-707783543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FCA14-A8AF-4F3F-809A-9E38A91AA981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EFE9E-A088-4DB6-93FA-08462B203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F0148-1968-4AF6-ABA5-D34FE7414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3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153F3-9C64-413E-A391-7B55408D7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F689B-B2E0-4A62-9C31-FF484B5C7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FAA84-EDDB-42FD-9C9F-8A45EF7016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D35F8-F3A2-413A-AA78-3131A686CB68}" type="datetime1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632E7-F592-4A2F-9EF9-487F2BB15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12587-F954-4D4C-AAC8-AE5917132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79467-D475-44BA-A6A1-CAD0337F3F4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9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D136-909F-4436-9D9B-7C1B8F8C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7872" y="1093788"/>
            <a:ext cx="3946781" cy="2967208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Corporate Activity Tax (CAT) </a:t>
            </a:r>
            <a:r>
              <a:rPr lang="en-US" sz="4400" dirty="0"/>
              <a:t>Payment by ACH Credit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E626B20-55A9-438E-BBD3-9E49CE672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619624"/>
            <a:ext cx="5251703" cy="1038225"/>
          </a:xfrm>
        </p:spPr>
        <p:txBody>
          <a:bodyPr>
            <a:noAutofit/>
          </a:bodyPr>
          <a:lstStyle/>
          <a:p>
            <a:pPr algn="r"/>
            <a:r>
              <a:rPr lang="en-US" sz="1800" dirty="0"/>
              <a:t>A Presentation for Taxpayers </a:t>
            </a:r>
          </a:p>
          <a:p>
            <a:pPr algn="r"/>
            <a:r>
              <a:rPr lang="en-US" sz="1800" dirty="0"/>
              <a:t>September 08, 2025</a:t>
            </a:r>
          </a:p>
          <a:p>
            <a:pPr algn="r"/>
            <a:r>
              <a:rPr lang="en-US" sz="1800" dirty="0"/>
              <a:t> </a:t>
            </a:r>
          </a:p>
        </p:txBody>
      </p:sp>
      <p:grpSp>
        <p:nvGrpSpPr>
          <p:cNvPr id="5" name="Group 4" descr="Logo, Oregon Department of Revenue">
            <a:extLst>
              <a:ext uri="{FF2B5EF4-FFF2-40B4-BE49-F238E27FC236}">
                <a16:creationId xmlns:a16="http://schemas.microsoft.com/office/drawing/2014/main" id="{4A0F0094-3483-4F9C-BAC9-FBE6297B2F0E}"/>
              </a:ext>
            </a:extLst>
          </p:cNvPr>
          <p:cNvGrpSpPr/>
          <p:nvPr/>
        </p:nvGrpSpPr>
        <p:grpSpPr>
          <a:xfrm>
            <a:off x="321734" y="2261661"/>
            <a:ext cx="11211136" cy="2230329"/>
            <a:chOff x="321734" y="2261661"/>
            <a:chExt cx="11211136" cy="2230329"/>
          </a:xfrm>
        </p:grpSpPr>
        <p:pic>
          <p:nvPicPr>
            <p:cNvPr id="21" name="Picture 20" descr="Oregon Department of Revenue Logo">
              <a:extLst>
                <a:ext uri="{FF2B5EF4-FFF2-40B4-BE49-F238E27FC236}">
                  <a16:creationId xmlns:a16="http://schemas.microsoft.com/office/drawing/2014/main" id="{9AD3DD1B-740A-4637-B025-1BF3AB9800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734" y="2261661"/>
              <a:ext cx="5452533" cy="1799335"/>
            </a:xfrm>
            <a:prstGeom prst="rect">
              <a:avLst/>
            </a:prstGeom>
          </p:spPr>
        </p:pic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10339A1-F963-410D-975A-DE942D760591}"/>
                </a:ext>
              </a:extLst>
            </p:cNvPr>
            <p:cNvGrpSpPr/>
            <p:nvPr/>
          </p:nvGrpSpPr>
          <p:grpSpPr>
            <a:xfrm>
              <a:off x="697230" y="4171950"/>
              <a:ext cx="10835640" cy="320040"/>
              <a:chOff x="697230" y="4171950"/>
              <a:chExt cx="10835640" cy="32004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BDB087A8-F80B-4DC2-9F63-7DF17CDE6D82}"/>
                  </a:ext>
                </a:extLst>
              </p:cNvPr>
              <p:cNvSpPr/>
              <p:nvPr/>
            </p:nvSpPr>
            <p:spPr>
              <a:xfrm>
                <a:off x="697230" y="4171950"/>
                <a:ext cx="10835640" cy="3200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CFB20EE-555D-4A11-932D-3D68788458D8}"/>
                  </a:ext>
                </a:extLst>
              </p:cNvPr>
              <p:cNvSpPr/>
              <p:nvPr/>
            </p:nvSpPr>
            <p:spPr>
              <a:xfrm>
                <a:off x="838197" y="4303733"/>
                <a:ext cx="10506456" cy="548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3996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C00F-3AF3-4297-B3D8-F798A72D752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75767" y="1188637"/>
            <a:ext cx="2988234" cy="448072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4AD47-B2D4-48C5-87BB-8BA0210CA75D}"/>
              </a:ext>
            </a:extLst>
          </p:cNvPr>
          <p:cNvSpPr txBox="1">
            <a:spLocks/>
          </p:cNvSpPr>
          <p:nvPr/>
        </p:nvSpPr>
        <p:spPr>
          <a:xfrm>
            <a:off x="5255260" y="1648870"/>
            <a:ext cx="4702848" cy="35602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01</a:t>
            </a:r>
            <a:r>
              <a:rPr lang="en-US" sz="2400" dirty="0"/>
              <a:t> 	Starting the ACH Credit 	Application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02</a:t>
            </a:r>
            <a:r>
              <a:rPr lang="en-US" sz="2400" dirty="0"/>
              <a:t> 	ACH Credit Application 	Information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03</a:t>
            </a:r>
            <a:r>
              <a:rPr lang="en-US" sz="2400" dirty="0"/>
              <a:t> 	ACH Credit Addenda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04</a:t>
            </a:r>
            <a:r>
              <a:rPr lang="en-US" sz="2400" dirty="0"/>
              <a:t> 	Resources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C5D7616-88AA-440B-B730-CA54B621A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59643" y="1853514"/>
            <a:ext cx="0" cy="316332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54503-C36B-4DEB-9775-7A6D57ED3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4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09D402-8103-B879-AB32-6AB3B9D0A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E4A22C-96AA-44FB-92E3-B89C117D6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8465" y="3298722"/>
            <a:ext cx="8495070" cy="17844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</a:rPr>
              <a:t>Applying for ACH Credit</a:t>
            </a: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AA133-B61F-4388-9587-D4A6196DC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48465" y="5258851"/>
            <a:ext cx="8495070" cy="904005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endParaRPr lang="en-US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69FD3-273A-4CD6-8578-C6519EE6A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40EC330-A685-42D2-FAC8-30A843138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50291" y="942890"/>
            <a:ext cx="2091417" cy="209141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E8E16B5-12A0-47BE-A7EE-58B490F1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5508263" y="1400862"/>
            <a:ext cx="1175474" cy="1175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4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dirty="0"/>
              <a:t>Starting the ACH Credit Application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75736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88E810-8D33-4273-9FD2-AAC67DEF1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0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B0116-7569-43C0-A5DC-0B38A39A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en-US" dirty="0"/>
              <a:t>ACH Credit Application Information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0DF7E9-B4E2-4C32-B103-A61712F74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6655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AA0A03-DCA8-4011-9509-093F9EAA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576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ED52-0A4C-4D09-8F34-AE79A426D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625162"/>
            <a:ext cx="4153767" cy="1667975"/>
          </a:xfrm>
        </p:spPr>
        <p:txBody>
          <a:bodyPr>
            <a:normAutofit/>
          </a:bodyPr>
          <a:lstStyle/>
          <a:p>
            <a:r>
              <a:rPr lang="en-US" dirty="0"/>
              <a:t>ACH Credit Addenda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3349EBF-BF43-4DD0-821F-56B6798DA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372" y="4625162"/>
            <a:ext cx="6304540" cy="1667975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We use the Tax Payment (TXP) Banking convention on ACH Credit addenda records to post estimated tax payments.</a:t>
            </a:r>
          </a:p>
          <a:p>
            <a:pPr marL="0" indent="0">
              <a:buNone/>
            </a:pPr>
            <a:r>
              <a:rPr lang="en-US" sz="2000" dirty="0"/>
              <a:t>The following example shows an addenda record for a payment of $5,985.00:</a:t>
            </a:r>
          </a:p>
          <a:p>
            <a:r>
              <a:rPr lang="en-US" sz="2000" dirty="0"/>
              <a:t>705TXP*9312345678*02001*181231*2*598500\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9D4A7FB-A45B-478F-BBB0-9BACDDBE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E479467-D475-44BA-A6A1-CAD0337F3F46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2D63EDE-3EE6-6849-8083-B59CA167C1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537028"/>
              </p:ext>
            </p:extLst>
          </p:nvPr>
        </p:nvGraphicFramePr>
        <p:xfrm>
          <a:off x="1706880" y="719666"/>
          <a:ext cx="877824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145064239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62787568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85375085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34351538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806482504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654968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Addenda Prefix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Federal Identification Number (FEIN)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Tax Program Code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Tax Year End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Quarter (1, 2, 3, or 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Tax 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7992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Always use 705TXP, plus an asterisk.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Nine numerical digits, plus an asterisk.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Always use 02001, plus an asterisk.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Six numerical digits, plus an asterisk, formatted as YYMMDD.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One numerical digit, plus an asterisk.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Enter an amount with no leading zeros, and no decimals for the cents, followed by a backslash terminator.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747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13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88B8DD-E47E-3195-CFF9-8DE420414B4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Do you have questions or need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68737-6951-4900-8AC9-13E6D8115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Do you have questions or need help? </a:t>
            </a:r>
          </a:p>
          <a:p>
            <a:pPr marL="0" indent="0">
              <a:buNone/>
            </a:pPr>
            <a:r>
              <a:rPr lang="en-US" dirty="0"/>
              <a:t>www.oregon.gov/dor </a:t>
            </a:r>
          </a:p>
          <a:p>
            <a:pPr marL="0" indent="0">
              <a:buNone/>
            </a:pPr>
            <a:r>
              <a:rPr lang="en-US" dirty="0"/>
              <a:t>503-947-2017 </a:t>
            </a:r>
          </a:p>
          <a:p>
            <a:pPr marL="0" indent="0">
              <a:buNone/>
            </a:pPr>
            <a:r>
              <a:rPr lang="en-US" dirty="0"/>
              <a:t>Coordinator.EFT@dor.oregon.gov </a:t>
            </a:r>
          </a:p>
          <a:p>
            <a:pPr marL="0" indent="0">
              <a:buNone/>
            </a:pPr>
            <a:r>
              <a:rPr lang="en-US" dirty="0"/>
              <a:t>Contact us for ADA accommodations or assistance in other languages.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1CAF89-288B-43F3-A488-33CB86D3E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79467-D475-44BA-A6A1-CAD0337F3F46}" type="slidenum">
              <a:rPr lang="en-US" smtClean="0"/>
              <a:t>7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760752E-4DEC-4819-A234-AF6ABD296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7410" y="2800346"/>
            <a:ext cx="3744435" cy="1188723"/>
            <a:chOff x="-7410" y="2800346"/>
            <a:chExt cx="3744435" cy="1188723"/>
          </a:xfrm>
        </p:grpSpPr>
        <p:pic>
          <p:nvPicPr>
            <p:cNvPr id="7" name="Picture 6" descr="Oregon Department of Revenue Logo">
              <a:extLst>
                <a:ext uri="{FF2B5EF4-FFF2-40B4-BE49-F238E27FC236}">
                  <a16:creationId xmlns:a16="http://schemas.microsoft.com/office/drawing/2014/main" id="{58BC0F87-4728-4F1A-A09F-191BFB376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1248" y="2951197"/>
              <a:ext cx="2895777" cy="955606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8A5ECA7-21D9-483A-BD14-4B6733DE2730}"/>
                </a:ext>
              </a:extLst>
            </p:cNvPr>
            <p:cNvSpPr/>
            <p:nvPr/>
          </p:nvSpPr>
          <p:spPr>
            <a:xfrm>
              <a:off x="-7410" y="2800346"/>
              <a:ext cx="636059" cy="118872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32802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evenue Blue">
      <a:dk1>
        <a:sysClr val="windowText" lastClr="000000"/>
      </a:dk1>
      <a:lt1>
        <a:sysClr val="window" lastClr="FFFFFF"/>
      </a:lt1>
      <a:dk2>
        <a:srgbClr val="165B9F"/>
      </a:dk2>
      <a:lt2>
        <a:srgbClr val="E7E6E6"/>
      </a:lt2>
      <a:accent1>
        <a:srgbClr val="165B9F"/>
      </a:accent1>
      <a:accent2>
        <a:srgbClr val="062C52"/>
      </a:accent2>
      <a:accent3>
        <a:srgbClr val="3891EB"/>
      </a:accent3>
      <a:accent4>
        <a:srgbClr val="EB7838"/>
      </a:accent4>
      <a:accent5>
        <a:srgbClr val="EBC409"/>
      </a:accent5>
      <a:accent6>
        <a:srgbClr val="9E6B16"/>
      </a:accent6>
      <a:hlink>
        <a:srgbClr val="0046E3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enue Blue PPT Template.potx" id="{7D5166D8-BF94-40A5-A1D5-634E46F12423}" vid="{BC0B8576-7BD7-4D39-9503-360AAD5CBC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90197C6C6DEE45AB26D2BD6130F280" ma:contentTypeVersion="57" ma:contentTypeDescription="Create a new document." ma:contentTypeScope="" ma:versionID="cda2802660d695002e39d87787edaffb">
  <xsd:schema xmlns:xsd="http://www.w3.org/2001/XMLSchema" xmlns:xs="http://www.w3.org/2001/XMLSchema" xmlns:p="http://schemas.microsoft.com/office/2006/metadata/properties" xmlns:ns1="http://schemas.microsoft.com/sharepoint/v3" xmlns:ns2="7e67b09f-8cec-41e7-8019-71d0205fa43a" targetNamespace="http://schemas.microsoft.com/office/2006/metadata/properties" ma:root="true" ma:fieldsID="32738a89d038f410cbbfdd8c7ce83802" ns1:_="" ns2:_="">
    <xsd:import namespace="http://schemas.microsoft.com/sharepoint/v3"/>
    <xsd:import namespace="7e67b09f-8cec-41e7-8019-71d0205fa43a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67b09f-8cec-41e7-8019-71d0205fa43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AC452D-9FBD-4EF6-B91C-25BA9D811B85}">
  <ds:schemaRefs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0285cf4f-d837-4260-83c6-f2c10d5c5e91"/>
    <ds:schemaRef ds:uri="84465395-cfad-4753-ab9a-9f93658e09f5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7393602-58D5-4A84-B225-1D8A92BDCB35}"/>
</file>

<file path=customXml/itemProps3.xml><?xml version="1.0" encoding="utf-8"?>
<ds:datastoreItem xmlns:ds="http://schemas.openxmlformats.org/officeDocument/2006/customXml" ds:itemID="{D42D8D21-22F1-46C4-8C8B-0866C199239D}"/>
</file>

<file path=docMetadata/LabelInfo.xml><?xml version="1.0" encoding="utf-8"?>
<clbl:labelList xmlns:clbl="http://schemas.microsoft.com/office/2020/mipLabelMetadata">
  <clbl:label id="{09b73270-2993-4076-be47-9c78f42a1e8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Revenue-Blue-PPT-Template</Template>
  <TotalTime>80</TotalTime>
  <Words>310</Words>
  <Application>Microsoft Office PowerPoint</Application>
  <PresentationFormat>Widescreen</PresentationFormat>
  <Paragraphs>50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Corporate Activity Tax (CAT) Payment by ACH Credit</vt:lpstr>
      <vt:lpstr>Agenda</vt:lpstr>
      <vt:lpstr>Applying for ACH Credit</vt:lpstr>
      <vt:lpstr>Starting the ACH Credit Application</vt:lpstr>
      <vt:lpstr>ACH Credit Application Information</vt:lpstr>
      <vt:lpstr>ACH Credit Addenda</vt:lpstr>
      <vt:lpstr>Do you have questions or need help?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KOLLING Megan * DOR</dc:creator>
  <cp:lastModifiedBy>MCKINNEY Simone * DOR</cp:lastModifiedBy>
  <cp:revision>11</cp:revision>
  <dcterms:created xsi:type="dcterms:W3CDTF">2025-05-12T19:11:12Z</dcterms:created>
  <dcterms:modified xsi:type="dcterms:W3CDTF">2025-09-09T20:59:56Z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b79d039-fcd0-4045-9c78-4cfb2eba0904_Enabled">
    <vt:lpwstr>true</vt:lpwstr>
  </property>
  <property fmtid="{D5CDD505-2E9C-101B-9397-08002B2CF9AE}" pid="3" name="MSIP_Label_db79d039-fcd0-4045-9c78-4cfb2eba0904_SetDate">
    <vt:lpwstr>2023-10-17T23:07:52Z</vt:lpwstr>
  </property>
  <property fmtid="{D5CDD505-2E9C-101B-9397-08002B2CF9AE}" pid="4" name="MSIP_Label_db79d039-fcd0-4045-9c78-4cfb2eba0904_Method">
    <vt:lpwstr>Privileged</vt:lpwstr>
  </property>
  <property fmtid="{D5CDD505-2E9C-101B-9397-08002B2CF9AE}" pid="5" name="MSIP_Label_db79d039-fcd0-4045-9c78-4cfb2eba0904_Name">
    <vt:lpwstr>Level 2 - Limited (Items)</vt:lpwstr>
  </property>
  <property fmtid="{D5CDD505-2E9C-101B-9397-08002B2CF9AE}" pid="6" name="MSIP_Label_db79d039-fcd0-4045-9c78-4cfb2eba0904_SiteId">
    <vt:lpwstr>aa3f6932-fa7c-47b4-a0ce-a598cad161cf</vt:lpwstr>
  </property>
  <property fmtid="{D5CDD505-2E9C-101B-9397-08002B2CF9AE}" pid="7" name="MSIP_Label_db79d039-fcd0-4045-9c78-4cfb2eba0904_ActionId">
    <vt:lpwstr>f844ce97-cdae-4273-95a5-8b506e8c6b77</vt:lpwstr>
  </property>
  <property fmtid="{D5CDD505-2E9C-101B-9397-08002B2CF9AE}" pid="8" name="MSIP_Label_db79d039-fcd0-4045-9c78-4cfb2eba0904_ContentBits">
    <vt:lpwstr>0</vt:lpwstr>
  </property>
  <property fmtid="{D5CDD505-2E9C-101B-9397-08002B2CF9AE}" pid="9" name="ContentTypeId">
    <vt:lpwstr>0x0101009590197C6C6DEE45AB26D2BD6130F280</vt:lpwstr>
  </property>
  <property fmtid="{D5CDD505-2E9C-101B-9397-08002B2CF9AE}" pid="10" name="MediaServiceImageTags">
    <vt:lpwstr/>
  </property>
  <property fmtid="{D5CDD505-2E9C-101B-9397-08002B2CF9AE}" pid="11" name="_MarkAsFinal">
    <vt:bool>true</vt:bool>
  </property>
</Properties>
</file>