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339" r:id="rId5"/>
    <p:sldId id="294" r:id="rId6"/>
    <p:sldId id="338" r:id="rId7"/>
    <p:sldId id="335" r:id="rId8"/>
    <p:sldId id="34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anna D" initials="RJD" lastIdx="3" clrIdx="0">
    <p:extLst>
      <p:ext uri="{19B8F6BF-5375-455C-9EA6-DF929625EA0E}">
        <p15:presenceInfo xmlns:p15="http://schemas.microsoft.com/office/powerpoint/2012/main" userId="S::ROBEJOAN@dor.oregon.gov::1abd1ea0-6820-4161-b1ba-432e2e6d7a62" providerId="AD"/>
      </p:ext>
    </p:extLst>
  </p:cmAuthor>
  <p:cmAuthor id="2" name="KWASNIK James M" initials="KJM" lastIdx="2" clrIdx="1">
    <p:extLst>
      <p:ext uri="{19B8F6BF-5375-455C-9EA6-DF929625EA0E}">
        <p15:presenceInfo xmlns:p15="http://schemas.microsoft.com/office/powerpoint/2012/main" userId="S::KWASJAME@dor.oregon.gov::285f4ea1-aa54-48c6-926f-c21e75cd3f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467" autoAdjust="0"/>
  </p:normalViewPr>
  <p:slideViewPr>
    <p:cSldViewPr snapToGrid="0" showGuides="1">
      <p:cViewPr varScale="1">
        <p:scale>
          <a:sx n="95" d="100"/>
          <a:sy n="95" d="100"/>
        </p:scale>
        <p:origin x="396" y="96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13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Visit our main Revenue building at: 955 Center St NE, Salem OR 97301.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Walk up to the Payment Center front desk.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Make your payment with cash and receive a receipt for your transaction.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pt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Visit our main Revenue building at: 955 Center St NE, Salem OR 97301.</a:t>
          </a:r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Walk up to the Payment Center front desk.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Make your payment with cash and receive a receipt for your transaction.</a:t>
          </a: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D1C7-9CBE-4284-9C7C-CF60303AD4A8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DCC-177F-4C18-ADC2-707110EBB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5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6D3D-F0EA-4627-A4E3-4ED3145D9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19974-497C-47E5-B637-C345F0BE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997B-3775-431D-921E-FB30CCDF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DC118-7765-4339-A5CE-B13244CBE85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8FFB-ABC0-492F-8830-153E8CE6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0B276-CB50-4C8D-9C7D-074907DE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7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CA86-A4D4-4ECF-A400-766E3F4E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8F98-17C3-4816-8D29-294E5BC34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A6FE2-D465-419D-B73C-7584475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E18-F2FB-4983-9963-980494E7316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AFA-EE5A-4BAB-8555-F7AD4E0D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82BE-E04A-4C18-BA0E-7C7337BD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7450-A26B-496C-91F3-70BBD3FE4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827-C9DF-4BBE-B3A6-96DDE71A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CA968-6B09-49A6-A321-8BB8EB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B7E3-707B-434E-A33B-F95043524E7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27DA-A103-4BE6-90F1-8B4D2A8A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219D-CD71-4FED-9681-C1D4F81A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80E3-99B2-46AE-8D55-1413516F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C196-7817-400B-B24C-127BD3668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6C0DA-A342-419F-A8FF-11C1C128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D3F74-5F08-4252-932F-5E261ECA13D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EF86D-3D7F-4B84-A14C-1364171B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226D-EDE2-421D-AD56-A6EA7F25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5381-98D8-4370-8616-5D2867D5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3E8B0-1588-4671-BEB3-ACBFD1A2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31F74-4EF6-4590-BFAA-B4BCAF02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98B6-8612-4346-A89C-B364B2CCE2B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5B1A-F2E6-4083-B738-C4C80D6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1ADF-7127-436B-B383-6853AA5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3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D36E-A6F7-4D8A-9345-DF0D974A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060D-EAB3-4B28-9FC5-48F501150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411F8-66B9-44F9-9B05-08350799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C9564-ADE2-47D7-9780-41C32E69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9C5-E20C-47AC-A979-731200D71F7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4FA0-0E54-48C5-A8E3-98FA3D3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EFA09-35BF-40C2-A00F-93528D77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1EEB-89AA-4454-8036-7B310370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30EF1-03E8-4FE2-B82D-FF1FC58E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80AA-506A-4DD4-A139-85C501E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CD2-99E4-43C9-B547-2EE3777E8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B3D22-CBEC-4D83-8C9F-3F7C31093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711B1-CA7B-4651-9B54-9EFCA5B4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0CCD-6321-4232-BEE3-BEB8242F86A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17D45-DB0A-497C-B636-B0C95851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AA01F-6907-43F5-A13D-632953ED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BAF-CDF8-4628-9885-92AECFA7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065D5-1954-435A-A35A-9DF99559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E5B4-5217-481B-9437-3A8D995892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95064-203C-4FA9-A8F6-A323E91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1EFCA-51C1-4C31-8B9F-903CB9F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4BB34-27EC-4541-9A91-8C411188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5076-7713-4626-B3ED-2D5C513D0B1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4D303-DAB3-4B74-AE52-B12EA9CC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0BE41-A9D5-425D-B754-E98E73D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7E3D1-0804-4C4E-8C27-6163CDD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3B70-84BB-473A-88FC-A9927B0A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AA785-35A1-4781-94E5-7C0BE8F0D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525-3F1F-4618-B6C0-0BFD911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4B3E-561A-45B0-A5B7-928FFB87141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F1AC0-07EA-422D-89FE-847DFD97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1261-FDA7-4688-A7C7-5DA8EADD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ACCF-11D1-43F2-BC0D-BD057A2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A178D-8BDF-4A61-B7A4-F0A92343E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75DBC-1929-4415-AC83-ECC38E34E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70EAF-838B-41D9-AD15-70778354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FCA14-A8AF-4F3F-809A-9E38A91AA98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EFE9E-A088-4DB6-93FA-08462B20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F0148-1968-4AF6-ABA5-D34FE741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153F3-9C64-413E-A391-7B55408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F689B-B2E0-4A62-9C31-FF484B5C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AA84-EDDB-42FD-9C9F-8A45EF701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D35F8-F3A2-413A-AA78-3131A686CB6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32E7-F592-4A2F-9EF9-487F2BB15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12587-F954-4D4C-AAC8-AE5917132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9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136-909F-4436-9D9B-7C1B8F8C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872" y="1093788"/>
            <a:ext cx="3946781" cy="2967208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Corporate Activity Tax (CAT) </a:t>
            </a:r>
            <a:r>
              <a:rPr lang="en-US" sz="4400" dirty="0"/>
              <a:t>Payment by Cash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E626B20-55A9-438E-BBD3-9E49CE672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619624"/>
            <a:ext cx="5251703" cy="1038225"/>
          </a:xfrm>
        </p:spPr>
        <p:txBody>
          <a:bodyPr>
            <a:noAutofit/>
          </a:bodyPr>
          <a:lstStyle/>
          <a:p>
            <a:pPr algn="r"/>
            <a:r>
              <a:rPr lang="en-US" sz="1800" dirty="0"/>
              <a:t>A Presentation for Taxpayers </a:t>
            </a:r>
          </a:p>
          <a:p>
            <a:pPr algn="r"/>
            <a:r>
              <a:rPr lang="en-US" sz="1800" dirty="0"/>
              <a:t>September 08, 2025</a:t>
            </a:r>
          </a:p>
          <a:p>
            <a:pPr algn="r"/>
            <a:r>
              <a:rPr lang="en-US" sz="1800" dirty="0"/>
              <a:t> </a:t>
            </a:r>
          </a:p>
        </p:txBody>
      </p:sp>
      <p:grpSp>
        <p:nvGrpSpPr>
          <p:cNvPr id="5" name="Group 4" descr="Logo, Oregon Department of Revenue">
            <a:extLst>
              <a:ext uri="{FF2B5EF4-FFF2-40B4-BE49-F238E27FC236}">
                <a16:creationId xmlns:a16="http://schemas.microsoft.com/office/drawing/2014/main" id="{4A0F0094-3483-4F9C-BAC9-FBE6297B2F0E}"/>
              </a:ext>
            </a:extLst>
          </p:cNvPr>
          <p:cNvGrpSpPr/>
          <p:nvPr/>
        </p:nvGrpSpPr>
        <p:grpSpPr>
          <a:xfrm>
            <a:off x="321734" y="2261661"/>
            <a:ext cx="11211136" cy="2230329"/>
            <a:chOff x="321734" y="2261661"/>
            <a:chExt cx="11211136" cy="2230329"/>
          </a:xfrm>
        </p:grpSpPr>
        <p:pic>
          <p:nvPicPr>
            <p:cNvPr id="21" name="Picture 20" descr="Oregon Department of Revenue Logo">
              <a:extLst>
                <a:ext uri="{FF2B5EF4-FFF2-40B4-BE49-F238E27FC236}">
                  <a16:creationId xmlns:a16="http://schemas.microsoft.com/office/drawing/2014/main" id="{9AD3DD1B-740A-4637-B025-1BF3AB980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34" y="2261661"/>
              <a:ext cx="5452533" cy="1799335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339A1-F963-410D-975A-DE942D760591}"/>
                </a:ext>
              </a:extLst>
            </p:cNvPr>
            <p:cNvGrpSpPr/>
            <p:nvPr/>
          </p:nvGrpSpPr>
          <p:grpSpPr>
            <a:xfrm>
              <a:off x="697230" y="4171950"/>
              <a:ext cx="10835640" cy="320040"/>
              <a:chOff x="697230" y="4171950"/>
              <a:chExt cx="10835640" cy="32004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DB087A8-F80B-4DC2-9F63-7DF17CDE6D82}"/>
                  </a:ext>
                </a:extLst>
              </p:cNvPr>
              <p:cNvSpPr/>
              <p:nvPr/>
            </p:nvSpPr>
            <p:spPr>
              <a:xfrm>
                <a:off x="697230" y="4171950"/>
                <a:ext cx="10835640" cy="32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FB20EE-555D-4A11-932D-3D68788458D8}"/>
                  </a:ext>
                </a:extLst>
              </p:cNvPr>
              <p:cNvSpPr/>
              <p:nvPr/>
            </p:nvSpPr>
            <p:spPr>
              <a:xfrm>
                <a:off x="838197" y="4303733"/>
                <a:ext cx="10506456" cy="548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96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C00F-3AF3-4297-B3D8-F798A72D75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AD47-B2D4-48C5-87BB-8BA0210CA75D}"/>
              </a:ext>
            </a:extLst>
          </p:cNvPr>
          <p:cNvSpPr txBox="1">
            <a:spLocks/>
          </p:cNvSpPr>
          <p:nvPr/>
        </p:nvSpPr>
        <p:spPr>
          <a:xfrm>
            <a:off x="5255260" y="1648870"/>
            <a:ext cx="4702848" cy="35602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01</a:t>
            </a:r>
            <a:r>
              <a:rPr lang="en-US" sz="2400" dirty="0"/>
              <a:t> 	Making a CAT Payment by 	Cash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02</a:t>
            </a:r>
            <a:r>
              <a:rPr lang="en-US" sz="2400" dirty="0"/>
              <a:t> 	Resources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5D7616-88AA-440B-B730-CA54B621A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9643" y="1853514"/>
            <a:ext cx="0" cy="31633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4503-C36B-4DEB-9775-7A6D57ED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4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09D402-8103-B879-AB32-6AB3B9D0A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4A22C-96AA-44FB-92E3-B89C117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CAT Payment by </a:t>
            </a:r>
            <a:r>
              <a:rPr lang="en-US" sz="4400" dirty="0">
                <a:solidFill>
                  <a:srgbClr val="FFFFFF"/>
                </a:solidFill>
              </a:rPr>
              <a:t>Cash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9FD3-273A-4CD6-8578-C6519EE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0EC330-A685-42D2-FAC8-30A843138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0291" y="942890"/>
            <a:ext cx="2091417" cy="20914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 descr="Money with solid fill">
            <a:extLst>
              <a:ext uri="{FF2B5EF4-FFF2-40B4-BE49-F238E27FC236}">
                <a16:creationId xmlns:a16="http://schemas.microsoft.com/office/drawing/2014/main" id="{2E8E16B5-12A0-47BE-A7EE-58B490F1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08263" y="1400862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4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dirty="0"/>
              <a:t>Making a CAT Payment by Cash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2103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8E810-8D33-4273-9FD2-AAC67DEF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88B8DD-E47E-3195-CFF9-8DE420414B4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Do you have questions or need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737-6951-4900-8AC9-13E6D8115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Do you have questions or need help? </a:t>
            </a:r>
          </a:p>
          <a:p>
            <a:pPr marL="0" indent="0">
              <a:buNone/>
            </a:pPr>
            <a:r>
              <a:rPr lang="en-US" dirty="0"/>
              <a:t>www.oregon.gov/dor </a:t>
            </a:r>
          </a:p>
          <a:p>
            <a:pPr marL="0" indent="0">
              <a:buNone/>
            </a:pPr>
            <a:r>
              <a:rPr lang="en-US" dirty="0"/>
              <a:t>503-945-8005 </a:t>
            </a:r>
          </a:p>
          <a:p>
            <a:pPr marL="0" indent="0">
              <a:buNone/>
            </a:pPr>
            <a:r>
              <a:rPr lang="en-US"/>
              <a:t>OSBP.help</a:t>
            </a:r>
            <a:r>
              <a:rPr lang="en-US" dirty="0"/>
              <a:t>.dor@dor.oregon.gov </a:t>
            </a:r>
          </a:p>
          <a:p>
            <a:pPr marL="0" indent="0">
              <a:buNone/>
            </a:pPr>
            <a:r>
              <a:rPr lang="en-US" dirty="0"/>
              <a:t>Contact us for ADA accommodations or assistance in other languages.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CAF89-288B-43F3-A488-33CB86D3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60752E-4DEC-4819-A234-AF6ABD296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7410" y="2800346"/>
            <a:ext cx="3744435" cy="1188723"/>
            <a:chOff x="-7410" y="2800346"/>
            <a:chExt cx="3744435" cy="1188723"/>
          </a:xfrm>
        </p:grpSpPr>
        <p:pic>
          <p:nvPicPr>
            <p:cNvPr id="7" name="Picture 6" descr="Oregon Department of Revenue Logo">
              <a:extLst>
                <a:ext uri="{FF2B5EF4-FFF2-40B4-BE49-F238E27FC236}">
                  <a16:creationId xmlns:a16="http://schemas.microsoft.com/office/drawing/2014/main" id="{58BC0F87-4728-4F1A-A09F-191BFB376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248" y="2951197"/>
              <a:ext cx="2895777" cy="9556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A5ECA7-21D9-483A-BD14-4B6733DE2730}"/>
                </a:ext>
              </a:extLst>
            </p:cNvPr>
            <p:cNvSpPr/>
            <p:nvPr/>
          </p:nvSpPr>
          <p:spPr>
            <a:xfrm>
              <a:off x="-7410" y="2800346"/>
              <a:ext cx="636059" cy="1188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280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venue Blue">
      <a:dk1>
        <a:sysClr val="windowText" lastClr="000000"/>
      </a:dk1>
      <a:lt1>
        <a:sysClr val="window" lastClr="FFFFFF"/>
      </a:lt1>
      <a:dk2>
        <a:srgbClr val="165B9F"/>
      </a:dk2>
      <a:lt2>
        <a:srgbClr val="E7E6E6"/>
      </a:lt2>
      <a:accent1>
        <a:srgbClr val="165B9F"/>
      </a:accent1>
      <a:accent2>
        <a:srgbClr val="062C52"/>
      </a:accent2>
      <a:accent3>
        <a:srgbClr val="3891EB"/>
      </a:accent3>
      <a:accent4>
        <a:srgbClr val="EB7838"/>
      </a:accent4>
      <a:accent5>
        <a:srgbClr val="EBC409"/>
      </a:accent5>
      <a:accent6>
        <a:srgbClr val="9E6B16"/>
      </a:accent6>
      <a:hlink>
        <a:srgbClr val="0046E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enue Blue PPT Template.potx" id="{7D5166D8-BF94-40A5-A1D5-634E46F12423}" vid="{BC0B8576-7BD7-4D39-9503-360AAD5CBC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0197C6C6DEE45AB26D2BD6130F280" ma:contentTypeVersion="57" ma:contentTypeDescription="Create a new document." ma:contentTypeScope="" ma:versionID="cda2802660d695002e39d87787edaffb">
  <xsd:schema xmlns:xsd="http://www.w3.org/2001/XMLSchema" xmlns:xs="http://www.w3.org/2001/XMLSchema" xmlns:p="http://schemas.microsoft.com/office/2006/metadata/properties" xmlns:ns1="http://schemas.microsoft.com/sharepoint/v3" xmlns:ns2="7e67b09f-8cec-41e7-8019-71d0205fa43a" targetNamespace="http://schemas.microsoft.com/office/2006/metadata/properties" ma:root="true" ma:fieldsID="32738a89d038f410cbbfdd8c7ce83802" ns1:_="" ns2:_="">
    <xsd:import namespace="http://schemas.microsoft.com/sharepoint/v3"/>
    <xsd:import namespace="7e67b09f-8cec-41e7-8019-71d0205fa43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b09f-8cec-41e7-8019-71d0205fa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08A7C8-97EC-4352-A5BE-0160A6D61502}"/>
</file>

<file path=customXml/itemProps2.xml><?xml version="1.0" encoding="utf-8"?>
<ds:datastoreItem xmlns:ds="http://schemas.openxmlformats.org/officeDocument/2006/customXml" ds:itemID="{A6AC452D-9FBD-4EF6-B91C-25BA9D811B85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84465395-cfad-4753-ab9a-9f93658e09f5"/>
    <ds:schemaRef ds:uri="http://schemas.microsoft.com/office/2006/metadata/properties"/>
    <ds:schemaRef ds:uri="http://schemas.openxmlformats.org/package/2006/metadata/core-properties"/>
    <ds:schemaRef ds:uri="0285cf4f-d837-4260-83c6-f2c10d5c5e91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86F3CFD-949C-49C5-9901-2FF872F58EBA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Revenue-Blue-PPT-Template</Template>
  <TotalTime>93</TotalTime>
  <Words>131</Words>
  <Application>Microsoft Office PowerPoint</Application>
  <PresentationFormat>Widescreen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Corporate Activity Tax (CAT) Payment by Cash</vt:lpstr>
      <vt:lpstr>Agenda</vt:lpstr>
      <vt:lpstr>CAT Payment by Cash</vt:lpstr>
      <vt:lpstr>Making a CAT Payment by Cash</vt:lpstr>
      <vt:lpstr>Do you have questions or need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KOLLING Megan * DOR</dc:creator>
  <cp:lastModifiedBy>MCKINNEY Simone * DOR</cp:lastModifiedBy>
  <cp:revision>12</cp:revision>
  <dcterms:created xsi:type="dcterms:W3CDTF">2025-05-12T19:11:12Z</dcterms:created>
  <dcterms:modified xsi:type="dcterms:W3CDTF">2025-09-09T21:02:07Z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79d039-fcd0-4045-9c78-4cfb2eba0904_Enabled">
    <vt:lpwstr>true</vt:lpwstr>
  </property>
  <property fmtid="{D5CDD505-2E9C-101B-9397-08002B2CF9AE}" pid="3" name="MSIP_Label_db79d039-fcd0-4045-9c78-4cfb2eba0904_SetDate">
    <vt:lpwstr>2023-10-17T23:07:52Z</vt:lpwstr>
  </property>
  <property fmtid="{D5CDD505-2E9C-101B-9397-08002B2CF9AE}" pid="4" name="MSIP_Label_db79d039-fcd0-4045-9c78-4cfb2eba0904_Method">
    <vt:lpwstr>Privileged</vt:lpwstr>
  </property>
  <property fmtid="{D5CDD505-2E9C-101B-9397-08002B2CF9AE}" pid="5" name="MSIP_Label_db79d039-fcd0-4045-9c78-4cfb2eba0904_Name">
    <vt:lpwstr>Level 2 - Limited (Items)</vt:lpwstr>
  </property>
  <property fmtid="{D5CDD505-2E9C-101B-9397-08002B2CF9AE}" pid="6" name="MSIP_Label_db79d039-fcd0-4045-9c78-4cfb2eba0904_SiteId">
    <vt:lpwstr>aa3f6932-fa7c-47b4-a0ce-a598cad161cf</vt:lpwstr>
  </property>
  <property fmtid="{D5CDD505-2E9C-101B-9397-08002B2CF9AE}" pid="7" name="MSIP_Label_db79d039-fcd0-4045-9c78-4cfb2eba0904_ActionId">
    <vt:lpwstr>f844ce97-cdae-4273-95a5-8b506e8c6b77</vt:lpwstr>
  </property>
  <property fmtid="{D5CDD505-2E9C-101B-9397-08002B2CF9AE}" pid="8" name="MSIP_Label_db79d039-fcd0-4045-9c78-4cfb2eba0904_ContentBits">
    <vt:lpwstr>0</vt:lpwstr>
  </property>
  <property fmtid="{D5CDD505-2E9C-101B-9397-08002B2CF9AE}" pid="9" name="ContentTypeId">
    <vt:lpwstr>0x0101009590197C6C6DEE45AB26D2BD6130F280</vt:lpwstr>
  </property>
  <property fmtid="{D5CDD505-2E9C-101B-9397-08002B2CF9AE}" pid="10" name="MediaServiceImageTags">
    <vt:lpwstr/>
  </property>
  <property fmtid="{D5CDD505-2E9C-101B-9397-08002B2CF9AE}" pid="11" name="_MarkAsFinal">
    <vt:bool>true</vt:bool>
  </property>
</Properties>
</file>