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sldIdLst>
    <p:sldId id="339" r:id="rId5"/>
    <p:sldId id="333" r:id="rId6"/>
    <p:sldId id="335" r:id="rId7"/>
    <p:sldId id="342" r:id="rId8"/>
    <p:sldId id="341" r:id="rId9"/>
    <p:sldId id="343" r:id="rId10"/>
    <p:sldId id="344" r:id="rId11"/>
    <p:sldId id="345" r:id="rId12"/>
    <p:sldId id="357" r:id="rId13"/>
    <p:sldId id="347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69EF4F-5C3A-C8B1-B8D5-CBA3F88DDCB2}" name="ELLIOTT Jasmine * DOR" initials="ED" userId="S::jasmine.elliott@dor.oregon.gov::20ea7a68-88cb-469d-8350-bee10dd29c23" providerId="AD"/>
  <p188:author id="{00CA2650-2301-0667-42B9-39F1E8313D11}" name="OWENS Rudy * DOR" initials="OR*D" userId="S::Rudy.OWENS@dor.oregon.gov::f9bfef3d-0da8-49cc-8d4a-57dc7b15a0f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Joanna D" initials="RJD" lastIdx="3" clrIdx="0">
    <p:extLst>
      <p:ext uri="{19B8F6BF-5375-455C-9EA6-DF929625EA0E}">
        <p15:presenceInfo xmlns:p15="http://schemas.microsoft.com/office/powerpoint/2012/main" userId="S::ROBEJOAN@dor.oregon.gov::1abd1ea0-6820-4161-b1ba-432e2e6d7a62" providerId="AD"/>
      </p:ext>
    </p:extLst>
  </p:cmAuthor>
  <p:cmAuthor id="2" name="KWASNIK James M" initials="KJM" lastIdx="2" clrIdx="1">
    <p:extLst>
      <p:ext uri="{19B8F6BF-5375-455C-9EA6-DF929625EA0E}">
        <p15:presenceInfo xmlns:p15="http://schemas.microsoft.com/office/powerpoint/2012/main" userId="S::KWASJAME@dor.oregon.gov::285f4ea1-aa54-48c6-926f-c21e75cd3f2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20A267-1D99-4988-45AC-67696BD52840}" v="36" dt="2023-11-07T15:38:04.2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3536" autoAdjust="0"/>
  </p:normalViewPr>
  <p:slideViewPr>
    <p:cSldViewPr snapToGrid="0" showGuides="1">
      <p:cViewPr varScale="1">
        <p:scale>
          <a:sx n="102" d="100"/>
          <a:sy n="102" d="100"/>
        </p:scale>
        <p:origin x="138" y="372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8" d="100"/>
          <a:sy n="48" d="100"/>
        </p:scale>
        <p:origin x="2684" y="4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../slides/slide16.xml"/><Relationship Id="rId7" Type="http://schemas.openxmlformats.org/officeDocument/2006/relationships/image" Target="../media/image5.svg"/><Relationship Id="rId2" Type="http://schemas.openxmlformats.org/officeDocument/2006/relationships/slide" Target="../slides/slide9.xml"/><Relationship Id="rId1" Type="http://schemas.openxmlformats.org/officeDocument/2006/relationships/slide" Target="../slides/slide3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8DC2B-2EDF-4B23-BADB-1C4B941670E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7EB58EA7-88C8-41F1-A2C9-601FC0F842C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dirty="0">
              <a:latin typeface="+mn-lt"/>
              <a:hlinkClick xmlns:r="http://schemas.openxmlformats.org/officeDocument/2006/relationships" r:id="rId1" action="ppaction://hlinksldjump"/>
            </a:rPr>
            <a:t>Checking or Savings</a:t>
          </a:r>
          <a:endParaRPr lang="en-US" cap="none" dirty="0">
            <a:latin typeface="+mn-lt"/>
          </a:endParaRPr>
        </a:p>
      </dgm:t>
    </dgm:pt>
    <dgm:pt modelId="{EFAE8A07-FAFE-4C88-81A2-0B908182D68F}" type="parTrans" cxnId="{E08F5F52-2466-49E2-96C8-05EC3B9C2992}">
      <dgm:prSet/>
      <dgm:spPr/>
      <dgm:t>
        <a:bodyPr/>
        <a:lstStyle/>
        <a:p>
          <a:endParaRPr lang="en-US"/>
        </a:p>
      </dgm:t>
    </dgm:pt>
    <dgm:pt modelId="{F263E51C-C803-4DEE-89C6-1FCA3B20F716}" type="sibTrans" cxnId="{E08F5F52-2466-49E2-96C8-05EC3B9C2992}">
      <dgm:prSet/>
      <dgm:spPr/>
      <dgm:t>
        <a:bodyPr/>
        <a:lstStyle/>
        <a:p>
          <a:endParaRPr lang="en-US"/>
        </a:p>
      </dgm:t>
    </dgm:pt>
    <dgm:pt modelId="{84588940-2D7D-4072-964A-A5F7B2222D6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dirty="0">
              <a:hlinkClick xmlns:r="http://schemas.openxmlformats.org/officeDocument/2006/relationships" r:id="rId2" action="ppaction://hlinksldjump"/>
            </a:rPr>
            <a:t>Credit/Debit Card</a:t>
          </a:r>
          <a:endParaRPr lang="en-US" cap="none" dirty="0"/>
        </a:p>
      </dgm:t>
    </dgm:pt>
    <dgm:pt modelId="{FFB33848-C605-49BD-A3F4-AEC76D203822}" type="parTrans" cxnId="{C0E544D5-3EEE-4D36-B234-9DF60E91371B}">
      <dgm:prSet/>
      <dgm:spPr/>
      <dgm:t>
        <a:bodyPr/>
        <a:lstStyle/>
        <a:p>
          <a:endParaRPr lang="en-US"/>
        </a:p>
      </dgm:t>
    </dgm:pt>
    <dgm:pt modelId="{AB37DBFA-9190-47A6-A332-95A2413E3026}" type="sibTrans" cxnId="{C0E544D5-3EEE-4D36-B234-9DF60E91371B}">
      <dgm:prSet/>
      <dgm:spPr/>
      <dgm:t>
        <a:bodyPr/>
        <a:lstStyle/>
        <a:p>
          <a:endParaRPr lang="en-US"/>
        </a:p>
      </dgm:t>
    </dgm:pt>
    <dgm:pt modelId="{ACE18EF4-5229-4D61-A14C-E5E5B3DF995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dirty="0">
              <a:hlinkClick xmlns:r="http://schemas.openxmlformats.org/officeDocument/2006/relationships" r:id="rId3" action="ppaction://hlinksldjump"/>
            </a:rPr>
            <a:t>Mailing</a:t>
          </a:r>
          <a:endParaRPr lang="en-US" cap="none" dirty="0"/>
        </a:p>
      </dgm:t>
    </dgm:pt>
    <dgm:pt modelId="{6F44EEC9-8B98-4D4C-90F7-33673CD93F59}" type="parTrans" cxnId="{A854F740-A355-4D8E-BD9E-2866A963A87D}">
      <dgm:prSet/>
      <dgm:spPr/>
      <dgm:t>
        <a:bodyPr/>
        <a:lstStyle/>
        <a:p>
          <a:endParaRPr lang="en-US"/>
        </a:p>
      </dgm:t>
    </dgm:pt>
    <dgm:pt modelId="{6886A473-99CC-4209-88FE-48FADDE94BC4}" type="sibTrans" cxnId="{A854F740-A355-4D8E-BD9E-2866A963A87D}">
      <dgm:prSet/>
      <dgm:spPr/>
      <dgm:t>
        <a:bodyPr/>
        <a:lstStyle/>
        <a:p>
          <a:endParaRPr lang="en-US"/>
        </a:p>
      </dgm:t>
    </dgm:pt>
    <dgm:pt modelId="{33110567-BDF6-4C3C-82A4-029B5B48365C}" type="pres">
      <dgm:prSet presAssocID="{37B8DC2B-2EDF-4B23-BADB-1C4B941670EF}" presName="root" presStyleCnt="0">
        <dgm:presLayoutVars>
          <dgm:dir/>
          <dgm:resizeHandles val="exact"/>
        </dgm:presLayoutVars>
      </dgm:prSet>
      <dgm:spPr/>
    </dgm:pt>
    <dgm:pt modelId="{9790F7A3-FB09-4302-AADA-57AB825672BC}" type="pres">
      <dgm:prSet presAssocID="{7EB58EA7-88C8-41F1-A2C9-601FC0F842CA}" presName="compNode" presStyleCnt="0"/>
      <dgm:spPr/>
    </dgm:pt>
    <dgm:pt modelId="{B56A54B1-E0C3-46E0-A0FD-0ACDDA26DF5F}" type="pres">
      <dgm:prSet presAssocID="{7EB58EA7-88C8-41F1-A2C9-601FC0F842CA}" presName="iconBgRect" presStyleLbl="bgShp" presStyleIdx="0" presStyleCnt="3"/>
      <dgm:spPr/>
    </dgm:pt>
    <dgm:pt modelId="{E3D57E51-8A96-418F-B36E-4F297A8B70D9}" type="pres">
      <dgm:prSet presAssocID="{7EB58EA7-88C8-41F1-A2C9-601FC0F842CA}" presName="iconRect" presStyleLbl="node1" presStyleIdx="0" presStyleCnt="3"/>
      <dgm:spPr>
        <a:blipFill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outline"/>
        </a:ext>
      </dgm:extLst>
    </dgm:pt>
    <dgm:pt modelId="{F89EEEA3-FF47-45B3-8621-80AE0ECEE6C9}" type="pres">
      <dgm:prSet presAssocID="{7EB58EA7-88C8-41F1-A2C9-601FC0F842CA}" presName="spaceRect" presStyleCnt="0"/>
      <dgm:spPr/>
    </dgm:pt>
    <dgm:pt modelId="{B3BB46A9-06C7-462B-A5F3-87B02378FA5A}" type="pres">
      <dgm:prSet presAssocID="{7EB58EA7-88C8-41F1-A2C9-601FC0F842CA}" presName="textRect" presStyleLbl="revTx" presStyleIdx="0" presStyleCnt="3">
        <dgm:presLayoutVars>
          <dgm:chMax val="1"/>
          <dgm:chPref val="1"/>
        </dgm:presLayoutVars>
      </dgm:prSet>
      <dgm:spPr/>
    </dgm:pt>
    <dgm:pt modelId="{AD716E75-EF42-4E70-AC84-7016CE65C6AA}" type="pres">
      <dgm:prSet presAssocID="{F263E51C-C803-4DEE-89C6-1FCA3B20F716}" presName="sibTrans" presStyleCnt="0"/>
      <dgm:spPr/>
    </dgm:pt>
    <dgm:pt modelId="{912C4E86-8D5E-436F-A537-86563ED3A8EE}" type="pres">
      <dgm:prSet presAssocID="{84588940-2D7D-4072-964A-A5F7B2222D6D}" presName="compNode" presStyleCnt="0"/>
      <dgm:spPr/>
    </dgm:pt>
    <dgm:pt modelId="{1B151472-006B-4CCE-90F0-87A4E3FA3127}" type="pres">
      <dgm:prSet presAssocID="{84588940-2D7D-4072-964A-A5F7B2222D6D}" presName="iconBgRect" presStyleLbl="bgShp" presStyleIdx="1" presStyleCnt="3"/>
      <dgm:spPr/>
    </dgm:pt>
    <dgm:pt modelId="{CD188F38-D6DB-4903-B203-A6CBA4133061}" type="pres">
      <dgm:prSet presAssocID="{84588940-2D7D-4072-964A-A5F7B2222D6D}" presName="iconRect" presStyleLbl="node1" presStyleIdx="1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 outline"/>
        </a:ext>
      </dgm:extLst>
    </dgm:pt>
    <dgm:pt modelId="{992CB056-BD1C-44EA-9BF9-ACD5D10D30A7}" type="pres">
      <dgm:prSet presAssocID="{84588940-2D7D-4072-964A-A5F7B2222D6D}" presName="spaceRect" presStyleCnt="0"/>
      <dgm:spPr/>
    </dgm:pt>
    <dgm:pt modelId="{61C38CEF-6528-4F06-A3E6-4637935B982E}" type="pres">
      <dgm:prSet presAssocID="{84588940-2D7D-4072-964A-A5F7B2222D6D}" presName="textRect" presStyleLbl="revTx" presStyleIdx="1" presStyleCnt="3">
        <dgm:presLayoutVars>
          <dgm:chMax val="1"/>
          <dgm:chPref val="1"/>
        </dgm:presLayoutVars>
      </dgm:prSet>
      <dgm:spPr/>
    </dgm:pt>
    <dgm:pt modelId="{E164A174-5A91-4C3A-8535-50ADFFB7DF57}" type="pres">
      <dgm:prSet presAssocID="{AB37DBFA-9190-47A6-A332-95A2413E3026}" presName="sibTrans" presStyleCnt="0"/>
      <dgm:spPr/>
    </dgm:pt>
    <dgm:pt modelId="{DA75A82C-C4ED-43AF-9668-E62D8D6CA002}" type="pres">
      <dgm:prSet presAssocID="{ACE18EF4-5229-4D61-A14C-E5E5B3DF9951}" presName="compNode" presStyleCnt="0"/>
      <dgm:spPr/>
    </dgm:pt>
    <dgm:pt modelId="{F3F3ABB5-A1F6-4D95-99A2-EE7742067F62}" type="pres">
      <dgm:prSet presAssocID="{ACE18EF4-5229-4D61-A14C-E5E5B3DF9951}" presName="iconBgRect" presStyleLbl="bgShp" presStyleIdx="2" presStyleCnt="3"/>
      <dgm:spPr/>
    </dgm:pt>
    <dgm:pt modelId="{0B71F76A-AC5A-4DEE-9EF8-8841F0872537}" type="pres">
      <dgm:prSet presAssocID="{ACE18EF4-5229-4D61-A14C-E5E5B3DF9951}" presName="iconRect" presStyleLbl="node1" presStyleIdx="2" presStyleCnt="3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 outline"/>
        </a:ext>
      </dgm:extLst>
    </dgm:pt>
    <dgm:pt modelId="{E67821C8-96E4-46C9-BF9E-54BF18E7837D}" type="pres">
      <dgm:prSet presAssocID="{ACE18EF4-5229-4D61-A14C-E5E5B3DF9951}" presName="spaceRect" presStyleCnt="0"/>
      <dgm:spPr/>
    </dgm:pt>
    <dgm:pt modelId="{2C3180F4-41A0-406E-A675-984B17401A00}" type="pres">
      <dgm:prSet presAssocID="{ACE18EF4-5229-4D61-A14C-E5E5B3DF995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A0DD213-E101-4AE3-A0E5-52B3E3735B87}" type="presOf" srcId="{84588940-2D7D-4072-964A-A5F7B2222D6D}" destId="{61C38CEF-6528-4F06-A3E6-4637935B982E}" srcOrd="0" destOrd="0" presId="urn:microsoft.com/office/officeart/2018/5/layout/IconCircleLabelList"/>
    <dgm:cxn modelId="{F6255028-2F14-414B-B224-89B84C838A14}" type="presOf" srcId="{37B8DC2B-2EDF-4B23-BADB-1C4B941670EF}" destId="{33110567-BDF6-4C3C-82A4-029B5B48365C}" srcOrd="0" destOrd="0" presId="urn:microsoft.com/office/officeart/2018/5/layout/IconCircleLabelList"/>
    <dgm:cxn modelId="{A854F740-A355-4D8E-BD9E-2866A963A87D}" srcId="{37B8DC2B-2EDF-4B23-BADB-1C4B941670EF}" destId="{ACE18EF4-5229-4D61-A14C-E5E5B3DF9951}" srcOrd="2" destOrd="0" parTransId="{6F44EEC9-8B98-4D4C-90F7-33673CD93F59}" sibTransId="{6886A473-99CC-4209-88FE-48FADDE94BC4}"/>
    <dgm:cxn modelId="{E08F5F52-2466-49E2-96C8-05EC3B9C2992}" srcId="{37B8DC2B-2EDF-4B23-BADB-1C4B941670EF}" destId="{7EB58EA7-88C8-41F1-A2C9-601FC0F842CA}" srcOrd="0" destOrd="0" parTransId="{EFAE8A07-FAFE-4C88-81A2-0B908182D68F}" sibTransId="{F263E51C-C803-4DEE-89C6-1FCA3B20F716}"/>
    <dgm:cxn modelId="{DAD792BF-F0D8-4467-B17F-D31DA1000CB1}" type="presOf" srcId="{7EB58EA7-88C8-41F1-A2C9-601FC0F842CA}" destId="{B3BB46A9-06C7-462B-A5F3-87B02378FA5A}" srcOrd="0" destOrd="0" presId="urn:microsoft.com/office/officeart/2018/5/layout/IconCircleLabelList"/>
    <dgm:cxn modelId="{C0E544D5-3EEE-4D36-B234-9DF60E91371B}" srcId="{37B8DC2B-2EDF-4B23-BADB-1C4B941670EF}" destId="{84588940-2D7D-4072-964A-A5F7B2222D6D}" srcOrd="1" destOrd="0" parTransId="{FFB33848-C605-49BD-A3F4-AEC76D203822}" sibTransId="{AB37DBFA-9190-47A6-A332-95A2413E3026}"/>
    <dgm:cxn modelId="{783250D7-F69F-4C92-815A-35B602FC7EC0}" type="presOf" srcId="{ACE18EF4-5229-4D61-A14C-E5E5B3DF9951}" destId="{2C3180F4-41A0-406E-A675-984B17401A00}" srcOrd="0" destOrd="0" presId="urn:microsoft.com/office/officeart/2018/5/layout/IconCircleLabelList"/>
    <dgm:cxn modelId="{74C8A8FA-12E3-42C1-B16F-A85D9E095363}" type="presParOf" srcId="{33110567-BDF6-4C3C-82A4-029B5B48365C}" destId="{9790F7A3-FB09-4302-AADA-57AB825672BC}" srcOrd="0" destOrd="0" presId="urn:microsoft.com/office/officeart/2018/5/layout/IconCircleLabelList"/>
    <dgm:cxn modelId="{A445340A-E8DE-4D90-B980-D16489BB778F}" type="presParOf" srcId="{9790F7A3-FB09-4302-AADA-57AB825672BC}" destId="{B56A54B1-E0C3-46E0-A0FD-0ACDDA26DF5F}" srcOrd="0" destOrd="0" presId="urn:microsoft.com/office/officeart/2018/5/layout/IconCircleLabelList"/>
    <dgm:cxn modelId="{39B3F9D7-6D00-499B-829F-A4FD56AFADDC}" type="presParOf" srcId="{9790F7A3-FB09-4302-AADA-57AB825672BC}" destId="{E3D57E51-8A96-418F-B36E-4F297A8B70D9}" srcOrd="1" destOrd="0" presId="urn:microsoft.com/office/officeart/2018/5/layout/IconCircleLabelList"/>
    <dgm:cxn modelId="{1B5DBB77-480D-465B-9150-268AF0C232AE}" type="presParOf" srcId="{9790F7A3-FB09-4302-AADA-57AB825672BC}" destId="{F89EEEA3-FF47-45B3-8621-80AE0ECEE6C9}" srcOrd="2" destOrd="0" presId="urn:microsoft.com/office/officeart/2018/5/layout/IconCircleLabelList"/>
    <dgm:cxn modelId="{BE350121-27B7-4B03-BFF3-FE46FB417297}" type="presParOf" srcId="{9790F7A3-FB09-4302-AADA-57AB825672BC}" destId="{B3BB46A9-06C7-462B-A5F3-87B02378FA5A}" srcOrd="3" destOrd="0" presId="urn:microsoft.com/office/officeart/2018/5/layout/IconCircleLabelList"/>
    <dgm:cxn modelId="{31F7D436-1C84-4772-A53D-F96554CEDFE0}" type="presParOf" srcId="{33110567-BDF6-4C3C-82A4-029B5B48365C}" destId="{AD716E75-EF42-4E70-AC84-7016CE65C6AA}" srcOrd="1" destOrd="0" presId="urn:microsoft.com/office/officeart/2018/5/layout/IconCircleLabelList"/>
    <dgm:cxn modelId="{F0A5A324-9E3D-47C7-B646-AC105F08953B}" type="presParOf" srcId="{33110567-BDF6-4C3C-82A4-029B5B48365C}" destId="{912C4E86-8D5E-436F-A537-86563ED3A8EE}" srcOrd="2" destOrd="0" presId="urn:microsoft.com/office/officeart/2018/5/layout/IconCircleLabelList"/>
    <dgm:cxn modelId="{B764AF5B-9BD7-4C88-847E-29BFF5CD6F51}" type="presParOf" srcId="{912C4E86-8D5E-436F-A537-86563ED3A8EE}" destId="{1B151472-006B-4CCE-90F0-87A4E3FA3127}" srcOrd="0" destOrd="0" presId="urn:microsoft.com/office/officeart/2018/5/layout/IconCircleLabelList"/>
    <dgm:cxn modelId="{84602CBE-6068-499E-B122-86A414891580}" type="presParOf" srcId="{912C4E86-8D5E-436F-A537-86563ED3A8EE}" destId="{CD188F38-D6DB-4903-B203-A6CBA4133061}" srcOrd="1" destOrd="0" presId="urn:microsoft.com/office/officeart/2018/5/layout/IconCircleLabelList"/>
    <dgm:cxn modelId="{28C3EF1F-6D13-4966-B545-8C7CA068E43A}" type="presParOf" srcId="{912C4E86-8D5E-436F-A537-86563ED3A8EE}" destId="{992CB056-BD1C-44EA-9BF9-ACD5D10D30A7}" srcOrd="2" destOrd="0" presId="urn:microsoft.com/office/officeart/2018/5/layout/IconCircleLabelList"/>
    <dgm:cxn modelId="{DC0B8ED9-4B04-4C41-9ABA-646201B352AC}" type="presParOf" srcId="{912C4E86-8D5E-436F-A537-86563ED3A8EE}" destId="{61C38CEF-6528-4F06-A3E6-4637935B982E}" srcOrd="3" destOrd="0" presId="urn:microsoft.com/office/officeart/2018/5/layout/IconCircleLabelList"/>
    <dgm:cxn modelId="{7D62BB4C-FA40-49B2-A2AC-B1AF67B84F62}" type="presParOf" srcId="{33110567-BDF6-4C3C-82A4-029B5B48365C}" destId="{E164A174-5A91-4C3A-8535-50ADFFB7DF57}" srcOrd="3" destOrd="0" presId="urn:microsoft.com/office/officeart/2018/5/layout/IconCircleLabelList"/>
    <dgm:cxn modelId="{1CBD2EC9-ACBF-41DD-BB35-9865B5B4CD69}" type="presParOf" srcId="{33110567-BDF6-4C3C-82A4-029B5B48365C}" destId="{DA75A82C-C4ED-43AF-9668-E62D8D6CA002}" srcOrd="4" destOrd="0" presId="urn:microsoft.com/office/officeart/2018/5/layout/IconCircleLabelList"/>
    <dgm:cxn modelId="{F6F50C80-1E5A-407A-9A2D-0594E30A780A}" type="presParOf" srcId="{DA75A82C-C4ED-43AF-9668-E62D8D6CA002}" destId="{F3F3ABB5-A1F6-4D95-99A2-EE7742067F62}" srcOrd="0" destOrd="0" presId="urn:microsoft.com/office/officeart/2018/5/layout/IconCircleLabelList"/>
    <dgm:cxn modelId="{9F7035FB-809A-47E0-852F-0C25D2FCD548}" type="presParOf" srcId="{DA75A82C-C4ED-43AF-9668-E62D8D6CA002}" destId="{0B71F76A-AC5A-4DEE-9EF8-8841F0872537}" srcOrd="1" destOrd="0" presId="urn:microsoft.com/office/officeart/2018/5/layout/IconCircleLabelList"/>
    <dgm:cxn modelId="{CB62CE87-3544-4102-BF63-700AB3A124FD}" type="presParOf" srcId="{DA75A82C-C4ED-43AF-9668-E62D8D6CA002}" destId="{E67821C8-96E4-46C9-BF9E-54BF18E7837D}" srcOrd="2" destOrd="0" presId="urn:microsoft.com/office/officeart/2018/5/layout/IconCircleLabelList"/>
    <dgm:cxn modelId="{DA6F3EF3-4439-43CB-ABD3-55EFDF245D17}" type="presParOf" srcId="{DA75A82C-C4ED-43AF-9668-E62D8D6CA002}" destId="{2C3180F4-41A0-406E-A675-984B17401A0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A54B1-E0C3-46E0-A0FD-0ACDDA26DF5F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57E51-8A96-418F-B36E-4F297A8B70D9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46A9-06C7-462B-A5F3-87B02378FA5A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 cap="none" dirty="0">
              <a:latin typeface="+mn-lt"/>
              <a:hlinkClick xmlns:r="http://schemas.openxmlformats.org/officeDocument/2006/relationships" r:id="" action="ppaction://hlinksldjump"/>
            </a:rPr>
            <a:t>Checking or Savings</a:t>
          </a:r>
          <a:endParaRPr lang="en-US" sz="3000" kern="1200" cap="none" dirty="0">
            <a:latin typeface="+mn-lt"/>
          </a:endParaRPr>
        </a:p>
      </dsp:txBody>
      <dsp:txXfrm>
        <a:off x="75768" y="3053169"/>
        <a:ext cx="3093750" cy="720000"/>
      </dsp:txXfrm>
    </dsp:sp>
    <dsp:sp modelId="{1B151472-006B-4CCE-90F0-87A4E3FA3127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88F38-D6DB-4903-B203-A6CBA4133061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38CEF-6528-4F06-A3E6-4637935B982E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 cap="none" dirty="0">
              <a:hlinkClick xmlns:r="http://schemas.openxmlformats.org/officeDocument/2006/relationships" r:id="" action="ppaction://hlinksldjump"/>
            </a:rPr>
            <a:t>Credit/Debit Card</a:t>
          </a:r>
          <a:endParaRPr lang="en-US" sz="3000" kern="1200" cap="none" dirty="0"/>
        </a:p>
      </dsp:txBody>
      <dsp:txXfrm>
        <a:off x="3710925" y="3053169"/>
        <a:ext cx="3093750" cy="720000"/>
      </dsp:txXfrm>
    </dsp:sp>
    <dsp:sp modelId="{F3F3ABB5-A1F6-4D95-99A2-EE7742067F62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1F76A-AC5A-4DEE-9EF8-8841F0872537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180F4-41A0-406E-A675-984B17401A00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 cap="none" dirty="0">
              <a:hlinkClick xmlns:r="http://schemas.openxmlformats.org/officeDocument/2006/relationships" r:id="" action="ppaction://hlinksldjump"/>
            </a:rPr>
            <a:t>Mailing</a:t>
          </a:r>
          <a:endParaRPr lang="en-US" sz="3000" kern="1200" cap="none" dirty="0"/>
        </a:p>
      </dsp:txBody>
      <dsp:txXfrm>
        <a:off x="7346081" y="3053169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8D1C7-9CBE-4284-9C7C-CF60303AD4A8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59DCC-177F-4C18-ADC2-707110EBBB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4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change graphic icon, click on the icon, then right-click, select “Change Graphic” and select “From Icons,” choose your new icon and insert it into the slide.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59DCC-177F-4C18-ADC2-707110EBBBB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87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change graphic icon, click on the icon, then right-click, select “Change Graphic” and select “From Icons,” choose your new icon and insert it into the slide.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59DCC-177F-4C18-ADC2-707110EBBBB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change graphic icon, click on the icon, then right-click, select “Change Graphic” and select “From Icons,” choose your new icon and insert it into the slide.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59DCC-177F-4C18-ADC2-707110EBBBB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7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96D3D-F0EA-4627-A4E3-4ED3145D9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19974-497C-47E5-B637-C345F0BE4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6997B-3775-431D-921E-FB30CCDF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C118-7765-4339-A5CE-B13244CBE85E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08FFB-ABC0-492F-8830-153E8CE6F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0B276-CB50-4C8D-9C7D-074907DE5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467-D475-44BA-A6A1-CAD0337F3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7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7CA86-A4D4-4ECF-A400-766E3F4E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A8F98-17C3-4816-8D29-294E5BC34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A6FE2-D465-419D-B73C-7584475A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3E18-F2FB-4983-9963-980494E73161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27AFA-EE5A-4BAB-8555-F7AD4E0D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482BE-E04A-4C18-BA0E-7C7337BD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467-D475-44BA-A6A1-CAD0337F3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2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C27450-A26B-496C-91F3-70BBD3FE4E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872827-C9DF-4BBE-B3A6-96DDE71A1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CA968-6B09-49A6-A321-8BB8EBC3C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B7E3-707B-434E-A33B-F95043524E77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A27DA-A103-4BE6-90F1-8B4D2A8AA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D219D-CD71-4FED-9681-C1D4F81A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467-D475-44BA-A6A1-CAD0337F3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3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80E3-99B2-46AE-8D55-1413516F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BC196-7817-400B-B24C-127BD3668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6C0DA-A342-419F-A8FF-11C1C128F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3F74-5F08-4252-932F-5E261ECA13D6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EF86D-3D7F-4B84-A14C-1364171B5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4226D-EDE2-421D-AD56-A6EA7F25D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467-D475-44BA-A6A1-CAD0337F3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6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35381-98D8-4370-8616-5D2867D5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3E8B0-1588-4671-BEB3-ACBFD1A22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31F74-4EF6-4590-BFAA-B4BCAF02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98B6-8612-4346-A89C-B364B2CCE2B6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A5B1A-F2E6-4083-B738-C4C80D690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81ADF-7127-436B-B383-6853AA53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467-D475-44BA-A6A1-CAD0337F3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3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4D36E-A6F7-4D8A-9345-DF0D974A7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0060D-EAB3-4B28-9FC5-48F501150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411F8-66B9-44F9-9B05-083507997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C9564-ADE2-47D7-9780-41C32E69A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E9C5-E20C-47AC-A979-731200D71F7E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14FA0-0E54-48C5-A8E3-98FA3D39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EFA09-35BF-40C2-A00F-93528D77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467-D475-44BA-A6A1-CAD0337F3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91EEB-89AA-4454-8036-7B3103705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30EF1-03E8-4FE2-B82D-FF1FC58EA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580AA-506A-4DD4-A139-85C501E3E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69BCD2-99E4-43C9-B547-2EE3777E8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FB3D22-CBEC-4D83-8C9F-3F7C31093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E711B1-CA7B-4651-9B54-9EFCA5B4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0CCD-6321-4232-BEE3-BEB8242F86A3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E17D45-DB0A-497C-B636-B0C958511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1AA01F-6907-43F5-A13D-632953ED0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467-D475-44BA-A6A1-CAD0337F3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8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6065D5-1954-435A-A35A-9DF99559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E5B4-5217-481B-9437-3A8D99589235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E95064-203C-4FA9-A8F6-A323E91C1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1EFCA-51C1-4C31-8B9F-903CB9FA7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467-D475-44BA-A6A1-CAD0337F3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C4BB34-27EC-4541-9A91-8C411188A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5076-7713-4626-B3ED-2D5C513D0B12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24D303-DAB3-4B74-AE52-B12EA9CC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0BE41-A9D5-425D-B754-E98E73D4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467-D475-44BA-A6A1-CAD0337F3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7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E3D1-0804-4C4E-8C27-6163CDDAB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23B70-84BB-473A-88FC-A9927B0AD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AA785-35A1-4781-94E5-7C0BE8F0D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C0525-3F1F-4618-B6C0-0BFD91108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4B3E-561A-45B0-A5B7-928FFB871418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F1AC0-07EA-422D-89FE-847DFD97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21261-FDA7-4688-A7C7-5DA8EADD8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467-D475-44BA-A6A1-CAD0337F3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2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ACCF-11D1-43F2-BC0D-BD057A26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3A178D-8BDF-4A61-B7A4-F0A92343E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75DBC-1929-4415-AC83-ECC38E34E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70EAF-838B-41D9-AD15-707783543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CA14-A8AF-4F3F-809A-9E38A91AA981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EFE9E-A088-4DB6-93FA-08462B20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F0148-1968-4AF6-ABA5-D34FE741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467-D475-44BA-A6A1-CAD0337F3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8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B153F3-9C64-413E-A391-7B55408D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F689B-B2E0-4A62-9C31-FF484B5C7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FAA84-EDDB-42FD-9C9F-8A45EF701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D35F8-F3A2-413A-AA78-3131A686CB68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632E7-F592-4A2F-9EF9-487F2BB15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12587-F954-4D4C-AAC8-AE5917132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79467-D475-44BA-A6A1-CAD0337F3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9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pa.help.dor@oregon.gov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CD136-909F-4436-9D9B-7C1B8F8C8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9236" y="1093788"/>
            <a:ext cx="4985417" cy="2967208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latin typeface="+mn-lt"/>
              </a:rPr>
              <a:t>How to Make a Hazardous Substance Payment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E626B20-55A9-438E-BBD3-9E49CE672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619624"/>
            <a:ext cx="5251703" cy="103822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1800" dirty="0"/>
              <a:t>Presentation to taxpayers and tax preparers</a:t>
            </a:r>
          </a:p>
          <a:p>
            <a:pPr algn="r"/>
            <a:r>
              <a:rPr lang="en-US" sz="1800" dirty="0"/>
              <a:t>2023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0F0094-3483-4F9C-BAC9-FBE6297B2F0E}"/>
              </a:ext>
            </a:extLst>
          </p:cNvPr>
          <p:cNvGrpSpPr/>
          <p:nvPr/>
        </p:nvGrpSpPr>
        <p:grpSpPr>
          <a:xfrm>
            <a:off x="321734" y="2261661"/>
            <a:ext cx="11211136" cy="2230329"/>
            <a:chOff x="321734" y="2261661"/>
            <a:chExt cx="11211136" cy="2230329"/>
          </a:xfrm>
        </p:grpSpPr>
        <p:pic>
          <p:nvPicPr>
            <p:cNvPr id="21" name="Picture 20" descr="Oregon Department of Revenue Logo">
              <a:extLst>
                <a:ext uri="{FF2B5EF4-FFF2-40B4-BE49-F238E27FC236}">
                  <a16:creationId xmlns:a16="http://schemas.microsoft.com/office/drawing/2014/main" id="{9AD3DD1B-740A-4637-B025-1BF3AB98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34" y="2261661"/>
              <a:ext cx="5452533" cy="1799335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10339A1-F963-410D-975A-DE942D760591}"/>
                </a:ext>
              </a:extLst>
            </p:cNvPr>
            <p:cNvGrpSpPr/>
            <p:nvPr/>
          </p:nvGrpSpPr>
          <p:grpSpPr>
            <a:xfrm>
              <a:off x="697230" y="4171950"/>
              <a:ext cx="10835640" cy="320040"/>
              <a:chOff x="697230" y="4171950"/>
              <a:chExt cx="10835640" cy="32004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DB087A8-F80B-4DC2-9F63-7DF17CDE6D82}"/>
                  </a:ext>
                </a:extLst>
              </p:cNvPr>
              <p:cNvSpPr/>
              <p:nvPr/>
            </p:nvSpPr>
            <p:spPr>
              <a:xfrm>
                <a:off x="697230" y="4171950"/>
                <a:ext cx="108356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CFB20EE-555D-4A11-932D-3D68788458D8}"/>
                  </a:ext>
                </a:extLst>
              </p:cNvPr>
              <p:cNvSpPr/>
              <p:nvPr/>
            </p:nvSpPr>
            <p:spPr>
              <a:xfrm>
                <a:off x="838197" y="4303733"/>
                <a:ext cx="10506456" cy="5486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9967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E8D7F-9D97-F376-BB33-A7B72422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n-lt"/>
              </a:rPr>
              <a:t>Credit or Debit Card Payment Option</a:t>
            </a:r>
            <a:endParaRPr lang="en-US" sz="3600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D9A80-FD0D-DBEE-9803-8B5FBE5B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E479467-D475-44BA-A6A1-CAD0337F3F46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07FA77C7-4FA1-5F29-7C87-93D31270D7C4}"/>
              </a:ext>
            </a:extLst>
          </p:cNvPr>
          <p:cNvGrpSpPr/>
          <p:nvPr/>
        </p:nvGrpSpPr>
        <p:grpSpPr>
          <a:xfrm>
            <a:off x="-6096" y="6053328"/>
            <a:ext cx="6102094" cy="757555"/>
            <a:chOff x="-6095" y="6053328"/>
            <a:chExt cx="4394200" cy="757555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A1E865FA-6B58-B207-902B-C64B563AF40D}"/>
                </a:ext>
              </a:extLst>
            </p:cNvPr>
            <p:cNvSpPr/>
            <p:nvPr/>
          </p:nvSpPr>
          <p:spPr>
            <a:xfrm>
              <a:off x="0" y="6156972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4084320" y="0"/>
                  </a:moveTo>
                  <a:lnTo>
                    <a:pt x="0" y="0"/>
                  </a:lnTo>
                  <a:lnTo>
                    <a:pt x="0" y="524243"/>
                  </a:lnTo>
                  <a:lnTo>
                    <a:pt x="4084320" y="524243"/>
                  </a:lnTo>
                  <a:lnTo>
                    <a:pt x="4084320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57F9828A-EFA0-1C75-5C35-8EACF6023635}"/>
                </a:ext>
              </a:extLst>
            </p:cNvPr>
            <p:cNvSpPr/>
            <p:nvPr/>
          </p:nvSpPr>
          <p:spPr>
            <a:xfrm>
              <a:off x="0" y="6156960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0" y="0"/>
                  </a:moveTo>
                  <a:lnTo>
                    <a:pt x="4084320" y="0"/>
                  </a:lnTo>
                  <a:lnTo>
                    <a:pt x="4084320" y="524255"/>
                  </a:lnTo>
                  <a:lnTo>
                    <a:pt x="0" y="52425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18E93ABF-F0BB-ECA1-80B6-451378BC4989}"/>
                </a:ext>
              </a:extLst>
            </p:cNvPr>
            <p:cNvSpPr/>
            <p:nvPr/>
          </p:nvSpPr>
          <p:spPr>
            <a:xfrm>
              <a:off x="3797807" y="6053328"/>
              <a:ext cx="589915" cy="757555"/>
            </a:xfrm>
            <a:custGeom>
              <a:avLst/>
              <a:gdLst/>
              <a:ahLst/>
              <a:cxnLst/>
              <a:rect l="l" t="t" r="r" b="b"/>
              <a:pathLst>
                <a:path w="589914" h="757554">
                  <a:moveTo>
                    <a:pt x="294894" y="0"/>
                  </a:moveTo>
                  <a:lnTo>
                    <a:pt x="254878" y="3457"/>
                  </a:lnTo>
                  <a:lnTo>
                    <a:pt x="216499" y="13528"/>
                  </a:lnTo>
                  <a:lnTo>
                    <a:pt x="180108" y="29761"/>
                  </a:lnTo>
                  <a:lnTo>
                    <a:pt x="146055" y="51705"/>
                  </a:lnTo>
                  <a:lnTo>
                    <a:pt x="114693" y="78910"/>
                  </a:lnTo>
                  <a:lnTo>
                    <a:pt x="86372" y="110923"/>
                  </a:lnTo>
                  <a:lnTo>
                    <a:pt x="61445" y="147293"/>
                  </a:lnTo>
                  <a:lnTo>
                    <a:pt x="40261" y="187570"/>
                  </a:lnTo>
                  <a:lnTo>
                    <a:pt x="23174" y="231302"/>
                  </a:lnTo>
                  <a:lnTo>
                    <a:pt x="10533" y="278037"/>
                  </a:lnTo>
                  <a:lnTo>
                    <a:pt x="2692" y="327325"/>
                  </a:lnTo>
                  <a:lnTo>
                    <a:pt x="0" y="378714"/>
                  </a:lnTo>
                  <a:lnTo>
                    <a:pt x="2692" y="430102"/>
                  </a:lnTo>
                  <a:lnTo>
                    <a:pt x="10533" y="479390"/>
                  </a:lnTo>
                  <a:lnTo>
                    <a:pt x="23174" y="526125"/>
                  </a:lnTo>
                  <a:lnTo>
                    <a:pt x="40261" y="569857"/>
                  </a:lnTo>
                  <a:lnTo>
                    <a:pt x="61445" y="610134"/>
                  </a:lnTo>
                  <a:lnTo>
                    <a:pt x="86372" y="646504"/>
                  </a:lnTo>
                  <a:lnTo>
                    <a:pt x="114693" y="678517"/>
                  </a:lnTo>
                  <a:lnTo>
                    <a:pt x="146055" y="705722"/>
                  </a:lnTo>
                  <a:lnTo>
                    <a:pt x="180108" y="727666"/>
                  </a:lnTo>
                  <a:lnTo>
                    <a:pt x="216499" y="743899"/>
                  </a:lnTo>
                  <a:lnTo>
                    <a:pt x="254878" y="753970"/>
                  </a:lnTo>
                  <a:lnTo>
                    <a:pt x="294894" y="757428"/>
                  </a:lnTo>
                  <a:lnTo>
                    <a:pt x="334909" y="753970"/>
                  </a:lnTo>
                  <a:lnTo>
                    <a:pt x="373288" y="743899"/>
                  </a:lnTo>
                  <a:lnTo>
                    <a:pt x="409679" y="727666"/>
                  </a:lnTo>
                  <a:lnTo>
                    <a:pt x="443732" y="705722"/>
                  </a:lnTo>
                  <a:lnTo>
                    <a:pt x="475094" y="678517"/>
                  </a:lnTo>
                  <a:lnTo>
                    <a:pt x="503415" y="646504"/>
                  </a:lnTo>
                  <a:lnTo>
                    <a:pt x="528342" y="610134"/>
                  </a:lnTo>
                  <a:lnTo>
                    <a:pt x="549526" y="569857"/>
                  </a:lnTo>
                  <a:lnTo>
                    <a:pt x="566613" y="526125"/>
                  </a:lnTo>
                  <a:lnTo>
                    <a:pt x="579254" y="479390"/>
                  </a:lnTo>
                  <a:lnTo>
                    <a:pt x="587095" y="430102"/>
                  </a:lnTo>
                  <a:lnTo>
                    <a:pt x="589788" y="378714"/>
                  </a:lnTo>
                  <a:lnTo>
                    <a:pt x="587095" y="327325"/>
                  </a:lnTo>
                  <a:lnTo>
                    <a:pt x="579254" y="278037"/>
                  </a:lnTo>
                  <a:lnTo>
                    <a:pt x="566613" y="231302"/>
                  </a:lnTo>
                  <a:lnTo>
                    <a:pt x="549526" y="187570"/>
                  </a:lnTo>
                  <a:lnTo>
                    <a:pt x="528342" y="147293"/>
                  </a:lnTo>
                  <a:lnTo>
                    <a:pt x="503415" y="110923"/>
                  </a:lnTo>
                  <a:lnTo>
                    <a:pt x="475094" y="78910"/>
                  </a:lnTo>
                  <a:lnTo>
                    <a:pt x="443732" y="51705"/>
                  </a:lnTo>
                  <a:lnTo>
                    <a:pt x="409679" y="29761"/>
                  </a:lnTo>
                  <a:lnTo>
                    <a:pt x="373288" y="13528"/>
                  </a:lnTo>
                  <a:lnTo>
                    <a:pt x="334909" y="3457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object 6">
            <a:extLst>
              <a:ext uri="{FF2B5EF4-FFF2-40B4-BE49-F238E27FC236}">
                <a16:creationId xmlns:a16="http://schemas.microsoft.com/office/drawing/2014/main" id="{4F2FC864-E316-3E7E-6A7F-53227A553C6D}"/>
              </a:ext>
            </a:extLst>
          </p:cNvPr>
          <p:cNvGrpSpPr/>
          <p:nvPr/>
        </p:nvGrpSpPr>
        <p:grpSpPr>
          <a:xfrm>
            <a:off x="5412508" y="6051926"/>
            <a:ext cx="6779491" cy="759460"/>
            <a:chOff x="3893820" y="6036564"/>
            <a:chExt cx="5250179" cy="759460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8C8A2FE6-889C-B278-9060-FAE7CD934E3B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3802379" y="0"/>
                  </a:moveTo>
                  <a:lnTo>
                    <a:pt x="0" y="0"/>
                  </a:lnTo>
                  <a:lnTo>
                    <a:pt x="0" y="498348"/>
                  </a:lnTo>
                  <a:lnTo>
                    <a:pt x="3802379" y="498348"/>
                  </a:lnTo>
                  <a:lnTo>
                    <a:pt x="3802379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F7D6E9A4-C673-4A08-44D5-96BE2D62FA2D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0" y="0"/>
                  </a:moveTo>
                  <a:lnTo>
                    <a:pt x="3802379" y="0"/>
                  </a:lnTo>
                  <a:lnTo>
                    <a:pt x="3802379" y="498347"/>
                  </a:lnTo>
                  <a:lnTo>
                    <a:pt x="0" y="49834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9D91F404-F979-13F2-02CF-B8B6DBF89BEA}"/>
                </a:ext>
              </a:extLst>
            </p:cNvPr>
            <p:cNvSpPr/>
            <p:nvPr/>
          </p:nvSpPr>
          <p:spPr>
            <a:xfrm>
              <a:off x="4873752" y="6036564"/>
              <a:ext cx="589915" cy="759460"/>
            </a:xfrm>
            <a:custGeom>
              <a:avLst/>
              <a:gdLst/>
              <a:ahLst/>
              <a:cxnLst/>
              <a:rect l="l" t="t" r="r" b="b"/>
              <a:pathLst>
                <a:path w="589914" h="759459">
                  <a:moveTo>
                    <a:pt x="294894" y="0"/>
                  </a:moveTo>
                  <a:lnTo>
                    <a:pt x="254878" y="3464"/>
                  </a:lnTo>
                  <a:lnTo>
                    <a:pt x="216499" y="13555"/>
                  </a:lnTo>
                  <a:lnTo>
                    <a:pt x="180108" y="29821"/>
                  </a:lnTo>
                  <a:lnTo>
                    <a:pt x="146055" y="51810"/>
                  </a:lnTo>
                  <a:lnTo>
                    <a:pt x="114693" y="79069"/>
                  </a:lnTo>
                  <a:lnTo>
                    <a:pt x="86372" y="111147"/>
                  </a:lnTo>
                  <a:lnTo>
                    <a:pt x="61445" y="147590"/>
                  </a:lnTo>
                  <a:lnTo>
                    <a:pt x="40261" y="187948"/>
                  </a:lnTo>
                  <a:lnTo>
                    <a:pt x="23174" y="231768"/>
                  </a:lnTo>
                  <a:lnTo>
                    <a:pt x="10533" y="278597"/>
                  </a:lnTo>
                  <a:lnTo>
                    <a:pt x="2692" y="327984"/>
                  </a:lnTo>
                  <a:lnTo>
                    <a:pt x="0" y="379476"/>
                  </a:lnTo>
                  <a:lnTo>
                    <a:pt x="2692" y="430967"/>
                  </a:lnTo>
                  <a:lnTo>
                    <a:pt x="10533" y="480354"/>
                  </a:lnTo>
                  <a:lnTo>
                    <a:pt x="23174" y="527183"/>
                  </a:lnTo>
                  <a:lnTo>
                    <a:pt x="40261" y="571003"/>
                  </a:lnTo>
                  <a:lnTo>
                    <a:pt x="61445" y="611361"/>
                  </a:lnTo>
                  <a:lnTo>
                    <a:pt x="86372" y="647804"/>
                  </a:lnTo>
                  <a:lnTo>
                    <a:pt x="114693" y="679882"/>
                  </a:lnTo>
                  <a:lnTo>
                    <a:pt x="146055" y="707141"/>
                  </a:lnTo>
                  <a:lnTo>
                    <a:pt x="180108" y="729130"/>
                  </a:lnTo>
                  <a:lnTo>
                    <a:pt x="216499" y="745396"/>
                  </a:lnTo>
                  <a:lnTo>
                    <a:pt x="254878" y="755487"/>
                  </a:lnTo>
                  <a:lnTo>
                    <a:pt x="294894" y="758952"/>
                  </a:lnTo>
                  <a:lnTo>
                    <a:pt x="334909" y="755487"/>
                  </a:lnTo>
                  <a:lnTo>
                    <a:pt x="373288" y="745396"/>
                  </a:lnTo>
                  <a:lnTo>
                    <a:pt x="409679" y="729130"/>
                  </a:lnTo>
                  <a:lnTo>
                    <a:pt x="443732" y="707141"/>
                  </a:lnTo>
                  <a:lnTo>
                    <a:pt x="475094" y="679882"/>
                  </a:lnTo>
                  <a:lnTo>
                    <a:pt x="503415" y="647804"/>
                  </a:lnTo>
                  <a:lnTo>
                    <a:pt x="528342" y="611361"/>
                  </a:lnTo>
                  <a:lnTo>
                    <a:pt x="549526" y="571003"/>
                  </a:lnTo>
                  <a:lnTo>
                    <a:pt x="566613" y="527183"/>
                  </a:lnTo>
                  <a:lnTo>
                    <a:pt x="579254" y="480354"/>
                  </a:lnTo>
                  <a:lnTo>
                    <a:pt x="587095" y="430967"/>
                  </a:lnTo>
                  <a:lnTo>
                    <a:pt x="589788" y="379476"/>
                  </a:lnTo>
                  <a:lnTo>
                    <a:pt x="587095" y="327984"/>
                  </a:lnTo>
                  <a:lnTo>
                    <a:pt x="579254" y="278597"/>
                  </a:lnTo>
                  <a:lnTo>
                    <a:pt x="566613" y="231768"/>
                  </a:lnTo>
                  <a:lnTo>
                    <a:pt x="549526" y="187948"/>
                  </a:lnTo>
                  <a:lnTo>
                    <a:pt x="528342" y="147590"/>
                  </a:lnTo>
                  <a:lnTo>
                    <a:pt x="503415" y="111147"/>
                  </a:lnTo>
                  <a:lnTo>
                    <a:pt x="475094" y="79069"/>
                  </a:lnTo>
                  <a:lnTo>
                    <a:pt x="443732" y="51810"/>
                  </a:lnTo>
                  <a:lnTo>
                    <a:pt x="409679" y="29821"/>
                  </a:lnTo>
                  <a:lnTo>
                    <a:pt x="373288" y="13555"/>
                  </a:lnTo>
                  <a:lnTo>
                    <a:pt x="334909" y="3464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object 10">
              <a:extLst>
                <a:ext uri="{FF2B5EF4-FFF2-40B4-BE49-F238E27FC236}">
                  <a16:creationId xmlns:a16="http://schemas.microsoft.com/office/drawing/2014/main" id="{032BF759-43BA-9184-C41B-BA805690E85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3820" y="6190488"/>
              <a:ext cx="1353311" cy="44957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416D0DD-78D2-1E5D-0354-250F97E00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868" y="1654233"/>
            <a:ext cx="7621652" cy="30019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2D9F4D3-5823-BCF0-B56C-40A70DD24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2035" y="5144329"/>
            <a:ext cx="4677486" cy="571842"/>
          </a:xfrm>
          <a:ln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To make a payment with your credit or debit card select </a:t>
            </a:r>
            <a:r>
              <a:rPr lang="en-US" sz="1800" dirty="0">
                <a:solidFill>
                  <a:schemeClr val="accent3"/>
                </a:solidFill>
              </a:rPr>
              <a:t>Pay now with credit or debit card</a:t>
            </a:r>
            <a:r>
              <a:rPr lang="en-US" sz="1800" dirty="0"/>
              <a:t>. </a:t>
            </a:r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30667F85-BED5-938E-00A6-40232518E68C}"/>
              </a:ext>
            </a:extLst>
          </p:cNvPr>
          <p:cNvSpPr/>
          <p:nvPr/>
        </p:nvSpPr>
        <p:spPr>
          <a:xfrm>
            <a:off x="10792422" y="3176464"/>
            <a:ext cx="370878" cy="196180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07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E8D7F-9D97-F376-BB33-A7B72422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Customer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D9A80-FD0D-DBEE-9803-8B5FBE5B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E479467-D475-44BA-A6A1-CAD0337F3F46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07FA77C7-4FA1-5F29-7C87-93D31270D7C4}"/>
              </a:ext>
            </a:extLst>
          </p:cNvPr>
          <p:cNvGrpSpPr/>
          <p:nvPr/>
        </p:nvGrpSpPr>
        <p:grpSpPr>
          <a:xfrm>
            <a:off x="-6096" y="6053328"/>
            <a:ext cx="6102094" cy="757555"/>
            <a:chOff x="-6095" y="6053328"/>
            <a:chExt cx="4394200" cy="757555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A1E865FA-6B58-B207-902B-C64B563AF40D}"/>
                </a:ext>
              </a:extLst>
            </p:cNvPr>
            <p:cNvSpPr/>
            <p:nvPr/>
          </p:nvSpPr>
          <p:spPr>
            <a:xfrm>
              <a:off x="0" y="6156972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4084320" y="0"/>
                  </a:moveTo>
                  <a:lnTo>
                    <a:pt x="0" y="0"/>
                  </a:lnTo>
                  <a:lnTo>
                    <a:pt x="0" y="524243"/>
                  </a:lnTo>
                  <a:lnTo>
                    <a:pt x="4084320" y="524243"/>
                  </a:lnTo>
                  <a:lnTo>
                    <a:pt x="4084320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57F9828A-EFA0-1C75-5C35-8EACF6023635}"/>
                </a:ext>
              </a:extLst>
            </p:cNvPr>
            <p:cNvSpPr/>
            <p:nvPr/>
          </p:nvSpPr>
          <p:spPr>
            <a:xfrm>
              <a:off x="0" y="6156960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0" y="0"/>
                  </a:moveTo>
                  <a:lnTo>
                    <a:pt x="4084320" y="0"/>
                  </a:lnTo>
                  <a:lnTo>
                    <a:pt x="4084320" y="524255"/>
                  </a:lnTo>
                  <a:lnTo>
                    <a:pt x="0" y="52425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18E93ABF-F0BB-ECA1-80B6-451378BC4989}"/>
                </a:ext>
              </a:extLst>
            </p:cNvPr>
            <p:cNvSpPr/>
            <p:nvPr/>
          </p:nvSpPr>
          <p:spPr>
            <a:xfrm>
              <a:off x="3797807" y="6053328"/>
              <a:ext cx="589915" cy="757555"/>
            </a:xfrm>
            <a:custGeom>
              <a:avLst/>
              <a:gdLst/>
              <a:ahLst/>
              <a:cxnLst/>
              <a:rect l="l" t="t" r="r" b="b"/>
              <a:pathLst>
                <a:path w="589914" h="757554">
                  <a:moveTo>
                    <a:pt x="294894" y="0"/>
                  </a:moveTo>
                  <a:lnTo>
                    <a:pt x="254878" y="3457"/>
                  </a:lnTo>
                  <a:lnTo>
                    <a:pt x="216499" y="13528"/>
                  </a:lnTo>
                  <a:lnTo>
                    <a:pt x="180108" y="29761"/>
                  </a:lnTo>
                  <a:lnTo>
                    <a:pt x="146055" y="51705"/>
                  </a:lnTo>
                  <a:lnTo>
                    <a:pt x="114693" y="78910"/>
                  </a:lnTo>
                  <a:lnTo>
                    <a:pt x="86372" y="110923"/>
                  </a:lnTo>
                  <a:lnTo>
                    <a:pt x="61445" y="147293"/>
                  </a:lnTo>
                  <a:lnTo>
                    <a:pt x="40261" y="187570"/>
                  </a:lnTo>
                  <a:lnTo>
                    <a:pt x="23174" y="231302"/>
                  </a:lnTo>
                  <a:lnTo>
                    <a:pt x="10533" y="278037"/>
                  </a:lnTo>
                  <a:lnTo>
                    <a:pt x="2692" y="327325"/>
                  </a:lnTo>
                  <a:lnTo>
                    <a:pt x="0" y="378714"/>
                  </a:lnTo>
                  <a:lnTo>
                    <a:pt x="2692" y="430102"/>
                  </a:lnTo>
                  <a:lnTo>
                    <a:pt x="10533" y="479390"/>
                  </a:lnTo>
                  <a:lnTo>
                    <a:pt x="23174" y="526125"/>
                  </a:lnTo>
                  <a:lnTo>
                    <a:pt x="40261" y="569857"/>
                  </a:lnTo>
                  <a:lnTo>
                    <a:pt x="61445" y="610134"/>
                  </a:lnTo>
                  <a:lnTo>
                    <a:pt x="86372" y="646504"/>
                  </a:lnTo>
                  <a:lnTo>
                    <a:pt x="114693" y="678517"/>
                  </a:lnTo>
                  <a:lnTo>
                    <a:pt x="146055" y="705722"/>
                  </a:lnTo>
                  <a:lnTo>
                    <a:pt x="180108" y="727666"/>
                  </a:lnTo>
                  <a:lnTo>
                    <a:pt x="216499" y="743899"/>
                  </a:lnTo>
                  <a:lnTo>
                    <a:pt x="254878" y="753970"/>
                  </a:lnTo>
                  <a:lnTo>
                    <a:pt x="294894" y="757428"/>
                  </a:lnTo>
                  <a:lnTo>
                    <a:pt x="334909" y="753970"/>
                  </a:lnTo>
                  <a:lnTo>
                    <a:pt x="373288" y="743899"/>
                  </a:lnTo>
                  <a:lnTo>
                    <a:pt x="409679" y="727666"/>
                  </a:lnTo>
                  <a:lnTo>
                    <a:pt x="443732" y="705722"/>
                  </a:lnTo>
                  <a:lnTo>
                    <a:pt x="475094" y="678517"/>
                  </a:lnTo>
                  <a:lnTo>
                    <a:pt x="503415" y="646504"/>
                  </a:lnTo>
                  <a:lnTo>
                    <a:pt x="528342" y="610134"/>
                  </a:lnTo>
                  <a:lnTo>
                    <a:pt x="549526" y="569857"/>
                  </a:lnTo>
                  <a:lnTo>
                    <a:pt x="566613" y="526125"/>
                  </a:lnTo>
                  <a:lnTo>
                    <a:pt x="579254" y="479390"/>
                  </a:lnTo>
                  <a:lnTo>
                    <a:pt x="587095" y="430102"/>
                  </a:lnTo>
                  <a:lnTo>
                    <a:pt x="589788" y="378714"/>
                  </a:lnTo>
                  <a:lnTo>
                    <a:pt x="587095" y="327325"/>
                  </a:lnTo>
                  <a:lnTo>
                    <a:pt x="579254" y="278037"/>
                  </a:lnTo>
                  <a:lnTo>
                    <a:pt x="566613" y="231302"/>
                  </a:lnTo>
                  <a:lnTo>
                    <a:pt x="549526" y="187570"/>
                  </a:lnTo>
                  <a:lnTo>
                    <a:pt x="528342" y="147293"/>
                  </a:lnTo>
                  <a:lnTo>
                    <a:pt x="503415" y="110923"/>
                  </a:lnTo>
                  <a:lnTo>
                    <a:pt x="475094" y="78910"/>
                  </a:lnTo>
                  <a:lnTo>
                    <a:pt x="443732" y="51705"/>
                  </a:lnTo>
                  <a:lnTo>
                    <a:pt x="409679" y="29761"/>
                  </a:lnTo>
                  <a:lnTo>
                    <a:pt x="373288" y="13528"/>
                  </a:lnTo>
                  <a:lnTo>
                    <a:pt x="334909" y="3457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object 6">
            <a:extLst>
              <a:ext uri="{FF2B5EF4-FFF2-40B4-BE49-F238E27FC236}">
                <a16:creationId xmlns:a16="http://schemas.microsoft.com/office/drawing/2014/main" id="{4F2FC864-E316-3E7E-6A7F-53227A553C6D}"/>
              </a:ext>
            </a:extLst>
          </p:cNvPr>
          <p:cNvGrpSpPr/>
          <p:nvPr/>
        </p:nvGrpSpPr>
        <p:grpSpPr>
          <a:xfrm>
            <a:off x="5412508" y="6051926"/>
            <a:ext cx="6779491" cy="759460"/>
            <a:chOff x="3893820" y="6036564"/>
            <a:chExt cx="5250179" cy="759460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8C8A2FE6-889C-B278-9060-FAE7CD934E3B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3802379" y="0"/>
                  </a:moveTo>
                  <a:lnTo>
                    <a:pt x="0" y="0"/>
                  </a:lnTo>
                  <a:lnTo>
                    <a:pt x="0" y="498348"/>
                  </a:lnTo>
                  <a:lnTo>
                    <a:pt x="3802379" y="498348"/>
                  </a:lnTo>
                  <a:lnTo>
                    <a:pt x="3802379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F7D6E9A4-C673-4A08-44D5-96BE2D62FA2D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0" y="0"/>
                  </a:moveTo>
                  <a:lnTo>
                    <a:pt x="3802379" y="0"/>
                  </a:lnTo>
                  <a:lnTo>
                    <a:pt x="3802379" y="498347"/>
                  </a:lnTo>
                  <a:lnTo>
                    <a:pt x="0" y="49834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9D91F404-F979-13F2-02CF-B8B6DBF89BEA}"/>
                </a:ext>
              </a:extLst>
            </p:cNvPr>
            <p:cNvSpPr/>
            <p:nvPr/>
          </p:nvSpPr>
          <p:spPr>
            <a:xfrm>
              <a:off x="4873752" y="6036564"/>
              <a:ext cx="589915" cy="759460"/>
            </a:xfrm>
            <a:custGeom>
              <a:avLst/>
              <a:gdLst/>
              <a:ahLst/>
              <a:cxnLst/>
              <a:rect l="l" t="t" r="r" b="b"/>
              <a:pathLst>
                <a:path w="589914" h="759459">
                  <a:moveTo>
                    <a:pt x="294894" y="0"/>
                  </a:moveTo>
                  <a:lnTo>
                    <a:pt x="254878" y="3464"/>
                  </a:lnTo>
                  <a:lnTo>
                    <a:pt x="216499" y="13555"/>
                  </a:lnTo>
                  <a:lnTo>
                    <a:pt x="180108" y="29821"/>
                  </a:lnTo>
                  <a:lnTo>
                    <a:pt x="146055" y="51810"/>
                  </a:lnTo>
                  <a:lnTo>
                    <a:pt x="114693" y="79069"/>
                  </a:lnTo>
                  <a:lnTo>
                    <a:pt x="86372" y="111147"/>
                  </a:lnTo>
                  <a:lnTo>
                    <a:pt x="61445" y="147590"/>
                  </a:lnTo>
                  <a:lnTo>
                    <a:pt x="40261" y="187948"/>
                  </a:lnTo>
                  <a:lnTo>
                    <a:pt x="23174" y="231768"/>
                  </a:lnTo>
                  <a:lnTo>
                    <a:pt x="10533" y="278597"/>
                  </a:lnTo>
                  <a:lnTo>
                    <a:pt x="2692" y="327984"/>
                  </a:lnTo>
                  <a:lnTo>
                    <a:pt x="0" y="379476"/>
                  </a:lnTo>
                  <a:lnTo>
                    <a:pt x="2692" y="430967"/>
                  </a:lnTo>
                  <a:lnTo>
                    <a:pt x="10533" y="480354"/>
                  </a:lnTo>
                  <a:lnTo>
                    <a:pt x="23174" y="527183"/>
                  </a:lnTo>
                  <a:lnTo>
                    <a:pt x="40261" y="571003"/>
                  </a:lnTo>
                  <a:lnTo>
                    <a:pt x="61445" y="611361"/>
                  </a:lnTo>
                  <a:lnTo>
                    <a:pt x="86372" y="647804"/>
                  </a:lnTo>
                  <a:lnTo>
                    <a:pt x="114693" y="679882"/>
                  </a:lnTo>
                  <a:lnTo>
                    <a:pt x="146055" y="707141"/>
                  </a:lnTo>
                  <a:lnTo>
                    <a:pt x="180108" y="729130"/>
                  </a:lnTo>
                  <a:lnTo>
                    <a:pt x="216499" y="745396"/>
                  </a:lnTo>
                  <a:lnTo>
                    <a:pt x="254878" y="755487"/>
                  </a:lnTo>
                  <a:lnTo>
                    <a:pt x="294894" y="758952"/>
                  </a:lnTo>
                  <a:lnTo>
                    <a:pt x="334909" y="755487"/>
                  </a:lnTo>
                  <a:lnTo>
                    <a:pt x="373288" y="745396"/>
                  </a:lnTo>
                  <a:lnTo>
                    <a:pt x="409679" y="729130"/>
                  </a:lnTo>
                  <a:lnTo>
                    <a:pt x="443732" y="707141"/>
                  </a:lnTo>
                  <a:lnTo>
                    <a:pt x="475094" y="679882"/>
                  </a:lnTo>
                  <a:lnTo>
                    <a:pt x="503415" y="647804"/>
                  </a:lnTo>
                  <a:lnTo>
                    <a:pt x="528342" y="611361"/>
                  </a:lnTo>
                  <a:lnTo>
                    <a:pt x="549526" y="571003"/>
                  </a:lnTo>
                  <a:lnTo>
                    <a:pt x="566613" y="527183"/>
                  </a:lnTo>
                  <a:lnTo>
                    <a:pt x="579254" y="480354"/>
                  </a:lnTo>
                  <a:lnTo>
                    <a:pt x="587095" y="430967"/>
                  </a:lnTo>
                  <a:lnTo>
                    <a:pt x="589788" y="379476"/>
                  </a:lnTo>
                  <a:lnTo>
                    <a:pt x="587095" y="327984"/>
                  </a:lnTo>
                  <a:lnTo>
                    <a:pt x="579254" y="278597"/>
                  </a:lnTo>
                  <a:lnTo>
                    <a:pt x="566613" y="231768"/>
                  </a:lnTo>
                  <a:lnTo>
                    <a:pt x="549526" y="187948"/>
                  </a:lnTo>
                  <a:lnTo>
                    <a:pt x="528342" y="147590"/>
                  </a:lnTo>
                  <a:lnTo>
                    <a:pt x="503415" y="111147"/>
                  </a:lnTo>
                  <a:lnTo>
                    <a:pt x="475094" y="79069"/>
                  </a:lnTo>
                  <a:lnTo>
                    <a:pt x="443732" y="51810"/>
                  </a:lnTo>
                  <a:lnTo>
                    <a:pt x="409679" y="29821"/>
                  </a:lnTo>
                  <a:lnTo>
                    <a:pt x="373288" y="13555"/>
                  </a:lnTo>
                  <a:lnTo>
                    <a:pt x="334909" y="3464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object 10">
              <a:extLst>
                <a:ext uri="{FF2B5EF4-FFF2-40B4-BE49-F238E27FC236}">
                  <a16:creationId xmlns:a16="http://schemas.microsoft.com/office/drawing/2014/main" id="{032BF759-43BA-9184-C41B-BA805690E85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3820" y="6190488"/>
              <a:ext cx="1353311" cy="449579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C695A32-F539-3CB2-1589-07BA8BA3E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047" y="1018560"/>
            <a:ext cx="7579103" cy="38642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6" name="Arrow: Left 25">
            <a:extLst>
              <a:ext uri="{FF2B5EF4-FFF2-40B4-BE49-F238E27FC236}">
                <a16:creationId xmlns:a16="http://schemas.microsoft.com/office/drawing/2014/main" id="{8D8BF56D-687A-50C2-1846-C0F249849F88}"/>
              </a:ext>
            </a:extLst>
          </p:cNvPr>
          <p:cNvSpPr/>
          <p:nvPr/>
        </p:nvSpPr>
        <p:spPr>
          <a:xfrm>
            <a:off x="6677881" y="2538266"/>
            <a:ext cx="989215" cy="21613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72BC07-C14F-5654-C934-F62C8EC6B98A}"/>
              </a:ext>
            </a:extLst>
          </p:cNvPr>
          <p:cNvSpPr txBox="1"/>
          <p:nvPr/>
        </p:nvSpPr>
        <p:spPr>
          <a:xfrm>
            <a:off x="7757617" y="2169621"/>
            <a:ext cx="2111433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" panose="02040604050505020304" pitchFamily="18" charset="0"/>
              </a:rPr>
              <a:t>Use your </a:t>
            </a:r>
            <a:r>
              <a:rPr lang="en-US" sz="1400" b="1" dirty="0">
                <a:latin typeface="Century" panose="02040604050505020304" pitchFamily="18" charset="0"/>
              </a:rPr>
              <a:t>State Facility ID </a:t>
            </a:r>
            <a:r>
              <a:rPr lang="en-US" sz="1400" dirty="0">
                <a:latin typeface="Century" panose="02040604050505020304" pitchFamily="18" charset="0"/>
              </a:rPr>
              <a:t>number or your Federal Employee Identification Number (FEIN)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4C7866-D6F9-BBE3-B8BA-4CC8EE7BFB72}"/>
              </a:ext>
            </a:extLst>
          </p:cNvPr>
          <p:cNvSpPr txBox="1"/>
          <p:nvPr/>
        </p:nvSpPr>
        <p:spPr>
          <a:xfrm>
            <a:off x="4216526" y="5011401"/>
            <a:ext cx="7820303" cy="73866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lIns="91440" tIns="45720" rIns="91440" bIns="45720" anchor="t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US" sz="1400" dirty="0">
                <a:solidFill>
                  <a:srgbClr val="FF4040"/>
                </a:solidFill>
                <a:cs typeface="Trebuchet MS"/>
              </a:rPr>
              <a:t>NOTE:</a:t>
            </a:r>
            <a:r>
              <a:rPr lang="en-US" sz="1400" spc="-65" dirty="0">
                <a:solidFill>
                  <a:srgbClr val="FF4040"/>
                </a:solidFill>
                <a:cs typeface="Trebuchet MS"/>
              </a:rPr>
              <a:t> </a:t>
            </a:r>
            <a:r>
              <a:rPr lang="en-US" sz="1400" spc="-30" dirty="0">
                <a:solidFill>
                  <a:srgbClr val="234957"/>
                </a:solidFill>
                <a:cs typeface="Trebuchet MS"/>
              </a:rPr>
              <a:t>Your</a:t>
            </a:r>
            <a:r>
              <a:rPr lang="en-US" sz="1400" spc="-45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bank</a:t>
            </a:r>
            <a:r>
              <a:rPr lang="en-US" sz="1400" spc="-45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spc="-25" dirty="0">
                <a:solidFill>
                  <a:srgbClr val="234957"/>
                </a:solidFill>
                <a:cs typeface="Trebuchet MS"/>
              </a:rPr>
              <a:t>may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have</a:t>
            </a:r>
            <a:r>
              <a:rPr lang="en-US" sz="1400" spc="-5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fraud</a:t>
            </a:r>
            <a:r>
              <a:rPr lang="en-US" sz="1400" spc="-5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filters</a:t>
            </a:r>
            <a:r>
              <a:rPr lang="en-US" sz="1400" spc="-10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spc="-20" dirty="0">
                <a:solidFill>
                  <a:srgbClr val="234957"/>
                </a:solidFill>
                <a:cs typeface="Trebuchet MS"/>
              </a:rPr>
              <a:t>that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need</a:t>
            </a:r>
            <a:r>
              <a:rPr lang="en-US" sz="1400" spc="-15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to</a:t>
            </a:r>
            <a:r>
              <a:rPr lang="en-US" sz="1400" spc="-10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be updated</a:t>
            </a:r>
            <a:r>
              <a:rPr lang="en-US" sz="1400" spc="-10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spc="-25" dirty="0">
                <a:solidFill>
                  <a:srgbClr val="234957"/>
                </a:solidFill>
                <a:cs typeface="Trebuchet MS"/>
              </a:rPr>
              <a:t>to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allow</a:t>
            </a:r>
            <a:r>
              <a:rPr lang="en-US" sz="1400" spc="-30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the</a:t>
            </a:r>
            <a:r>
              <a:rPr lang="en-US" sz="1400" spc="-5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spc="-10" dirty="0">
                <a:solidFill>
                  <a:srgbClr val="234957"/>
                </a:solidFill>
                <a:cs typeface="Trebuchet MS"/>
              </a:rPr>
              <a:t>Department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of</a:t>
            </a:r>
            <a:r>
              <a:rPr lang="en-US" sz="1400" spc="-45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Revenue</a:t>
            </a:r>
            <a:r>
              <a:rPr lang="en-US" sz="1400" spc="-5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to</a:t>
            </a:r>
            <a:r>
              <a:rPr lang="en-US" sz="1400" spc="-40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spc="-10" dirty="0">
                <a:solidFill>
                  <a:srgbClr val="234957"/>
                </a:solidFill>
                <a:cs typeface="Trebuchet MS"/>
              </a:rPr>
              <a:t>process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payments</a:t>
            </a:r>
            <a:r>
              <a:rPr lang="en-US" sz="1400" spc="-15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from</a:t>
            </a:r>
            <a:r>
              <a:rPr lang="en-US" sz="1400" spc="-10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spc="-20" dirty="0">
                <a:solidFill>
                  <a:srgbClr val="234957"/>
                </a:solidFill>
                <a:cs typeface="Trebuchet MS"/>
              </a:rPr>
              <a:t>your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account.</a:t>
            </a:r>
            <a:r>
              <a:rPr lang="en-US" sz="1400" spc="-35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spc="-10" dirty="0">
                <a:solidFill>
                  <a:srgbClr val="234957"/>
                </a:solidFill>
                <a:cs typeface="Trebuchet MS"/>
              </a:rPr>
              <a:t>Please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provide</a:t>
            </a:r>
            <a:r>
              <a:rPr lang="en-US" sz="1400" spc="-15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your</a:t>
            </a:r>
            <a:r>
              <a:rPr lang="en-US" sz="1400" spc="-5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bank</a:t>
            </a:r>
            <a:r>
              <a:rPr lang="en-US" sz="1400" spc="-15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spc="-25" dirty="0">
                <a:solidFill>
                  <a:srgbClr val="234957"/>
                </a:solidFill>
                <a:cs typeface="Trebuchet MS"/>
              </a:rPr>
              <a:t>our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incoming</a:t>
            </a:r>
            <a:r>
              <a:rPr lang="en-US" sz="1400" spc="-20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spc="-10" dirty="0">
                <a:solidFill>
                  <a:srgbClr val="234957"/>
                </a:solidFill>
                <a:cs typeface="Trebuchet MS"/>
              </a:rPr>
              <a:t>company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identification</a:t>
            </a:r>
            <a:r>
              <a:rPr lang="en-US" sz="1400" spc="-45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spc="-30" dirty="0">
                <a:solidFill>
                  <a:srgbClr val="234957"/>
                </a:solidFill>
                <a:cs typeface="Trebuchet MS"/>
              </a:rPr>
              <a:t>number.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The</a:t>
            </a:r>
            <a:r>
              <a:rPr lang="en-US" sz="1400" spc="-20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number</a:t>
            </a:r>
            <a:r>
              <a:rPr lang="en-US" sz="1400" spc="-30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for</a:t>
            </a:r>
            <a:r>
              <a:rPr lang="en-US" sz="1400" spc="-10" dirty="0">
                <a:solidFill>
                  <a:srgbClr val="234957"/>
                </a:solidFill>
                <a:cs typeface="Trebuchet MS"/>
              </a:rPr>
              <a:t> h</a:t>
            </a:r>
            <a:r>
              <a:rPr lang="en-US" sz="1400" spc="-45" dirty="0">
                <a:solidFill>
                  <a:srgbClr val="234957"/>
                </a:solidFill>
                <a:cs typeface="Trebuchet MS"/>
              </a:rPr>
              <a:t>azardous substance </a:t>
            </a:r>
            <a:r>
              <a:rPr lang="en-US" sz="1400" spc="-25" dirty="0">
                <a:solidFill>
                  <a:srgbClr val="234957"/>
                </a:solidFill>
                <a:cs typeface="Trebuchet MS"/>
              </a:rPr>
              <a:t>is </a:t>
            </a:r>
            <a:r>
              <a:rPr lang="en-US" sz="1400" spc="-10" dirty="0">
                <a:solidFill>
                  <a:srgbClr val="234957"/>
                </a:solidFill>
                <a:cs typeface="Trebuchet MS"/>
              </a:rPr>
              <a:t>9302015091.</a:t>
            </a:r>
            <a:endParaRPr lang="en-US" sz="1400" dirty="0"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7400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D2E99C-8C0E-3F52-6519-ABD20557A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028" y="1688170"/>
            <a:ext cx="7767146" cy="2328885"/>
          </a:xfrm>
          <a:prstGeom prst="rect">
            <a:avLst/>
          </a:prstGeom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E8D7F-9D97-F376-BB33-A7B72422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Bill Payment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D9A80-FD0D-DBEE-9803-8B5FBE5B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E479467-D475-44BA-A6A1-CAD0337F3F46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07FA77C7-4FA1-5F29-7C87-93D31270D7C4}"/>
              </a:ext>
            </a:extLst>
          </p:cNvPr>
          <p:cNvGrpSpPr/>
          <p:nvPr/>
        </p:nvGrpSpPr>
        <p:grpSpPr>
          <a:xfrm>
            <a:off x="-6096" y="6053328"/>
            <a:ext cx="6102094" cy="757555"/>
            <a:chOff x="-6095" y="6053328"/>
            <a:chExt cx="4394200" cy="757555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A1E865FA-6B58-B207-902B-C64B563AF40D}"/>
                </a:ext>
              </a:extLst>
            </p:cNvPr>
            <p:cNvSpPr/>
            <p:nvPr/>
          </p:nvSpPr>
          <p:spPr>
            <a:xfrm>
              <a:off x="0" y="6156972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4084320" y="0"/>
                  </a:moveTo>
                  <a:lnTo>
                    <a:pt x="0" y="0"/>
                  </a:lnTo>
                  <a:lnTo>
                    <a:pt x="0" y="524243"/>
                  </a:lnTo>
                  <a:lnTo>
                    <a:pt x="4084320" y="524243"/>
                  </a:lnTo>
                  <a:lnTo>
                    <a:pt x="4084320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57F9828A-EFA0-1C75-5C35-8EACF6023635}"/>
                </a:ext>
              </a:extLst>
            </p:cNvPr>
            <p:cNvSpPr/>
            <p:nvPr/>
          </p:nvSpPr>
          <p:spPr>
            <a:xfrm>
              <a:off x="0" y="6156960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0" y="0"/>
                  </a:moveTo>
                  <a:lnTo>
                    <a:pt x="4084320" y="0"/>
                  </a:lnTo>
                  <a:lnTo>
                    <a:pt x="4084320" y="524255"/>
                  </a:lnTo>
                  <a:lnTo>
                    <a:pt x="0" y="52425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18E93ABF-F0BB-ECA1-80B6-451378BC4989}"/>
                </a:ext>
              </a:extLst>
            </p:cNvPr>
            <p:cNvSpPr/>
            <p:nvPr/>
          </p:nvSpPr>
          <p:spPr>
            <a:xfrm>
              <a:off x="3797807" y="6053328"/>
              <a:ext cx="589915" cy="757555"/>
            </a:xfrm>
            <a:custGeom>
              <a:avLst/>
              <a:gdLst/>
              <a:ahLst/>
              <a:cxnLst/>
              <a:rect l="l" t="t" r="r" b="b"/>
              <a:pathLst>
                <a:path w="589914" h="757554">
                  <a:moveTo>
                    <a:pt x="294894" y="0"/>
                  </a:moveTo>
                  <a:lnTo>
                    <a:pt x="254878" y="3457"/>
                  </a:lnTo>
                  <a:lnTo>
                    <a:pt x="216499" y="13528"/>
                  </a:lnTo>
                  <a:lnTo>
                    <a:pt x="180108" y="29761"/>
                  </a:lnTo>
                  <a:lnTo>
                    <a:pt x="146055" y="51705"/>
                  </a:lnTo>
                  <a:lnTo>
                    <a:pt x="114693" y="78910"/>
                  </a:lnTo>
                  <a:lnTo>
                    <a:pt x="86372" y="110923"/>
                  </a:lnTo>
                  <a:lnTo>
                    <a:pt x="61445" y="147293"/>
                  </a:lnTo>
                  <a:lnTo>
                    <a:pt x="40261" y="187570"/>
                  </a:lnTo>
                  <a:lnTo>
                    <a:pt x="23174" y="231302"/>
                  </a:lnTo>
                  <a:lnTo>
                    <a:pt x="10533" y="278037"/>
                  </a:lnTo>
                  <a:lnTo>
                    <a:pt x="2692" y="327325"/>
                  </a:lnTo>
                  <a:lnTo>
                    <a:pt x="0" y="378714"/>
                  </a:lnTo>
                  <a:lnTo>
                    <a:pt x="2692" y="430102"/>
                  </a:lnTo>
                  <a:lnTo>
                    <a:pt x="10533" y="479390"/>
                  </a:lnTo>
                  <a:lnTo>
                    <a:pt x="23174" y="526125"/>
                  </a:lnTo>
                  <a:lnTo>
                    <a:pt x="40261" y="569857"/>
                  </a:lnTo>
                  <a:lnTo>
                    <a:pt x="61445" y="610134"/>
                  </a:lnTo>
                  <a:lnTo>
                    <a:pt x="86372" y="646504"/>
                  </a:lnTo>
                  <a:lnTo>
                    <a:pt x="114693" y="678517"/>
                  </a:lnTo>
                  <a:lnTo>
                    <a:pt x="146055" y="705722"/>
                  </a:lnTo>
                  <a:lnTo>
                    <a:pt x="180108" y="727666"/>
                  </a:lnTo>
                  <a:lnTo>
                    <a:pt x="216499" y="743899"/>
                  </a:lnTo>
                  <a:lnTo>
                    <a:pt x="254878" y="753970"/>
                  </a:lnTo>
                  <a:lnTo>
                    <a:pt x="294894" y="757428"/>
                  </a:lnTo>
                  <a:lnTo>
                    <a:pt x="334909" y="753970"/>
                  </a:lnTo>
                  <a:lnTo>
                    <a:pt x="373288" y="743899"/>
                  </a:lnTo>
                  <a:lnTo>
                    <a:pt x="409679" y="727666"/>
                  </a:lnTo>
                  <a:lnTo>
                    <a:pt x="443732" y="705722"/>
                  </a:lnTo>
                  <a:lnTo>
                    <a:pt x="475094" y="678517"/>
                  </a:lnTo>
                  <a:lnTo>
                    <a:pt x="503415" y="646504"/>
                  </a:lnTo>
                  <a:lnTo>
                    <a:pt x="528342" y="610134"/>
                  </a:lnTo>
                  <a:lnTo>
                    <a:pt x="549526" y="569857"/>
                  </a:lnTo>
                  <a:lnTo>
                    <a:pt x="566613" y="526125"/>
                  </a:lnTo>
                  <a:lnTo>
                    <a:pt x="579254" y="479390"/>
                  </a:lnTo>
                  <a:lnTo>
                    <a:pt x="587095" y="430102"/>
                  </a:lnTo>
                  <a:lnTo>
                    <a:pt x="589788" y="378714"/>
                  </a:lnTo>
                  <a:lnTo>
                    <a:pt x="587095" y="327325"/>
                  </a:lnTo>
                  <a:lnTo>
                    <a:pt x="579254" y="278037"/>
                  </a:lnTo>
                  <a:lnTo>
                    <a:pt x="566613" y="231302"/>
                  </a:lnTo>
                  <a:lnTo>
                    <a:pt x="549526" y="187570"/>
                  </a:lnTo>
                  <a:lnTo>
                    <a:pt x="528342" y="147293"/>
                  </a:lnTo>
                  <a:lnTo>
                    <a:pt x="503415" y="110923"/>
                  </a:lnTo>
                  <a:lnTo>
                    <a:pt x="475094" y="78910"/>
                  </a:lnTo>
                  <a:lnTo>
                    <a:pt x="443732" y="51705"/>
                  </a:lnTo>
                  <a:lnTo>
                    <a:pt x="409679" y="29761"/>
                  </a:lnTo>
                  <a:lnTo>
                    <a:pt x="373288" y="13528"/>
                  </a:lnTo>
                  <a:lnTo>
                    <a:pt x="334909" y="3457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object 6">
            <a:extLst>
              <a:ext uri="{FF2B5EF4-FFF2-40B4-BE49-F238E27FC236}">
                <a16:creationId xmlns:a16="http://schemas.microsoft.com/office/drawing/2014/main" id="{4F2FC864-E316-3E7E-6A7F-53227A553C6D}"/>
              </a:ext>
            </a:extLst>
          </p:cNvPr>
          <p:cNvGrpSpPr/>
          <p:nvPr/>
        </p:nvGrpSpPr>
        <p:grpSpPr>
          <a:xfrm>
            <a:off x="5418467" y="6014023"/>
            <a:ext cx="6779491" cy="759460"/>
            <a:chOff x="3893820" y="6036564"/>
            <a:chExt cx="5250179" cy="759460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8C8A2FE6-889C-B278-9060-FAE7CD934E3B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3802379" y="0"/>
                  </a:moveTo>
                  <a:lnTo>
                    <a:pt x="0" y="0"/>
                  </a:lnTo>
                  <a:lnTo>
                    <a:pt x="0" y="498348"/>
                  </a:lnTo>
                  <a:lnTo>
                    <a:pt x="3802379" y="498348"/>
                  </a:lnTo>
                  <a:lnTo>
                    <a:pt x="3802379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F7D6E9A4-C673-4A08-44D5-96BE2D62FA2D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0" y="0"/>
                  </a:moveTo>
                  <a:lnTo>
                    <a:pt x="3802379" y="0"/>
                  </a:lnTo>
                  <a:lnTo>
                    <a:pt x="3802379" y="498347"/>
                  </a:lnTo>
                  <a:lnTo>
                    <a:pt x="0" y="49834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9D91F404-F979-13F2-02CF-B8B6DBF89BEA}"/>
                </a:ext>
              </a:extLst>
            </p:cNvPr>
            <p:cNvSpPr/>
            <p:nvPr/>
          </p:nvSpPr>
          <p:spPr>
            <a:xfrm>
              <a:off x="4873752" y="6036564"/>
              <a:ext cx="589915" cy="759460"/>
            </a:xfrm>
            <a:custGeom>
              <a:avLst/>
              <a:gdLst/>
              <a:ahLst/>
              <a:cxnLst/>
              <a:rect l="l" t="t" r="r" b="b"/>
              <a:pathLst>
                <a:path w="589914" h="759459">
                  <a:moveTo>
                    <a:pt x="294894" y="0"/>
                  </a:moveTo>
                  <a:lnTo>
                    <a:pt x="254878" y="3464"/>
                  </a:lnTo>
                  <a:lnTo>
                    <a:pt x="216499" y="13555"/>
                  </a:lnTo>
                  <a:lnTo>
                    <a:pt x="180108" y="29821"/>
                  </a:lnTo>
                  <a:lnTo>
                    <a:pt x="146055" y="51810"/>
                  </a:lnTo>
                  <a:lnTo>
                    <a:pt x="114693" y="79069"/>
                  </a:lnTo>
                  <a:lnTo>
                    <a:pt x="86372" y="111147"/>
                  </a:lnTo>
                  <a:lnTo>
                    <a:pt x="61445" y="147590"/>
                  </a:lnTo>
                  <a:lnTo>
                    <a:pt x="40261" y="187948"/>
                  </a:lnTo>
                  <a:lnTo>
                    <a:pt x="23174" y="231768"/>
                  </a:lnTo>
                  <a:lnTo>
                    <a:pt x="10533" y="278597"/>
                  </a:lnTo>
                  <a:lnTo>
                    <a:pt x="2692" y="327984"/>
                  </a:lnTo>
                  <a:lnTo>
                    <a:pt x="0" y="379476"/>
                  </a:lnTo>
                  <a:lnTo>
                    <a:pt x="2692" y="430967"/>
                  </a:lnTo>
                  <a:lnTo>
                    <a:pt x="10533" y="480354"/>
                  </a:lnTo>
                  <a:lnTo>
                    <a:pt x="23174" y="527183"/>
                  </a:lnTo>
                  <a:lnTo>
                    <a:pt x="40261" y="571003"/>
                  </a:lnTo>
                  <a:lnTo>
                    <a:pt x="61445" y="611361"/>
                  </a:lnTo>
                  <a:lnTo>
                    <a:pt x="86372" y="647804"/>
                  </a:lnTo>
                  <a:lnTo>
                    <a:pt x="114693" y="679882"/>
                  </a:lnTo>
                  <a:lnTo>
                    <a:pt x="146055" y="707141"/>
                  </a:lnTo>
                  <a:lnTo>
                    <a:pt x="180108" y="729130"/>
                  </a:lnTo>
                  <a:lnTo>
                    <a:pt x="216499" y="745396"/>
                  </a:lnTo>
                  <a:lnTo>
                    <a:pt x="254878" y="755487"/>
                  </a:lnTo>
                  <a:lnTo>
                    <a:pt x="294894" y="758952"/>
                  </a:lnTo>
                  <a:lnTo>
                    <a:pt x="334909" y="755487"/>
                  </a:lnTo>
                  <a:lnTo>
                    <a:pt x="373288" y="745396"/>
                  </a:lnTo>
                  <a:lnTo>
                    <a:pt x="409679" y="729130"/>
                  </a:lnTo>
                  <a:lnTo>
                    <a:pt x="443732" y="707141"/>
                  </a:lnTo>
                  <a:lnTo>
                    <a:pt x="475094" y="679882"/>
                  </a:lnTo>
                  <a:lnTo>
                    <a:pt x="503415" y="647804"/>
                  </a:lnTo>
                  <a:lnTo>
                    <a:pt x="528342" y="611361"/>
                  </a:lnTo>
                  <a:lnTo>
                    <a:pt x="549526" y="571003"/>
                  </a:lnTo>
                  <a:lnTo>
                    <a:pt x="566613" y="527183"/>
                  </a:lnTo>
                  <a:lnTo>
                    <a:pt x="579254" y="480354"/>
                  </a:lnTo>
                  <a:lnTo>
                    <a:pt x="587095" y="430967"/>
                  </a:lnTo>
                  <a:lnTo>
                    <a:pt x="589788" y="379476"/>
                  </a:lnTo>
                  <a:lnTo>
                    <a:pt x="587095" y="327984"/>
                  </a:lnTo>
                  <a:lnTo>
                    <a:pt x="579254" y="278597"/>
                  </a:lnTo>
                  <a:lnTo>
                    <a:pt x="566613" y="231768"/>
                  </a:lnTo>
                  <a:lnTo>
                    <a:pt x="549526" y="187948"/>
                  </a:lnTo>
                  <a:lnTo>
                    <a:pt x="528342" y="147590"/>
                  </a:lnTo>
                  <a:lnTo>
                    <a:pt x="503415" y="111147"/>
                  </a:lnTo>
                  <a:lnTo>
                    <a:pt x="475094" y="79069"/>
                  </a:lnTo>
                  <a:lnTo>
                    <a:pt x="443732" y="51810"/>
                  </a:lnTo>
                  <a:lnTo>
                    <a:pt x="409679" y="29821"/>
                  </a:lnTo>
                  <a:lnTo>
                    <a:pt x="373288" y="13555"/>
                  </a:lnTo>
                  <a:lnTo>
                    <a:pt x="334909" y="3464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object 10">
              <a:extLst>
                <a:ext uri="{FF2B5EF4-FFF2-40B4-BE49-F238E27FC236}">
                  <a16:creationId xmlns:a16="http://schemas.microsoft.com/office/drawing/2014/main" id="{032BF759-43BA-9184-C41B-BA805690E85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3820" y="6190488"/>
              <a:ext cx="1353311" cy="449579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66B144DB-2AC4-323C-866E-D674D5C86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34" y="3407097"/>
            <a:ext cx="4010905" cy="17613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28219AB-B0BC-9471-7CAE-ABB016C18CFF}"/>
              </a:ext>
            </a:extLst>
          </p:cNvPr>
          <p:cNvSpPr txBox="1"/>
          <p:nvPr/>
        </p:nvSpPr>
        <p:spPr>
          <a:xfrm>
            <a:off x="4212876" y="4269237"/>
            <a:ext cx="2366931" cy="92333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Your </a:t>
            </a:r>
            <a:r>
              <a:rPr lang="en-US" dirty="0" err="1"/>
              <a:t>GenTax</a:t>
            </a:r>
            <a:r>
              <a:rPr lang="en-US" dirty="0"/>
              <a:t> media number can be found on your voucher.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5465C618-79DB-3E84-5278-62D43A135E1A}"/>
              </a:ext>
            </a:extLst>
          </p:cNvPr>
          <p:cNvSpPr/>
          <p:nvPr/>
        </p:nvSpPr>
        <p:spPr>
          <a:xfrm>
            <a:off x="6579807" y="4599286"/>
            <a:ext cx="969818" cy="3013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7BBD06-C122-5F5B-8488-F9A01F2FF5C0}"/>
              </a:ext>
            </a:extLst>
          </p:cNvPr>
          <p:cNvSpPr txBox="1"/>
          <p:nvPr/>
        </p:nvSpPr>
        <p:spPr>
          <a:xfrm>
            <a:off x="8242102" y="1942641"/>
            <a:ext cx="3736233" cy="923330"/>
          </a:xfrm>
          <a:prstGeom prst="rect">
            <a:avLst/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/>
              <a:t>The media number is not required to make a payment.  If you don’t have one, select no. 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5C212EB0-5ED9-6AD3-7F65-D9A4F7365B8D}"/>
              </a:ext>
            </a:extLst>
          </p:cNvPr>
          <p:cNvSpPr/>
          <p:nvPr/>
        </p:nvSpPr>
        <p:spPr>
          <a:xfrm>
            <a:off x="7505267" y="2109303"/>
            <a:ext cx="664995" cy="34319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49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E8D7F-9D97-F376-BB33-A7B72422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Payment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D9A80-FD0D-DBEE-9803-8B5FBE5B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E479467-D475-44BA-A6A1-CAD0337F3F46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07FA77C7-4FA1-5F29-7C87-93D31270D7C4}"/>
              </a:ext>
            </a:extLst>
          </p:cNvPr>
          <p:cNvGrpSpPr/>
          <p:nvPr/>
        </p:nvGrpSpPr>
        <p:grpSpPr>
          <a:xfrm>
            <a:off x="-6096" y="6053328"/>
            <a:ext cx="6102094" cy="757555"/>
            <a:chOff x="-6095" y="6053328"/>
            <a:chExt cx="4394200" cy="757555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A1E865FA-6B58-B207-902B-C64B563AF40D}"/>
                </a:ext>
              </a:extLst>
            </p:cNvPr>
            <p:cNvSpPr/>
            <p:nvPr/>
          </p:nvSpPr>
          <p:spPr>
            <a:xfrm>
              <a:off x="0" y="6156972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4084320" y="0"/>
                  </a:moveTo>
                  <a:lnTo>
                    <a:pt x="0" y="0"/>
                  </a:lnTo>
                  <a:lnTo>
                    <a:pt x="0" y="524243"/>
                  </a:lnTo>
                  <a:lnTo>
                    <a:pt x="4084320" y="524243"/>
                  </a:lnTo>
                  <a:lnTo>
                    <a:pt x="4084320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57F9828A-EFA0-1C75-5C35-8EACF6023635}"/>
                </a:ext>
              </a:extLst>
            </p:cNvPr>
            <p:cNvSpPr/>
            <p:nvPr/>
          </p:nvSpPr>
          <p:spPr>
            <a:xfrm>
              <a:off x="0" y="6156960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0" y="0"/>
                  </a:moveTo>
                  <a:lnTo>
                    <a:pt x="4084320" y="0"/>
                  </a:lnTo>
                  <a:lnTo>
                    <a:pt x="4084320" y="524255"/>
                  </a:lnTo>
                  <a:lnTo>
                    <a:pt x="0" y="52425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18E93ABF-F0BB-ECA1-80B6-451378BC4989}"/>
                </a:ext>
              </a:extLst>
            </p:cNvPr>
            <p:cNvSpPr/>
            <p:nvPr/>
          </p:nvSpPr>
          <p:spPr>
            <a:xfrm>
              <a:off x="3797807" y="6053328"/>
              <a:ext cx="589915" cy="757555"/>
            </a:xfrm>
            <a:custGeom>
              <a:avLst/>
              <a:gdLst/>
              <a:ahLst/>
              <a:cxnLst/>
              <a:rect l="l" t="t" r="r" b="b"/>
              <a:pathLst>
                <a:path w="589914" h="757554">
                  <a:moveTo>
                    <a:pt x="294894" y="0"/>
                  </a:moveTo>
                  <a:lnTo>
                    <a:pt x="254878" y="3457"/>
                  </a:lnTo>
                  <a:lnTo>
                    <a:pt x="216499" y="13528"/>
                  </a:lnTo>
                  <a:lnTo>
                    <a:pt x="180108" y="29761"/>
                  </a:lnTo>
                  <a:lnTo>
                    <a:pt x="146055" y="51705"/>
                  </a:lnTo>
                  <a:lnTo>
                    <a:pt x="114693" y="78910"/>
                  </a:lnTo>
                  <a:lnTo>
                    <a:pt x="86372" y="110923"/>
                  </a:lnTo>
                  <a:lnTo>
                    <a:pt x="61445" y="147293"/>
                  </a:lnTo>
                  <a:lnTo>
                    <a:pt x="40261" y="187570"/>
                  </a:lnTo>
                  <a:lnTo>
                    <a:pt x="23174" y="231302"/>
                  </a:lnTo>
                  <a:lnTo>
                    <a:pt x="10533" y="278037"/>
                  </a:lnTo>
                  <a:lnTo>
                    <a:pt x="2692" y="327325"/>
                  </a:lnTo>
                  <a:lnTo>
                    <a:pt x="0" y="378714"/>
                  </a:lnTo>
                  <a:lnTo>
                    <a:pt x="2692" y="430102"/>
                  </a:lnTo>
                  <a:lnTo>
                    <a:pt x="10533" y="479390"/>
                  </a:lnTo>
                  <a:lnTo>
                    <a:pt x="23174" y="526125"/>
                  </a:lnTo>
                  <a:lnTo>
                    <a:pt x="40261" y="569857"/>
                  </a:lnTo>
                  <a:lnTo>
                    <a:pt x="61445" y="610134"/>
                  </a:lnTo>
                  <a:lnTo>
                    <a:pt x="86372" y="646504"/>
                  </a:lnTo>
                  <a:lnTo>
                    <a:pt x="114693" y="678517"/>
                  </a:lnTo>
                  <a:lnTo>
                    <a:pt x="146055" y="705722"/>
                  </a:lnTo>
                  <a:lnTo>
                    <a:pt x="180108" y="727666"/>
                  </a:lnTo>
                  <a:lnTo>
                    <a:pt x="216499" y="743899"/>
                  </a:lnTo>
                  <a:lnTo>
                    <a:pt x="254878" y="753970"/>
                  </a:lnTo>
                  <a:lnTo>
                    <a:pt x="294894" y="757428"/>
                  </a:lnTo>
                  <a:lnTo>
                    <a:pt x="334909" y="753970"/>
                  </a:lnTo>
                  <a:lnTo>
                    <a:pt x="373288" y="743899"/>
                  </a:lnTo>
                  <a:lnTo>
                    <a:pt x="409679" y="727666"/>
                  </a:lnTo>
                  <a:lnTo>
                    <a:pt x="443732" y="705722"/>
                  </a:lnTo>
                  <a:lnTo>
                    <a:pt x="475094" y="678517"/>
                  </a:lnTo>
                  <a:lnTo>
                    <a:pt x="503415" y="646504"/>
                  </a:lnTo>
                  <a:lnTo>
                    <a:pt x="528342" y="610134"/>
                  </a:lnTo>
                  <a:lnTo>
                    <a:pt x="549526" y="569857"/>
                  </a:lnTo>
                  <a:lnTo>
                    <a:pt x="566613" y="526125"/>
                  </a:lnTo>
                  <a:lnTo>
                    <a:pt x="579254" y="479390"/>
                  </a:lnTo>
                  <a:lnTo>
                    <a:pt x="587095" y="430102"/>
                  </a:lnTo>
                  <a:lnTo>
                    <a:pt x="589788" y="378714"/>
                  </a:lnTo>
                  <a:lnTo>
                    <a:pt x="587095" y="327325"/>
                  </a:lnTo>
                  <a:lnTo>
                    <a:pt x="579254" y="278037"/>
                  </a:lnTo>
                  <a:lnTo>
                    <a:pt x="566613" y="231302"/>
                  </a:lnTo>
                  <a:lnTo>
                    <a:pt x="549526" y="187570"/>
                  </a:lnTo>
                  <a:lnTo>
                    <a:pt x="528342" y="147293"/>
                  </a:lnTo>
                  <a:lnTo>
                    <a:pt x="503415" y="110923"/>
                  </a:lnTo>
                  <a:lnTo>
                    <a:pt x="475094" y="78910"/>
                  </a:lnTo>
                  <a:lnTo>
                    <a:pt x="443732" y="51705"/>
                  </a:lnTo>
                  <a:lnTo>
                    <a:pt x="409679" y="29761"/>
                  </a:lnTo>
                  <a:lnTo>
                    <a:pt x="373288" y="13528"/>
                  </a:lnTo>
                  <a:lnTo>
                    <a:pt x="334909" y="3457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object 6">
            <a:extLst>
              <a:ext uri="{FF2B5EF4-FFF2-40B4-BE49-F238E27FC236}">
                <a16:creationId xmlns:a16="http://schemas.microsoft.com/office/drawing/2014/main" id="{4F2FC864-E316-3E7E-6A7F-53227A553C6D}"/>
              </a:ext>
            </a:extLst>
          </p:cNvPr>
          <p:cNvGrpSpPr/>
          <p:nvPr/>
        </p:nvGrpSpPr>
        <p:grpSpPr>
          <a:xfrm>
            <a:off x="5412508" y="6051926"/>
            <a:ext cx="6779491" cy="759460"/>
            <a:chOff x="3893820" y="6036564"/>
            <a:chExt cx="5250179" cy="759460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8C8A2FE6-889C-B278-9060-FAE7CD934E3B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3802379" y="0"/>
                  </a:moveTo>
                  <a:lnTo>
                    <a:pt x="0" y="0"/>
                  </a:lnTo>
                  <a:lnTo>
                    <a:pt x="0" y="498348"/>
                  </a:lnTo>
                  <a:lnTo>
                    <a:pt x="3802379" y="498348"/>
                  </a:lnTo>
                  <a:lnTo>
                    <a:pt x="3802379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F7D6E9A4-C673-4A08-44D5-96BE2D62FA2D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0" y="0"/>
                  </a:moveTo>
                  <a:lnTo>
                    <a:pt x="3802379" y="0"/>
                  </a:lnTo>
                  <a:lnTo>
                    <a:pt x="3802379" y="498347"/>
                  </a:lnTo>
                  <a:lnTo>
                    <a:pt x="0" y="49834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9D91F404-F979-13F2-02CF-B8B6DBF89BEA}"/>
                </a:ext>
              </a:extLst>
            </p:cNvPr>
            <p:cNvSpPr/>
            <p:nvPr/>
          </p:nvSpPr>
          <p:spPr>
            <a:xfrm>
              <a:off x="4873752" y="6036564"/>
              <a:ext cx="589915" cy="759460"/>
            </a:xfrm>
            <a:custGeom>
              <a:avLst/>
              <a:gdLst/>
              <a:ahLst/>
              <a:cxnLst/>
              <a:rect l="l" t="t" r="r" b="b"/>
              <a:pathLst>
                <a:path w="589914" h="759459">
                  <a:moveTo>
                    <a:pt x="294894" y="0"/>
                  </a:moveTo>
                  <a:lnTo>
                    <a:pt x="254878" y="3464"/>
                  </a:lnTo>
                  <a:lnTo>
                    <a:pt x="216499" y="13555"/>
                  </a:lnTo>
                  <a:lnTo>
                    <a:pt x="180108" y="29821"/>
                  </a:lnTo>
                  <a:lnTo>
                    <a:pt x="146055" y="51810"/>
                  </a:lnTo>
                  <a:lnTo>
                    <a:pt x="114693" y="79069"/>
                  </a:lnTo>
                  <a:lnTo>
                    <a:pt x="86372" y="111147"/>
                  </a:lnTo>
                  <a:lnTo>
                    <a:pt x="61445" y="147590"/>
                  </a:lnTo>
                  <a:lnTo>
                    <a:pt x="40261" y="187948"/>
                  </a:lnTo>
                  <a:lnTo>
                    <a:pt x="23174" y="231768"/>
                  </a:lnTo>
                  <a:lnTo>
                    <a:pt x="10533" y="278597"/>
                  </a:lnTo>
                  <a:lnTo>
                    <a:pt x="2692" y="327984"/>
                  </a:lnTo>
                  <a:lnTo>
                    <a:pt x="0" y="379476"/>
                  </a:lnTo>
                  <a:lnTo>
                    <a:pt x="2692" y="430967"/>
                  </a:lnTo>
                  <a:lnTo>
                    <a:pt x="10533" y="480354"/>
                  </a:lnTo>
                  <a:lnTo>
                    <a:pt x="23174" y="527183"/>
                  </a:lnTo>
                  <a:lnTo>
                    <a:pt x="40261" y="571003"/>
                  </a:lnTo>
                  <a:lnTo>
                    <a:pt x="61445" y="611361"/>
                  </a:lnTo>
                  <a:lnTo>
                    <a:pt x="86372" y="647804"/>
                  </a:lnTo>
                  <a:lnTo>
                    <a:pt x="114693" y="679882"/>
                  </a:lnTo>
                  <a:lnTo>
                    <a:pt x="146055" y="707141"/>
                  </a:lnTo>
                  <a:lnTo>
                    <a:pt x="180108" y="729130"/>
                  </a:lnTo>
                  <a:lnTo>
                    <a:pt x="216499" y="745396"/>
                  </a:lnTo>
                  <a:lnTo>
                    <a:pt x="254878" y="755487"/>
                  </a:lnTo>
                  <a:lnTo>
                    <a:pt x="294894" y="758952"/>
                  </a:lnTo>
                  <a:lnTo>
                    <a:pt x="334909" y="755487"/>
                  </a:lnTo>
                  <a:lnTo>
                    <a:pt x="373288" y="745396"/>
                  </a:lnTo>
                  <a:lnTo>
                    <a:pt x="409679" y="729130"/>
                  </a:lnTo>
                  <a:lnTo>
                    <a:pt x="443732" y="707141"/>
                  </a:lnTo>
                  <a:lnTo>
                    <a:pt x="475094" y="679882"/>
                  </a:lnTo>
                  <a:lnTo>
                    <a:pt x="503415" y="647804"/>
                  </a:lnTo>
                  <a:lnTo>
                    <a:pt x="528342" y="611361"/>
                  </a:lnTo>
                  <a:lnTo>
                    <a:pt x="549526" y="571003"/>
                  </a:lnTo>
                  <a:lnTo>
                    <a:pt x="566613" y="527183"/>
                  </a:lnTo>
                  <a:lnTo>
                    <a:pt x="579254" y="480354"/>
                  </a:lnTo>
                  <a:lnTo>
                    <a:pt x="587095" y="430967"/>
                  </a:lnTo>
                  <a:lnTo>
                    <a:pt x="589788" y="379476"/>
                  </a:lnTo>
                  <a:lnTo>
                    <a:pt x="587095" y="327984"/>
                  </a:lnTo>
                  <a:lnTo>
                    <a:pt x="579254" y="278597"/>
                  </a:lnTo>
                  <a:lnTo>
                    <a:pt x="566613" y="231768"/>
                  </a:lnTo>
                  <a:lnTo>
                    <a:pt x="549526" y="187948"/>
                  </a:lnTo>
                  <a:lnTo>
                    <a:pt x="528342" y="147590"/>
                  </a:lnTo>
                  <a:lnTo>
                    <a:pt x="503415" y="111147"/>
                  </a:lnTo>
                  <a:lnTo>
                    <a:pt x="475094" y="79069"/>
                  </a:lnTo>
                  <a:lnTo>
                    <a:pt x="443732" y="51810"/>
                  </a:lnTo>
                  <a:lnTo>
                    <a:pt x="409679" y="29821"/>
                  </a:lnTo>
                  <a:lnTo>
                    <a:pt x="373288" y="13555"/>
                  </a:lnTo>
                  <a:lnTo>
                    <a:pt x="334909" y="3464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object 10">
              <a:extLst>
                <a:ext uri="{FF2B5EF4-FFF2-40B4-BE49-F238E27FC236}">
                  <a16:creationId xmlns:a16="http://schemas.microsoft.com/office/drawing/2014/main" id="{032BF759-43BA-9184-C41B-BA805690E85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3820" y="6190488"/>
              <a:ext cx="1353311" cy="44957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A5DDFAB-BF87-6DCE-3ADE-B7BF1FE78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550" y="1137533"/>
            <a:ext cx="7567458" cy="4009947"/>
          </a:xfrm>
          <a:prstGeom prst="rect">
            <a:avLst/>
          </a:prstGeom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6DB680-E986-D566-E404-967C6943EB26}"/>
              </a:ext>
            </a:extLst>
          </p:cNvPr>
          <p:cNvSpPr txBox="1"/>
          <p:nvPr/>
        </p:nvSpPr>
        <p:spPr>
          <a:xfrm>
            <a:off x="8645236" y="1967266"/>
            <a:ext cx="2754527" cy="132343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Account type </a:t>
            </a:r>
            <a:r>
              <a:rPr lang="en-US" sz="1600" dirty="0"/>
              <a:t>– select Hazardous Substance.</a:t>
            </a:r>
          </a:p>
          <a:p>
            <a:endParaRPr lang="en-US" sz="1600" dirty="0"/>
          </a:p>
          <a:p>
            <a:r>
              <a:rPr lang="en-US" sz="1600" b="1" dirty="0"/>
              <a:t>Filing Period </a:t>
            </a:r>
            <a:r>
              <a:rPr lang="en-US" sz="1600" dirty="0"/>
              <a:t>– will be found on your letter.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F682938D-2BC1-572C-A46A-9E441A6C5E31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97833" y="2987780"/>
            <a:ext cx="974892" cy="919202"/>
          </a:xfrm>
          <a:prstGeom prst="bentConnector3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5725FC50-D214-018B-D66E-5B0F88A7F7B6}"/>
              </a:ext>
            </a:extLst>
          </p:cNvPr>
          <p:cNvCxnSpPr/>
          <p:nvPr/>
        </p:nvCxnSpPr>
        <p:spPr>
          <a:xfrm rot="10800000" flipV="1">
            <a:off x="7597833" y="2103119"/>
            <a:ext cx="974892" cy="191193"/>
          </a:xfrm>
          <a:prstGeom prst="bentConnector3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7AF8387-8D89-F8E9-89F2-91A3C5AA48CD}"/>
              </a:ext>
            </a:extLst>
          </p:cNvPr>
          <p:cNvSpPr txBox="1"/>
          <p:nvPr/>
        </p:nvSpPr>
        <p:spPr>
          <a:xfrm>
            <a:off x="4389120" y="5328458"/>
            <a:ext cx="7479888" cy="58477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Enter the </a:t>
            </a:r>
            <a:r>
              <a:rPr lang="en-US" sz="1600" b="1" dirty="0"/>
              <a:t>Payment amount </a:t>
            </a:r>
            <a:r>
              <a:rPr lang="en-US" sz="1600" dirty="0"/>
              <a:t>and then confirm the payment by entering the payment again in </a:t>
            </a:r>
            <a:r>
              <a:rPr lang="en-US" sz="1600" b="1" dirty="0"/>
              <a:t>Confirm amount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05772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E8D7F-9D97-F376-BB33-A7B72422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Review and Pay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D9A80-FD0D-DBEE-9803-8B5FBE5B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E479467-D475-44BA-A6A1-CAD0337F3F46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07FA77C7-4FA1-5F29-7C87-93D31270D7C4}"/>
              </a:ext>
            </a:extLst>
          </p:cNvPr>
          <p:cNvGrpSpPr/>
          <p:nvPr/>
        </p:nvGrpSpPr>
        <p:grpSpPr>
          <a:xfrm>
            <a:off x="-6096" y="6053328"/>
            <a:ext cx="6102094" cy="757555"/>
            <a:chOff x="-6095" y="6053328"/>
            <a:chExt cx="4394200" cy="757555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A1E865FA-6B58-B207-902B-C64B563AF40D}"/>
                </a:ext>
              </a:extLst>
            </p:cNvPr>
            <p:cNvSpPr/>
            <p:nvPr/>
          </p:nvSpPr>
          <p:spPr>
            <a:xfrm>
              <a:off x="0" y="6156972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4084320" y="0"/>
                  </a:moveTo>
                  <a:lnTo>
                    <a:pt x="0" y="0"/>
                  </a:lnTo>
                  <a:lnTo>
                    <a:pt x="0" y="524243"/>
                  </a:lnTo>
                  <a:lnTo>
                    <a:pt x="4084320" y="524243"/>
                  </a:lnTo>
                  <a:lnTo>
                    <a:pt x="4084320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57F9828A-EFA0-1C75-5C35-8EACF6023635}"/>
                </a:ext>
              </a:extLst>
            </p:cNvPr>
            <p:cNvSpPr/>
            <p:nvPr/>
          </p:nvSpPr>
          <p:spPr>
            <a:xfrm>
              <a:off x="0" y="6156960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0" y="0"/>
                  </a:moveTo>
                  <a:lnTo>
                    <a:pt x="4084320" y="0"/>
                  </a:lnTo>
                  <a:lnTo>
                    <a:pt x="4084320" y="524255"/>
                  </a:lnTo>
                  <a:lnTo>
                    <a:pt x="0" y="52425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18E93ABF-F0BB-ECA1-80B6-451378BC4989}"/>
                </a:ext>
              </a:extLst>
            </p:cNvPr>
            <p:cNvSpPr/>
            <p:nvPr/>
          </p:nvSpPr>
          <p:spPr>
            <a:xfrm>
              <a:off x="3797807" y="6053328"/>
              <a:ext cx="589915" cy="757555"/>
            </a:xfrm>
            <a:custGeom>
              <a:avLst/>
              <a:gdLst/>
              <a:ahLst/>
              <a:cxnLst/>
              <a:rect l="l" t="t" r="r" b="b"/>
              <a:pathLst>
                <a:path w="589914" h="757554">
                  <a:moveTo>
                    <a:pt x="294894" y="0"/>
                  </a:moveTo>
                  <a:lnTo>
                    <a:pt x="254878" y="3457"/>
                  </a:lnTo>
                  <a:lnTo>
                    <a:pt x="216499" y="13528"/>
                  </a:lnTo>
                  <a:lnTo>
                    <a:pt x="180108" y="29761"/>
                  </a:lnTo>
                  <a:lnTo>
                    <a:pt x="146055" y="51705"/>
                  </a:lnTo>
                  <a:lnTo>
                    <a:pt x="114693" y="78910"/>
                  </a:lnTo>
                  <a:lnTo>
                    <a:pt x="86372" y="110923"/>
                  </a:lnTo>
                  <a:lnTo>
                    <a:pt x="61445" y="147293"/>
                  </a:lnTo>
                  <a:lnTo>
                    <a:pt x="40261" y="187570"/>
                  </a:lnTo>
                  <a:lnTo>
                    <a:pt x="23174" y="231302"/>
                  </a:lnTo>
                  <a:lnTo>
                    <a:pt x="10533" y="278037"/>
                  </a:lnTo>
                  <a:lnTo>
                    <a:pt x="2692" y="327325"/>
                  </a:lnTo>
                  <a:lnTo>
                    <a:pt x="0" y="378714"/>
                  </a:lnTo>
                  <a:lnTo>
                    <a:pt x="2692" y="430102"/>
                  </a:lnTo>
                  <a:lnTo>
                    <a:pt x="10533" y="479390"/>
                  </a:lnTo>
                  <a:lnTo>
                    <a:pt x="23174" y="526125"/>
                  </a:lnTo>
                  <a:lnTo>
                    <a:pt x="40261" y="569857"/>
                  </a:lnTo>
                  <a:lnTo>
                    <a:pt x="61445" y="610134"/>
                  </a:lnTo>
                  <a:lnTo>
                    <a:pt x="86372" y="646504"/>
                  </a:lnTo>
                  <a:lnTo>
                    <a:pt x="114693" y="678517"/>
                  </a:lnTo>
                  <a:lnTo>
                    <a:pt x="146055" y="705722"/>
                  </a:lnTo>
                  <a:lnTo>
                    <a:pt x="180108" y="727666"/>
                  </a:lnTo>
                  <a:lnTo>
                    <a:pt x="216499" y="743899"/>
                  </a:lnTo>
                  <a:lnTo>
                    <a:pt x="254878" y="753970"/>
                  </a:lnTo>
                  <a:lnTo>
                    <a:pt x="294894" y="757428"/>
                  </a:lnTo>
                  <a:lnTo>
                    <a:pt x="334909" y="753970"/>
                  </a:lnTo>
                  <a:lnTo>
                    <a:pt x="373288" y="743899"/>
                  </a:lnTo>
                  <a:lnTo>
                    <a:pt x="409679" y="727666"/>
                  </a:lnTo>
                  <a:lnTo>
                    <a:pt x="443732" y="705722"/>
                  </a:lnTo>
                  <a:lnTo>
                    <a:pt x="475094" y="678517"/>
                  </a:lnTo>
                  <a:lnTo>
                    <a:pt x="503415" y="646504"/>
                  </a:lnTo>
                  <a:lnTo>
                    <a:pt x="528342" y="610134"/>
                  </a:lnTo>
                  <a:lnTo>
                    <a:pt x="549526" y="569857"/>
                  </a:lnTo>
                  <a:lnTo>
                    <a:pt x="566613" y="526125"/>
                  </a:lnTo>
                  <a:lnTo>
                    <a:pt x="579254" y="479390"/>
                  </a:lnTo>
                  <a:lnTo>
                    <a:pt x="587095" y="430102"/>
                  </a:lnTo>
                  <a:lnTo>
                    <a:pt x="589788" y="378714"/>
                  </a:lnTo>
                  <a:lnTo>
                    <a:pt x="587095" y="327325"/>
                  </a:lnTo>
                  <a:lnTo>
                    <a:pt x="579254" y="278037"/>
                  </a:lnTo>
                  <a:lnTo>
                    <a:pt x="566613" y="231302"/>
                  </a:lnTo>
                  <a:lnTo>
                    <a:pt x="549526" y="187570"/>
                  </a:lnTo>
                  <a:lnTo>
                    <a:pt x="528342" y="147293"/>
                  </a:lnTo>
                  <a:lnTo>
                    <a:pt x="503415" y="110923"/>
                  </a:lnTo>
                  <a:lnTo>
                    <a:pt x="475094" y="78910"/>
                  </a:lnTo>
                  <a:lnTo>
                    <a:pt x="443732" y="51705"/>
                  </a:lnTo>
                  <a:lnTo>
                    <a:pt x="409679" y="29761"/>
                  </a:lnTo>
                  <a:lnTo>
                    <a:pt x="373288" y="13528"/>
                  </a:lnTo>
                  <a:lnTo>
                    <a:pt x="334909" y="3457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object 6">
            <a:extLst>
              <a:ext uri="{FF2B5EF4-FFF2-40B4-BE49-F238E27FC236}">
                <a16:creationId xmlns:a16="http://schemas.microsoft.com/office/drawing/2014/main" id="{4F2FC864-E316-3E7E-6A7F-53227A553C6D}"/>
              </a:ext>
            </a:extLst>
          </p:cNvPr>
          <p:cNvGrpSpPr/>
          <p:nvPr/>
        </p:nvGrpSpPr>
        <p:grpSpPr>
          <a:xfrm>
            <a:off x="5412508" y="6051926"/>
            <a:ext cx="6779491" cy="759460"/>
            <a:chOff x="3893820" y="6036564"/>
            <a:chExt cx="5250179" cy="759460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8C8A2FE6-889C-B278-9060-FAE7CD934E3B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3802379" y="0"/>
                  </a:moveTo>
                  <a:lnTo>
                    <a:pt x="0" y="0"/>
                  </a:lnTo>
                  <a:lnTo>
                    <a:pt x="0" y="498348"/>
                  </a:lnTo>
                  <a:lnTo>
                    <a:pt x="3802379" y="498348"/>
                  </a:lnTo>
                  <a:lnTo>
                    <a:pt x="3802379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F7D6E9A4-C673-4A08-44D5-96BE2D62FA2D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0" y="0"/>
                  </a:moveTo>
                  <a:lnTo>
                    <a:pt x="3802379" y="0"/>
                  </a:lnTo>
                  <a:lnTo>
                    <a:pt x="3802379" y="498347"/>
                  </a:lnTo>
                  <a:lnTo>
                    <a:pt x="0" y="49834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9D91F404-F979-13F2-02CF-B8B6DBF89BEA}"/>
                </a:ext>
              </a:extLst>
            </p:cNvPr>
            <p:cNvSpPr/>
            <p:nvPr/>
          </p:nvSpPr>
          <p:spPr>
            <a:xfrm>
              <a:off x="4873752" y="6036564"/>
              <a:ext cx="589915" cy="759460"/>
            </a:xfrm>
            <a:custGeom>
              <a:avLst/>
              <a:gdLst/>
              <a:ahLst/>
              <a:cxnLst/>
              <a:rect l="l" t="t" r="r" b="b"/>
              <a:pathLst>
                <a:path w="589914" h="759459">
                  <a:moveTo>
                    <a:pt x="294894" y="0"/>
                  </a:moveTo>
                  <a:lnTo>
                    <a:pt x="254878" y="3464"/>
                  </a:lnTo>
                  <a:lnTo>
                    <a:pt x="216499" y="13555"/>
                  </a:lnTo>
                  <a:lnTo>
                    <a:pt x="180108" y="29821"/>
                  </a:lnTo>
                  <a:lnTo>
                    <a:pt x="146055" y="51810"/>
                  </a:lnTo>
                  <a:lnTo>
                    <a:pt x="114693" y="79069"/>
                  </a:lnTo>
                  <a:lnTo>
                    <a:pt x="86372" y="111147"/>
                  </a:lnTo>
                  <a:lnTo>
                    <a:pt x="61445" y="147590"/>
                  </a:lnTo>
                  <a:lnTo>
                    <a:pt x="40261" y="187948"/>
                  </a:lnTo>
                  <a:lnTo>
                    <a:pt x="23174" y="231768"/>
                  </a:lnTo>
                  <a:lnTo>
                    <a:pt x="10533" y="278597"/>
                  </a:lnTo>
                  <a:lnTo>
                    <a:pt x="2692" y="327984"/>
                  </a:lnTo>
                  <a:lnTo>
                    <a:pt x="0" y="379476"/>
                  </a:lnTo>
                  <a:lnTo>
                    <a:pt x="2692" y="430967"/>
                  </a:lnTo>
                  <a:lnTo>
                    <a:pt x="10533" y="480354"/>
                  </a:lnTo>
                  <a:lnTo>
                    <a:pt x="23174" y="527183"/>
                  </a:lnTo>
                  <a:lnTo>
                    <a:pt x="40261" y="571003"/>
                  </a:lnTo>
                  <a:lnTo>
                    <a:pt x="61445" y="611361"/>
                  </a:lnTo>
                  <a:lnTo>
                    <a:pt x="86372" y="647804"/>
                  </a:lnTo>
                  <a:lnTo>
                    <a:pt x="114693" y="679882"/>
                  </a:lnTo>
                  <a:lnTo>
                    <a:pt x="146055" y="707141"/>
                  </a:lnTo>
                  <a:lnTo>
                    <a:pt x="180108" y="729130"/>
                  </a:lnTo>
                  <a:lnTo>
                    <a:pt x="216499" y="745396"/>
                  </a:lnTo>
                  <a:lnTo>
                    <a:pt x="254878" y="755487"/>
                  </a:lnTo>
                  <a:lnTo>
                    <a:pt x="294894" y="758952"/>
                  </a:lnTo>
                  <a:lnTo>
                    <a:pt x="334909" y="755487"/>
                  </a:lnTo>
                  <a:lnTo>
                    <a:pt x="373288" y="745396"/>
                  </a:lnTo>
                  <a:lnTo>
                    <a:pt x="409679" y="729130"/>
                  </a:lnTo>
                  <a:lnTo>
                    <a:pt x="443732" y="707141"/>
                  </a:lnTo>
                  <a:lnTo>
                    <a:pt x="475094" y="679882"/>
                  </a:lnTo>
                  <a:lnTo>
                    <a:pt x="503415" y="647804"/>
                  </a:lnTo>
                  <a:lnTo>
                    <a:pt x="528342" y="611361"/>
                  </a:lnTo>
                  <a:lnTo>
                    <a:pt x="549526" y="571003"/>
                  </a:lnTo>
                  <a:lnTo>
                    <a:pt x="566613" y="527183"/>
                  </a:lnTo>
                  <a:lnTo>
                    <a:pt x="579254" y="480354"/>
                  </a:lnTo>
                  <a:lnTo>
                    <a:pt x="587095" y="430967"/>
                  </a:lnTo>
                  <a:lnTo>
                    <a:pt x="589788" y="379476"/>
                  </a:lnTo>
                  <a:lnTo>
                    <a:pt x="587095" y="327984"/>
                  </a:lnTo>
                  <a:lnTo>
                    <a:pt x="579254" y="278597"/>
                  </a:lnTo>
                  <a:lnTo>
                    <a:pt x="566613" y="231768"/>
                  </a:lnTo>
                  <a:lnTo>
                    <a:pt x="549526" y="187948"/>
                  </a:lnTo>
                  <a:lnTo>
                    <a:pt x="528342" y="147590"/>
                  </a:lnTo>
                  <a:lnTo>
                    <a:pt x="503415" y="111147"/>
                  </a:lnTo>
                  <a:lnTo>
                    <a:pt x="475094" y="79069"/>
                  </a:lnTo>
                  <a:lnTo>
                    <a:pt x="443732" y="51810"/>
                  </a:lnTo>
                  <a:lnTo>
                    <a:pt x="409679" y="29821"/>
                  </a:lnTo>
                  <a:lnTo>
                    <a:pt x="373288" y="13555"/>
                  </a:lnTo>
                  <a:lnTo>
                    <a:pt x="334909" y="3464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object 10">
              <a:extLst>
                <a:ext uri="{FF2B5EF4-FFF2-40B4-BE49-F238E27FC236}">
                  <a16:creationId xmlns:a16="http://schemas.microsoft.com/office/drawing/2014/main" id="{032BF759-43BA-9184-C41B-BA805690E85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3820" y="6190488"/>
              <a:ext cx="1353311" cy="449579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63CC096-3DCF-4C93-7763-19D04E744825}"/>
              </a:ext>
            </a:extLst>
          </p:cNvPr>
          <p:cNvSpPr txBox="1"/>
          <p:nvPr/>
        </p:nvSpPr>
        <p:spPr>
          <a:xfrm>
            <a:off x="4425116" y="4967071"/>
            <a:ext cx="7331687" cy="52322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Enter your payment account information in the Payment Channel.  Once entered you will submit the payment.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332D86-17D2-9921-BCE5-B88FB8083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115" y="1536213"/>
            <a:ext cx="7331688" cy="3153630"/>
          </a:xfrm>
          <a:prstGeom prst="rect">
            <a:avLst/>
          </a:prstGeom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72C804-FBC8-9404-2D51-03367D1DD625}"/>
              </a:ext>
            </a:extLst>
          </p:cNvPr>
          <p:cNvSpPr txBox="1"/>
          <p:nvPr/>
        </p:nvSpPr>
        <p:spPr>
          <a:xfrm>
            <a:off x="7830589" y="2979284"/>
            <a:ext cx="3549534" cy="52322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n>
                  <a:solidFill>
                    <a:schemeClr val="tx1"/>
                  </a:solidFill>
                  <a:prstDash val="solid"/>
                </a:ln>
              </a:rPr>
              <a:t>There is a vendor service fee for credit/debit card payments.  Currently, the fee is 2.4%.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EC0C9730-9DA9-B26B-6D6E-0AE9F540F7ED}"/>
              </a:ext>
            </a:extLst>
          </p:cNvPr>
          <p:cNvSpPr/>
          <p:nvPr/>
        </p:nvSpPr>
        <p:spPr>
          <a:xfrm>
            <a:off x="7348452" y="3071269"/>
            <a:ext cx="482137" cy="37431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03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E8D7F-9D97-F376-BB33-A7B72422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Confirmation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D9A80-FD0D-DBEE-9803-8B5FBE5B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E479467-D475-44BA-A6A1-CAD0337F3F46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07FA77C7-4FA1-5F29-7C87-93D31270D7C4}"/>
              </a:ext>
            </a:extLst>
          </p:cNvPr>
          <p:cNvGrpSpPr/>
          <p:nvPr/>
        </p:nvGrpSpPr>
        <p:grpSpPr>
          <a:xfrm>
            <a:off x="-6096" y="6053328"/>
            <a:ext cx="6102094" cy="757555"/>
            <a:chOff x="-6095" y="6053328"/>
            <a:chExt cx="4394200" cy="757555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A1E865FA-6B58-B207-902B-C64B563AF40D}"/>
                </a:ext>
              </a:extLst>
            </p:cNvPr>
            <p:cNvSpPr/>
            <p:nvPr/>
          </p:nvSpPr>
          <p:spPr>
            <a:xfrm>
              <a:off x="0" y="6156972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4084320" y="0"/>
                  </a:moveTo>
                  <a:lnTo>
                    <a:pt x="0" y="0"/>
                  </a:lnTo>
                  <a:lnTo>
                    <a:pt x="0" y="524243"/>
                  </a:lnTo>
                  <a:lnTo>
                    <a:pt x="4084320" y="524243"/>
                  </a:lnTo>
                  <a:lnTo>
                    <a:pt x="4084320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57F9828A-EFA0-1C75-5C35-8EACF6023635}"/>
                </a:ext>
              </a:extLst>
            </p:cNvPr>
            <p:cNvSpPr/>
            <p:nvPr/>
          </p:nvSpPr>
          <p:spPr>
            <a:xfrm>
              <a:off x="0" y="6156960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0" y="0"/>
                  </a:moveTo>
                  <a:lnTo>
                    <a:pt x="4084320" y="0"/>
                  </a:lnTo>
                  <a:lnTo>
                    <a:pt x="4084320" y="524255"/>
                  </a:lnTo>
                  <a:lnTo>
                    <a:pt x="0" y="52425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18E93ABF-F0BB-ECA1-80B6-451378BC4989}"/>
                </a:ext>
              </a:extLst>
            </p:cNvPr>
            <p:cNvSpPr/>
            <p:nvPr/>
          </p:nvSpPr>
          <p:spPr>
            <a:xfrm>
              <a:off x="3797807" y="6053328"/>
              <a:ext cx="589915" cy="757555"/>
            </a:xfrm>
            <a:custGeom>
              <a:avLst/>
              <a:gdLst/>
              <a:ahLst/>
              <a:cxnLst/>
              <a:rect l="l" t="t" r="r" b="b"/>
              <a:pathLst>
                <a:path w="589914" h="757554">
                  <a:moveTo>
                    <a:pt x="294894" y="0"/>
                  </a:moveTo>
                  <a:lnTo>
                    <a:pt x="254878" y="3457"/>
                  </a:lnTo>
                  <a:lnTo>
                    <a:pt x="216499" y="13528"/>
                  </a:lnTo>
                  <a:lnTo>
                    <a:pt x="180108" y="29761"/>
                  </a:lnTo>
                  <a:lnTo>
                    <a:pt x="146055" y="51705"/>
                  </a:lnTo>
                  <a:lnTo>
                    <a:pt x="114693" y="78910"/>
                  </a:lnTo>
                  <a:lnTo>
                    <a:pt x="86372" y="110923"/>
                  </a:lnTo>
                  <a:lnTo>
                    <a:pt x="61445" y="147293"/>
                  </a:lnTo>
                  <a:lnTo>
                    <a:pt x="40261" y="187570"/>
                  </a:lnTo>
                  <a:lnTo>
                    <a:pt x="23174" y="231302"/>
                  </a:lnTo>
                  <a:lnTo>
                    <a:pt x="10533" y="278037"/>
                  </a:lnTo>
                  <a:lnTo>
                    <a:pt x="2692" y="327325"/>
                  </a:lnTo>
                  <a:lnTo>
                    <a:pt x="0" y="378714"/>
                  </a:lnTo>
                  <a:lnTo>
                    <a:pt x="2692" y="430102"/>
                  </a:lnTo>
                  <a:lnTo>
                    <a:pt x="10533" y="479390"/>
                  </a:lnTo>
                  <a:lnTo>
                    <a:pt x="23174" y="526125"/>
                  </a:lnTo>
                  <a:lnTo>
                    <a:pt x="40261" y="569857"/>
                  </a:lnTo>
                  <a:lnTo>
                    <a:pt x="61445" y="610134"/>
                  </a:lnTo>
                  <a:lnTo>
                    <a:pt x="86372" y="646504"/>
                  </a:lnTo>
                  <a:lnTo>
                    <a:pt x="114693" y="678517"/>
                  </a:lnTo>
                  <a:lnTo>
                    <a:pt x="146055" y="705722"/>
                  </a:lnTo>
                  <a:lnTo>
                    <a:pt x="180108" y="727666"/>
                  </a:lnTo>
                  <a:lnTo>
                    <a:pt x="216499" y="743899"/>
                  </a:lnTo>
                  <a:lnTo>
                    <a:pt x="254878" y="753970"/>
                  </a:lnTo>
                  <a:lnTo>
                    <a:pt x="294894" y="757428"/>
                  </a:lnTo>
                  <a:lnTo>
                    <a:pt x="334909" y="753970"/>
                  </a:lnTo>
                  <a:lnTo>
                    <a:pt x="373288" y="743899"/>
                  </a:lnTo>
                  <a:lnTo>
                    <a:pt x="409679" y="727666"/>
                  </a:lnTo>
                  <a:lnTo>
                    <a:pt x="443732" y="705722"/>
                  </a:lnTo>
                  <a:lnTo>
                    <a:pt x="475094" y="678517"/>
                  </a:lnTo>
                  <a:lnTo>
                    <a:pt x="503415" y="646504"/>
                  </a:lnTo>
                  <a:lnTo>
                    <a:pt x="528342" y="610134"/>
                  </a:lnTo>
                  <a:lnTo>
                    <a:pt x="549526" y="569857"/>
                  </a:lnTo>
                  <a:lnTo>
                    <a:pt x="566613" y="526125"/>
                  </a:lnTo>
                  <a:lnTo>
                    <a:pt x="579254" y="479390"/>
                  </a:lnTo>
                  <a:lnTo>
                    <a:pt x="587095" y="430102"/>
                  </a:lnTo>
                  <a:lnTo>
                    <a:pt x="589788" y="378714"/>
                  </a:lnTo>
                  <a:lnTo>
                    <a:pt x="587095" y="327325"/>
                  </a:lnTo>
                  <a:lnTo>
                    <a:pt x="579254" y="278037"/>
                  </a:lnTo>
                  <a:lnTo>
                    <a:pt x="566613" y="231302"/>
                  </a:lnTo>
                  <a:lnTo>
                    <a:pt x="549526" y="187570"/>
                  </a:lnTo>
                  <a:lnTo>
                    <a:pt x="528342" y="147293"/>
                  </a:lnTo>
                  <a:lnTo>
                    <a:pt x="503415" y="110923"/>
                  </a:lnTo>
                  <a:lnTo>
                    <a:pt x="475094" y="78910"/>
                  </a:lnTo>
                  <a:lnTo>
                    <a:pt x="443732" y="51705"/>
                  </a:lnTo>
                  <a:lnTo>
                    <a:pt x="409679" y="29761"/>
                  </a:lnTo>
                  <a:lnTo>
                    <a:pt x="373288" y="13528"/>
                  </a:lnTo>
                  <a:lnTo>
                    <a:pt x="334909" y="3457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object 6">
            <a:extLst>
              <a:ext uri="{FF2B5EF4-FFF2-40B4-BE49-F238E27FC236}">
                <a16:creationId xmlns:a16="http://schemas.microsoft.com/office/drawing/2014/main" id="{4F2FC864-E316-3E7E-6A7F-53227A553C6D}"/>
              </a:ext>
            </a:extLst>
          </p:cNvPr>
          <p:cNvGrpSpPr/>
          <p:nvPr/>
        </p:nvGrpSpPr>
        <p:grpSpPr>
          <a:xfrm>
            <a:off x="5412508" y="6051926"/>
            <a:ext cx="6779491" cy="759460"/>
            <a:chOff x="3893820" y="6036564"/>
            <a:chExt cx="5250179" cy="759460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8C8A2FE6-889C-B278-9060-FAE7CD934E3B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3802379" y="0"/>
                  </a:moveTo>
                  <a:lnTo>
                    <a:pt x="0" y="0"/>
                  </a:lnTo>
                  <a:lnTo>
                    <a:pt x="0" y="498348"/>
                  </a:lnTo>
                  <a:lnTo>
                    <a:pt x="3802379" y="498348"/>
                  </a:lnTo>
                  <a:lnTo>
                    <a:pt x="3802379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F7D6E9A4-C673-4A08-44D5-96BE2D62FA2D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0" y="0"/>
                  </a:moveTo>
                  <a:lnTo>
                    <a:pt x="3802379" y="0"/>
                  </a:lnTo>
                  <a:lnTo>
                    <a:pt x="3802379" y="498347"/>
                  </a:lnTo>
                  <a:lnTo>
                    <a:pt x="0" y="49834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9D91F404-F979-13F2-02CF-B8B6DBF89BEA}"/>
                </a:ext>
              </a:extLst>
            </p:cNvPr>
            <p:cNvSpPr/>
            <p:nvPr/>
          </p:nvSpPr>
          <p:spPr>
            <a:xfrm>
              <a:off x="4873752" y="6036564"/>
              <a:ext cx="589915" cy="759460"/>
            </a:xfrm>
            <a:custGeom>
              <a:avLst/>
              <a:gdLst/>
              <a:ahLst/>
              <a:cxnLst/>
              <a:rect l="l" t="t" r="r" b="b"/>
              <a:pathLst>
                <a:path w="589914" h="759459">
                  <a:moveTo>
                    <a:pt x="294894" y="0"/>
                  </a:moveTo>
                  <a:lnTo>
                    <a:pt x="254878" y="3464"/>
                  </a:lnTo>
                  <a:lnTo>
                    <a:pt x="216499" y="13555"/>
                  </a:lnTo>
                  <a:lnTo>
                    <a:pt x="180108" y="29821"/>
                  </a:lnTo>
                  <a:lnTo>
                    <a:pt x="146055" y="51810"/>
                  </a:lnTo>
                  <a:lnTo>
                    <a:pt x="114693" y="79069"/>
                  </a:lnTo>
                  <a:lnTo>
                    <a:pt x="86372" y="111147"/>
                  </a:lnTo>
                  <a:lnTo>
                    <a:pt x="61445" y="147590"/>
                  </a:lnTo>
                  <a:lnTo>
                    <a:pt x="40261" y="187948"/>
                  </a:lnTo>
                  <a:lnTo>
                    <a:pt x="23174" y="231768"/>
                  </a:lnTo>
                  <a:lnTo>
                    <a:pt x="10533" y="278597"/>
                  </a:lnTo>
                  <a:lnTo>
                    <a:pt x="2692" y="327984"/>
                  </a:lnTo>
                  <a:lnTo>
                    <a:pt x="0" y="379476"/>
                  </a:lnTo>
                  <a:lnTo>
                    <a:pt x="2692" y="430967"/>
                  </a:lnTo>
                  <a:lnTo>
                    <a:pt x="10533" y="480354"/>
                  </a:lnTo>
                  <a:lnTo>
                    <a:pt x="23174" y="527183"/>
                  </a:lnTo>
                  <a:lnTo>
                    <a:pt x="40261" y="571003"/>
                  </a:lnTo>
                  <a:lnTo>
                    <a:pt x="61445" y="611361"/>
                  </a:lnTo>
                  <a:lnTo>
                    <a:pt x="86372" y="647804"/>
                  </a:lnTo>
                  <a:lnTo>
                    <a:pt x="114693" y="679882"/>
                  </a:lnTo>
                  <a:lnTo>
                    <a:pt x="146055" y="707141"/>
                  </a:lnTo>
                  <a:lnTo>
                    <a:pt x="180108" y="729130"/>
                  </a:lnTo>
                  <a:lnTo>
                    <a:pt x="216499" y="745396"/>
                  </a:lnTo>
                  <a:lnTo>
                    <a:pt x="254878" y="755487"/>
                  </a:lnTo>
                  <a:lnTo>
                    <a:pt x="294894" y="758952"/>
                  </a:lnTo>
                  <a:lnTo>
                    <a:pt x="334909" y="755487"/>
                  </a:lnTo>
                  <a:lnTo>
                    <a:pt x="373288" y="745396"/>
                  </a:lnTo>
                  <a:lnTo>
                    <a:pt x="409679" y="729130"/>
                  </a:lnTo>
                  <a:lnTo>
                    <a:pt x="443732" y="707141"/>
                  </a:lnTo>
                  <a:lnTo>
                    <a:pt x="475094" y="679882"/>
                  </a:lnTo>
                  <a:lnTo>
                    <a:pt x="503415" y="647804"/>
                  </a:lnTo>
                  <a:lnTo>
                    <a:pt x="528342" y="611361"/>
                  </a:lnTo>
                  <a:lnTo>
                    <a:pt x="549526" y="571003"/>
                  </a:lnTo>
                  <a:lnTo>
                    <a:pt x="566613" y="527183"/>
                  </a:lnTo>
                  <a:lnTo>
                    <a:pt x="579254" y="480354"/>
                  </a:lnTo>
                  <a:lnTo>
                    <a:pt x="587095" y="430967"/>
                  </a:lnTo>
                  <a:lnTo>
                    <a:pt x="589788" y="379476"/>
                  </a:lnTo>
                  <a:lnTo>
                    <a:pt x="587095" y="327984"/>
                  </a:lnTo>
                  <a:lnTo>
                    <a:pt x="579254" y="278597"/>
                  </a:lnTo>
                  <a:lnTo>
                    <a:pt x="566613" y="231768"/>
                  </a:lnTo>
                  <a:lnTo>
                    <a:pt x="549526" y="187948"/>
                  </a:lnTo>
                  <a:lnTo>
                    <a:pt x="528342" y="147590"/>
                  </a:lnTo>
                  <a:lnTo>
                    <a:pt x="503415" y="111147"/>
                  </a:lnTo>
                  <a:lnTo>
                    <a:pt x="475094" y="79069"/>
                  </a:lnTo>
                  <a:lnTo>
                    <a:pt x="443732" y="51810"/>
                  </a:lnTo>
                  <a:lnTo>
                    <a:pt x="409679" y="29821"/>
                  </a:lnTo>
                  <a:lnTo>
                    <a:pt x="373288" y="13555"/>
                  </a:lnTo>
                  <a:lnTo>
                    <a:pt x="334909" y="3464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object 10">
              <a:extLst>
                <a:ext uri="{FF2B5EF4-FFF2-40B4-BE49-F238E27FC236}">
                  <a16:creationId xmlns:a16="http://schemas.microsoft.com/office/drawing/2014/main" id="{032BF759-43BA-9184-C41B-BA805690E85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3820" y="6190488"/>
              <a:ext cx="1353311" cy="449579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2C1F048-0E86-821B-67FD-E179CB005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533" y="2094808"/>
            <a:ext cx="7224000" cy="1996376"/>
          </a:xfrm>
          <a:prstGeom prst="rect">
            <a:avLst/>
          </a:prstGeom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E4426D5-DF9C-4595-5F53-2601267A6901}"/>
              </a:ext>
            </a:extLst>
          </p:cNvPr>
          <p:cNvSpPr txBox="1"/>
          <p:nvPr/>
        </p:nvSpPr>
        <p:spPr>
          <a:xfrm>
            <a:off x="4324532" y="4424523"/>
            <a:ext cx="7223999" cy="58477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600" dirty="0"/>
              <a:t>You will receive a confirmation number once your credit card payment has been submitted. </a:t>
            </a:r>
          </a:p>
        </p:txBody>
      </p:sp>
    </p:spTree>
    <p:extLst>
      <p:ext uri="{BB962C8B-B14F-4D97-AF65-F5344CB8AC3E}">
        <p14:creationId xmlns:p14="http://schemas.microsoft.com/office/powerpoint/2010/main" val="3885788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E8D7F-9D97-F376-BB33-A7B72422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Mailing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D9A80-FD0D-DBEE-9803-8B5FBE5B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E479467-D475-44BA-A6A1-CAD0337F3F46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07FA77C7-4FA1-5F29-7C87-93D31270D7C4}"/>
              </a:ext>
            </a:extLst>
          </p:cNvPr>
          <p:cNvGrpSpPr/>
          <p:nvPr/>
        </p:nvGrpSpPr>
        <p:grpSpPr>
          <a:xfrm>
            <a:off x="-6096" y="6053328"/>
            <a:ext cx="6102094" cy="757555"/>
            <a:chOff x="-6095" y="6053328"/>
            <a:chExt cx="4394200" cy="757555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A1E865FA-6B58-B207-902B-C64B563AF40D}"/>
                </a:ext>
              </a:extLst>
            </p:cNvPr>
            <p:cNvSpPr/>
            <p:nvPr/>
          </p:nvSpPr>
          <p:spPr>
            <a:xfrm>
              <a:off x="0" y="6156972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4084320" y="0"/>
                  </a:moveTo>
                  <a:lnTo>
                    <a:pt x="0" y="0"/>
                  </a:lnTo>
                  <a:lnTo>
                    <a:pt x="0" y="524243"/>
                  </a:lnTo>
                  <a:lnTo>
                    <a:pt x="4084320" y="524243"/>
                  </a:lnTo>
                  <a:lnTo>
                    <a:pt x="4084320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57F9828A-EFA0-1C75-5C35-8EACF6023635}"/>
                </a:ext>
              </a:extLst>
            </p:cNvPr>
            <p:cNvSpPr/>
            <p:nvPr/>
          </p:nvSpPr>
          <p:spPr>
            <a:xfrm>
              <a:off x="0" y="6156960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0" y="0"/>
                  </a:moveTo>
                  <a:lnTo>
                    <a:pt x="4084320" y="0"/>
                  </a:lnTo>
                  <a:lnTo>
                    <a:pt x="4084320" y="524255"/>
                  </a:lnTo>
                  <a:lnTo>
                    <a:pt x="0" y="52425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18E93ABF-F0BB-ECA1-80B6-451378BC4989}"/>
                </a:ext>
              </a:extLst>
            </p:cNvPr>
            <p:cNvSpPr/>
            <p:nvPr/>
          </p:nvSpPr>
          <p:spPr>
            <a:xfrm>
              <a:off x="3797807" y="6053328"/>
              <a:ext cx="589915" cy="757555"/>
            </a:xfrm>
            <a:custGeom>
              <a:avLst/>
              <a:gdLst/>
              <a:ahLst/>
              <a:cxnLst/>
              <a:rect l="l" t="t" r="r" b="b"/>
              <a:pathLst>
                <a:path w="589914" h="757554">
                  <a:moveTo>
                    <a:pt x="294894" y="0"/>
                  </a:moveTo>
                  <a:lnTo>
                    <a:pt x="254878" y="3457"/>
                  </a:lnTo>
                  <a:lnTo>
                    <a:pt x="216499" y="13528"/>
                  </a:lnTo>
                  <a:lnTo>
                    <a:pt x="180108" y="29761"/>
                  </a:lnTo>
                  <a:lnTo>
                    <a:pt x="146055" y="51705"/>
                  </a:lnTo>
                  <a:lnTo>
                    <a:pt x="114693" y="78910"/>
                  </a:lnTo>
                  <a:lnTo>
                    <a:pt x="86372" y="110923"/>
                  </a:lnTo>
                  <a:lnTo>
                    <a:pt x="61445" y="147293"/>
                  </a:lnTo>
                  <a:lnTo>
                    <a:pt x="40261" y="187570"/>
                  </a:lnTo>
                  <a:lnTo>
                    <a:pt x="23174" y="231302"/>
                  </a:lnTo>
                  <a:lnTo>
                    <a:pt x="10533" y="278037"/>
                  </a:lnTo>
                  <a:lnTo>
                    <a:pt x="2692" y="327325"/>
                  </a:lnTo>
                  <a:lnTo>
                    <a:pt x="0" y="378714"/>
                  </a:lnTo>
                  <a:lnTo>
                    <a:pt x="2692" y="430102"/>
                  </a:lnTo>
                  <a:lnTo>
                    <a:pt x="10533" y="479390"/>
                  </a:lnTo>
                  <a:lnTo>
                    <a:pt x="23174" y="526125"/>
                  </a:lnTo>
                  <a:lnTo>
                    <a:pt x="40261" y="569857"/>
                  </a:lnTo>
                  <a:lnTo>
                    <a:pt x="61445" y="610134"/>
                  </a:lnTo>
                  <a:lnTo>
                    <a:pt x="86372" y="646504"/>
                  </a:lnTo>
                  <a:lnTo>
                    <a:pt x="114693" y="678517"/>
                  </a:lnTo>
                  <a:lnTo>
                    <a:pt x="146055" y="705722"/>
                  </a:lnTo>
                  <a:lnTo>
                    <a:pt x="180108" y="727666"/>
                  </a:lnTo>
                  <a:lnTo>
                    <a:pt x="216499" y="743899"/>
                  </a:lnTo>
                  <a:lnTo>
                    <a:pt x="254878" y="753970"/>
                  </a:lnTo>
                  <a:lnTo>
                    <a:pt x="294894" y="757428"/>
                  </a:lnTo>
                  <a:lnTo>
                    <a:pt x="334909" y="753970"/>
                  </a:lnTo>
                  <a:lnTo>
                    <a:pt x="373288" y="743899"/>
                  </a:lnTo>
                  <a:lnTo>
                    <a:pt x="409679" y="727666"/>
                  </a:lnTo>
                  <a:lnTo>
                    <a:pt x="443732" y="705722"/>
                  </a:lnTo>
                  <a:lnTo>
                    <a:pt x="475094" y="678517"/>
                  </a:lnTo>
                  <a:lnTo>
                    <a:pt x="503415" y="646504"/>
                  </a:lnTo>
                  <a:lnTo>
                    <a:pt x="528342" y="610134"/>
                  </a:lnTo>
                  <a:lnTo>
                    <a:pt x="549526" y="569857"/>
                  </a:lnTo>
                  <a:lnTo>
                    <a:pt x="566613" y="526125"/>
                  </a:lnTo>
                  <a:lnTo>
                    <a:pt x="579254" y="479390"/>
                  </a:lnTo>
                  <a:lnTo>
                    <a:pt x="587095" y="430102"/>
                  </a:lnTo>
                  <a:lnTo>
                    <a:pt x="589788" y="378714"/>
                  </a:lnTo>
                  <a:lnTo>
                    <a:pt x="587095" y="327325"/>
                  </a:lnTo>
                  <a:lnTo>
                    <a:pt x="579254" y="278037"/>
                  </a:lnTo>
                  <a:lnTo>
                    <a:pt x="566613" y="231302"/>
                  </a:lnTo>
                  <a:lnTo>
                    <a:pt x="549526" y="187570"/>
                  </a:lnTo>
                  <a:lnTo>
                    <a:pt x="528342" y="147293"/>
                  </a:lnTo>
                  <a:lnTo>
                    <a:pt x="503415" y="110923"/>
                  </a:lnTo>
                  <a:lnTo>
                    <a:pt x="475094" y="78910"/>
                  </a:lnTo>
                  <a:lnTo>
                    <a:pt x="443732" y="51705"/>
                  </a:lnTo>
                  <a:lnTo>
                    <a:pt x="409679" y="29761"/>
                  </a:lnTo>
                  <a:lnTo>
                    <a:pt x="373288" y="13528"/>
                  </a:lnTo>
                  <a:lnTo>
                    <a:pt x="334909" y="3457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object 6">
            <a:extLst>
              <a:ext uri="{FF2B5EF4-FFF2-40B4-BE49-F238E27FC236}">
                <a16:creationId xmlns:a16="http://schemas.microsoft.com/office/drawing/2014/main" id="{4F2FC864-E316-3E7E-6A7F-53227A553C6D}"/>
              </a:ext>
            </a:extLst>
          </p:cNvPr>
          <p:cNvGrpSpPr/>
          <p:nvPr/>
        </p:nvGrpSpPr>
        <p:grpSpPr>
          <a:xfrm>
            <a:off x="5412508" y="6051926"/>
            <a:ext cx="6779491" cy="759460"/>
            <a:chOff x="3893820" y="6036564"/>
            <a:chExt cx="5250179" cy="759460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8C8A2FE6-889C-B278-9060-FAE7CD934E3B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3802379" y="0"/>
                  </a:moveTo>
                  <a:lnTo>
                    <a:pt x="0" y="0"/>
                  </a:lnTo>
                  <a:lnTo>
                    <a:pt x="0" y="498348"/>
                  </a:lnTo>
                  <a:lnTo>
                    <a:pt x="3802379" y="498348"/>
                  </a:lnTo>
                  <a:lnTo>
                    <a:pt x="3802379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F7D6E9A4-C673-4A08-44D5-96BE2D62FA2D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0" y="0"/>
                  </a:moveTo>
                  <a:lnTo>
                    <a:pt x="3802379" y="0"/>
                  </a:lnTo>
                  <a:lnTo>
                    <a:pt x="3802379" y="498347"/>
                  </a:lnTo>
                  <a:lnTo>
                    <a:pt x="0" y="49834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9D91F404-F979-13F2-02CF-B8B6DBF89BEA}"/>
                </a:ext>
              </a:extLst>
            </p:cNvPr>
            <p:cNvSpPr/>
            <p:nvPr/>
          </p:nvSpPr>
          <p:spPr>
            <a:xfrm>
              <a:off x="4873752" y="6036564"/>
              <a:ext cx="589915" cy="759460"/>
            </a:xfrm>
            <a:custGeom>
              <a:avLst/>
              <a:gdLst/>
              <a:ahLst/>
              <a:cxnLst/>
              <a:rect l="l" t="t" r="r" b="b"/>
              <a:pathLst>
                <a:path w="589914" h="759459">
                  <a:moveTo>
                    <a:pt x="294894" y="0"/>
                  </a:moveTo>
                  <a:lnTo>
                    <a:pt x="254878" y="3464"/>
                  </a:lnTo>
                  <a:lnTo>
                    <a:pt x="216499" y="13555"/>
                  </a:lnTo>
                  <a:lnTo>
                    <a:pt x="180108" y="29821"/>
                  </a:lnTo>
                  <a:lnTo>
                    <a:pt x="146055" y="51810"/>
                  </a:lnTo>
                  <a:lnTo>
                    <a:pt x="114693" y="79069"/>
                  </a:lnTo>
                  <a:lnTo>
                    <a:pt x="86372" y="111147"/>
                  </a:lnTo>
                  <a:lnTo>
                    <a:pt x="61445" y="147590"/>
                  </a:lnTo>
                  <a:lnTo>
                    <a:pt x="40261" y="187948"/>
                  </a:lnTo>
                  <a:lnTo>
                    <a:pt x="23174" y="231768"/>
                  </a:lnTo>
                  <a:lnTo>
                    <a:pt x="10533" y="278597"/>
                  </a:lnTo>
                  <a:lnTo>
                    <a:pt x="2692" y="327984"/>
                  </a:lnTo>
                  <a:lnTo>
                    <a:pt x="0" y="379476"/>
                  </a:lnTo>
                  <a:lnTo>
                    <a:pt x="2692" y="430967"/>
                  </a:lnTo>
                  <a:lnTo>
                    <a:pt x="10533" y="480354"/>
                  </a:lnTo>
                  <a:lnTo>
                    <a:pt x="23174" y="527183"/>
                  </a:lnTo>
                  <a:lnTo>
                    <a:pt x="40261" y="571003"/>
                  </a:lnTo>
                  <a:lnTo>
                    <a:pt x="61445" y="611361"/>
                  </a:lnTo>
                  <a:lnTo>
                    <a:pt x="86372" y="647804"/>
                  </a:lnTo>
                  <a:lnTo>
                    <a:pt x="114693" y="679882"/>
                  </a:lnTo>
                  <a:lnTo>
                    <a:pt x="146055" y="707141"/>
                  </a:lnTo>
                  <a:lnTo>
                    <a:pt x="180108" y="729130"/>
                  </a:lnTo>
                  <a:lnTo>
                    <a:pt x="216499" y="745396"/>
                  </a:lnTo>
                  <a:lnTo>
                    <a:pt x="254878" y="755487"/>
                  </a:lnTo>
                  <a:lnTo>
                    <a:pt x="294894" y="758952"/>
                  </a:lnTo>
                  <a:lnTo>
                    <a:pt x="334909" y="755487"/>
                  </a:lnTo>
                  <a:lnTo>
                    <a:pt x="373288" y="745396"/>
                  </a:lnTo>
                  <a:lnTo>
                    <a:pt x="409679" y="729130"/>
                  </a:lnTo>
                  <a:lnTo>
                    <a:pt x="443732" y="707141"/>
                  </a:lnTo>
                  <a:lnTo>
                    <a:pt x="475094" y="679882"/>
                  </a:lnTo>
                  <a:lnTo>
                    <a:pt x="503415" y="647804"/>
                  </a:lnTo>
                  <a:lnTo>
                    <a:pt x="528342" y="611361"/>
                  </a:lnTo>
                  <a:lnTo>
                    <a:pt x="549526" y="571003"/>
                  </a:lnTo>
                  <a:lnTo>
                    <a:pt x="566613" y="527183"/>
                  </a:lnTo>
                  <a:lnTo>
                    <a:pt x="579254" y="480354"/>
                  </a:lnTo>
                  <a:lnTo>
                    <a:pt x="587095" y="430967"/>
                  </a:lnTo>
                  <a:lnTo>
                    <a:pt x="589788" y="379476"/>
                  </a:lnTo>
                  <a:lnTo>
                    <a:pt x="587095" y="327984"/>
                  </a:lnTo>
                  <a:lnTo>
                    <a:pt x="579254" y="278597"/>
                  </a:lnTo>
                  <a:lnTo>
                    <a:pt x="566613" y="231768"/>
                  </a:lnTo>
                  <a:lnTo>
                    <a:pt x="549526" y="187948"/>
                  </a:lnTo>
                  <a:lnTo>
                    <a:pt x="528342" y="147590"/>
                  </a:lnTo>
                  <a:lnTo>
                    <a:pt x="503415" y="111147"/>
                  </a:lnTo>
                  <a:lnTo>
                    <a:pt x="475094" y="79069"/>
                  </a:lnTo>
                  <a:lnTo>
                    <a:pt x="443732" y="51810"/>
                  </a:lnTo>
                  <a:lnTo>
                    <a:pt x="409679" y="29821"/>
                  </a:lnTo>
                  <a:lnTo>
                    <a:pt x="373288" y="13555"/>
                  </a:lnTo>
                  <a:lnTo>
                    <a:pt x="334909" y="3464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object 10">
              <a:extLst>
                <a:ext uri="{FF2B5EF4-FFF2-40B4-BE49-F238E27FC236}">
                  <a16:creationId xmlns:a16="http://schemas.microsoft.com/office/drawing/2014/main" id="{032BF759-43BA-9184-C41B-BA805690E85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3820" y="6190488"/>
              <a:ext cx="1353311" cy="44957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D364CF4-D1D7-132C-2B95-9F6E56ED4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584" y="1437625"/>
            <a:ext cx="6648775" cy="2919782"/>
          </a:xfrm>
          <a:prstGeom prst="rect">
            <a:avLst/>
          </a:prstGeom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F7C6F6-4217-D94D-2EDC-08720EAB9076}"/>
              </a:ext>
            </a:extLst>
          </p:cNvPr>
          <p:cNvSpPr txBox="1"/>
          <p:nvPr/>
        </p:nvSpPr>
        <p:spPr>
          <a:xfrm>
            <a:off x="4412584" y="4635297"/>
            <a:ext cx="6179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voucher provided from the statement of account to submit with your payment.</a:t>
            </a:r>
          </a:p>
        </p:txBody>
      </p:sp>
    </p:spTree>
    <p:extLst>
      <p:ext uri="{BB962C8B-B14F-4D97-AF65-F5344CB8AC3E}">
        <p14:creationId xmlns:p14="http://schemas.microsoft.com/office/powerpoint/2010/main" val="3740096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E8D7F-9D97-F376-BB33-A7B72422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Multiple </a:t>
            </a:r>
            <a:r>
              <a:rPr lang="en-US" sz="3600" dirty="0">
                <a:solidFill>
                  <a:srgbClr val="FFFFFF"/>
                </a:solidFill>
              </a:rPr>
              <a:t>Facilities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D9A80-FD0D-DBEE-9803-8B5FBE5B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E479467-D475-44BA-A6A1-CAD0337F3F46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07FA77C7-4FA1-5F29-7C87-93D31270D7C4}"/>
              </a:ext>
            </a:extLst>
          </p:cNvPr>
          <p:cNvGrpSpPr/>
          <p:nvPr/>
        </p:nvGrpSpPr>
        <p:grpSpPr>
          <a:xfrm>
            <a:off x="-6096" y="6053328"/>
            <a:ext cx="6102094" cy="757555"/>
            <a:chOff x="-6095" y="6053328"/>
            <a:chExt cx="4394200" cy="757555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A1E865FA-6B58-B207-902B-C64B563AF40D}"/>
                </a:ext>
              </a:extLst>
            </p:cNvPr>
            <p:cNvSpPr/>
            <p:nvPr/>
          </p:nvSpPr>
          <p:spPr>
            <a:xfrm>
              <a:off x="0" y="6156972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4084320" y="0"/>
                  </a:moveTo>
                  <a:lnTo>
                    <a:pt x="0" y="0"/>
                  </a:lnTo>
                  <a:lnTo>
                    <a:pt x="0" y="524243"/>
                  </a:lnTo>
                  <a:lnTo>
                    <a:pt x="4084320" y="524243"/>
                  </a:lnTo>
                  <a:lnTo>
                    <a:pt x="4084320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57F9828A-EFA0-1C75-5C35-8EACF6023635}"/>
                </a:ext>
              </a:extLst>
            </p:cNvPr>
            <p:cNvSpPr/>
            <p:nvPr/>
          </p:nvSpPr>
          <p:spPr>
            <a:xfrm>
              <a:off x="0" y="6156960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0" y="0"/>
                  </a:moveTo>
                  <a:lnTo>
                    <a:pt x="4084320" y="0"/>
                  </a:lnTo>
                  <a:lnTo>
                    <a:pt x="4084320" y="524255"/>
                  </a:lnTo>
                  <a:lnTo>
                    <a:pt x="0" y="52425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18E93ABF-F0BB-ECA1-80B6-451378BC4989}"/>
                </a:ext>
              </a:extLst>
            </p:cNvPr>
            <p:cNvSpPr/>
            <p:nvPr/>
          </p:nvSpPr>
          <p:spPr>
            <a:xfrm>
              <a:off x="3797807" y="6053328"/>
              <a:ext cx="589915" cy="757555"/>
            </a:xfrm>
            <a:custGeom>
              <a:avLst/>
              <a:gdLst/>
              <a:ahLst/>
              <a:cxnLst/>
              <a:rect l="l" t="t" r="r" b="b"/>
              <a:pathLst>
                <a:path w="589914" h="757554">
                  <a:moveTo>
                    <a:pt x="294894" y="0"/>
                  </a:moveTo>
                  <a:lnTo>
                    <a:pt x="254878" y="3457"/>
                  </a:lnTo>
                  <a:lnTo>
                    <a:pt x="216499" y="13528"/>
                  </a:lnTo>
                  <a:lnTo>
                    <a:pt x="180108" y="29761"/>
                  </a:lnTo>
                  <a:lnTo>
                    <a:pt x="146055" y="51705"/>
                  </a:lnTo>
                  <a:lnTo>
                    <a:pt x="114693" y="78910"/>
                  </a:lnTo>
                  <a:lnTo>
                    <a:pt x="86372" y="110923"/>
                  </a:lnTo>
                  <a:lnTo>
                    <a:pt x="61445" y="147293"/>
                  </a:lnTo>
                  <a:lnTo>
                    <a:pt x="40261" y="187570"/>
                  </a:lnTo>
                  <a:lnTo>
                    <a:pt x="23174" y="231302"/>
                  </a:lnTo>
                  <a:lnTo>
                    <a:pt x="10533" y="278037"/>
                  </a:lnTo>
                  <a:lnTo>
                    <a:pt x="2692" y="327325"/>
                  </a:lnTo>
                  <a:lnTo>
                    <a:pt x="0" y="378714"/>
                  </a:lnTo>
                  <a:lnTo>
                    <a:pt x="2692" y="430102"/>
                  </a:lnTo>
                  <a:lnTo>
                    <a:pt x="10533" y="479390"/>
                  </a:lnTo>
                  <a:lnTo>
                    <a:pt x="23174" y="526125"/>
                  </a:lnTo>
                  <a:lnTo>
                    <a:pt x="40261" y="569857"/>
                  </a:lnTo>
                  <a:lnTo>
                    <a:pt x="61445" y="610134"/>
                  </a:lnTo>
                  <a:lnTo>
                    <a:pt x="86372" y="646504"/>
                  </a:lnTo>
                  <a:lnTo>
                    <a:pt x="114693" y="678517"/>
                  </a:lnTo>
                  <a:lnTo>
                    <a:pt x="146055" y="705722"/>
                  </a:lnTo>
                  <a:lnTo>
                    <a:pt x="180108" y="727666"/>
                  </a:lnTo>
                  <a:lnTo>
                    <a:pt x="216499" y="743899"/>
                  </a:lnTo>
                  <a:lnTo>
                    <a:pt x="254878" y="753970"/>
                  </a:lnTo>
                  <a:lnTo>
                    <a:pt x="294894" y="757428"/>
                  </a:lnTo>
                  <a:lnTo>
                    <a:pt x="334909" y="753970"/>
                  </a:lnTo>
                  <a:lnTo>
                    <a:pt x="373288" y="743899"/>
                  </a:lnTo>
                  <a:lnTo>
                    <a:pt x="409679" y="727666"/>
                  </a:lnTo>
                  <a:lnTo>
                    <a:pt x="443732" y="705722"/>
                  </a:lnTo>
                  <a:lnTo>
                    <a:pt x="475094" y="678517"/>
                  </a:lnTo>
                  <a:lnTo>
                    <a:pt x="503415" y="646504"/>
                  </a:lnTo>
                  <a:lnTo>
                    <a:pt x="528342" y="610134"/>
                  </a:lnTo>
                  <a:lnTo>
                    <a:pt x="549526" y="569857"/>
                  </a:lnTo>
                  <a:lnTo>
                    <a:pt x="566613" y="526125"/>
                  </a:lnTo>
                  <a:lnTo>
                    <a:pt x="579254" y="479390"/>
                  </a:lnTo>
                  <a:lnTo>
                    <a:pt x="587095" y="430102"/>
                  </a:lnTo>
                  <a:lnTo>
                    <a:pt x="589788" y="378714"/>
                  </a:lnTo>
                  <a:lnTo>
                    <a:pt x="587095" y="327325"/>
                  </a:lnTo>
                  <a:lnTo>
                    <a:pt x="579254" y="278037"/>
                  </a:lnTo>
                  <a:lnTo>
                    <a:pt x="566613" y="231302"/>
                  </a:lnTo>
                  <a:lnTo>
                    <a:pt x="549526" y="187570"/>
                  </a:lnTo>
                  <a:lnTo>
                    <a:pt x="528342" y="147293"/>
                  </a:lnTo>
                  <a:lnTo>
                    <a:pt x="503415" y="110923"/>
                  </a:lnTo>
                  <a:lnTo>
                    <a:pt x="475094" y="78910"/>
                  </a:lnTo>
                  <a:lnTo>
                    <a:pt x="443732" y="51705"/>
                  </a:lnTo>
                  <a:lnTo>
                    <a:pt x="409679" y="29761"/>
                  </a:lnTo>
                  <a:lnTo>
                    <a:pt x="373288" y="13528"/>
                  </a:lnTo>
                  <a:lnTo>
                    <a:pt x="334909" y="3457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object 6">
            <a:extLst>
              <a:ext uri="{FF2B5EF4-FFF2-40B4-BE49-F238E27FC236}">
                <a16:creationId xmlns:a16="http://schemas.microsoft.com/office/drawing/2014/main" id="{4F2FC864-E316-3E7E-6A7F-53227A553C6D}"/>
              </a:ext>
            </a:extLst>
          </p:cNvPr>
          <p:cNvGrpSpPr/>
          <p:nvPr/>
        </p:nvGrpSpPr>
        <p:grpSpPr>
          <a:xfrm>
            <a:off x="5412508" y="6051926"/>
            <a:ext cx="6779491" cy="759460"/>
            <a:chOff x="3893820" y="6036564"/>
            <a:chExt cx="5250179" cy="759460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8C8A2FE6-889C-B278-9060-FAE7CD934E3B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3802379" y="0"/>
                  </a:moveTo>
                  <a:lnTo>
                    <a:pt x="0" y="0"/>
                  </a:lnTo>
                  <a:lnTo>
                    <a:pt x="0" y="498348"/>
                  </a:lnTo>
                  <a:lnTo>
                    <a:pt x="3802379" y="498348"/>
                  </a:lnTo>
                  <a:lnTo>
                    <a:pt x="3802379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F7D6E9A4-C673-4A08-44D5-96BE2D62FA2D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0" y="0"/>
                  </a:moveTo>
                  <a:lnTo>
                    <a:pt x="3802379" y="0"/>
                  </a:lnTo>
                  <a:lnTo>
                    <a:pt x="3802379" y="498347"/>
                  </a:lnTo>
                  <a:lnTo>
                    <a:pt x="0" y="49834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9D91F404-F979-13F2-02CF-B8B6DBF89BEA}"/>
                </a:ext>
              </a:extLst>
            </p:cNvPr>
            <p:cNvSpPr/>
            <p:nvPr/>
          </p:nvSpPr>
          <p:spPr>
            <a:xfrm>
              <a:off x="4873752" y="6036564"/>
              <a:ext cx="589915" cy="759460"/>
            </a:xfrm>
            <a:custGeom>
              <a:avLst/>
              <a:gdLst/>
              <a:ahLst/>
              <a:cxnLst/>
              <a:rect l="l" t="t" r="r" b="b"/>
              <a:pathLst>
                <a:path w="589914" h="759459">
                  <a:moveTo>
                    <a:pt x="294894" y="0"/>
                  </a:moveTo>
                  <a:lnTo>
                    <a:pt x="254878" y="3464"/>
                  </a:lnTo>
                  <a:lnTo>
                    <a:pt x="216499" y="13555"/>
                  </a:lnTo>
                  <a:lnTo>
                    <a:pt x="180108" y="29821"/>
                  </a:lnTo>
                  <a:lnTo>
                    <a:pt x="146055" y="51810"/>
                  </a:lnTo>
                  <a:lnTo>
                    <a:pt x="114693" y="79069"/>
                  </a:lnTo>
                  <a:lnTo>
                    <a:pt x="86372" y="111147"/>
                  </a:lnTo>
                  <a:lnTo>
                    <a:pt x="61445" y="147590"/>
                  </a:lnTo>
                  <a:lnTo>
                    <a:pt x="40261" y="187948"/>
                  </a:lnTo>
                  <a:lnTo>
                    <a:pt x="23174" y="231768"/>
                  </a:lnTo>
                  <a:lnTo>
                    <a:pt x="10533" y="278597"/>
                  </a:lnTo>
                  <a:lnTo>
                    <a:pt x="2692" y="327984"/>
                  </a:lnTo>
                  <a:lnTo>
                    <a:pt x="0" y="379476"/>
                  </a:lnTo>
                  <a:lnTo>
                    <a:pt x="2692" y="430967"/>
                  </a:lnTo>
                  <a:lnTo>
                    <a:pt x="10533" y="480354"/>
                  </a:lnTo>
                  <a:lnTo>
                    <a:pt x="23174" y="527183"/>
                  </a:lnTo>
                  <a:lnTo>
                    <a:pt x="40261" y="571003"/>
                  </a:lnTo>
                  <a:lnTo>
                    <a:pt x="61445" y="611361"/>
                  </a:lnTo>
                  <a:lnTo>
                    <a:pt x="86372" y="647804"/>
                  </a:lnTo>
                  <a:lnTo>
                    <a:pt x="114693" y="679882"/>
                  </a:lnTo>
                  <a:lnTo>
                    <a:pt x="146055" y="707141"/>
                  </a:lnTo>
                  <a:lnTo>
                    <a:pt x="180108" y="729130"/>
                  </a:lnTo>
                  <a:lnTo>
                    <a:pt x="216499" y="745396"/>
                  </a:lnTo>
                  <a:lnTo>
                    <a:pt x="254878" y="755487"/>
                  </a:lnTo>
                  <a:lnTo>
                    <a:pt x="294894" y="758952"/>
                  </a:lnTo>
                  <a:lnTo>
                    <a:pt x="334909" y="755487"/>
                  </a:lnTo>
                  <a:lnTo>
                    <a:pt x="373288" y="745396"/>
                  </a:lnTo>
                  <a:lnTo>
                    <a:pt x="409679" y="729130"/>
                  </a:lnTo>
                  <a:lnTo>
                    <a:pt x="443732" y="707141"/>
                  </a:lnTo>
                  <a:lnTo>
                    <a:pt x="475094" y="679882"/>
                  </a:lnTo>
                  <a:lnTo>
                    <a:pt x="503415" y="647804"/>
                  </a:lnTo>
                  <a:lnTo>
                    <a:pt x="528342" y="611361"/>
                  </a:lnTo>
                  <a:lnTo>
                    <a:pt x="549526" y="571003"/>
                  </a:lnTo>
                  <a:lnTo>
                    <a:pt x="566613" y="527183"/>
                  </a:lnTo>
                  <a:lnTo>
                    <a:pt x="579254" y="480354"/>
                  </a:lnTo>
                  <a:lnTo>
                    <a:pt x="587095" y="430967"/>
                  </a:lnTo>
                  <a:lnTo>
                    <a:pt x="589788" y="379476"/>
                  </a:lnTo>
                  <a:lnTo>
                    <a:pt x="587095" y="327984"/>
                  </a:lnTo>
                  <a:lnTo>
                    <a:pt x="579254" y="278597"/>
                  </a:lnTo>
                  <a:lnTo>
                    <a:pt x="566613" y="231768"/>
                  </a:lnTo>
                  <a:lnTo>
                    <a:pt x="549526" y="187948"/>
                  </a:lnTo>
                  <a:lnTo>
                    <a:pt x="528342" y="147590"/>
                  </a:lnTo>
                  <a:lnTo>
                    <a:pt x="503415" y="111147"/>
                  </a:lnTo>
                  <a:lnTo>
                    <a:pt x="475094" y="79069"/>
                  </a:lnTo>
                  <a:lnTo>
                    <a:pt x="443732" y="51810"/>
                  </a:lnTo>
                  <a:lnTo>
                    <a:pt x="409679" y="29821"/>
                  </a:lnTo>
                  <a:lnTo>
                    <a:pt x="373288" y="13555"/>
                  </a:lnTo>
                  <a:lnTo>
                    <a:pt x="334909" y="3464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object 10">
              <a:extLst>
                <a:ext uri="{FF2B5EF4-FFF2-40B4-BE49-F238E27FC236}">
                  <a16:creationId xmlns:a16="http://schemas.microsoft.com/office/drawing/2014/main" id="{032BF759-43BA-9184-C41B-BA805690E85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3820" y="6190488"/>
              <a:ext cx="1353311" cy="449579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BF7C6F6-4217-D94D-2EDC-08720EAB9076}"/>
              </a:ext>
            </a:extLst>
          </p:cNvPr>
          <p:cNvSpPr txBox="1"/>
          <p:nvPr/>
        </p:nvSpPr>
        <p:spPr>
          <a:xfrm>
            <a:off x="4527804" y="2388393"/>
            <a:ext cx="6648775" cy="1600438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If you are paying for multiple sites, you’ll need to submit a spreadsheet with the following information: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Each site’s location/address.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Each site’s Oregon State Fire Marshal facility ID number.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Fee amount you’re paying for each 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Total amount of your payment. </a:t>
            </a:r>
          </a:p>
        </p:txBody>
      </p:sp>
    </p:spTree>
    <p:extLst>
      <p:ext uri="{BB962C8B-B14F-4D97-AF65-F5344CB8AC3E}">
        <p14:creationId xmlns:p14="http://schemas.microsoft.com/office/powerpoint/2010/main" val="3369183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E8D7F-9D97-F376-BB33-A7B72422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Mailing Address and Questions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D9A80-FD0D-DBEE-9803-8B5FBE5B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E479467-D475-44BA-A6A1-CAD0337F3F46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07FA77C7-4FA1-5F29-7C87-93D31270D7C4}"/>
              </a:ext>
            </a:extLst>
          </p:cNvPr>
          <p:cNvGrpSpPr/>
          <p:nvPr/>
        </p:nvGrpSpPr>
        <p:grpSpPr>
          <a:xfrm>
            <a:off x="-6096" y="6053328"/>
            <a:ext cx="6102094" cy="757555"/>
            <a:chOff x="-6095" y="6053328"/>
            <a:chExt cx="4394200" cy="757555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A1E865FA-6B58-B207-902B-C64B563AF40D}"/>
                </a:ext>
              </a:extLst>
            </p:cNvPr>
            <p:cNvSpPr/>
            <p:nvPr/>
          </p:nvSpPr>
          <p:spPr>
            <a:xfrm>
              <a:off x="0" y="6156972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4084320" y="0"/>
                  </a:moveTo>
                  <a:lnTo>
                    <a:pt x="0" y="0"/>
                  </a:lnTo>
                  <a:lnTo>
                    <a:pt x="0" y="524243"/>
                  </a:lnTo>
                  <a:lnTo>
                    <a:pt x="4084320" y="524243"/>
                  </a:lnTo>
                  <a:lnTo>
                    <a:pt x="4084320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57F9828A-EFA0-1C75-5C35-8EACF6023635}"/>
                </a:ext>
              </a:extLst>
            </p:cNvPr>
            <p:cNvSpPr/>
            <p:nvPr/>
          </p:nvSpPr>
          <p:spPr>
            <a:xfrm>
              <a:off x="0" y="6156960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0" y="0"/>
                  </a:moveTo>
                  <a:lnTo>
                    <a:pt x="4084320" y="0"/>
                  </a:lnTo>
                  <a:lnTo>
                    <a:pt x="4084320" y="524255"/>
                  </a:lnTo>
                  <a:lnTo>
                    <a:pt x="0" y="52425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18E93ABF-F0BB-ECA1-80B6-451378BC4989}"/>
                </a:ext>
              </a:extLst>
            </p:cNvPr>
            <p:cNvSpPr/>
            <p:nvPr/>
          </p:nvSpPr>
          <p:spPr>
            <a:xfrm>
              <a:off x="3797807" y="6053328"/>
              <a:ext cx="589915" cy="757555"/>
            </a:xfrm>
            <a:custGeom>
              <a:avLst/>
              <a:gdLst/>
              <a:ahLst/>
              <a:cxnLst/>
              <a:rect l="l" t="t" r="r" b="b"/>
              <a:pathLst>
                <a:path w="589914" h="757554">
                  <a:moveTo>
                    <a:pt x="294894" y="0"/>
                  </a:moveTo>
                  <a:lnTo>
                    <a:pt x="254878" y="3457"/>
                  </a:lnTo>
                  <a:lnTo>
                    <a:pt x="216499" y="13528"/>
                  </a:lnTo>
                  <a:lnTo>
                    <a:pt x="180108" y="29761"/>
                  </a:lnTo>
                  <a:lnTo>
                    <a:pt x="146055" y="51705"/>
                  </a:lnTo>
                  <a:lnTo>
                    <a:pt x="114693" y="78910"/>
                  </a:lnTo>
                  <a:lnTo>
                    <a:pt x="86372" y="110923"/>
                  </a:lnTo>
                  <a:lnTo>
                    <a:pt x="61445" y="147293"/>
                  </a:lnTo>
                  <a:lnTo>
                    <a:pt x="40261" y="187570"/>
                  </a:lnTo>
                  <a:lnTo>
                    <a:pt x="23174" y="231302"/>
                  </a:lnTo>
                  <a:lnTo>
                    <a:pt x="10533" y="278037"/>
                  </a:lnTo>
                  <a:lnTo>
                    <a:pt x="2692" y="327325"/>
                  </a:lnTo>
                  <a:lnTo>
                    <a:pt x="0" y="378714"/>
                  </a:lnTo>
                  <a:lnTo>
                    <a:pt x="2692" y="430102"/>
                  </a:lnTo>
                  <a:lnTo>
                    <a:pt x="10533" y="479390"/>
                  </a:lnTo>
                  <a:lnTo>
                    <a:pt x="23174" y="526125"/>
                  </a:lnTo>
                  <a:lnTo>
                    <a:pt x="40261" y="569857"/>
                  </a:lnTo>
                  <a:lnTo>
                    <a:pt x="61445" y="610134"/>
                  </a:lnTo>
                  <a:lnTo>
                    <a:pt x="86372" y="646504"/>
                  </a:lnTo>
                  <a:lnTo>
                    <a:pt x="114693" y="678517"/>
                  </a:lnTo>
                  <a:lnTo>
                    <a:pt x="146055" y="705722"/>
                  </a:lnTo>
                  <a:lnTo>
                    <a:pt x="180108" y="727666"/>
                  </a:lnTo>
                  <a:lnTo>
                    <a:pt x="216499" y="743899"/>
                  </a:lnTo>
                  <a:lnTo>
                    <a:pt x="254878" y="753970"/>
                  </a:lnTo>
                  <a:lnTo>
                    <a:pt x="294894" y="757428"/>
                  </a:lnTo>
                  <a:lnTo>
                    <a:pt x="334909" y="753970"/>
                  </a:lnTo>
                  <a:lnTo>
                    <a:pt x="373288" y="743899"/>
                  </a:lnTo>
                  <a:lnTo>
                    <a:pt x="409679" y="727666"/>
                  </a:lnTo>
                  <a:lnTo>
                    <a:pt x="443732" y="705722"/>
                  </a:lnTo>
                  <a:lnTo>
                    <a:pt x="475094" y="678517"/>
                  </a:lnTo>
                  <a:lnTo>
                    <a:pt x="503415" y="646504"/>
                  </a:lnTo>
                  <a:lnTo>
                    <a:pt x="528342" y="610134"/>
                  </a:lnTo>
                  <a:lnTo>
                    <a:pt x="549526" y="569857"/>
                  </a:lnTo>
                  <a:lnTo>
                    <a:pt x="566613" y="526125"/>
                  </a:lnTo>
                  <a:lnTo>
                    <a:pt x="579254" y="479390"/>
                  </a:lnTo>
                  <a:lnTo>
                    <a:pt x="587095" y="430102"/>
                  </a:lnTo>
                  <a:lnTo>
                    <a:pt x="589788" y="378714"/>
                  </a:lnTo>
                  <a:lnTo>
                    <a:pt x="587095" y="327325"/>
                  </a:lnTo>
                  <a:lnTo>
                    <a:pt x="579254" y="278037"/>
                  </a:lnTo>
                  <a:lnTo>
                    <a:pt x="566613" y="231302"/>
                  </a:lnTo>
                  <a:lnTo>
                    <a:pt x="549526" y="187570"/>
                  </a:lnTo>
                  <a:lnTo>
                    <a:pt x="528342" y="147293"/>
                  </a:lnTo>
                  <a:lnTo>
                    <a:pt x="503415" y="110923"/>
                  </a:lnTo>
                  <a:lnTo>
                    <a:pt x="475094" y="78910"/>
                  </a:lnTo>
                  <a:lnTo>
                    <a:pt x="443732" y="51705"/>
                  </a:lnTo>
                  <a:lnTo>
                    <a:pt x="409679" y="29761"/>
                  </a:lnTo>
                  <a:lnTo>
                    <a:pt x="373288" y="13528"/>
                  </a:lnTo>
                  <a:lnTo>
                    <a:pt x="334909" y="3457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object 6">
            <a:extLst>
              <a:ext uri="{FF2B5EF4-FFF2-40B4-BE49-F238E27FC236}">
                <a16:creationId xmlns:a16="http://schemas.microsoft.com/office/drawing/2014/main" id="{4F2FC864-E316-3E7E-6A7F-53227A553C6D}"/>
              </a:ext>
            </a:extLst>
          </p:cNvPr>
          <p:cNvGrpSpPr/>
          <p:nvPr/>
        </p:nvGrpSpPr>
        <p:grpSpPr>
          <a:xfrm>
            <a:off x="5412508" y="6051926"/>
            <a:ext cx="6779491" cy="759460"/>
            <a:chOff x="3893820" y="6036564"/>
            <a:chExt cx="5250179" cy="759460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8C8A2FE6-889C-B278-9060-FAE7CD934E3B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3802379" y="0"/>
                  </a:moveTo>
                  <a:lnTo>
                    <a:pt x="0" y="0"/>
                  </a:lnTo>
                  <a:lnTo>
                    <a:pt x="0" y="498348"/>
                  </a:lnTo>
                  <a:lnTo>
                    <a:pt x="3802379" y="498348"/>
                  </a:lnTo>
                  <a:lnTo>
                    <a:pt x="3802379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F7D6E9A4-C673-4A08-44D5-96BE2D62FA2D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0" y="0"/>
                  </a:moveTo>
                  <a:lnTo>
                    <a:pt x="3802379" y="0"/>
                  </a:lnTo>
                  <a:lnTo>
                    <a:pt x="3802379" y="498347"/>
                  </a:lnTo>
                  <a:lnTo>
                    <a:pt x="0" y="49834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9D91F404-F979-13F2-02CF-B8B6DBF89BEA}"/>
                </a:ext>
              </a:extLst>
            </p:cNvPr>
            <p:cNvSpPr/>
            <p:nvPr/>
          </p:nvSpPr>
          <p:spPr>
            <a:xfrm>
              <a:off x="4873752" y="6036564"/>
              <a:ext cx="589915" cy="759460"/>
            </a:xfrm>
            <a:custGeom>
              <a:avLst/>
              <a:gdLst/>
              <a:ahLst/>
              <a:cxnLst/>
              <a:rect l="l" t="t" r="r" b="b"/>
              <a:pathLst>
                <a:path w="589914" h="759459">
                  <a:moveTo>
                    <a:pt x="294894" y="0"/>
                  </a:moveTo>
                  <a:lnTo>
                    <a:pt x="254878" y="3464"/>
                  </a:lnTo>
                  <a:lnTo>
                    <a:pt x="216499" y="13555"/>
                  </a:lnTo>
                  <a:lnTo>
                    <a:pt x="180108" y="29821"/>
                  </a:lnTo>
                  <a:lnTo>
                    <a:pt x="146055" y="51810"/>
                  </a:lnTo>
                  <a:lnTo>
                    <a:pt x="114693" y="79069"/>
                  </a:lnTo>
                  <a:lnTo>
                    <a:pt x="86372" y="111147"/>
                  </a:lnTo>
                  <a:lnTo>
                    <a:pt x="61445" y="147590"/>
                  </a:lnTo>
                  <a:lnTo>
                    <a:pt x="40261" y="187948"/>
                  </a:lnTo>
                  <a:lnTo>
                    <a:pt x="23174" y="231768"/>
                  </a:lnTo>
                  <a:lnTo>
                    <a:pt x="10533" y="278597"/>
                  </a:lnTo>
                  <a:lnTo>
                    <a:pt x="2692" y="327984"/>
                  </a:lnTo>
                  <a:lnTo>
                    <a:pt x="0" y="379476"/>
                  </a:lnTo>
                  <a:lnTo>
                    <a:pt x="2692" y="430967"/>
                  </a:lnTo>
                  <a:lnTo>
                    <a:pt x="10533" y="480354"/>
                  </a:lnTo>
                  <a:lnTo>
                    <a:pt x="23174" y="527183"/>
                  </a:lnTo>
                  <a:lnTo>
                    <a:pt x="40261" y="571003"/>
                  </a:lnTo>
                  <a:lnTo>
                    <a:pt x="61445" y="611361"/>
                  </a:lnTo>
                  <a:lnTo>
                    <a:pt x="86372" y="647804"/>
                  </a:lnTo>
                  <a:lnTo>
                    <a:pt x="114693" y="679882"/>
                  </a:lnTo>
                  <a:lnTo>
                    <a:pt x="146055" y="707141"/>
                  </a:lnTo>
                  <a:lnTo>
                    <a:pt x="180108" y="729130"/>
                  </a:lnTo>
                  <a:lnTo>
                    <a:pt x="216499" y="745396"/>
                  </a:lnTo>
                  <a:lnTo>
                    <a:pt x="254878" y="755487"/>
                  </a:lnTo>
                  <a:lnTo>
                    <a:pt x="294894" y="758952"/>
                  </a:lnTo>
                  <a:lnTo>
                    <a:pt x="334909" y="755487"/>
                  </a:lnTo>
                  <a:lnTo>
                    <a:pt x="373288" y="745396"/>
                  </a:lnTo>
                  <a:lnTo>
                    <a:pt x="409679" y="729130"/>
                  </a:lnTo>
                  <a:lnTo>
                    <a:pt x="443732" y="707141"/>
                  </a:lnTo>
                  <a:lnTo>
                    <a:pt x="475094" y="679882"/>
                  </a:lnTo>
                  <a:lnTo>
                    <a:pt x="503415" y="647804"/>
                  </a:lnTo>
                  <a:lnTo>
                    <a:pt x="528342" y="611361"/>
                  </a:lnTo>
                  <a:lnTo>
                    <a:pt x="549526" y="571003"/>
                  </a:lnTo>
                  <a:lnTo>
                    <a:pt x="566613" y="527183"/>
                  </a:lnTo>
                  <a:lnTo>
                    <a:pt x="579254" y="480354"/>
                  </a:lnTo>
                  <a:lnTo>
                    <a:pt x="587095" y="430967"/>
                  </a:lnTo>
                  <a:lnTo>
                    <a:pt x="589788" y="379476"/>
                  </a:lnTo>
                  <a:lnTo>
                    <a:pt x="587095" y="327984"/>
                  </a:lnTo>
                  <a:lnTo>
                    <a:pt x="579254" y="278597"/>
                  </a:lnTo>
                  <a:lnTo>
                    <a:pt x="566613" y="231768"/>
                  </a:lnTo>
                  <a:lnTo>
                    <a:pt x="549526" y="187948"/>
                  </a:lnTo>
                  <a:lnTo>
                    <a:pt x="528342" y="147590"/>
                  </a:lnTo>
                  <a:lnTo>
                    <a:pt x="503415" y="111147"/>
                  </a:lnTo>
                  <a:lnTo>
                    <a:pt x="475094" y="79069"/>
                  </a:lnTo>
                  <a:lnTo>
                    <a:pt x="443732" y="51810"/>
                  </a:lnTo>
                  <a:lnTo>
                    <a:pt x="409679" y="29821"/>
                  </a:lnTo>
                  <a:lnTo>
                    <a:pt x="373288" y="13555"/>
                  </a:lnTo>
                  <a:lnTo>
                    <a:pt x="334909" y="3464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object 10">
              <a:extLst>
                <a:ext uri="{FF2B5EF4-FFF2-40B4-BE49-F238E27FC236}">
                  <a16:creationId xmlns:a16="http://schemas.microsoft.com/office/drawing/2014/main" id="{032BF759-43BA-9184-C41B-BA805690E85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3820" y="6190488"/>
              <a:ext cx="1353311" cy="449579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BF7C6F6-4217-D94D-2EDC-08720EAB9076}"/>
              </a:ext>
            </a:extLst>
          </p:cNvPr>
          <p:cNvSpPr txBox="1"/>
          <p:nvPr/>
        </p:nvSpPr>
        <p:spPr>
          <a:xfrm>
            <a:off x="4527804" y="2388393"/>
            <a:ext cx="6648775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/>
              <a:t>Mail your payment to : </a:t>
            </a:r>
          </a:p>
          <a:p>
            <a:r>
              <a:rPr lang="en-US" dirty="0"/>
              <a:t>	Department of Revenue </a:t>
            </a:r>
          </a:p>
          <a:p>
            <a:r>
              <a:rPr lang="en-US" dirty="0"/>
              <a:t>	PO Box 14725</a:t>
            </a:r>
          </a:p>
          <a:p>
            <a:r>
              <a:rPr lang="en-US" dirty="0"/>
              <a:t>	Salem OR 97309-5018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CF31BC-0D2C-65AE-DF2C-81B0105A57E4}"/>
              </a:ext>
            </a:extLst>
          </p:cNvPr>
          <p:cNvSpPr txBox="1"/>
          <p:nvPr/>
        </p:nvSpPr>
        <p:spPr>
          <a:xfrm>
            <a:off x="4527804" y="3979072"/>
            <a:ext cx="6101542" cy="1445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41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Century" panose="02040604050505020304" pitchFamily="18" charset="0"/>
                <a:cs typeface="Trebuchet MS"/>
              </a:rPr>
              <a:t>If</a:t>
            </a:r>
            <a:r>
              <a:rPr kumimoji="0" lang="en-US" sz="1800" b="0" i="0" u="none" strike="noStrike" kern="0" cap="none" spc="-40" normalizeH="0" baseline="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Century" panose="02040604050505020304" pitchFamily="18" charset="0"/>
                <a:cs typeface="Trebuchet M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Century" panose="02040604050505020304" pitchFamily="18" charset="0"/>
                <a:cs typeface="Trebuchet MS"/>
              </a:rPr>
              <a:t>you</a:t>
            </a:r>
            <a:r>
              <a:rPr kumimoji="0" lang="en-US" sz="1800" b="0" i="0" u="none" strike="noStrike" kern="0" cap="none" spc="-20" normalizeH="0" baseline="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Century" panose="02040604050505020304" pitchFamily="18" charset="0"/>
                <a:cs typeface="Trebuchet M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Century" panose="02040604050505020304" pitchFamily="18" charset="0"/>
                <a:cs typeface="Trebuchet MS"/>
              </a:rPr>
              <a:t>have</a:t>
            </a:r>
            <a:r>
              <a:rPr kumimoji="0" lang="en-US" sz="1800" b="0" i="0" u="none" strike="noStrike" kern="0" cap="none" spc="-20" normalizeH="0" baseline="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Century" panose="02040604050505020304" pitchFamily="18" charset="0"/>
                <a:cs typeface="Trebuchet M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Century" panose="02040604050505020304" pitchFamily="18" charset="0"/>
                <a:cs typeface="Trebuchet MS"/>
              </a:rPr>
              <a:t>additional</a:t>
            </a:r>
            <a:r>
              <a:rPr kumimoji="0" lang="en-US" sz="1800" b="0" i="0" u="none" strike="noStrike" kern="0" cap="none" spc="5" normalizeH="0" baseline="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Century" panose="02040604050505020304" pitchFamily="18" charset="0"/>
                <a:cs typeface="Trebuchet M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Century" panose="02040604050505020304" pitchFamily="18" charset="0"/>
                <a:cs typeface="Trebuchet MS"/>
              </a:rPr>
              <a:t>questions,</a:t>
            </a:r>
            <a:r>
              <a:rPr kumimoji="0" lang="en-US" sz="1800" b="0" i="0" u="none" strike="noStrike" kern="0" cap="none" spc="25" normalizeH="0" baseline="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Century" panose="02040604050505020304" pitchFamily="18" charset="0"/>
                <a:cs typeface="Trebuchet M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Century" panose="02040604050505020304" pitchFamily="18" charset="0"/>
                <a:cs typeface="Trebuchet MS"/>
              </a:rPr>
              <a:t>please</a:t>
            </a:r>
            <a:r>
              <a:rPr kumimoji="0" lang="en-US" sz="1800" b="0" i="0" u="none" strike="noStrike" kern="0" cap="none" spc="-10" normalizeH="0" baseline="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Century" panose="02040604050505020304" pitchFamily="18" charset="0"/>
                <a:cs typeface="Trebuchet M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Century" panose="02040604050505020304" pitchFamily="18" charset="0"/>
                <a:cs typeface="Trebuchet MS"/>
              </a:rPr>
              <a:t>contact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Century" panose="02040604050505020304" pitchFamily="18" charset="0"/>
                <a:cs typeface="Trebuchet MS"/>
              </a:rPr>
              <a:t> </a:t>
            </a:r>
            <a:r>
              <a:rPr kumimoji="0" lang="en-US" sz="1800" b="0" i="0" u="none" strike="noStrike" kern="0" cap="none" spc="-25" normalizeH="0" baseline="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Century" panose="02040604050505020304" pitchFamily="18" charset="0"/>
                <a:cs typeface="Trebuchet MS"/>
              </a:rPr>
              <a:t>us: </a:t>
            </a:r>
          </a:p>
          <a:p>
            <a:pPr marL="12700" marR="5080" lvl="0" indent="0" defTabSz="914400" eaLnBrk="1" fontAlgn="auto" latinLnBrk="0" hangingPunct="1">
              <a:lnSpc>
                <a:spcPct val="141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Century" panose="02040604050505020304" pitchFamily="18" charset="0"/>
                <a:cs typeface="Trebuchet MS"/>
              </a:rPr>
              <a:t>Email:</a:t>
            </a:r>
            <a:r>
              <a:rPr kumimoji="0" lang="en-US" sz="1800" b="0" i="0" u="none" strike="noStrike" kern="0" cap="none" spc="-20" normalizeH="0" baseline="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Century" panose="02040604050505020304" pitchFamily="18" charset="0"/>
                <a:cs typeface="Trebuchet MS"/>
              </a:rPr>
              <a:t> </a:t>
            </a:r>
            <a:r>
              <a:rPr kumimoji="0" lang="en-US" sz="1800" b="0" i="0" u="sng" strike="noStrike" kern="0" cap="none" spc="-1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>
                  <a:solidFill>
                    <a:srgbClr val="6F2F9F"/>
                  </a:solidFill>
                </a:uFill>
                <a:latin typeface="Century" panose="02040604050505020304" pitchFamily="18" charset="0"/>
                <a:cs typeface="Trebuchet MS"/>
                <a:hlinkClick r:id="rId3"/>
              </a:rPr>
              <a:t>Spa.help.dor@oregon.gov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 panose="02040604050505020304" pitchFamily="18" charset="0"/>
              <a:cs typeface="Trebuchet M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Century" panose="02040604050505020304" pitchFamily="18" charset="0"/>
                <a:cs typeface="Trebuchet MS"/>
              </a:rPr>
              <a:t>Phone:</a:t>
            </a:r>
            <a:r>
              <a:rPr kumimoji="0" lang="en-US" sz="1800" b="0" i="0" u="none" strike="noStrike" kern="0" cap="none" spc="-80" normalizeH="0" baseline="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Century" panose="02040604050505020304" pitchFamily="18" charset="0"/>
                <a:cs typeface="Trebuchet MS"/>
              </a:rPr>
              <a:t> </a:t>
            </a:r>
            <a:r>
              <a:rPr kumimoji="0" lang="en-US" sz="1800" b="0" i="0" u="none" strike="noStrike" kern="0" cap="none" spc="-10" normalizeH="0" baseline="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Century" panose="02040604050505020304" pitchFamily="18" charset="0"/>
                <a:cs typeface="Trebuchet MS"/>
              </a:rPr>
              <a:t>503-945-8120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10" normalizeH="0" baseline="0" noProof="0" dirty="0">
                <a:ln>
                  <a:noFill/>
                </a:ln>
                <a:solidFill>
                  <a:srgbClr val="0F3660"/>
                </a:solidFill>
                <a:effectLst/>
                <a:uLnTx/>
                <a:uFillTx/>
                <a:latin typeface="Century" panose="02040604050505020304" pitchFamily="18" charset="0"/>
                <a:cs typeface="Trebuchet MS"/>
              </a:rPr>
              <a:t>Available between 8 a.m. and 4 p.m. Monday – Friday</a:t>
            </a:r>
          </a:p>
        </p:txBody>
      </p:sp>
    </p:spTree>
    <p:extLst>
      <p:ext uri="{BB962C8B-B14F-4D97-AF65-F5344CB8AC3E}">
        <p14:creationId xmlns:p14="http://schemas.microsoft.com/office/powerpoint/2010/main" val="261956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B0116-7569-43C0-A5DC-0B38A39A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972547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Payment Options for Hazardous Substance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0DF7E9-B4E2-4C32-B103-A61712F74B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1947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D2F3B-1FCA-425A-A2A2-F6E6463A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467-D475-44BA-A6A1-CAD0337F3F46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7" name="object 2">
            <a:extLst>
              <a:ext uri="{FF2B5EF4-FFF2-40B4-BE49-F238E27FC236}">
                <a16:creationId xmlns:a16="http://schemas.microsoft.com/office/drawing/2014/main" id="{10500831-7575-6A38-C948-7DFF15478F86}"/>
              </a:ext>
            </a:extLst>
          </p:cNvPr>
          <p:cNvGrpSpPr/>
          <p:nvPr/>
        </p:nvGrpSpPr>
        <p:grpSpPr>
          <a:xfrm>
            <a:off x="-6096" y="6053328"/>
            <a:ext cx="6102094" cy="757555"/>
            <a:chOff x="-6095" y="6053328"/>
            <a:chExt cx="4394200" cy="757555"/>
          </a:xfrm>
        </p:grpSpPr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0121577D-A2CF-7C6B-A932-B9D5A8401181}"/>
                </a:ext>
              </a:extLst>
            </p:cNvPr>
            <p:cNvSpPr/>
            <p:nvPr/>
          </p:nvSpPr>
          <p:spPr>
            <a:xfrm>
              <a:off x="0" y="6156972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4084320" y="0"/>
                  </a:moveTo>
                  <a:lnTo>
                    <a:pt x="0" y="0"/>
                  </a:lnTo>
                  <a:lnTo>
                    <a:pt x="0" y="524243"/>
                  </a:lnTo>
                  <a:lnTo>
                    <a:pt x="4084320" y="524243"/>
                  </a:lnTo>
                  <a:lnTo>
                    <a:pt x="4084320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BBF94543-C7BE-D2E3-B5A9-6B1314362F58}"/>
                </a:ext>
              </a:extLst>
            </p:cNvPr>
            <p:cNvSpPr/>
            <p:nvPr/>
          </p:nvSpPr>
          <p:spPr>
            <a:xfrm>
              <a:off x="0" y="6156960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0" y="0"/>
                  </a:moveTo>
                  <a:lnTo>
                    <a:pt x="4084320" y="0"/>
                  </a:lnTo>
                  <a:lnTo>
                    <a:pt x="4084320" y="524255"/>
                  </a:lnTo>
                  <a:lnTo>
                    <a:pt x="0" y="52425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30F84AF2-1598-9658-742B-7843E93699F9}"/>
                </a:ext>
              </a:extLst>
            </p:cNvPr>
            <p:cNvSpPr/>
            <p:nvPr/>
          </p:nvSpPr>
          <p:spPr>
            <a:xfrm>
              <a:off x="3797807" y="6053328"/>
              <a:ext cx="589915" cy="757555"/>
            </a:xfrm>
            <a:custGeom>
              <a:avLst/>
              <a:gdLst/>
              <a:ahLst/>
              <a:cxnLst/>
              <a:rect l="l" t="t" r="r" b="b"/>
              <a:pathLst>
                <a:path w="589914" h="757554">
                  <a:moveTo>
                    <a:pt x="294894" y="0"/>
                  </a:moveTo>
                  <a:lnTo>
                    <a:pt x="254878" y="3457"/>
                  </a:lnTo>
                  <a:lnTo>
                    <a:pt x="216499" y="13528"/>
                  </a:lnTo>
                  <a:lnTo>
                    <a:pt x="180108" y="29761"/>
                  </a:lnTo>
                  <a:lnTo>
                    <a:pt x="146055" y="51705"/>
                  </a:lnTo>
                  <a:lnTo>
                    <a:pt x="114693" y="78910"/>
                  </a:lnTo>
                  <a:lnTo>
                    <a:pt x="86372" y="110923"/>
                  </a:lnTo>
                  <a:lnTo>
                    <a:pt x="61445" y="147293"/>
                  </a:lnTo>
                  <a:lnTo>
                    <a:pt x="40261" y="187570"/>
                  </a:lnTo>
                  <a:lnTo>
                    <a:pt x="23174" y="231302"/>
                  </a:lnTo>
                  <a:lnTo>
                    <a:pt x="10533" y="278037"/>
                  </a:lnTo>
                  <a:lnTo>
                    <a:pt x="2692" y="327325"/>
                  </a:lnTo>
                  <a:lnTo>
                    <a:pt x="0" y="378714"/>
                  </a:lnTo>
                  <a:lnTo>
                    <a:pt x="2692" y="430102"/>
                  </a:lnTo>
                  <a:lnTo>
                    <a:pt x="10533" y="479390"/>
                  </a:lnTo>
                  <a:lnTo>
                    <a:pt x="23174" y="526125"/>
                  </a:lnTo>
                  <a:lnTo>
                    <a:pt x="40261" y="569857"/>
                  </a:lnTo>
                  <a:lnTo>
                    <a:pt x="61445" y="610134"/>
                  </a:lnTo>
                  <a:lnTo>
                    <a:pt x="86372" y="646504"/>
                  </a:lnTo>
                  <a:lnTo>
                    <a:pt x="114693" y="678517"/>
                  </a:lnTo>
                  <a:lnTo>
                    <a:pt x="146055" y="705722"/>
                  </a:lnTo>
                  <a:lnTo>
                    <a:pt x="180108" y="727666"/>
                  </a:lnTo>
                  <a:lnTo>
                    <a:pt x="216499" y="743899"/>
                  </a:lnTo>
                  <a:lnTo>
                    <a:pt x="254878" y="753970"/>
                  </a:lnTo>
                  <a:lnTo>
                    <a:pt x="294894" y="757428"/>
                  </a:lnTo>
                  <a:lnTo>
                    <a:pt x="334909" y="753970"/>
                  </a:lnTo>
                  <a:lnTo>
                    <a:pt x="373288" y="743899"/>
                  </a:lnTo>
                  <a:lnTo>
                    <a:pt x="409679" y="727666"/>
                  </a:lnTo>
                  <a:lnTo>
                    <a:pt x="443732" y="705722"/>
                  </a:lnTo>
                  <a:lnTo>
                    <a:pt x="475094" y="678517"/>
                  </a:lnTo>
                  <a:lnTo>
                    <a:pt x="503415" y="646504"/>
                  </a:lnTo>
                  <a:lnTo>
                    <a:pt x="528342" y="610134"/>
                  </a:lnTo>
                  <a:lnTo>
                    <a:pt x="549526" y="569857"/>
                  </a:lnTo>
                  <a:lnTo>
                    <a:pt x="566613" y="526125"/>
                  </a:lnTo>
                  <a:lnTo>
                    <a:pt x="579254" y="479390"/>
                  </a:lnTo>
                  <a:lnTo>
                    <a:pt x="587095" y="430102"/>
                  </a:lnTo>
                  <a:lnTo>
                    <a:pt x="589788" y="378714"/>
                  </a:lnTo>
                  <a:lnTo>
                    <a:pt x="587095" y="327325"/>
                  </a:lnTo>
                  <a:lnTo>
                    <a:pt x="579254" y="278037"/>
                  </a:lnTo>
                  <a:lnTo>
                    <a:pt x="566613" y="231302"/>
                  </a:lnTo>
                  <a:lnTo>
                    <a:pt x="549526" y="187570"/>
                  </a:lnTo>
                  <a:lnTo>
                    <a:pt x="528342" y="147293"/>
                  </a:lnTo>
                  <a:lnTo>
                    <a:pt x="503415" y="110923"/>
                  </a:lnTo>
                  <a:lnTo>
                    <a:pt x="475094" y="78910"/>
                  </a:lnTo>
                  <a:lnTo>
                    <a:pt x="443732" y="51705"/>
                  </a:lnTo>
                  <a:lnTo>
                    <a:pt x="409679" y="29761"/>
                  </a:lnTo>
                  <a:lnTo>
                    <a:pt x="373288" y="13528"/>
                  </a:lnTo>
                  <a:lnTo>
                    <a:pt x="334909" y="3457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object 6">
            <a:extLst>
              <a:ext uri="{FF2B5EF4-FFF2-40B4-BE49-F238E27FC236}">
                <a16:creationId xmlns:a16="http://schemas.microsoft.com/office/drawing/2014/main" id="{90DC4B63-7F4B-B0A6-E2B6-AAA8FE327EAE}"/>
              </a:ext>
            </a:extLst>
          </p:cNvPr>
          <p:cNvGrpSpPr/>
          <p:nvPr/>
        </p:nvGrpSpPr>
        <p:grpSpPr>
          <a:xfrm>
            <a:off x="5412508" y="6051926"/>
            <a:ext cx="6779491" cy="759460"/>
            <a:chOff x="3893820" y="6036564"/>
            <a:chExt cx="5250179" cy="759460"/>
          </a:xfrm>
        </p:grpSpPr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512CF949-BDE3-D977-49B4-BD764458E004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3802379" y="0"/>
                  </a:moveTo>
                  <a:lnTo>
                    <a:pt x="0" y="0"/>
                  </a:lnTo>
                  <a:lnTo>
                    <a:pt x="0" y="498348"/>
                  </a:lnTo>
                  <a:lnTo>
                    <a:pt x="3802379" y="498348"/>
                  </a:lnTo>
                  <a:lnTo>
                    <a:pt x="3802379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B457A663-94CE-E6F3-CD01-6E0FC86446BB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0" y="0"/>
                  </a:moveTo>
                  <a:lnTo>
                    <a:pt x="3802379" y="0"/>
                  </a:lnTo>
                  <a:lnTo>
                    <a:pt x="3802379" y="498347"/>
                  </a:lnTo>
                  <a:lnTo>
                    <a:pt x="0" y="49834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730284AB-7A69-B867-5EC1-68E5DED4D517}"/>
                </a:ext>
              </a:extLst>
            </p:cNvPr>
            <p:cNvSpPr/>
            <p:nvPr/>
          </p:nvSpPr>
          <p:spPr>
            <a:xfrm>
              <a:off x="4873752" y="6036564"/>
              <a:ext cx="589915" cy="759460"/>
            </a:xfrm>
            <a:custGeom>
              <a:avLst/>
              <a:gdLst/>
              <a:ahLst/>
              <a:cxnLst/>
              <a:rect l="l" t="t" r="r" b="b"/>
              <a:pathLst>
                <a:path w="589914" h="759459">
                  <a:moveTo>
                    <a:pt x="294894" y="0"/>
                  </a:moveTo>
                  <a:lnTo>
                    <a:pt x="254878" y="3464"/>
                  </a:lnTo>
                  <a:lnTo>
                    <a:pt x="216499" y="13555"/>
                  </a:lnTo>
                  <a:lnTo>
                    <a:pt x="180108" y="29821"/>
                  </a:lnTo>
                  <a:lnTo>
                    <a:pt x="146055" y="51810"/>
                  </a:lnTo>
                  <a:lnTo>
                    <a:pt x="114693" y="79069"/>
                  </a:lnTo>
                  <a:lnTo>
                    <a:pt x="86372" y="111147"/>
                  </a:lnTo>
                  <a:lnTo>
                    <a:pt x="61445" y="147590"/>
                  </a:lnTo>
                  <a:lnTo>
                    <a:pt x="40261" y="187948"/>
                  </a:lnTo>
                  <a:lnTo>
                    <a:pt x="23174" y="231768"/>
                  </a:lnTo>
                  <a:lnTo>
                    <a:pt x="10533" y="278597"/>
                  </a:lnTo>
                  <a:lnTo>
                    <a:pt x="2692" y="327984"/>
                  </a:lnTo>
                  <a:lnTo>
                    <a:pt x="0" y="379476"/>
                  </a:lnTo>
                  <a:lnTo>
                    <a:pt x="2692" y="430967"/>
                  </a:lnTo>
                  <a:lnTo>
                    <a:pt x="10533" y="480354"/>
                  </a:lnTo>
                  <a:lnTo>
                    <a:pt x="23174" y="527183"/>
                  </a:lnTo>
                  <a:lnTo>
                    <a:pt x="40261" y="571003"/>
                  </a:lnTo>
                  <a:lnTo>
                    <a:pt x="61445" y="611361"/>
                  </a:lnTo>
                  <a:lnTo>
                    <a:pt x="86372" y="647804"/>
                  </a:lnTo>
                  <a:lnTo>
                    <a:pt x="114693" y="679882"/>
                  </a:lnTo>
                  <a:lnTo>
                    <a:pt x="146055" y="707141"/>
                  </a:lnTo>
                  <a:lnTo>
                    <a:pt x="180108" y="729130"/>
                  </a:lnTo>
                  <a:lnTo>
                    <a:pt x="216499" y="745396"/>
                  </a:lnTo>
                  <a:lnTo>
                    <a:pt x="254878" y="755487"/>
                  </a:lnTo>
                  <a:lnTo>
                    <a:pt x="294894" y="758952"/>
                  </a:lnTo>
                  <a:lnTo>
                    <a:pt x="334909" y="755487"/>
                  </a:lnTo>
                  <a:lnTo>
                    <a:pt x="373288" y="745396"/>
                  </a:lnTo>
                  <a:lnTo>
                    <a:pt x="409679" y="729130"/>
                  </a:lnTo>
                  <a:lnTo>
                    <a:pt x="443732" y="707141"/>
                  </a:lnTo>
                  <a:lnTo>
                    <a:pt x="475094" y="679882"/>
                  </a:lnTo>
                  <a:lnTo>
                    <a:pt x="503415" y="647804"/>
                  </a:lnTo>
                  <a:lnTo>
                    <a:pt x="528342" y="611361"/>
                  </a:lnTo>
                  <a:lnTo>
                    <a:pt x="549526" y="571003"/>
                  </a:lnTo>
                  <a:lnTo>
                    <a:pt x="566613" y="527183"/>
                  </a:lnTo>
                  <a:lnTo>
                    <a:pt x="579254" y="480354"/>
                  </a:lnTo>
                  <a:lnTo>
                    <a:pt x="587095" y="430967"/>
                  </a:lnTo>
                  <a:lnTo>
                    <a:pt x="589788" y="379476"/>
                  </a:lnTo>
                  <a:lnTo>
                    <a:pt x="587095" y="327984"/>
                  </a:lnTo>
                  <a:lnTo>
                    <a:pt x="579254" y="278597"/>
                  </a:lnTo>
                  <a:lnTo>
                    <a:pt x="566613" y="231768"/>
                  </a:lnTo>
                  <a:lnTo>
                    <a:pt x="549526" y="187948"/>
                  </a:lnTo>
                  <a:lnTo>
                    <a:pt x="528342" y="147590"/>
                  </a:lnTo>
                  <a:lnTo>
                    <a:pt x="503415" y="111147"/>
                  </a:lnTo>
                  <a:lnTo>
                    <a:pt x="475094" y="79069"/>
                  </a:lnTo>
                  <a:lnTo>
                    <a:pt x="443732" y="51810"/>
                  </a:lnTo>
                  <a:lnTo>
                    <a:pt x="409679" y="29821"/>
                  </a:lnTo>
                  <a:lnTo>
                    <a:pt x="373288" y="13555"/>
                  </a:lnTo>
                  <a:lnTo>
                    <a:pt x="334909" y="3464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5" name="object 10">
              <a:extLst>
                <a:ext uri="{FF2B5EF4-FFF2-40B4-BE49-F238E27FC236}">
                  <a16:creationId xmlns:a16="http://schemas.microsoft.com/office/drawing/2014/main" id="{743E9B65-7A5B-3776-8118-80EEF3B9B55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93820" y="6190488"/>
              <a:ext cx="1353311" cy="44957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D05E4EE-89FF-B2E6-02D8-2A28F759D694}"/>
              </a:ext>
            </a:extLst>
          </p:cNvPr>
          <p:cNvSpPr txBox="1"/>
          <p:nvPr/>
        </p:nvSpPr>
        <p:spPr>
          <a:xfrm>
            <a:off x="1571106" y="1321118"/>
            <a:ext cx="10372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 learn about the payment you wish to use, select the link to jump directly to that payment method.</a:t>
            </a:r>
          </a:p>
        </p:txBody>
      </p:sp>
    </p:spTree>
    <p:extLst>
      <p:ext uri="{BB962C8B-B14F-4D97-AF65-F5344CB8AC3E}">
        <p14:creationId xmlns:p14="http://schemas.microsoft.com/office/powerpoint/2010/main" val="334108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B0116-7569-43C0-A5DC-0B38A39A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82" y="872527"/>
            <a:ext cx="3667298" cy="1778881"/>
          </a:xfrm>
          <a:ln w="28575">
            <a:solidFill>
              <a:schemeClr val="tx1"/>
            </a:solidFill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+mn-lt"/>
              </a:rPr>
              <a:t>Payment by Checking or Savings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88E810-8D33-4273-9FD2-AAC67DEF1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467-D475-44BA-A6A1-CAD0337F3F46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780244-9779-46AB-0C8D-9C72CCB64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170" y="796280"/>
            <a:ext cx="7351305" cy="4719988"/>
          </a:xfrm>
          <a:prstGeom prst="rect">
            <a:avLst/>
          </a:prstGeom>
        </p:spPr>
      </p:pic>
      <p:grpSp>
        <p:nvGrpSpPr>
          <p:cNvPr id="9" name="object 2">
            <a:extLst>
              <a:ext uri="{FF2B5EF4-FFF2-40B4-BE49-F238E27FC236}">
                <a16:creationId xmlns:a16="http://schemas.microsoft.com/office/drawing/2014/main" id="{7FAA2112-7866-AE33-573E-DA260D1800DA}"/>
              </a:ext>
            </a:extLst>
          </p:cNvPr>
          <p:cNvGrpSpPr/>
          <p:nvPr/>
        </p:nvGrpSpPr>
        <p:grpSpPr>
          <a:xfrm>
            <a:off x="-6096" y="6053328"/>
            <a:ext cx="6102094" cy="757555"/>
            <a:chOff x="-6095" y="6053328"/>
            <a:chExt cx="4394200" cy="757555"/>
          </a:xfrm>
        </p:grpSpPr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3CA17141-ACF8-DC0E-57FB-0FBEC2901EFB}"/>
                </a:ext>
              </a:extLst>
            </p:cNvPr>
            <p:cNvSpPr/>
            <p:nvPr/>
          </p:nvSpPr>
          <p:spPr>
            <a:xfrm>
              <a:off x="0" y="6156972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4084320" y="0"/>
                  </a:moveTo>
                  <a:lnTo>
                    <a:pt x="0" y="0"/>
                  </a:lnTo>
                  <a:lnTo>
                    <a:pt x="0" y="524243"/>
                  </a:lnTo>
                  <a:lnTo>
                    <a:pt x="4084320" y="524243"/>
                  </a:lnTo>
                  <a:lnTo>
                    <a:pt x="4084320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2A7CA57E-FB96-BD75-AF42-D08C85C24840}"/>
                </a:ext>
              </a:extLst>
            </p:cNvPr>
            <p:cNvSpPr/>
            <p:nvPr/>
          </p:nvSpPr>
          <p:spPr>
            <a:xfrm>
              <a:off x="0" y="6156960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0" y="0"/>
                  </a:moveTo>
                  <a:lnTo>
                    <a:pt x="4084320" y="0"/>
                  </a:lnTo>
                  <a:lnTo>
                    <a:pt x="4084320" y="524255"/>
                  </a:lnTo>
                  <a:lnTo>
                    <a:pt x="0" y="52425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BF995B61-AC82-6A7D-A8B4-35A9118E777A}"/>
                </a:ext>
              </a:extLst>
            </p:cNvPr>
            <p:cNvSpPr/>
            <p:nvPr/>
          </p:nvSpPr>
          <p:spPr>
            <a:xfrm>
              <a:off x="3797807" y="6053328"/>
              <a:ext cx="589915" cy="757555"/>
            </a:xfrm>
            <a:custGeom>
              <a:avLst/>
              <a:gdLst/>
              <a:ahLst/>
              <a:cxnLst/>
              <a:rect l="l" t="t" r="r" b="b"/>
              <a:pathLst>
                <a:path w="589914" h="757554">
                  <a:moveTo>
                    <a:pt x="294894" y="0"/>
                  </a:moveTo>
                  <a:lnTo>
                    <a:pt x="254878" y="3457"/>
                  </a:lnTo>
                  <a:lnTo>
                    <a:pt x="216499" y="13528"/>
                  </a:lnTo>
                  <a:lnTo>
                    <a:pt x="180108" y="29761"/>
                  </a:lnTo>
                  <a:lnTo>
                    <a:pt x="146055" y="51705"/>
                  </a:lnTo>
                  <a:lnTo>
                    <a:pt x="114693" y="78910"/>
                  </a:lnTo>
                  <a:lnTo>
                    <a:pt x="86372" y="110923"/>
                  </a:lnTo>
                  <a:lnTo>
                    <a:pt x="61445" y="147293"/>
                  </a:lnTo>
                  <a:lnTo>
                    <a:pt x="40261" y="187570"/>
                  </a:lnTo>
                  <a:lnTo>
                    <a:pt x="23174" y="231302"/>
                  </a:lnTo>
                  <a:lnTo>
                    <a:pt x="10533" y="278037"/>
                  </a:lnTo>
                  <a:lnTo>
                    <a:pt x="2692" y="327325"/>
                  </a:lnTo>
                  <a:lnTo>
                    <a:pt x="0" y="378714"/>
                  </a:lnTo>
                  <a:lnTo>
                    <a:pt x="2692" y="430102"/>
                  </a:lnTo>
                  <a:lnTo>
                    <a:pt x="10533" y="479390"/>
                  </a:lnTo>
                  <a:lnTo>
                    <a:pt x="23174" y="526125"/>
                  </a:lnTo>
                  <a:lnTo>
                    <a:pt x="40261" y="569857"/>
                  </a:lnTo>
                  <a:lnTo>
                    <a:pt x="61445" y="610134"/>
                  </a:lnTo>
                  <a:lnTo>
                    <a:pt x="86372" y="646504"/>
                  </a:lnTo>
                  <a:lnTo>
                    <a:pt x="114693" y="678517"/>
                  </a:lnTo>
                  <a:lnTo>
                    <a:pt x="146055" y="705722"/>
                  </a:lnTo>
                  <a:lnTo>
                    <a:pt x="180108" y="727666"/>
                  </a:lnTo>
                  <a:lnTo>
                    <a:pt x="216499" y="743899"/>
                  </a:lnTo>
                  <a:lnTo>
                    <a:pt x="254878" y="753970"/>
                  </a:lnTo>
                  <a:lnTo>
                    <a:pt x="294894" y="757428"/>
                  </a:lnTo>
                  <a:lnTo>
                    <a:pt x="334909" y="753970"/>
                  </a:lnTo>
                  <a:lnTo>
                    <a:pt x="373288" y="743899"/>
                  </a:lnTo>
                  <a:lnTo>
                    <a:pt x="409679" y="727666"/>
                  </a:lnTo>
                  <a:lnTo>
                    <a:pt x="443732" y="705722"/>
                  </a:lnTo>
                  <a:lnTo>
                    <a:pt x="475094" y="678517"/>
                  </a:lnTo>
                  <a:lnTo>
                    <a:pt x="503415" y="646504"/>
                  </a:lnTo>
                  <a:lnTo>
                    <a:pt x="528342" y="610134"/>
                  </a:lnTo>
                  <a:lnTo>
                    <a:pt x="549526" y="569857"/>
                  </a:lnTo>
                  <a:lnTo>
                    <a:pt x="566613" y="526125"/>
                  </a:lnTo>
                  <a:lnTo>
                    <a:pt x="579254" y="479390"/>
                  </a:lnTo>
                  <a:lnTo>
                    <a:pt x="587095" y="430102"/>
                  </a:lnTo>
                  <a:lnTo>
                    <a:pt x="589788" y="378714"/>
                  </a:lnTo>
                  <a:lnTo>
                    <a:pt x="587095" y="327325"/>
                  </a:lnTo>
                  <a:lnTo>
                    <a:pt x="579254" y="278037"/>
                  </a:lnTo>
                  <a:lnTo>
                    <a:pt x="566613" y="231302"/>
                  </a:lnTo>
                  <a:lnTo>
                    <a:pt x="549526" y="187570"/>
                  </a:lnTo>
                  <a:lnTo>
                    <a:pt x="528342" y="147293"/>
                  </a:lnTo>
                  <a:lnTo>
                    <a:pt x="503415" y="110923"/>
                  </a:lnTo>
                  <a:lnTo>
                    <a:pt x="475094" y="78910"/>
                  </a:lnTo>
                  <a:lnTo>
                    <a:pt x="443732" y="51705"/>
                  </a:lnTo>
                  <a:lnTo>
                    <a:pt x="409679" y="29761"/>
                  </a:lnTo>
                  <a:lnTo>
                    <a:pt x="373288" y="13528"/>
                  </a:lnTo>
                  <a:lnTo>
                    <a:pt x="334909" y="3457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object 6">
            <a:extLst>
              <a:ext uri="{FF2B5EF4-FFF2-40B4-BE49-F238E27FC236}">
                <a16:creationId xmlns:a16="http://schemas.microsoft.com/office/drawing/2014/main" id="{0EB7402B-E0F6-ED3B-676F-BB08AF369978}"/>
              </a:ext>
            </a:extLst>
          </p:cNvPr>
          <p:cNvGrpSpPr/>
          <p:nvPr/>
        </p:nvGrpSpPr>
        <p:grpSpPr>
          <a:xfrm>
            <a:off x="5412508" y="6051926"/>
            <a:ext cx="6779491" cy="759460"/>
            <a:chOff x="3893820" y="6036564"/>
            <a:chExt cx="5250179" cy="759460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E729E5DD-F6BD-25E8-B541-42A6B33BB0A7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3802379" y="0"/>
                  </a:moveTo>
                  <a:lnTo>
                    <a:pt x="0" y="0"/>
                  </a:lnTo>
                  <a:lnTo>
                    <a:pt x="0" y="498348"/>
                  </a:lnTo>
                  <a:lnTo>
                    <a:pt x="3802379" y="498348"/>
                  </a:lnTo>
                  <a:lnTo>
                    <a:pt x="3802379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A30BF53C-1ACA-087C-DBDB-00153A8F05DA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0" y="0"/>
                  </a:moveTo>
                  <a:lnTo>
                    <a:pt x="3802379" y="0"/>
                  </a:lnTo>
                  <a:lnTo>
                    <a:pt x="3802379" y="498347"/>
                  </a:lnTo>
                  <a:lnTo>
                    <a:pt x="0" y="49834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4E1D96C1-DB73-B57A-9D18-3CE9F08C8965}"/>
                </a:ext>
              </a:extLst>
            </p:cNvPr>
            <p:cNvSpPr/>
            <p:nvPr/>
          </p:nvSpPr>
          <p:spPr>
            <a:xfrm>
              <a:off x="4873752" y="6036564"/>
              <a:ext cx="589915" cy="759460"/>
            </a:xfrm>
            <a:custGeom>
              <a:avLst/>
              <a:gdLst/>
              <a:ahLst/>
              <a:cxnLst/>
              <a:rect l="l" t="t" r="r" b="b"/>
              <a:pathLst>
                <a:path w="589914" h="759459">
                  <a:moveTo>
                    <a:pt x="294894" y="0"/>
                  </a:moveTo>
                  <a:lnTo>
                    <a:pt x="254878" y="3464"/>
                  </a:lnTo>
                  <a:lnTo>
                    <a:pt x="216499" y="13555"/>
                  </a:lnTo>
                  <a:lnTo>
                    <a:pt x="180108" y="29821"/>
                  </a:lnTo>
                  <a:lnTo>
                    <a:pt x="146055" y="51810"/>
                  </a:lnTo>
                  <a:lnTo>
                    <a:pt x="114693" y="79069"/>
                  </a:lnTo>
                  <a:lnTo>
                    <a:pt x="86372" y="111147"/>
                  </a:lnTo>
                  <a:lnTo>
                    <a:pt x="61445" y="147590"/>
                  </a:lnTo>
                  <a:lnTo>
                    <a:pt x="40261" y="187948"/>
                  </a:lnTo>
                  <a:lnTo>
                    <a:pt x="23174" y="231768"/>
                  </a:lnTo>
                  <a:lnTo>
                    <a:pt x="10533" y="278597"/>
                  </a:lnTo>
                  <a:lnTo>
                    <a:pt x="2692" y="327984"/>
                  </a:lnTo>
                  <a:lnTo>
                    <a:pt x="0" y="379476"/>
                  </a:lnTo>
                  <a:lnTo>
                    <a:pt x="2692" y="430967"/>
                  </a:lnTo>
                  <a:lnTo>
                    <a:pt x="10533" y="480354"/>
                  </a:lnTo>
                  <a:lnTo>
                    <a:pt x="23174" y="527183"/>
                  </a:lnTo>
                  <a:lnTo>
                    <a:pt x="40261" y="571003"/>
                  </a:lnTo>
                  <a:lnTo>
                    <a:pt x="61445" y="611361"/>
                  </a:lnTo>
                  <a:lnTo>
                    <a:pt x="86372" y="647804"/>
                  </a:lnTo>
                  <a:lnTo>
                    <a:pt x="114693" y="679882"/>
                  </a:lnTo>
                  <a:lnTo>
                    <a:pt x="146055" y="707141"/>
                  </a:lnTo>
                  <a:lnTo>
                    <a:pt x="180108" y="729130"/>
                  </a:lnTo>
                  <a:lnTo>
                    <a:pt x="216499" y="745396"/>
                  </a:lnTo>
                  <a:lnTo>
                    <a:pt x="254878" y="755487"/>
                  </a:lnTo>
                  <a:lnTo>
                    <a:pt x="294894" y="758952"/>
                  </a:lnTo>
                  <a:lnTo>
                    <a:pt x="334909" y="755487"/>
                  </a:lnTo>
                  <a:lnTo>
                    <a:pt x="373288" y="745396"/>
                  </a:lnTo>
                  <a:lnTo>
                    <a:pt x="409679" y="729130"/>
                  </a:lnTo>
                  <a:lnTo>
                    <a:pt x="443732" y="707141"/>
                  </a:lnTo>
                  <a:lnTo>
                    <a:pt x="475094" y="679882"/>
                  </a:lnTo>
                  <a:lnTo>
                    <a:pt x="503415" y="647804"/>
                  </a:lnTo>
                  <a:lnTo>
                    <a:pt x="528342" y="611361"/>
                  </a:lnTo>
                  <a:lnTo>
                    <a:pt x="549526" y="571003"/>
                  </a:lnTo>
                  <a:lnTo>
                    <a:pt x="566613" y="527183"/>
                  </a:lnTo>
                  <a:lnTo>
                    <a:pt x="579254" y="480354"/>
                  </a:lnTo>
                  <a:lnTo>
                    <a:pt x="587095" y="430967"/>
                  </a:lnTo>
                  <a:lnTo>
                    <a:pt x="589788" y="379476"/>
                  </a:lnTo>
                  <a:lnTo>
                    <a:pt x="587095" y="327984"/>
                  </a:lnTo>
                  <a:lnTo>
                    <a:pt x="579254" y="278597"/>
                  </a:lnTo>
                  <a:lnTo>
                    <a:pt x="566613" y="231768"/>
                  </a:lnTo>
                  <a:lnTo>
                    <a:pt x="549526" y="187948"/>
                  </a:lnTo>
                  <a:lnTo>
                    <a:pt x="528342" y="147590"/>
                  </a:lnTo>
                  <a:lnTo>
                    <a:pt x="503415" y="111147"/>
                  </a:lnTo>
                  <a:lnTo>
                    <a:pt x="475094" y="79069"/>
                  </a:lnTo>
                  <a:lnTo>
                    <a:pt x="443732" y="51810"/>
                  </a:lnTo>
                  <a:lnTo>
                    <a:pt x="409679" y="29821"/>
                  </a:lnTo>
                  <a:lnTo>
                    <a:pt x="373288" y="13555"/>
                  </a:lnTo>
                  <a:lnTo>
                    <a:pt x="334909" y="3464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object 10">
              <a:extLst>
                <a:ext uri="{FF2B5EF4-FFF2-40B4-BE49-F238E27FC236}">
                  <a16:creationId xmlns:a16="http://schemas.microsoft.com/office/drawing/2014/main" id="{52550ABC-4BAB-3795-E5DB-5EB07BE9BDB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3820" y="6190488"/>
              <a:ext cx="1353311" cy="449579"/>
            </a:xfrm>
            <a:prstGeom prst="rect">
              <a:avLst/>
            </a:prstGeom>
          </p:spPr>
        </p:pic>
      </p:grpSp>
      <p:sp>
        <p:nvSpPr>
          <p:cNvPr id="18" name="Arrow: Bent 17">
            <a:extLst>
              <a:ext uri="{FF2B5EF4-FFF2-40B4-BE49-F238E27FC236}">
                <a16:creationId xmlns:a16="http://schemas.microsoft.com/office/drawing/2014/main" id="{03D8ED2C-5BC2-59B2-F45D-752C68A058DA}"/>
              </a:ext>
            </a:extLst>
          </p:cNvPr>
          <p:cNvSpPr/>
          <p:nvPr/>
        </p:nvSpPr>
        <p:spPr>
          <a:xfrm flipV="1">
            <a:off x="2364464" y="3857872"/>
            <a:ext cx="1964154" cy="968399"/>
          </a:xfrm>
          <a:prstGeom prst="bentArrow">
            <a:avLst>
              <a:gd name="adj1" fmla="val 25000"/>
              <a:gd name="adj2" fmla="val 2183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014DAB-FFA3-B7EA-2EF0-202C09CC58FF}"/>
              </a:ext>
            </a:extLst>
          </p:cNvPr>
          <p:cNvSpPr txBox="1"/>
          <p:nvPr/>
        </p:nvSpPr>
        <p:spPr>
          <a:xfrm rot="10800000" flipV="1">
            <a:off x="781525" y="2923655"/>
            <a:ext cx="2971020" cy="923330"/>
          </a:xfrm>
          <a:prstGeom prst="rect">
            <a:avLst/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</a:t>
            </a:r>
            <a:r>
              <a:rPr lang="en-US" dirty="0">
                <a:solidFill>
                  <a:schemeClr val="accent3"/>
                </a:solidFill>
              </a:rPr>
              <a:t>Make a payment </a:t>
            </a:r>
            <a:r>
              <a:rPr lang="en-US" dirty="0"/>
              <a:t>link on the Revenue Online home screen. </a:t>
            </a:r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C1D64143-4221-9BA8-17F4-A34F34E01283}"/>
              </a:ext>
            </a:extLst>
          </p:cNvPr>
          <p:cNvSpPr/>
          <p:nvPr/>
        </p:nvSpPr>
        <p:spPr>
          <a:xfrm>
            <a:off x="9609478" y="1209632"/>
            <a:ext cx="1744322" cy="110467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03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E8D7F-9D97-F376-BB33-A7B72422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n-lt"/>
              </a:rPr>
              <a:t>Checking or Savings Payment Option</a:t>
            </a:r>
            <a:endParaRPr lang="en-US" sz="3600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D9A80-FD0D-DBEE-9803-8B5FBE5B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E479467-D475-44BA-A6A1-CAD0337F3F46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07FA77C7-4FA1-5F29-7C87-93D31270D7C4}"/>
              </a:ext>
            </a:extLst>
          </p:cNvPr>
          <p:cNvGrpSpPr/>
          <p:nvPr/>
        </p:nvGrpSpPr>
        <p:grpSpPr>
          <a:xfrm>
            <a:off x="-6096" y="6053328"/>
            <a:ext cx="6102094" cy="757555"/>
            <a:chOff x="-6095" y="6053328"/>
            <a:chExt cx="4394200" cy="757555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A1E865FA-6B58-B207-902B-C64B563AF40D}"/>
                </a:ext>
              </a:extLst>
            </p:cNvPr>
            <p:cNvSpPr/>
            <p:nvPr/>
          </p:nvSpPr>
          <p:spPr>
            <a:xfrm>
              <a:off x="0" y="6156972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4084320" y="0"/>
                  </a:moveTo>
                  <a:lnTo>
                    <a:pt x="0" y="0"/>
                  </a:lnTo>
                  <a:lnTo>
                    <a:pt x="0" y="524243"/>
                  </a:lnTo>
                  <a:lnTo>
                    <a:pt x="4084320" y="524243"/>
                  </a:lnTo>
                  <a:lnTo>
                    <a:pt x="4084320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57F9828A-EFA0-1C75-5C35-8EACF6023635}"/>
                </a:ext>
              </a:extLst>
            </p:cNvPr>
            <p:cNvSpPr/>
            <p:nvPr/>
          </p:nvSpPr>
          <p:spPr>
            <a:xfrm>
              <a:off x="0" y="6156960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0" y="0"/>
                  </a:moveTo>
                  <a:lnTo>
                    <a:pt x="4084320" y="0"/>
                  </a:lnTo>
                  <a:lnTo>
                    <a:pt x="4084320" y="524255"/>
                  </a:lnTo>
                  <a:lnTo>
                    <a:pt x="0" y="52425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18E93ABF-F0BB-ECA1-80B6-451378BC4989}"/>
                </a:ext>
              </a:extLst>
            </p:cNvPr>
            <p:cNvSpPr/>
            <p:nvPr/>
          </p:nvSpPr>
          <p:spPr>
            <a:xfrm>
              <a:off x="3797807" y="6053328"/>
              <a:ext cx="589915" cy="757555"/>
            </a:xfrm>
            <a:custGeom>
              <a:avLst/>
              <a:gdLst/>
              <a:ahLst/>
              <a:cxnLst/>
              <a:rect l="l" t="t" r="r" b="b"/>
              <a:pathLst>
                <a:path w="589914" h="757554">
                  <a:moveTo>
                    <a:pt x="294894" y="0"/>
                  </a:moveTo>
                  <a:lnTo>
                    <a:pt x="254878" y="3457"/>
                  </a:lnTo>
                  <a:lnTo>
                    <a:pt x="216499" y="13528"/>
                  </a:lnTo>
                  <a:lnTo>
                    <a:pt x="180108" y="29761"/>
                  </a:lnTo>
                  <a:lnTo>
                    <a:pt x="146055" y="51705"/>
                  </a:lnTo>
                  <a:lnTo>
                    <a:pt x="114693" y="78910"/>
                  </a:lnTo>
                  <a:lnTo>
                    <a:pt x="86372" y="110923"/>
                  </a:lnTo>
                  <a:lnTo>
                    <a:pt x="61445" y="147293"/>
                  </a:lnTo>
                  <a:lnTo>
                    <a:pt x="40261" y="187570"/>
                  </a:lnTo>
                  <a:lnTo>
                    <a:pt x="23174" y="231302"/>
                  </a:lnTo>
                  <a:lnTo>
                    <a:pt x="10533" y="278037"/>
                  </a:lnTo>
                  <a:lnTo>
                    <a:pt x="2692" y="327325"/>
                  </a:lnTo>
                  <a:lnTo>
                    <a:pt x="0" y="378714"/>
                  </a:lnTo>
                  <a:lnTo>
                    <a:pt x="2692" y="430102"/>
                  </a:lnTo>
                  <a:lnTo>
                    <a:pt x="10533" y="479390"/>
                  </a:lnTo>
                  <a:lnTo>
                    <a:pt x="23174" y="526125"/>
                  </a:lnTo>
                  <a:lnTo>
                    <a:pt x="40261" y="569857"/>
                  </a:lnTo>
                  <a:lnTo>
                    <a:pt x="61445" y="610134"/>
                  </a:lnTo>
                  <a:lnTo>
                    <a:pt x="86372" y="646504"/>
                  </a:lnTo>
                  <a:lnTo>
                    <a:pt x="114693" y="678517"/>
                  </a:lnTo>
                  <a:lnTo>
                    <a:pt x="146055" y="705722"/>
                  </a:lnTo>
                  <a:lnTo>
                    <a:pt x="180108" y="727666"/>
                  </a:lnTo>
                  <a:lnTo>
                    <a:pt x="216499" y="743899"/>
                  </a:lnTo>
                  <a:lnTo>
                    <a:pt x="254878" y="753970"/>
                  </a:lnTo>
                  <a:lnTo>
                    <a:pt x="294894" y="757428"/>
                  </a:lnTo>
                  <a:lnTo>
                    <a:pt x="334909" y="753970"/>
                  </a:lnTo>
                  <a:lnTo>
                    <a:pt x="373288" y="743899"/>
                  </a:lnTo>
                  <a:lnTo>
                    <a:pt x="409679" y="727666"/>
                  </a:lnTo>
                  <a:lnTo>
                    <a:pt x="443732" y="705722"/>
                  </a:lnTo>
                  <a:lnTo>
                    <a:pt x="475094" y="678517"/>
                  </a:lnTo>
                  <a:lnTo>
                    <a:pt x="503415" y="646504"/>
                  </a:lnTo>
                  <a:lnTo>
                    <a:pt x="528342" y="610134"/>
                  </a:lnTo>
                  <a:lnTo>
                    <a:pt x="549526" y="569857"/>
                  </a:lnTo>
                  <a:lnTo>
                    <a:pt x="566613" y="526125"/>
                  </a:lnTo>
                  <a:lnTo>
                    <a:pt x="579254" y="479390"/>
                  </a:lnTo>
                  <a:lnTo>
                    <a:pt x="587095" y="430102"/>
                  </a:lnTo>
                  <a:lnTo>
                    <a:pt x="589788" y="378714"/>
                  </a:lnTo>
                  <a:lnTo>
                    <a:pt x="587095" y="327325"/>
                  </a:lnTo>
                  <a:lnTo>
                    <a:pt x="579254" y="278037"/>
                  </a:lnTo>
                  <a:lnTo>
                    <a:pt x="566613" y="231302"/>
                  </a:lnTo>
                  <a:lnTo>
                    <a:pt x="549526" y="187570"/>
                  </a:lnTo>
                  <a:lnTo>
                    <a:pt x="528342" y="147293"/>
                  </a:lnTo>
                  <a:lnTo>
                    <a:pt x="503415" y="110923"/>
                  </a:lnTo>
                  <a:lnTo>
                    <a:pt x="475094" y="78910"/>
                  </a:lnTo>
                  <a:lnTo>
                    <a:pt x="443732" y="51705"/>
                  </a:lnTo>
                  <a:lnTo>
                    <a:pt x="409679" y="29761"/>
                  </a:lnTo>
                  <a:lnTo>
                    <a:pt x="373288" y="13528"/>
                  </a:lnTo>
                  <a:lnTo>
                    <a:pt x="334909" y="3457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object 6">
            <a:extLst>
              <a:ext uri="{FF2B5EF4-FFF2-40B4-BE49-F238E27FC236}">
                <a16:creationId xmlns:a16="http://schemas.microsoft.com/office/drawing/2014/main" id="{4F2FC864-E316-3E7E-6A7F-53227A553C6D}"/>
              </a:ext>
            </a:extLst>
          </p:cNvPr>
          <p:cNvGrpSpPr/>
          <p:nvPr/>
        </p:nvGrpSpPr>
        <p:grpSpPr>
          <a:xfrm>
            <a:off x="5412508" y="6051926"/>
            <a:ext cx="6779491" cy="759460"/>
            <a:chOff x="3893820" y="6036564"/>
            <a:chExt cx="5250179" cy="759460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8C8A2FE6-889C-B278-9060-FAE7CD934E3B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3802379" y="0"/>
                  </a:moveTo>
                  <a:lnTo>
                    <a:pt x="0" y="0"/>
                  </a:lnTo>
                  <a:lnTo>
                    <a:pt x="0" y="498348"/>
                  </a:lnTo>
                  <a:lnTo>
                    <a:pt x="3802379" y="498348"/>
                  </a:lnTo>
                  <a:lnTo>
                    <a:pt x="3802379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F7D6E9A4-C673-4A08-44D5-96BE2D62FA2D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0" y="0"/>
                  </a:moveTo>
                  <a:lnTo>
                    <a:pt x="3802379" y="0"/>
                  </a:lnTo>
                  <a:lnTo>
                    <a:pt x="3802379" y="498347"/>
                  </a:lnTo>
                  <a:lnTo>
                    <a:pt x="0" y="49834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9D91F404-F979-13F2-02CF-B8B6DBF89BEA}"/>
                </a:ext>
              </a:extLst>
            </p:cNvPr>
            <p:cNvSpPr/>
            <p:nvPr/>
          </p:nvSpPr>
          <p:spPr>
            <a:xfrm>
              <a:off x="4873752" y="6036564"/>
              <a:ext cx="589915" cy="759460"/>
            </a:xfrm>
            <a:custGeom>
              <a:avLst/>
              <a:gdLst/>
              <a:ahLst/>
              <a:cxnLst/>
              <a:rect l="l" t="t" r="r" b="b"/>
              <a:pathLst>
                <a:path w="589914" h="759459">
                  <a:moveTo>
                    <a:pt x="294894" y="0"/>
                  </a:moveTo>
                  <a:lnTo>
                    <a:pt x="254878" y="3464"/>
                  </a:lnTo>
                  <a:lnTo>
                    <a:pt x="216499" y="13555"/>
                  </a:lnTo>
                  <a:lnTo>
                    <a:pt x="180108" y="29821"/>
                  </a:lnTo>
                  <a:lnTo>
                    <a:pt x="146055" y="51810"/>
                  </a:lnTo>
                  <a:lnTo>
                    <a:pt x="114693" y="79069"/>
                  </a:lnTo>
                  <a:lnTo>
                    <a:pt x="86372" y="111147"/>
                  </a:lnTo>
                  <a:lnTo>
                    <a:pt x="61445" y="147590"/>
                  </a:lnTo>
                  <a:lnTo>
                    <a:pt x="40261" y="187948"/>
                  </a:lnTo>
                  <a:lnTo>
                    <a:pt x="23174" y="231768"/>
                  </a:lnTo>
                  <a:lnTo>
                    <a:pt x="10533" y="278597"/>
                  </a:lnTo>
                  <a:lnTo>
                    <a:pt x="2692" y="327984"/>
                  </a:lnTo>
                  <a:lnTo>
                    <a:pt x="0" y="379476"/>
                  </a:lnTo>
                  <a:lnTo>
                    <a:pt x="2692" y="430967"/>
                  </a:lnTo>
                  <a:lnTo>
                    <a:pt x="10533" y="480354"/>
                  </a:lnTo>
                  <a:lnTo>
                    <a:pt x="23174" y="527183"/>
                  </a:lnTo>
                  <a:lnTo>
                    <a:pt x="40261" y="571003"/>
                  </a:lnTo>
                  <a:lnTo>
                    <a:pt x="61445" y="611361"/>
                  </a:lnTo>
                  <a:lnTo>
                    <a:pt x="86372" y="647804"/>
                  </a:lnTo>
                  <a:lnTo>
                    <a:pt x="114693" y="679882"/>
                  </a:lnTo>
                  <a:lnTo>
                    <a:pt x="146055" y="707141"/>
                  </a:lnTo>
                  <a:lnTo>
                    <a:pt x="180108" y="729130"/>
                  </a:lnTo>
                  <a:lnTo>
                    <a:pt x="216499" y="745396"/>
                  </a:lnTo>
                  <a:lnTo>
                    <a:pt x="254878" y="755487"/>
                  </a:lnTo>
                  <a:lnTo>
                    <a:pt x="294894" y="758952"/>
                  </a:lnTo>
                  <a:lnTo>
                    <a:pt x="334909" y="755487"/>
                  </a:lnTo>
                  <a:lnTo>
                    <a:pt x="373288" y="745396"/>
                  </a:lnTo>
                  <a:lnTo>
                    <a:pt x="409679" y="729130"/>
                  </a:lnTo>
                  <a:lnTo>
                    <a:pt x="443732" y="707141"/>
                  </a:lnTo>
                  <a:lnTo>
                    <a:pt x="475094" y="679882"/>
                  </a:lnTo>
                  <a:lnTo>
                    <a:pt x="503415" y="647804"/>
                  </a:lnTo>
                  <a:lnTo>
                    <a:pt x="528342" y="611361"/>
                  </a:lnTo>
                  <a:lnTo>
                    <a:pt x="549526" y="571003"/>
                  </a:lnTo>
                  <a:lnTo>
                    <a:pt x="566613" y="527183"/>
                  </a:lnTo>
                  <a:lnTo>
                    <a:pt x="579254" y="480354"/>
                  </a:lnTo>
                  <a:lnTo>
                    <a:pt x="587095" y="430967"/>
                  </a:lnTo>
                  <a:lnTo>
                    <a:pt x="589788" y="379476"/>
                  </a:lnTo>
                  <a:lnTo>
                    <a:pt x="587095" y="327984"/>
                  </a:lnTo>
                  <a:lnTo>
                    <a:pt x="579254" y="278597"/>
                  </a:lnTo>
                  <a:lnTo>
                    <a:pt x="566613" y="231768"/>
                  </a:lnTo>
                  <a:lnTo>
                    <a:pt x="549526" y="187948"/>
                  </a:lnTo>
                  <a:lnTo>
                    <a:pt x="528342" y="147590"/>
                  </a:lnTo>
                  <a:lnTo>
                    <a:pt x="503415" y="111147"/>
                  </a:lnTo>
                  <a:lnTo>
                    <a:pt x="475094" y="79069"/>
                  </a:lnTo>
                  <a:lnTo>
                    <a:pt x="443732" y="51810"/>
                  </a:lnTo>
                  <a:lnTo>
                    <a:pt x="409679" y="29821"/>
                  </a:lnTo>
                  <a:lnTo>
                    <a:pt x="373288" y="13555"/>
                  </a:lnTo>
                  <a:lnTo>
                    <a:pt x="334909" y="3464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object 10">
              <a:extLst>
                <a:ext uri="{FF2B5EF4-FFF2-40B4-BE49-F238E27FC236}">
                  <a16:creationId xmlns:a16="http://schemas.microsoft.com/office/drawing/2014/main" id="{032BF759-43BA-9184-C41B-BA805690E85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3820" y="6190488"/>
              <a:ext cx="1353311" cy="44957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416D0DD-78D2-1E5D-0354-250F97E00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868" y="1654233"/>
            <a:ext cx="7621652" cy="30019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AAEB1F-5D0F-E8A0-C3F0-FBA28628F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0442" y="5096985"/>
            <a:ext cx="4818250" cy="524510"/>
          </a:xfrm>
          <a:ln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To make a payment with your checking or savings account select </a:t>
            </a:r>
            <a:r>
              <a:rPr lang="en-US" sz="1600" dirty="0">
                <a:solidFill>
                  <a:schemeClr val="accent3"/>
                </a:solidFill>
              </a:rPr>
              <a:t>Pay now with checking or savings</a:t>
            </a:r>
            <a:r>
              <a:rPr lang="en-US" sz="1600" dirty="0"/>
              <a:t>. 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B86DC916-112D-00F5-DC8B-61294035CC2F}"/>
              </a:ext>
            </a:extLst>
          </p:cNvPr>
          <p:cNvSpPr/>
          <p:nvPr/>
        </p:nvSpPr>
        <p:spPr>
          <a:xfrm>
            <a:off x="7555666" y="3010882"/>
            <a:ext cx="573317" cy="206133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E8D7F-9D97-F376-BB33-A7B72422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Customer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D9A80-FD0D-DBEE-9803-8B5FBE5B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E479467-D475-44BA-A6A1-CAD0337F3F46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07FA77C7-4FA1-5F29-7C87-93D31270D7C4}"/>
              </a:ext>
            </a:extLst>
          </p:cNvPr>
          <p:cNvGrpSpPr/>
          <p:nvPr/>
        </p:nvGrpSpPr>
        <p:grpSpPr>
          <a:xfrm>
            <a:off x="-6096" y="6053328"/>
            <a:ext cx="6102094" cy="757555"/>
            <a:chOff x="-6095" y="6053328"/>
            <a:chExt cx="4394200" cy="757555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A1E865FA-6B58-B207-902B-C64B563AF40D}"/>
                </a:ext>
              </a:extLst>
            </p:cNvPr>
            <p:cNvSpPr/>
            <p:nvPr/>
          </p:nvSpPr>
          <p:spPr>
            <a:xfrm>
              <a:off x="0" y="6156972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4084320" y="0"/>
                  </a:moveTo>
                  <a:lnTo>
                    <a:pt x="0" y="0"/>
                  </a:lnTo>
                  <a:lnTo>
                    <a:pt x="0" y="524243"/>
                  </a:lnTo>
                  <a:lnTo>
                    <a:pt x="4084320" y="524243"/>
                  </a:lnTo>
                  <a:lnTo>
                    <a:pt x="4084320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57F9828A-EFA0-1C75-5C35-8EACF6023635}"/>
                </a:ext>
              </a:extLst>
            </p:cNvPr>
            <p:cNvSpPr/>
            <p:nvPr/>
          </p:nvSpPr>
          <p:spPr>
            <a:xfrm>
              <a:off x="0" y="6156960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0" y="0"/>
                  </a:moveTo>
                  <a:lnTo>
                    <a:pt x="4084320" y="0"/>
                  </a:lnTo>
                  <a:lnTo>
                    <a:pt x="4084320" y="524255"/>
                  </a:lnTo>
                  <a:lnTo>
                    <a:pt x="0" y="52425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18E93ABF-F0BB-ECA1-80B6-451378BC4989}"/>
                </a:ext>
              </a:extLst>
            </p:cNvPr>
            <p:cNvSpPr/>
            <p:nvPr/>
          </p:nvSpPr>
          <p:spPr>
            <a:xfrm>
              <a:off x="3797807" y="6053328"/>
              <a:ext cx="589915" cy="757555"/>
            </a:xfrm>
            <a:custGeom>
              <a:avLst/>
              <a:gdLst/>
              <a:ahLst/>
              <a:cxnLst/>
              <a:rect l="l" t="t" r="r" b="b"/>
              <a:pathLst>
                <a:path w="589914" h="757554">
                  <a:moveTo>
                    <a:pt x="294894" y="0"/>
                  </a:moveTo>
                  <a:lnTo>
                    <a:pt x="254878" y="3457"/>
                  </a:lnTo>
                  <a:lnTo>
                    <a:pt x="216499" y="13528"/>
                  </a:lnTo>
                  <a:lnTo>
                    <a:pt x="180108" y="29761"/>
                  </a:lnTo>
                  <a:lnTo>
                    <a:pt x="146055" y="51705"/>
                  </a:lnTo>
                  <a:lnTo>
                    <a:pt x="114693" y="78910"/>
                  </a:lnTo>
                  <a:lnTo>
                    <a:pt x="86372" y="110923"/>
                  </a:lnTo>
                  <a:lnTo>
                    <a:pt x="61445" y="147293"/>
                  </a:lnTo>
                  <a:lnTo>
                    <a:pt x="40261" y="187570"/>
                  </a:lnTo>
                  <a:lnTo>
                    <a:pt x="23174" y="231302"/>
                  </a:lnTo>
                  <a:lnTo>
                    <a:pt x="10533" y="278037"/>
                  </a:lnTo>
                  <a:lnTo>
                    <a:pt x="2692" y="327325"/>
                  </a:lnTo>
                  <a:lnTo>
                    <a:pt x="0" y="378714"/>
                  </a:lnTo>
                  <a:lnTo>
                    <a:pt x="2692" y="430102"/>
                  </a:lnTo>
                  <a:lnTo>
                    <a:pt x="10533" y="479390"/>
                  </a:lnTo>
                  <a:lnTo>
                    <a:pt x="23174" y="526125"/>
                  </a:lnTo>
                  <a:lnTo>
                    <a:pt x="40261" y="569857"/>
                  </a:lnTo>
                  <a:lnTo>
                    <a:pt x="61445" y="610134"/>
                  </a:lnTo>
                  <a:lnTo>
                    <a:pt x="86372" y="646504"/>
                  </a:lnTo>
                  <a:lnTo>
                    <a:pt x="114693" y="678517"/>
                  </a:lnTo>
                  <a:lnTo>
                    <a:pt x="146055" y="705722"/>
                  </a:lnTo>
                  <a:lnTo>
                    <a:pt x="180108" y="727666"/>
                  </a:lnTo>
                  <a:lnTo>
                    <a:pt x="216499" y="743899"/>
                  </a:lnTo>
                  <a:lnTo>
                    <a:pt x="254878" y="753970"/>
                  </a:lnTo>
                  <a:lnTo>
                    <a:pt x="294894" y="757428"/>
                  </a:lnTo>
                  <a:lnTo>
                    <a:pt x="334909" y="753970"/>
                  </a:lnTo>
                  <a:lnTo>
                    <a:pt x="373288" y="743899"/>
                  </a:lnTo>
                  <a:lnTo>
                    <a:pt x="409679" y="727666"/>
                  </a:lnTo>
                  <a:lnTo>
                    <a:pt x="443732" y="705722"/>
                  </a:lnTo>
                  <a:lnTo>
                    <a:pt x="475094" y="678517"/>
                  </a:lnTo>
                  <a:lnTo>
                    <a:pt x="503415" y="646504"/>
                  </a:lnTo>
                  <a:lnTo>
                    <a:pt x="528342" y="610134"/>
                  </a:lnTo>
                  <a:lnTo>
                    <a:pt x="549526" y="569857"/>
                  </a:lnTo>
                  <a:lnTo>
                    <a:pt x="566613" y="526125"/>
                  </a:lnTo>
                  <a:lnTo>
                    <a:pt x="579254" y="479390"/>
                  </a:lnTo>
                  <a:lnTo>
                    <a:pt x="587095" y="430102"/>
                  </a:lnTo>
                  <a:lnTo>
                    <a:pt x="589788" y="378714"/>
                  </a:lnTo>
                  <a:lnTo>
                    <a:pt x="587095" y="327325"/>
                  </a:lnTo>
                  <a:lnTo>
                    <a:pt x="579254" y="278037"/>
                  </a:lnTo>
                  <a:lnTo>
                    <a:pt x="566613" y="231302"/>
                  </a:lnTo>
                  <a:lnTo>
                    <a:pt x="549526" y="187570"/>
                  </a:lnTo>
                  <a:lnTo>
                    <a:pt x="528342" y="147293"/>
                  </a:lnTo>
                  <a:lnTo>
                    <a:pt x="503415" y="110923"/>
                  </a:lnTo>
                  <a:lnTo>
                    <a:pt x="475094" y="78910"/>
                  </a:lnTo>
                  <a:lnTo>
                    <a:pt x="443732" y="51705"/>
                  </a:lnTo>
                  <a:lnTo>
                    <a:pt x="409679" y="29761"/>
                  </a:lnTo>
                  <a:lnTo>
                    <a:pt x="373288" y="13528"/>
                  </a:lnTo>
                  <a:lnTo>
                    <a:pt x="334909" y="3457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object 6">
            <a:extLst>
              <a:ext uri="{FF2B5EF4-FFF2-40B4-BE49-F238E27FC236}">
                <a16:creationId xmlns:a16="http://schemas.microsoft.com/office/drawing/2014/main" id="{4F2FC864-E316-3E7E-6A7F-53227A553C6D}"/>
              </a:ext>
            </a:extLst>
          </p:cNvPr>
          <p:cNvGrpSpPr/>
          <p:nvPr/>
        </p:nvGrpSpPr>
        <p:grpSpPr>
          <a:xfrm>
            <a:off x="5412508" y="6051926"/>
            <a:ext cx="6779491" cy="759460"/>
            <a:chOff x="3893820" y="6036564"/>
            <a:chExt cx="5250179" cy="759460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8C8A2FE6-889C-B278-9060-FAE7CD934E3B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3802379" y="0"/>
                  </a:moveTo>
                  <a:lnTo>
                    <a:pt x="0" y="0"/>
                  </a:lnTo>
                  <a:lnTo>
                    <a:pt x="0" y="498348"/>
                  </a:lnTo>
                  <a:lnTo>
                    <a:pt x="3802379" y="498348"/>
                  </a:lnTo>
                  <a:lnTo>
                    <a:pt x="3802379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F7D6E9A4-C673-4A08-44D5-96BE2D62FA2D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0" y="0"/>
                  </a:moveTo>
                  <a:lnTo>
                    <a:pt x="3802379" y="0"/>
                  </a:lnTo>
                  <a:lnTo>
                    <a:pt x="3802379" y="498347"/>
                  </a:lnTo>
                  <a:lnTo>
                    <a:pt x="0" y="49834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9D91F404-F979-13F2-02CF-B8B6DBF89BEA}"/>
                </a:ext>
              </a:extLst>
            </p:cNvPr>
            <p:cNvSpPr/>
            <p:nvPr/>
          </p:nvSpPr>
          <p:spPr>
            <a:xfrm>
              <a:off x="4873752" y="6036564"/>
              <a:ext cx="589915" cy="759460"/>
            </a:xfrm>
            <a:custGeom>
              <a:avLst/>
              <a:gdLst/>
              <a:ahLst/>
              <a:cxnLst/>
              <a:rect l="l" t="t" r="r" b="b"/>
              <a:pathLst>
                <a:path w="589914" h="759459">
                  <a:moveTo>
                    <a:pt x="294894" y="0"/>
                  </a:moveTo>
                  <a:lnTo>
                    <a:pt x="254878" y="3464"/>
                  </a:lnTo>
                  <a:lnTo>
                    <a:pt x="216499" y="13555"/>
                  </a:lnTo>
                  <a:lnTo>
                    <a:pt x="180108" y="29821"/>
                  </a:lnTo>
                  <a:lnTo>
                    <a:pt x="146055" y="51810"/>
                  </a:lnTo>
                  <a:lnTo>
                    <a:pt x="114693" y="79069"/>
                  </a:lnTo>
                  <a:lnTo>
                    <a:pt x="86372" y="111147"/>
                  </a:lnTo>
                  <a:lnTo>
                    <a:pt x="61445" y="147590"/>
                  </a:lnTo>
                  <a:lnTo>
                    <a:pt x="40261" y="187948"/>
                  </a:lnTo>
                  <a:lnTo>
                    <a:pt x="23174" y="231768"/>
                  </a:lnTo>
                  <a:lnTo>
                    <a:pt x="10533" y="278597"/>
                  </a:lnTo>
                  <a:lnTo>
                    <a:pt x="2692" y="327984"/>
                  </a:lnTo>
                  <a:lnTo>
                    <a:pt x="0" y="379476"/>
                  </a:lnTo>
                  <a:lnTo>
                    <a:pt x="2692" y="430967"/>
                  </a:lnTo>
                  <a:lnTo>
                    <a:pt x="10533" y="480354"/>
                  </a:lnTo>
                  <a:lnTo>
                    <a:pt x="23174" y="527183"/>
                  </a:lnTo>
                  <a:lnTo>
                    <a:pt x="40261" y="571003"/>
                  </a:lnTo>
                  <a:lnTo>
                    <a:pt x="61445" y="611361"/>
                  </a:lnTo>
                  <a:lnTo>
                    <a:pt x="86372" y="647804"/>
                  </a:lnTo>
                  <a:lnTo>
                    <a:pt x="114693" y="679882"/>
                  </a:lnTo>
                  <a:lnTo>
                    <a:pt x="146055" y="707141"/>
                  </a:lnTo>
                  <a:lnTo>
                    <a:pt x="180108" y="729130"/>
                  </a:lnTo>
                  <a:lnTo>
                    <a:pt x="216499" y="745396"/>
                  </a:lnTo>
                  <a:lnTo>
                    <a:pt x="254878" y="755487"/>
                  </a:lnTo>
                  <a:lnTo>
                    <a:pt x="294894" y="758952"/>
                  </a:lnTo>
                  <a:lnTo>
                    <a:pt x="334909" y="755487"/>
                  </a:lnTo>
                  <a:lnTo>
                    <a:pt x="373288" y="745396"/>
                  </a:lnTo>
                  <a:lnTo>
                    <a:pt x="409679" y="729130"/>
                  </a:lnTo>
                  <a:lnTo>
                    <a:pt x="443732" y="707141"/>
                  </a:lnTo>
                  <a:lnTo>
                    <a:pt x="475094" y="679882"/>
                  </a:lnTo>
                  <a:lnTo>
                    <a:pt x="503415" y="647804"/>
                  </a:lnTo>
                  <a:lnTo>
                    <a:pt x="528342" y="611361"/>
                  </a:lnTo>
                  <a:lnTo>
                    <a:pt x="549526" y="571003"/>
                  </a:lnTo>
                  <a:lnTo>
                    <a:pt x="566613" y="527183"/>
                  </a:lnTo>
                  <a:lnTo>
                    <a:pt x="579254" y="480354"/>
                  </a:lnTo>
                  <a:lnTo>
                    <a:pt x="587095" y="430967"/>
                  </a:lnTo>
                  <a:lnTo>
                    <a:pt x="589788" y="379476"/>
                  </a:lnTo>
                  <a:lnTo>
                    <a:pt x="587095" y="327984"/>
                  </a:lnTo>
                  <a:lnTo>
                    <a:pt x="579254" y="278597"/>
                  </a:lnTo>
                  <a:lnTo>
                    <a:pt x="566613" y="231768"/>
                  </a:lnTo>
                  <a:lnTo>
                    <a:pt x="549526" y="187948"/>
                  </a:lnTo>
                  <a:lnTo>
                    <a:pt x="528342" y="147590"/>
                  </a:lnTo>
                  <a:lnTo>
                    <a:pt x="503415" y="111147"/>
                  </a:lnTo>
                  <a:lnTo>
                    <a:pt x="475094" y="79069"/>
                  </a:lnTo>
                  <a:lnTo>
                    <a:pt x="443732" y="51810"/>
                  </a:lnTo>
                  <a:lnTo>
                    <a:pt x="409679" y="29821"/>
                  </a:lnTo>
                  <a:lnTo>
                    <a:pt x="373288" y="13555"/>
                  </a:lnTo>
                  <a:lnTo>
                    <a:pt x="334909" y="3464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object 10">
              <a:extLst>
                <a:ext uri="{FF2B5EF4-FFF2-40B4-BE49-F238E27FC236}">
                  <a16:creationId xmlns:a16="http://schemas.microsoft.com/office/drawing/2014/main" id="{032BF759-43BA-9184-C41B-BA805690E85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3820" y="6190488"/>
              <a:ext cx="1353311" cy="449579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7BA9E95-4602-513D-3F4A-A7C639E0B457}"/>
              </a:ext>
            </a:extLst>
          </p:cNvPr>
          <p:cNvSpPr txBox="1"/>
          <p:nvPr/>
        </p:nvSpPr>
        <p:spPr>
          <a:xfrm>
            <a:off x="4307047" y="5123792"/>
            <a:ext cx="7579102" cy="73866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FF4040"/>
                </a:solidFill>
                <a:cs typeface="Trebuchet MS"/>
              </a:rPr>
              <a:t>NOTE:</a:t>
            </a:r>
            <a:r>
              <a:rPr lang="en-US" sz="1400" spc="-65" dirty="0">
                <a:solidFill>
                  <a:srgbClr val="FF4040"/>
                </a:solidFill>
                <a:cs typeface="Trebuchet MS"/>
              </a:rPr>
              <a:t> </a:t>
            </a:r>
            <a:r>
              <a:rPr lang="en-US" sz="1400" spc="-30" dirty="0">
                <a:solidFill>
                  <a:srgbClr val="234957"/>
                </a:solidFill>
                <a:cs typeface="Trebuchet MS"/>
              </a:rPr>
              <a:t>Your</a:t>
            </a:r>
            <a:r>
              <a:rPr lang="en-US" sz="1400" spc="-45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bank</a:t>
            </a:r>
            <a:r>
              <a:rPr lang="en-US" sz="1400" spc="-45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spc="-25" dirty="0">
                <a:solidFill>
                  <a:srgbClr val="234957"/>
                </a:solidFill>
                <a:cs typeface="Trebuchet MS"/>
              </a:rPr>
              <a:t>may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have</a:t>
            </a:r>
            <a:r>
              <a:rPr lang="en-US" sz="1400" spc="-5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fraud</a:t>
            </a:r>
            <a:r>
              <a:rPr lang="en-US" sz="1400" spc="-5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filters</a:t>
            </a:r>
            <a:r>
              <a:rPr lang="en-US" sz="1400" spc="-10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spc="-20" dirty="0">
                <a:solidFill>
                  <a:srgbClr val="234957"/>
                </a:solidFill>
                <a:cs typeface="Trebuchet MS"/>
              </a:rPr>
              <a:t>that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need</a:t>
            </a:r>
            <a:r>
              <a:rPr lang="en-US" sz="1400" spc="-15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to</a:t>
            </a:r>
            <a:r>
              <a:rPr lang="en-US" sz="1400" spc="-10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be updated</a:t>
            </a:r>
            <a:r>
              <a:rPr lang="en-US" sz="1400" spc="-10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spc="-25" dirty="0">
                <a:solidFill>
                  <a:srgbClr val="234957"/>
                </a:solidFill>
                <a:cs typeface="Trebuchet MS"/>
              </a:rPr>
              <a:t>to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allow</a:t>
            </a:r>
            <a:r>
              <a:rPr lang="en-US" sz="1400" spc="-30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the</a:t>
            </a:r>
            <a:r>
              <a:rPr lang="en-US" sz="1400" spc="-5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spc="-10" dirty="0">
                <a:solidFill>
                  <a:srgbClr val="234957"/>
                </a:solidFill>
                <a:cs typeface="Trebuchet MS"/>
              </a:rPr>
              <a:t>Department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of</a:t>
            </a:r>
            <a:r>
              <a:rPr lang="en-US" sz="1400" spc="-45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Revenue</a:t>
            </a:r>
            <a:r>
              <a:rPr lang="en-US" sz="1400" spc="-5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to</a:t>
            </a:r>
            <a:r>
              <a:rPr lang="en-US" sz="1400" spc="-40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spc="-10" dirty="0">
                <a:solidFill>
                  <a:srgbClr val="234957"/>
                </a:solidFill>
                <a:cs typeface="Trebuchet MS"/>
              </a:rPr>
              <a:t>process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payments</a:t>
            </a:r>
            <a:r>
              <a:rPr lang="en-US" sz="1400" spc="-15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from</a:t>
            </a:r>
            <a:r>
              <a:rPr lang="en-US" sz="1400" spc="-10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spc="-20" dirty="0">
                <a:solidFill>
                  <a:srgbClr val="234957"/>
                </a:solidFill>
                <a:cs typeface="Trebuchet MS"/>
              </a:rPr>
              <a:t>your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account.</a:t>
            </a:r>
            <a:r>
              <a:rPr lang="en-US" sz="1400" spc="-35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spc="-10" dirty="0">
                <a:solidFill>
                  <a:srgbClr val="234957"/>
                </a:solidFill>
                <a:cs typeface="Trebuchet MS"/>
              </a:rPr>
              <a:t>Please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provide</a:t>
            </a:r>
            <a:r>
              <a:rPr lang="en-US" sz="1400" spc="-15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your</a:t>
            </a:r>
            <a:r>
              <a:rPr lang="en-US" sz="1400" spc="-5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bank</a:t>
            </a:r>
            <a:r>
              <a:rPr lang="en-US" sz="1400" spc="-15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spc="-25" dirty="0">
                <a:solidFill>
                  <a:srgbClr val="234957"/>
                </a:solidFill>
                <a:cs typeface="Trebuchet MS"/>
              </a:rPr>
              <a:t>our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incoming</a:t>
            </a:r>
            <a:r>
              <a:rPr lang="en-US" sz="1400" spc="-20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spc="-10" dirty="0">
                <a:solidFill>
                  <a:srgbClr val="234957"/>
                </a:solidFill>
                <a:cs typeface="Trebuchet MS"/>
              </a:rPr>
              <a:t>company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identification</a:t>
            </a:r>
            <a:r>
              <a:rPr lang="en-US" sz="1400" spc="-45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spc="-30" dirty="0">
                <a:solidFill>
                  <a:srgbClr val="234957"/>
                </a:solidFill>
                <a:cs typeface="Trebuchet MS"/>
              </a:rPr>
              <a:t>number.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The</a:t>
            </a:r>
            <a:r>
              <a:rPr lang="en-US" sz="1400" spc="-20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number</a:t>
            </a:r>
            <a:r>
              <a:rPr lang="en-US" sz="1400" spc="-30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dirty="0">
                <a:solidFill>
                  <a:srgbClr val="234957"/>
                </a:solidFill>
                <a:cs typeface="Trebuchet MS"/>
              </a:rPr>
              <a:t>for</a:t>
            </a:r>
            <a:r>
              <a:rPr lang="en-US" sz="1400" spc="-10" dirty="0">
                <a:solidFill>
                  <a:srgbClr val="234957"/>
                </a:solidFill>
                <a:cs typeface="Trebuchet MS"/>
              </a:rPr>
              <a:t> </a:t>
            </a:r>
            <a:r>
              <a:rPr lang="en-US" sz="1400" spc="-45" dirty="0">
                <a:solidFill>
                  <a:srgbClr val="234957"/>
                </a:solidFill>
                <a:cs typeface="Trebuchet MS"/>
              </a:rPr>
              <a:t>Hazardous Substance </a:t>
            </a:r>
            <a:r>
              <a:rPr lang="en-US" sz="1400" spc="-25" dirty="0">
                <a:solidFill>
                  <a:srgbClr val="234957"/>
                </a:solidFill>
                <a:cs typeface="Trebuchet MS"/>
              </a:rPr>
              <a:t>is </a:t>
            </a:r>
            <a:r>
              <a:rPr lang="en-US" sz="1400" spc="-10" dirty="0">
                <a:solidFill>
                  <a:srgbClr val="234957"/>
                </a:solidFill>
                <a:cs typeface="Trebuchet MS"/>
              </a:rPr>
              <a:t>9302015091.</a:t>
            </a:r>
            <a:endParaRPr lang="en-US" sz="1400" dirty="0">
              <a:cs typeface="Trebuchet M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C695A32-F539-3CB2-1589-07BA8BA3E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047" y="1018560"/>
            <a:ext cx="7579103" cy="38642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6" name="Arrow: Left 25">
            <a:extLst>
              <a:ext uri="{FF2B5EF4-FFF2-40B4-BE49-F238E27FC236}">
                <a16:creationId xmlns:a16="http://schemas.microsoft.com/office/drawing/2014/main" id="{8D8BF56D-687A-50C2-1846-C0F249849F88}"/>
              </a:ext>
            </a:extLst>
          </p:cNvPr>
          <p:cNvSpPr/>
          <p:nvPr/>
        </p:nvSpPr>
        <p:spPr>
          <a:xfrm>
            <a:off x="6677881" y="2538266"/>
            <a:ext cx="989215" cy="21613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72BC07-C14F-5654-C934-F62C8EC6B98A}"/>
              </a:ext>
            </a:extLst>
          </p:cNvPr>
          <p:cNvSpPr txBox="1"/>
          <p:nvPr/>
        </p:nvSpPr>
        <p:spPr>
          <a:xfrm>
            <a:off x="7757617" y="2169621"/>
            <a:ext cx="2111433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" panose="02040604050505020304" pitchFamily="18" charset="0"/>
              </a:rPr>
              <a:t>Use your </a:t>
            </a:r>
            <a:r>
              <a:rPr lang="en-US" sz="1400" b="1" dirty="0">
                <a:latin typeface="Century" panose="02040604050505020304" pitchFamily="18" charset="0"/>
              </a:rPr>
              <a:t>State Facility ID </a:t>
            </a:r>
            <a:r>
              <a:rPr lang="en-US" sz="1400" dirty="0">
                <a:latin typeface="Century" panose="02040604050505020304" pitchFamily="18" charset="0"/>
              </a:rPr>
              <a:t>number or your Federal Employee Identification Number (FEIN).</a:t>
            </a:r>
          </a:p>
        </p:txBody>
      </p:sp>
    </p:spTree>
    <p:extLst>
      <p:ext uri="{BB962C8B-B14F-4D97-AF65-F5344CB8AC3E}">
        <p14:creationId xmlns:p14="http://schemas.microsoft.com/office/powerpoint/2010/main" val="8412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E8D7F-9D97-F376-BB33-A7B72422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Bill Payment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D9A80-FD0D-DBEE-9803-8B5FBE5B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E479467-D475-44BA-A6A1-CAD0337F3F46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07FA77C7-4FA1-5F29-7C87-93D31270D7C4}"/>
              </a:ext>
            </a:extLst>
          </p:cNvPr>
          <p:cNvGrpSpPr/>
          <p:nvPr/>
        </p:nvGrpSpPr>
        <p:grpSpPr>
          <a:xfrm>
            <a:off x="-6096" y="6053328"/>
            <a:ext cx="6102094" cy="757555"/>
            <a:chOff x="-6095" y="6053328"/>
            <a:chExt cx="4394200" cy="757555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A1E865FA-6B58-B207-902B-C64B563AF40D}"/>
                </a:ext>
              </a:extLst>
            </p:cNvPr>
            <p:cNvSpPr/>
            <p:nvPr/>
          </p:nvSpPr>
          <p:spPr>
            <a:xfrm>
              <a:off x="0" y="6156972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4084320" y="0"/>
                  </a:moveTo>
                  <a:lnTo>
                    <a:pt x="0" y="0"/>
                  </a:lnTo>
                  <a:lnTo>
                    <a:pt x="0" y="524243"/>
                  </a:lnTo>
                  <a:lnTo>
                    <a:pt x="4084320" y="524243"/>
                  </a:lnTo>
                  <a:lnTo>
                    <a:pt x="4084320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57F9828A-EFA0-1C75-5C35-8EACF6023635}"/>
                </a:ext>
              </a:extLst>
            </p:cNvPr>
            <p:cNvSpPr/>
            <p:nvPr/>
          </p:nvSpPr>
          <p:spPr>
            <a:xfrm>
              <a:off x="0" y="6156960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0" y="0"/>
                  </a:moveTo>
                  <a:lnTo>
                    <a:pt x="4084320" y="0"/>
                  </a:lnTo>
                  <a:lnTo>
                    <a:pt x="4084320" y="524255"/>
                  </a:lnTo>
                  <a:lnTo>
                    <a:pt x="0" y="52425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18E93ABF-F0BB-ECA1-80B6-451378BC4989}"/>
                </a:ext>
              </a:extLst>
            </p:cNvPr>
            <p:cNvSpPr/>
            <p:nvPr/>
          </p:nvSpPr>
          <p:spPr>
            <a:xfrm>
              <a:off x="3797807" y="6053328"/>
              <a:ext cx="589915" cy="757555"/>
            </a:xfrm>
            <a:custGeom>
              <a:avLst/>
              <a:gdLst/>
              <a:ahLst/>
              <a:cxnLst/>
              <a:rect l="l" t="t" r="r" b="b"/>
              <a:pathLst>
                <a:path w="589914" h="757554">
                  <a:moveTo>
                    <a:pt x="294894" y="0"/>
                  </a:moveTo>
                  <a:lnTo>
                    <a:pt x="254878" y="3457"/>
                  </a:lnTo>
                  <a:lnTo>
                    <a:pt x="216499" y="13528"/>
                  </a:lnTo>
                  <a:lnTo>
                    <a:pt x="180108" y="29761"/>
                  </a:lnTo>
                  <a:lnTo>
                    <a:pt x="146055" y="51705"/>
                  </a:lnTo>
                  <a:lnTo>
                    <a:pt x="114693" y="78910"/>
                  </a:lnTo>
                  <a:lnTo>
                    <a:pt x="86372" y="110923"/>
                  </a:lnTo>
                  <a:lnTo>
                    <a:pt x="61445" y="147293"/>
                  </a:lnTo>
                  <a:lnTo>
                    <a:pt x="40261" y="187570"/>
                  </a:lnTo>
                  <a:lnTo>
                    <a:pt x="23174" y="231302"/>
                  </a:lnTo>
                  <a:lnTo>
                    <a:pt x="10533" y="278037"/>
                  </a:lnTo>
                  <a:lnTo>
                    <a:pt x="2692" y="327325"/>
                  </a:lnTo>
                  <a:lnTo>
                    <a:pt x="0" y="378714"/>
                  </a:lnTo>
                  <a:lnTo>
                    <a:pt x="2692" y="430102"/>
                  </a:lnTo>
                  <a:lnTo>
                    <a:pt x="10533" y="479390"/>
                  </a:lnTo>
                  <a:lnTo>
                    <a:pt x="23174" y="526125"/>
                  </a:lnTo>
                  <a:lnTo>
                    <a:pt x="40261" y="569857"/>
                  </a:lnTo>
                  <a:lnTo>
                    <a:pt x="61445" y="610134"/>
                  </a:lnTo>
                  <a:lnTo>
                    <a:pt x="86372" y="646504"/>
                  </a:lnTo>
                  <a:lnTo>
                    <a:pt x="114693" y="678517"/>
                  </a:lnTo>
                  <a:lnTo>
                    <a:pt x="146055" y="705722"/>
                  </a:lnTo>
                  <a:lnTo>
                    <a:pt x="180108" y="727666"/>
                  </a:lnTo>
                  <a:lnTo>
                    <a:pt x="216499" y="743899"/>
                  </a:lnTo>
                  <a:lnTo>
                    <a:pt x="254878" y="753970"/>
                  </a:lnTo>
                  <a:lnTo>
                    <a:pt x="294894" y="757428"/>
                  </a:lnTo>
                  <a:lnTo>
                    <a:pt x="334909" y="753970"/>
                  </a:lnTo>
                  <a:lnTo>
                    <a:pt x="373288" y="743899"/>
                  </a:lnTo>
                  <a:lnTo>
                    <a:pt x="409679" y="727666"/>
                  </a:lnTo>
                  <a:lnTo>
                    <a:pt x="443732" y="705722"/>
                  </a:lnTo>
                  <a:lnTo>
                    <a:pt x="475094" y="678517"/>
                  </a:lnTo>
                  <a:lnTo>
                    <a:pt x="503415" y="646504"/>
                  </a:lnTo>
                  <a:lnTo>
                    <a:pt x="528342" y="610134"/>
                  </a:lnTo>
                  <a:lnTo>
                    <a:pt x="549526" y="569857"/>
                  </a:lnTo>
                  <a:lnTo>
                    <a:pt x="566613" y="526125"/>
                  </a:lnTo>
                  <a:lnTo>
                    <a:pt x="579254" y="479390"/>
                  </a:lnTo>
                  <a:lnTo>
                    <a:pt x="587095" y="430102"/>
                  </a:lnTo>
                  <a:lnTo>
                    <a:pt x="589788" y="378714"/>
                  </a:lnTo>
                  <a:lnTo>
                    <a:pt x="587095" y="327325"/>
                  </a:lnTo>
                  <a:lnTo>
                    <a:pt x="579254" y="278037"/>
                  </a:lnTo>
                  <a:lnTo>
                    <a:pt x="566613" y="231302"/>
                  </a:lnTo>
                  <a:lnTo>
                    <a:pt x="549526" y="187570"/>
                  </a:lnTo>
                  <a:lnTo>
                    <a:pt x="528342" y="147293"/>
                  </a:lnTo>
                  <a:lnTo>
                    <a:pt x="503415" y="110923"/>
                  </a:lnTo>
                  <a:lnTo>
                    <a:pt x="475094" y="78910"/>
                  </a:lnTo>
                  <a:lnTo>
                    <a:pt x="443732" y="51705"/>
                  </a:lnTo>
                  <a:lnTo>
                    <a:pt x="409679" y="29761"/>
                  </a:lnTo>
                  <a:lnTo>
                    <a:pt x="373288" y="13528"/>
                  </a:lnTo>
                  <a:lnTo>
                    <a:pt x="334909" y="3457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object 6">
            <a:extLst>
              <a:ext uri="{FF2B5EF4-FFF2-40B4-BE49-F238E27FC236}">
                <a16:creationId xmlns:a16="http://schemas.microsoft.com/office/drawing/2014/main" id="{4F2FC864-E316-3E7E-6A7F-53227A553C6D}"/>
              </a:ext>
            </a:extLst>
          </p:cNvPr>
          <p:cNvGrpSpPr/>
          <p:nvPr/>
        </p:nvGrpSpPr>
        <p:grpSpPr>
          <a:xfrm>
            <a:off x="5418467" y="6014023"/>
            <a:ext cx="6779491" cy="759460"/>
            <a:chOff x="3893820" y="6036564"/>
            <a:chExt cx="5250179" cy="759460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8C8A2FE6-889C-B278-9060-FAE7CD934E3B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3802379" y="0"/>
                  </a:moveTo>
                  <a:lnTo>
                    <a:pt x="0" y="0"/>
                  </a:lnTo>
                  <a:lnTo>
                    <a:pt x="0" y="498348"/>
                  </a:lnTo>
                  <a:lnTo>
                    <a:pt x="3802379" y="498348"/>
                  </a:lnTo>
                  <a:lnTo>
                    <a:pt x="3802379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F7D6E9A4-C673-4A08-44D5-96BE2D62FA2D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0" y="0"/>
                  </a:moveTo>
                  <a:lnTo>
                    <a:pt x="3802379" y="0"/>
                  </a:lnTo>
                  <a:lnTo>
                    <a:pt x="3802379" y="498347"/>
                  </a:lnTo>
                  <a:lnTo>
                    <a:pt x="0" y="49834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9D91F404-F979-13F2-02CF-B8B6DBF89BEA}"/>
                </a:ext>
              </a:extLst>
            </p:cNvPr>
            <p:cNvSpPr/>
            <p:nvPr/>
          </p:nvSpPr>
          <p:spPr>
            <a:xfrm>
              <a:off x="4873752" y="6036564"/>
              <a:ext cx="589915" cy="759460"/>
            </a:xfrm>
            <a:custGeom>
              <a:avLst/>
              <a:gdLst/>
              <a:ahLst/>
              <a:cxnLst/>
              <a:rect l="l" t="t" r="r" b="b"/>
              <a:pathLst>
                <a:path w="589914" h="759459">
                  <a:moveTo>
                    <a:pt x="294894" y="0"/>
                  </a:moveTo>
                  <a:lnTo>
                    <a:pt x="254878" y="3464"/>
                  </a:lnTo>
                  <a:lnTo>
                    <a:pt x="216499" y="13555"/>
                  </a:lnTo>
                  <a:lnTo>
                    <a:pt x="180108" y="29821"/>
                  </a:lnTo>
                  <a:lnTo>
                    <a:pt x="146055" y="51810"/>
                  </a:lnTo>
                  <a:lnTo>
                    <a:pt x="114693" y="79069"/>
                  </a:lnTo>
                  <a:lnTo>
                    <a:pt x="86372" y="111147"/>
                  </a:lnTo>
                  <a:lnTo>
                    <a:pt x="61445" y="147590"/>
                  </a:lnTo>
                  <a:lnTo>
                    <a:pt x="40261" y="187948"/>
                  </a:lnTo>
                  <a:lnTo>
                    <a:pt x="23174" y="231768"/>
                  </a:lnTo>
                  <a:lnTo>
                    <a:pt x="10533" y="278597"/>
                  </a:lnTo>
                  <a:lnTo>
                    <a:pt x="2692" y="327984"/>
                  </a:lnTo>
                  <a:lnTo>
                    <a:pt x="0" y="379476"/>
                  </a:lnTo>
                  <a:lnTo>
                    <a:pt x="2692" y="430967"/>
                  </a:lnTo>
                  <a:lnTo>
                    <a:pt x="10533" y="480354"/>
                  </a:lnTo>
                  <a:lnTo>
                    <a:pt x="23174" y="527183"/>
                  </a:lnTo>
                  <a:lnTo>
                    <a:pt x="40261" y="571003"/>
                  </a:lnTo>
                  <a:lnTo>
                    <a:pt x="61445" y="611361"/>
                  </a:lnTo>
                  <a:lnTo>
                    <a:pt x="86372" y="647804"/>
                  </a:lnTo>
                  <a:lnTo>
                    <a:pt x="114693" y="679882"/>
                  </a:lnTo>
                  <a:lnTo>
                    <a:pt x="146055" y="707141"/>
                  </a:lnTo>
                  <a:lnTo>
                    <a:pt x="180108" y="729130"/>
                  </a:lnTo>
                  <a:lnTo>
                    <a:pt x="216499" y="745396"/>
                  </a:lnTo>
                  <a:lnTo>
                    <a:pt x="254878" y="755487"/>
                  </a:lnTo>
                  <a:lnTo>
                    <a:pt x="294894" y="758952"/>
                  </a:lnTo>
                  <a:lnTo>
                    <a:pt x="334909" y="755487"/>
                  </a:lnTo>
                  <a:lnTo>
                    <a:pt x="373288" y="745396"/>
                  </a:lnTo>
                  <a:lnTo>
                    <a:pt x="409679" y="729130"/>
                  </a:lnTo>
                  <a:lnTo>
                    <a:pt x="443732" y="707141"/>
                  </a:lnTo>
                  <a:lnTo>
                    <a:pt x="475094" y="679882"/>
                  </a:lnTo>
                  <a:lnTo>
                    <a:pt x="503415" y="647804"/>
                  </a:lnTo>
                  <a:lnTo>
                    <a:pt x="528342" y="611361"/>
                  </a:lnTo>
                  <a:lnTo>
                    <a:pt x="549526" y="571003"/>
                  </a:lnTo>
                  <a:lnTo>
                    <a:pt x="566613" y="527183"/>
                  </a:lnTo>
                  <a:lnTo>
                    <a:pt x="579254" y="480354"/>
                  </a:lnTo>
                  <a:lnTo>
                    <a:pt x="587095" y="430967"/>
                  </a:lnTo>
                  <a:lnTo>
                    <a:pt x="589788" y="379476"/>
                  </a:lnTo>
                  <a:lnTo>
                    <a:pt x="587095" y="327984"/>
                  </a:lnTo>
                  <a:lnTo>
                    <a:pt x="579254" y="278597"/>
                  </a:lnTo>
                  <a:lnTo>
                    <a:pt x="566613" y="231768"/>
                  </a:lnTo>
                  <a:lnTo>
                    <a:pt x="549526" y="187948"/>
                  </a:lnTo>
                  <a:lnTo>
                    <a:pt x="528342" y="147590"/>
                  </a:lnTo>
                  <a:lnTo>
                    <a:pt x="503415" y="111147"/>
                  </a:lnTo>
                  <a:lnTo>
                    <a:pt x="475094" y="79069"/>
                  </a:lnTo>
                  <a:lnTo>
                    <a:pt x="443732" y="51810"/>
                  </a:lnTo>
                  <a:lnTo>
                    <a:pt x="409679" y="29821"/>
                  </a:lnTo>
                  <a:lnTo>
                    <a:pt x="373288" y="13555"/>
                  </a:lnTo>
                  <a:lnTo>
                    <a:pt x="334909" y="3464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object 10">
              <a:extLst>
                <a:ext uri="{FF2B5EF4-FFF2-40B4-BE49-F238E27FC236}">
                  <a16:creationId xmlns:a16="http://schemas.microsoft.com/office/drawing/2014/main" id="{032BF759-43BA-9184-C41B-BA805690E85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3820" y="6190488"/>
              <a:ext cx="1353311" cy="449579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7CA080BB-CC4F-C666-EFE3-1840D1126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028" y="1270340"/>
            <a:ext cx="7619514" cy="32920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6B144DB-2AC4-323C-866E-D674D5C86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785" y="3750576"/>
            <a:ext cx="4010905" cy="17613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28219AB-B0BC-9471-7CAE-ABB016C18CFF}"/>
              </a:ext>
            </a:extLst>
          </p:cNvPr>
          <p:cNvSpPr txBox="1"/>
          <p:nvPr/>
        </p:nvSpPr>
        <p:spPr>
          <a:xfrm>
            <a:off x="3996205" y="5070982"/>
            <a:ext cx="3014195" cy="92333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/>
              <a:t>Your Gentax media number is found on your payment voucher.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5465C618-79DB-3E84-5278-62D43A135E1A}"/>
              </a:ext>
            </a:extLst>
          </p:cNvPr>
          <p:cNvSpPr/>
          <p:nvPr/>
        </p:nvSpPr>
        <p:spPr>
          <a:xfrm>
            <a:off x="7010400" y="5186991"/>
            <a:ext cx="969818" cy="3013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7BBD06-C122-5F5B-8488-F9A01F2FF5C0}"/>
              </a:ext>
            </a:extLst>
          </p:cNvPr>
          <p:cNvSpPr txBox="1"/>
          <p:nvPr/>
        </p:nvSpPr>
        <p:spPr>
          <a:xfrm>
            <a:off x="7486894" y="2403744"/>
            <a:ext cx="3736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don’t have your media number, you can still process your payment.</a:t>
            </a:r>
          </a:p>
          <a:p>
            <a:endParaRPr lang="en-US" dirty="0"/>
          </a:p>
          <a:p>
            <a:r>
              <a:rPr lang="en-US" dirty="0"/>
              <a:t>Select </a:t>
            </a:r>
            <a:r>
              <a:rPr lang="en-US" dirty="0">
                <a:solidFill>
                  <a:schemeClr val="accent3"/>
                </a:solidFill>
              </a:rPr>
              <a:t>Yes</a:t>
            </a:r>
            <a:r>
              <a:rPr lang="en-US" dirty="0"/>
              <a:t>, for a Hazardous Substance Fee Payment.</a:t>
            </a:r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A1A59A33-15B3-DEFD-7093-1312CEB52BA9}"/>
              </a:ext>
            </a:extLst>
          </p:cNvPr>
          <p:cNvSpPr/>
          <p:nvPr/>
        </p:nvSpPr>
        <p:spPr>
          <a:xfrm>
            <a:off x="7093528" y="2726546"/>
            <a:ext cx="326864" cy="28632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Left 32">
            <a:extLst>
              <a:ext uri="{FF2B5EF4-FFF2-40B4-BE49-F238E27FC236}">
                <a16:creationId xmlns:a16="http://schemas.microsoft.com/office/drawing/2014/main" id="{2BF29A42-CF72-57AE-2D26-C175F5CB84F3}"/>
              </a:ext>
            </a:extLst>
          </p:cNvPr>
          <p:cNvSpPr/>
          <p:nvPr/>
        </p:nvSpPr>
        <p:spPr>
          <a:xfrm>
            <a:off x="7117011" y="3464248"/>
            <a:ext cx="326863" cy="28632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25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E8D7F-9D97-F376-BB33-A7B72422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Account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D9A80-FD0D-DBEE-9803-8B5FBE5B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E479467-D475-44BA-A6A1-CAD0337F3F46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07FA77C7-4FA1-5F29-7C87-93D31270D7C4}"/>
              </a:ext>
            </a:extLst>
          </p:cNvPr>
          <p:cNvGrpSpPr/>
          <p:nvPr/>
        </p:nvGrpSpPr>
        <p:grpSpPr>
          <a:xfrm>
            <a:off x="-6096" y="6053328"/>
            <a:ext cx="6102094" cy="757555"/>
            <a:chOff x="-6095" y="6053328"/>
            <a:chExt cx="4394200" cy="757555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A1E865FA-6B58-B207-902B-C64B563AF40D}"/>
                </a:ext>
              </a:extLst>
            </p:cNvPr>
            <p:cNvSpPr/>
            <p:nvPr/>
          </p:nvSpPr>
          <p:spPr>
            <a:xfrm>
              <a:off x="0" y="6156972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4084320" y="0"/>
                  </a:moveTo>
                  <a:lnTo>
                    <a:pt x="0" y="0"/>
                  </a:lnTo>
                  <a:lnTo>
                    <a:pt x="0" y="524243"/>
                  </a:lnTo>
                  <a:lnTo>
                    <a:pt x="4084320" y="524243"/>
                  </a:lnTo>
                  <a:lnTo>
                    <a:pt x="4084320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57F9828A-EFA0-1C75-5C35-8EACF6023635}"/>
                </a:ext>
              </a:extLst>
            </p:cNvPr>
            <p:cNvSpPr/>
            <p:nvPr/>
          </p:nvSpPr>
          <p:spPr>
            <a:xfrm>
              <a:off x="0" y="6156960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0" y="0"/>
                  </a:moveTo>
                  <a:lnTo>
                    <a:pt x="4084320" y="0"/>
                  </a:lnTo>
                  <a:lnTo>
                    <a:pt x="4084320" y="524255"/>
                  </a:lnTo>
                  <a:lnTo>
                    <a:pt x="0" y="52425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18E93ABF-F0BB-ECA1-80B6-451378BC4989}"/>
                </a:ext>
              </a:extLst>
            </p:cNvPr>
            <p:cNvSpPr/>
            <p:nvPr/>
          </p:nvSpPr>
          <p:spPr>
            <a:xfrm>
              <a:off x="3797807" y="6053328"/>
              <a:ext cx="589915" cy="757555"/>
            </a:xfrm>
            <a:custGeom>
              <a:avLst/>
              <a:gdLst/>
              <a:ahLst/>
              <a:cxnLst/>
              <a:rect l="l" t="t" r="r" b="b"/>
              <a:pathLst>
                <a:path w="589914" h="757554">
                  <a:moveTo>
                    <a:pt x="294894" y="0"/>
                  </a:moveTo>
                  <a:lnTo>
                    <a:pt x="254878" y="3457"/>
                  </a:lnTo>
                  <a:lnTo>
                    <a:pt x="216499" y="13528"/>
                  </a:lnTo>
                  <a:lnTo>
                    <a:pt x="180108" y="29761"/>
                  </a:lnTo>
                  <a:lnTo>
                    <a:pt x="146055" y="51705"/>
                  </a:lnTo>
                  <a:lnTo>
                    <a:pt x="114693" y="78910"/>
                  </a:lnTo>
                  <a:lnTo>
                    <a:pt x="86372" y="110923"/>
                  </a:lnTo>
                  <a:lnTo>
                    <a:pt x="61445" y="147293"/>
                  </a:lnTo>
                  <a:lnTo>
                    <a:pt x="40261" y="187570"/>
                  </a:lnTo>
                  <a:lnTo>
                    <a:pt x="23174" y="231302"/>
                  </a:lnTo>
                  <a:lnTo>
                    <a:pt x="10533" y="278037"/>
                  </a:lnTo>
                  <a:lnTo>
                    <a:pt x="2692" y="327325"/>
                  </a:lnTo>
                  <a:lnTo>
                    <a:pt x="0" y="378714"/>
                  </a:lnTo>
                  <a:lnTo>
                    <a:pt x="2692" y="430102"/>
                  </a:lnTo>
                  <a:lnTo>
                    <a:pt x="10533" y="479390"/>
                  </a:lnTo>
                  <a:lnTo>
                    <a:pt x="23174" y="526125"/>
                  </a:lnTo>
                  <a:lnTo>
                    <a:pt x="40261" y="569857"/>
                  </a:lnTo>
                  <a:lnTo>
                    <a:pt x="61445" y="610134"/>
                  </a:lnTo>
                  <a:lnTo>
                    <a:pt x="86372" y="646504"/>
                  </a:lnTo>
                  <a:lnTo>
                    <a:pt x="114693" y="678517"/>
                  </a:lnTo>
                  <a:lnTo>
                    <a:pt x="146055" y="705722"/>
                  </a:lnTo>
                  <a:lnTo>
                    <a:pt x="180108" y="727666"/>
                  </a:lnTo>
                  <a:lnTo>
                    <a:pt x="216499" y="743899"/>
                  </a:lnTo>
                  <a:lnTo>
                    <a:pt x="254878" y="753970"/>
                  </a:lnTo>
                  <a:lnTo>
                    <a:pt x="294894" y="757428"/>
                  </a:lnTo>
                  <a:lnTo>
                    <a:pt x="334909" y="753970"/>
                  </a:lnTo>
                  <a:lnTo>
                    <a:pt x="373288" y="743899"/>
                  </a:lnTo>
                  <a:lnTo>
                    <a:pt x="409679" y="727666"/>
                  </a:lnTo>
                  <a:lnTo>
                    <a:pt x="443732" y="705722"/>
                  </a:lnTo>
                  <a:lnTo>
                    <a:pt x="475094" y="678517"/>
                  </a:lnTo>
                  <a:lnTo>
                    <a:pt x="503415" y="646504"/>
                  </a:lnTo>
                  <a:lnTo>
                    <a:pt x="528342" y="610134"/>
                  </a:lnTo>
                  <a:lnTo>
                    <a:pt x="549526" y="569857"/>
                  </a:lnTo>
                  <a:lnTo>
                    <a:pt x="566613" y="526125"/>
                  </a:lnTo>
                  <a:lnTo>
                    <a:pt x="579254" y="479390"/>
                  </a:lnTo>
                  <a:lnTo>
                    <a:pt x="587095" y="430102"/>
                  </a:lnTo>
                  <a:lnTo>
                    <a:pt x="589788" y="378714"/>
                  </a:lnTo>
                  <a:lnTo>
                    <a:pt x="587095" y="327325"/>
                  </a:lnTo>
                  <a:lnTo>
                    <a:pt x="579254" y="278037"/>
                  </a:lnTo>
                  <a:lnTo>
                    <a:pt x="566613" y="231302"/>
                  </a:lnTo>
                  <a:lnTo>
                    <a:pt x="549526" y="187570"/>
                  </a:lnTo>
                  <a:lnTo>
                    <a:pt x="528342" y="147293"/>
                  </a:lnTo>
                  <a:lnTo>
                    <a:pt x="503415" y="110923"/>
                  </a:lnTo>
                  <a:lnTo>
                    <a:pt x="475094" y="78910"/>
                  </a:lnTo>
                  <a:lnTo>
                    <a:pt x="443732" y="51705"/>
                  </a:lnTo>
                  <a:lnTo>
                    <a:pt x="409679" y="29761"/>
                  </a:lnTo>
                  <a:lnTo>
                    <a:pt x="373288" y="13528"/>
                  </a:lnTo>
                  <a:lnTo>
                    <a:pt x="334909" y="3457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object 6">
            <a:extLst>
              <a:ext uri="{FF2B5EF4-FFF2-40B4-BE49-F238E27FC236}">
                <a16:creationId xmlns:a16="http://schemas.microsoft.com/office/drawing/2014/main" id="{4F2FC864-E316-3E7E-6A7F-53227A553C6D}"/>
              </a:ext>
            </a:extLst>
          </p:cNvPr>
          <p:cNvGrpSpPr/>
          <p:nvPr/>
        </p:nvGrpSpPr>
        <p:grpSpPr>
          <a:xfrm>
            <a:off x="5412508" y="6051926"/>
            <a:ext cx="6779491" cy="759460"/>
            <a:chOff x="3893820" y="6036564"/>
            <a:chExt cx="5250179" cy="759460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8C8A2FE6-889C-B278-9060-FAE7CD934E3B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3802379" y="0"/>
                  </a:moveTo>
                  <a:lnTo>
                    <a:pt x="0" y="0"/>
                  </a:lnTo>
                  <a:lnTo>
                    <a:pt x="0" y="498348"/>
                  </a:lnTo>
                  <a:lnTo>
                    <a:pt x="3802379" y="498348"/>
                  </a:lnTo>
                  <a:lnTo>
                    <a:pt x="3802379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F7D6E9A4-C673-4A08-44D5-96BE2D62FA2D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0" y="0"/>
                  </a:moveTo>
                  <a:lnTo>
                    <a:pt x="3802379" y="0"/>
                  </a:lnTo>
                  <a:lnTo>
                    <a:pt x="3802379" y="498347"/>
                  </a:lnTo>
                  <a:lnTo>
                    <a:pt x="0" y="49834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9D91F404-F979-13F2-02CF-B8B6DBF89BEA}"/>
                </a:ext>
              </a:extLst>
            </p:cNvPr>
            <p:cNvSpPr/>
            <p:nvPr/>
          </p:nvSpPr>
          <p:spPr>
            <a:xfrm>
              <a:off x="4873752" y="6036564"/>
              <a:ext cx="589915" cy="759460"/>
            </a:xfrm>
            <a:custGeom>
              <a:avLst/>
              <a:gdLst/>
              <a:ahLst/>
              <a:cxnLst/>
              <a:rect l="l" t="t" r="r" b="b"/>
              <a:pathLst>
                <a:path w="589914" h="759459">
                  <a:moveTo>
                    <a:pt x="294894" y="0"/>
                  </a:moveTo>
                  <a:lnTo>
                    <a:pt x="254878" y="3464"/>
                  </a:lnTo>
                  <a:lnTo>
                    <a:pt x="216499" y="13555"/>
                  </a:lnTo>
                  <a:lnTo>
                    <a:pt x="180108" y="29821"/>
                  </a:lnTo>
                  <a:lnTo>
                    <a:pt x="146055" y="51810"/>
                  </a:lnTo>
                  <a:lnTo>
                    <a:pt x="114693" y="79069"/>
                  </a:lnTo>
                  <a:lnTo>
                    <a:pt x="86372" y="111147"/>
                  </a:lnTo>
                  <a:lnTo>
                    <a:pt x="61445" y="147590"/>
                  </a:lnTo>
                  <a:lnTo>
                    <a:pt x="40261" y="187948"/>
                  </a:lnTo>
                  <a:lnTo>
                    <a:pt x="23174" y="231768"/>
                  </a:lnTo>
                  <a:lnTo>
                    <a:pt x="10533" y="278597"/>
                  </a:lnTo>
                  <a:lnTo>
                    <a:pt x="2692" y="327984"/>
                  </a:lnTo>
                  <a:lnTo>
                    <a:pt x="0" y="379476"/>
                  </a:lnTo>
                  <a:lnTo>
                    <a:pt x="2692" y="430967"/>
                  </a:lnTo>
                  <a:lnTo>
                    <a:pt x="10533" y="480354"/>
                  </a:lnTo>
                  <a:lnTo>
                    <a:pt x="23174" y="527183"/>
                  </a:lnTo>
                  <a:lnTo>
                    <a:pt x="40261" y="571003"/>
                  </a:lnTo>
                  <a:lnTo>
                    <a:pt x="61445" y="611361"/>
                  </a:lnTo>
                  <a:lnTo>
                    <a:pt x="86372" y="647804"/>
                  </a:lnTo>
                  <a:lnTo>
                    <a:pt x="114693" y="679882"/>
                  </a:lnTo>
                  <a:lnTo>
                    <a:pt x="146055" y="707141"/>
                  </a:lnTo>
                  <a:lnTo>
                    <a:pt x="180108" y="729130"/>
                  </a:lnTo>
                  <a:lnTo>
                    <a:pt x="216499" y="745396"/>
                  </a:lnTo>
                  <a:lnTo>
                    <a:pt x="254878" y="755487"/>
                  </a:lnTo>
                  <a:lnTo>
                    <a:pt x="294894" y="758952"/>
                  </a:lnTo>
                  <a:lnTo>
                    <a:pt x="334909" y="755487"/>
                  </a:lnTo>
                  <a:lnTo>
                    <a:pt x="373288" y="745396"/>
                  </a:lnTo>
                  <a:lnTo>
                    <a:pt x="409679" y="729130"/>
                  </a:lnTo>
                  <a:lnTo>
                    <a:pt x="443732" y="707141"/>
                  </a:lnTo>
                  <a:lnTo>
                    <a:pt x="475094" y="679882"/>
                  </a:lnTo>
                  <a:lnTo>
                    <a:pt x="503415" y="647804"/>
                  </a:lnTo>
                  <a:lnTo>
                    <a:pt x="528342" y="611361"/>
                  </a:lnTo>
                  <a:lnTo>
                    <a:pt x="549526" y="571003"/>
                  </a:lnTo>
                  <a:lnTo>
                    <a:pt x="566613" y="527183"/>
                  </a:lnTo>
                  <a:lnTo>
                    <a:pt x="579254" y="480354"/>
                  </a:lnTo>
                  <a:lnTo>
                    <a:pt x="587095" y="430967"/>
                  </a:lnTo>
                  <a:lnTo>
                    <a:pt x="589788" y="379476"/>
                  </a:lnTo>
                  <a:lnTo>
                    <a:pt x="587095" y="327984"/>
                  </a:lnTo>
                  <a:lnTo>
                    <a:pt x="579254" y="278597"/>
                  </a:lnTo>
                  <a:lnTo>
                    <a:pt x="566613" y="231768"/>
                  </a:lnTo>
                  <a:lnTo>
                    <a:pt x="549526" y="187948"/>
                  </a:lnTo>
                  <a:lnTo>
                    <a:pt x="528342" y="147590"/>
                  </a:lnTo>
                  <a:lnTo>
                    <a:pt x="503415" y="111147"/>
                  </a:lnTo>
                  <a:lnTo>
                    <a:pt x="475094" y="79069"/>
                  </a:lnTo>
                  <a:lnTo>
                    <a:pt x="443732" y="51810"/>
                  </a:lnTo>
                  <a:lnTo>
                    <a:pt x="409679" y="29821"/>
                  </a:lnTo>
                  <a:lnTo>
                    <a:pt x="373288" y="13555"/>
                  </a:lnTo>
                  <a:lnTo>
                    <a:pt x="334909" y="3464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object 10">
              <a:extLst>
                <a:ext uri="{FF2B5EF4-FFF2-40B4-BE49-F238E27FC236}">
                  <a16:creationId xmlns:a16="http://schemas.microsoft.com/office/drawing/2014/main" id="{032BF759-43BA-9184-C41B-BA805690E85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3820" y="6190488"/>
              <a:ext cx="1353311" cy="44957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3D4B8E1-D8CA-0A18-AAE7-A658E6848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385" y="1671842"/>
            <a:ext cx="7654174" cy="31381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4074C7-3F4D-A0FB-87DC-22C28EDD152E}"/>
              </a:ext>
            </a:extLst>
          </p:cNvPr>
          <p:cNvSpPr txBox="1"/>
          <p:nvPr/>
        </p:nvSpPr>
        <p:spPr>
          <a:xfrm>
            <a:off x="4342384" y="5079527"/>
            <a:ext cx="7654175" cy="58477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/>
              <a:t>The checking and savings payment method allows you to view and make payment(s) on one or multiple facilities. A list of facilities will be provided below under Account Address.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CF4BF6-68DA-5276-4910-C8C3D87C22ED}"/>
              </a:ext>
            </a:extLst>
          </p:cNvPr>
          <p:cNvSpPr txBox="1"/>
          <p:nvPr/>
        </p:nvSpPr>
        <p:spPr>
          <a:xfrm>
            <a:off x="7854359" y="3353855"/>
            <a:ext cx="32512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</a:t>
            </a:r>
            <a:r>
              <a:rPr lang="en-US" b="1" dirty="0"/>
              <a:t>Account Payment </a:t>
            </a:r>
            <a:r>
              <a:rPr lang="en-US" dirty="0"/>
              <a:t>as your payment type.</a:t>
            </a:r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2E8BF923-6BC2-6D2F-4443-E39C1F664BE9}"/>
              </a:ext>
            </a:extLst>
          </p:cNvPr>
          <p:cNvSpPr/>
          <p:nvPr/>
        </p:nvSpPr>
        <p:spPr>
          <a:xfrm>
            <a:off x="7282034" y="3651242"/>
            <a:ext cx="393384" cy="28632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4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E8D7F-9D97-F376-BB33-A7B72422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Payment and Confirmation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D9A80-FD0D-DBEE-9803-8B5FBE5B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E479467-D475-44BA-A6A1-CAD0337F3F46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07FA77C7-4FA1-5F29-7C87-93D31270D7C4}"/>
              </a:ext>
            </a:extLst>
          </p:cNvPr>
          <p:cNvGrpSpPr/>
          <p:nvPr/>
        </p:nvGrpSpPr>
        <p:grpSpPr>
          <a:xfrm>
            <a:off x="-6096" y="6053328"/>
            <a:ext cx="6102094" cy="757555"/>
            <a:chOff x="-6095" y="6053328"/>
            <a:chExt cx="4394200" cy="757555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A1E865FA-6B58-B207-902B-C64B563AF40D}"/>
                </a:ext>
              </a:extLst>
            </p:cNvPr>
            <p:cNvSpPr/>
            <p:nvPr/>
          </p:nvSpPr>
          <p:spPr>
            <a:xfrm>
              <a:off x="0" y="6156972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4084320" y="0"/>
                  </a:moveTo>
                  <a:lnTo>
                    <a:pt x="0" y="0"/>
                  </a:lnTo>
                  <a:lnTo>
                    <a:pt x="0" y="524243"/>
                  </a:lnTo>
                  <a:lnTo>
                    <a:pt x="4084320" y="524243"/>
                  </a:lnTo>
                  <a:lnTo>
                    <a:pt x="4084320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57F9828A-EFA0-1C75-5C35-8EACF6023635}"/>
                </a:ext>
              </a:extLst>
            </p:cNvPr>
            <p:cNvSpPr/>
            <p:nvPr/>
          </p:nvSpPr>
          <p:spPr>
            <a:xfrm>
              <a:off x="0" y="6156960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0" y="0"/>
                  </a:moveTo>
                  <a:lnTo>
                    <a:pt x="4084320" y="0"/>
                  </a:lnTo>
                  <a:lnTo>
                    <a:pt x="4084320" y="524255"/>
                  </a:lnTo>
                  <a:lnTo>
                    <a:pt x="0" y="52425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18E93ABF-F0BB-ECA1-80B6-451378BC4989}"/>
                </a:ext>
              </a:extLst>
            </p:cNvPr>
            <p:cNvSpPr/>
            <p:nvPr/>
          </p:nvSpPr>
          <p:spPr>
            <a:xfrm>
              <a:off x="3797807" y="6053328"/>
              <a:ext cx="589915" cy="757555"/>
            </a:xfrm>
            <a:custGeom>
              <a:avLst/>
              <a:gdLst/>
              <a:ahLst/>
              <a:cxnLst/>
              <a:rect l="l" t="t" r="r" b="b"/>
              <a:pathLst>
                <a:path w="589914" h="757554">
                  <a:moveTo>
                    <a:pt x="294894" y="0"/>
                  </a:moveTo>
                  <a:lnTo>
                    <a:pt x="254878" y="3457"/>
                  </a:lnTo>
                  <a:lnTo>
                    <a:pt x="216499" y="13528"/>
                  </a:lnTo>
                  <a:lnTo>
                    <a:pt x="180108" y="29761"/>
                  </a:lnTo>
                  <a:lnTo>
                    <a:pt x="146055" y="51705"/>
                  </a:lnTo>
                  <a:lnTo>
                    <a:pt x="114693" y="78910"/>
                  </a:lnTo>
                  <a:lnTo>
                    <a:pt x="86372" y="110923"/>
                  </a:lnTo>
                  <a:lnTo>
                    <a:pt x="61445" y="147293"/>
                  </a:lnTo>
                  <a:lnTo>
                    <a:pt x="40261" y="187570"/>
                  </a:lnTo>
                  <a:lnTo>
                    <a:pt x="23174" y="231302"/>
                  </a:lnTo>
                  <a:lnTo>
                    <a:pt x="10533" y="278037"/>
                  </a:lnTo>
                  <a:lnTo>
                    <a:pt x="2692" y="327325"/>
                  </a:lnTo>
                  <a:lnTo>
                    <a:pt x="0" y="378714"/>
                  </a:lnTo>
                  <a:lnTo>
                    <a:pt x="2692" y="430102"/>
                  </a:lnTo>
                  <a:lnTo>
                    <a:pt x="10533" y="479390"/>
                  </a:lnTo>
                  <a:lnTo>
                    <a:pt x="23174" y="526125"/>
                  </a:lnTo>
                  <a:lnTo>
                    <a:pt x="40261" y="569857"/>
                  </a:lnTo>
                  <a:lnTo>
                    <a:pt x="61445" y="610134"/>
                  </a:lnTo>
                  <a:lnTo>
                    <a:pt x="86372" y="646504"/>
                  </a:lnTo>
                  <a:lnTo>
                    <a:pt x="114693" y="678517"/>
                  </a:lnTo>
                  <a:lnTo>
                    <a:pt x="146055" y="705722"/>
                  </a:lnTo>
                  <a:lnTo>
                    <a:pt x="180108" y="727666"/>
                  </a:lnTo>
                  <a:lnTo>
                    <a:pt x="216499" y="743899"/>
                  </a:lnTo>
                  <a:lnTo>
                    <a:pt x="254878" y="753970"/>
                  </a:lnTo>
                  <a:lnTo>
                    <a:pt x="294894" y="757428"/>
                  </a:lnTo>
                  <a:lnTo>
                    <a:pt x="334909" y="753970"/>
                  </a:lnTo>
                  <a:lnTo>
                    <a:pt x="373288" y="743899"/>
                  </a:lnTo>
                  <a:lnTo>
                    <a:pt x="409679" y="727666"/>
                  </a:lnTo>
                  <a:lnTo>
                    <a:pt x="443732" y="705722"/>
                  </a:lnTo>
                  <a:lnTo>
                    <a:pt x="475094" y="678517"/>
                  </a:lnTo>
                  <a:lnTo>
                    <a:pt x="503415" y="646504"/>
                  </a:lnTo>
                  <a:lnTo>
                    <a:pt x="528342" y="610134"/>
                  </a:lnTo>
                  <a:lnTo>
                    <a:pt x="549526" y="569857"/>
                  </a:lnTo>
                  <a:lnTo>
                    <a:pt x="566613" y="526125"/>
                  </a:lnTo>
                  <a:lnTo>
                    <a:pt x="579254" y="479390"/>
                  </a:lnTo>
                  <a:lnTo>
                    <a:pt x="587095" y="430102"/>
                  </a:lnTo>
                  <a:lnTo>
                    <a:pt x="589788" y="378714"/>
                  </a:lnTo>
                  <a:lnTo>
                    <a:pt x="587095" y="327325"/>
                  </a:lnTo>
                  <a:lnTo>
                    <a:pt x="579254" y="278037"/>
                  </a:lnTo>
                  <a:lnTo>
                    <a:pt x="566613" y="231302"/>
                  </a:lnTo>
                  <a:lnTo>
                    <a:pt x="549526" y="187570"/>
                  </a:lnTo>
                  <a:lnTo>
                    <a:pt x="528342" y="147293"/>
                  </a:lnTo>
                  <a:lnTo>
                    <a:pt x="503415" y="110923"/>
                  </a:lnTo>
                  <a:lnTo>
                    <a:pt x="475094" y="78910"/>
                  </a:lnTo>
                  <a:lnTo>
                    <a:pt x="443732" y="51705"/>
                  </a:lnTo>
                  <a:lnTo>
                    <a:pt x="409679" y="29761"/>
                  </a:lnTo>
                  <a:lnTo>
                    <a:pt x="373288" y="13528"/>
                  </a:lnTo>
                  <a:lnTo>
                    <a:pt x="334909" y="3457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object 6">
            <a:extLst>
              <a:ext uri="{FF2B5EF4-FFF2-40B4-BE49-F238E27FC236}">
                <a16:creationId xmlns:a16="http://schemas.microsoft.com/office/drawing/2014/main" id="{4F2FC864-E316-3E7E-6A7F-53227A553C6D}"/>
              </a:ext>
            </a:extLst>
          </p:cNvPr>
          <p:cNvGrpSpPr/>
          <p:nvPr/>
        </p:nvGrpSpPr>
        <p:grpSpPr>
          <a:xfrm>
            <a:off x="5412508" y="6051926"/>
            <a:ext cx="6779491" cy="759460"/>
            <a:chOff x="3893820" y="6036564"/>
            <a:chExt cx="5250179" cy="759460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8C8A2FE6-889C-B278-9060-FAE7CD934E3B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3802379" y="0"/>
                  </a:moveTo>
                  <a:lnTo>
                    <a:pt x="0" y="0"/>
                  </a:lnTo>
                  <a:lnTo>
                    <a:pt x="0" y="498348"/>
                  </a:lnTo>
                  <a:lnTo>
                    <a:pt x="3802379" y="498348"/>
                  </a:lnTo>
                  <a:lnTo>
                    <a:pt x="3802379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F7D6E9A4-C673-4A08-44D5-96BE2D62FA2D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0" y="0"/>
                  </a:moveTo>
                  <a:lnTo>
                    <a:pt x="3802379" y="0"/>
                  </a:lnTo>
                  <a:lnTo>
                    <a:pt x="3802379" y="498347"/>
                  </a:lnTo>
                  <a:lnTo>
                    <a:pt x="0" y="49834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9D91F404-F979-13F2-02CF-B8B6DBF89BEA}"/>
                </a:ext>
              </a:extLst>
            </p:cNvPr>
            <p:cNvSpPr/>
            <p:nvPr/>
          </p:nvSpPr>
          <p:spPr>
            <a:xfrm>
              <a:off x="4873752" y="6036564"/>
              <a:ext cx="589915" cy="759460"/>
            </a:xfrm>
            <a:custGeom>
              <a:avLst/>
              <a:gdLst/>
              <a:ahLst/>
              <a:cxnLst/>
              <a:rect l="l" t="t" r="r" b="b"/>
              <a:pathLst>
                <a:path w="589914" h="759459">
                  <a:moveTo>
                    <a:pt x="294894" y="0"/>
                  </a:moveTo>
                  <a:lnTo>
                    <a:pt x="254878" y="3464"/>
                  </a:lnTo>
                  <a:lnTo>
                    <a:pt x="216499" y="13555"/>
                  </a:lnTo>
                  <a:lnTo>
                    <a:pt x="180108" y="29821"/>
                  </a:lnTo>
                  <a:lnTo>
                    <a:pt x="146055" y="51810"/>
                  </a:lnTo>
                  <a:lnTo>
                    <a:pt x="114693" y="79069"/>
                  </a:lnTo>
                  <a:lnTo>
                    <a:pt x="86372" y="111147"/>
                  </a:lnTo>
                  <a:lnTo>
                    <a:pt x="61445" y="147590"/>
                  </a:lnTo>
                  <a:lnTo>
                    <a:pt x="40261" y="187948"/>
                  </a:lnTo>
                  <a:lnTo>
                    <a:pt x="23174" y="231768"/>
                  </a:lnTo>
                  <a:lnTo>
                    <a:pt x="10533" y="278597"/>
                  </a:lnTo>
                  <a:lnTo>
                    <a:pt x="2692" y="327984"/>
                  </a:lnTo>
                  <a:lnTo>
                    <a:pt x="0" y="379476"/>
                  </a:lnTo>
                  <a:lnTo>
                    <a:pt x="2692" y="430967"/>
                  </a:lnTo>
                  <a:lnTo>
                    <a:pt x="10533" y="480354"/>
                  </a:lnTo>
                  <a:lnTo>
                    <a:pt x="23174" y="527183"/>
                  </a:lnTo>
                  <a:lnTo>
                    <a:pt x="40261" y="571003"/>
                  </a:lnTo>
                  <a:lnTo>
                    <a:pt x="61445" y="611361"/>
                  </a:lnTo>
                  <a:lnTo>
                    <a:pt x="86372" y="647804"/>
                  </a:lnTo>
                  <a:lnTo>
                    <a:pt x="114693" y="679882"/>
                  </a:lnTo>
                  <a:lnTo>
                    <a:pt x="146055" y="707141"/>
                  </a:lnTo>
                  <a:lnTo>
                    <a:pt x="180108" y="729130"/>
                  </a:lnTo>
                  <a:lnTo>
                    <a:pt x="216499" y="745396"/>
                  </a:lnTo>
                  <a:lnTo>
                    <a:pt x="254878" y="755487"/>
                  </a:lnTo>
                  <a:lnTo>
                    <a:pt x="294894" y="758952"/>
                  </a:lnTo>
                  <a:lnTo>
                    <a:pt x="334909" y="755487"/>
                  </a:lnTo>
                  <a:lnTo>
                    <a:pt x="373288" y="745396"/>
                  </a:lnTo>
                  <a:lnTo>
                    <a:pt x="409679" y="729130"/>
                  </a:lnTo>
                  <a:lnTo>
                    <a:pt x="443732" y="707141"/>
                  </a:lnTo>
                  <a:lnTo>
                    <a:pt x="475094" y="679882"/>
                  </a:lnTo>
                  <a:lnTo>
                    <a:pt x="503415" y="647804"/>
                  </a:lnTo>
                  <a:lnTo>
                    <a:pt x="528342" y="611361"/>
                  </a:lnTo>
                  <a:lnTo>
                    <a:pt x="549526" y="571003"/>
                  </a:lnTo>
                  <a:lnTo>
                    <a:pt x="566613" y="527183"/>
                  </a:lnTo>
                  <a:lnTo>
                    <a:pt x="579254" y="480354"/>
                  </a:lnTo>
                  <a:lnTo>
                    <a:pt x="587095" y="430967"/>
                  </a:lnTo>
                  <a:lnTo>
                    <a:pt x="589788" y="379476"/>
                  </a:lnTo>
                  <a:lnTo>
                    <a:pt x="587095" y="327984"/>
                  </a:lnTo>
                  <a:lnTo>
                    <a:pt x="579254" y="278597"/>
                  </a:lnTo>
                  <a:lnTo>
                    <a:pt x="566613" y="231768"/>
                  </a:lnTo>
                  <a:lnTo>
                    <a:pt x="549526" y="187948"/>
                  </a:lnTo>
                  <a:lnTo>
                    <a:pt x="528342" y="147590"/>
                  </a:lnTo>
                  <a:lnTo>
                    <a:pt x="503415" y="111147"/>
                  </a:lnTo>
                  <a:lnTo>
                    <a:pt x="475094" y="79069"/>
                  </a:lnTo>
                  <a:lnTo>
                    <a:pt x="443732" y="51810"/>
                  </a:lnTo>
                  <a:lnTo>
                    <a:pt x="409679" y="29821"/>
                  </a:lnTo>
                  <a:lnTo>
                    <a:pt x="373288" y="13555"/>
                  </a:lnTo>
                  <a:lnTo>
                    <a:pt x="334909" y="3464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object 10">
              <a:extLst>
                <a:ext uri="{FF2B5EF4-FFF2-40B4-BE49-F238E27FC236}">
                  <a16:creationId xmlns:a16="http://schemas.microsoft.com/office/drawing/2014/main" id="{032BF759-43BA-9184-C41B-BA805690E85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3820" y="6190488"/>
              <a:ext cx="1353311" cy="44957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B2D9AF2-4FBB-A9D7-6C99-735D9361E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804" y="1249764"/>
            <a:ext cx="7559280" cy="36149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3CC096-3DCF-4C93-7763-19D04E744825}"/>
              </a:ext>
            </a:extLst>
          </p:cNvPr>
          <p:cNvSpPr txBox="1"/>
          <p:nvPr/>
        </p:nvSpPr>
        <p:spPr>
          <a:xfrm>
            <a:off x="4527804" y="5049162"/>
            <a:ext cx="7559280" cy="52322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Enter your payment account information in the Payment Channel.  Once entered you will submit the payment. You will receive a confirmation number once your credit card payment has been submitted. </a:t>
            </a:r>
          </a:p>
        </p:txBody>
      </p:sp>
    </p:spTree>
    <p:extLst>
      <p:ext uri="{BB962C8B-B14F-4D97-AF65-F5344CB8AC3E}">
        <p14:creationId xmlns:p14="http://schemas.microsoft.com/office/powerpoint/2010/main" val="1494423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B0116-7569-43C0-A5DC-0B38A39A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82" y="872527"/>
            <a:ext cx="3667298" cy="1778881"/>
          </a:xfrm>
          <a:ln w="28575">
            <a:solidFill>
              <a:schemeClr val="tx1"/>
            </a:solidFill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+mn-lt"/>
              </a:rPr>
              <a:t>Payment by Credit or Debit Card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88E810-8D33-4273-9FD2-AAC67DEF1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9467-D475-44BA-A6A1-CAD0337F3F46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780244-9779-46AB-0C8D-9C72CCB64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170" y="796280"/>
            <a:ext cx="7351305" cy="4719988"/>
          </a:xfrm>
          <a:prstGeom prst="rect">
            <a:avLst/>
          </a:prstGeom>
        </p:spPr>
      </p:pic>
      <p:grpSp>
        <p:nvGrpSpPr>
          <p:cNvPr id="9" name="object 2">
            <a:extLst>
              <a:ext uri="{FF2B5EF4-FFF2-40B4-BE49-F238E27FC236}">
                <a16:creationId xmlns:a16="http://schemas.microsoft.com/office/drawing/2014/main" id="{7FAA2112-7866-AE33-573E-DA260D1800DA}"/>
              </a:ext>
            </a:extLst>
          </p:cNvPr>
          <p:cNvGrpSpPr/>
          <p:nvPr/>
        </p:nvGrpSpPr>
        <p:grpSpPr>
          <a:xfrm>
            <a:off x="-6096" y="6053328"/>
            <a:ext cx="6102094" cy="757555"/>
            <a:chOff x="-6095" y="6053328"/>
            <a:chExt cx="4394200" cy="757555"/>
          </a:xfrm>
        </p:grpSpPr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3CA17141-ACF8-DC0E-57FB-0FBEC2901EFB}"/>
                </a:ext>
              </a:extLst>
            </p:cNvPr>
            <p:cNvSpPr/>
            <p:nvPr/>
          </p:nvSpPr>
          <p:spPr>
            <a:xfrm>
              <a:off x="0" y="6156972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4084320" y="0"/>
                  </a:moveTo>
                  <a:lnTo>
                    <a:pt x="0" y="0"/>
                  </a:lnTo>
                  <a:lnTo>
                    <a:pt x="0" y="524243"/>
                  </a:lnTo>
                  <a:lnTo>
                    <a:pt x="4084320" y="524243"/>
                  </a:lnTo>
                  <a:lnTo>
                    <a:pt x="4084320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2A7CA57E-FB96-BD75-AF42-D08C85C24840}"/>
                </a:ext>
              </a:extLst>
            </p:cNvPr>
            <p:cNvSpPr/>
            <p:nvPr/>
          </p:nvSpPr>
          <p:spPr>
            <a:xfrm>
              <a:off x="0" y="6156960"/>
              <a:ext cx="4084320" cy="524510"/>
            </a:xfrm>
            <a:custGeom>
              <a:avLst/>
              <a:gdLst/>
              <a:ahLst/>
              <a:cxnLst/>
              <a:rect l="l" t="t" r="r" b="b"/>
              <a:pathLst>
                <a:path w="4084320" h="524509">
                  <a:moveTo>
                    <a:pt x="0" y="0"/>
                  </a:moveTo>
                  <a:lnTo>
                    <a:pt x="4084320" y="0"/>
                  </a:lnTo>
                  <a:lnTo>
                    <a:pt x="4084320" y="524255"/>
                  </a:lnTo>
                  <a:lnTo>
                    <a:pt x="0" y="52425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BF995B61-AC82-6A7D-A8B4-35A9118E777A}"/>
                </a:ext>
              </a:extLst>
            </p:cNvPr>
            <p:cNvSpPr/>
            <p:nvPr/>
          </p:nvSpPr>
          <p:spPr>
            <a:xfrm>
              <a:off x="3797807" y="6053328"/>
              <a:ext cx="589915" cy="757555"/>
            </a:xfrm>
            <a:custGeom>
              <a:avLst/>
              <a:gdLst/>
              <a:ahLst/>
              <a:cxnLst/>
              <a:rect l="l" t="t" r="r" b="b"/>
              <a:pathLst>
                <a:path w="589914" h="757554">
                  <a:moveTo>
                    <a:pt x="294894" y="0"/>
                  </a:moveTo>
                  <a:lnTo>
                    <a:pt x="254878" y="3457"/>
                  </a:lnTo>
                  <a:lnTo>
                    <a:pt x="216499" y="13528"/>
                  </a:lnTo>
                  <a:lnTo>
                    <a:pt x="180108" y="29761"/>
                  </a:lnTo>
                  <a:lnTo>
                    <a:pt x="146055" y="51705"/>
                  </a:lnTo>
                  <a:lnTo>
                    <a:pt x="114693" y="78910"/>
                  </a:lnTo>
                  <a:lnTo>
                    <a:pt x="86372" y="110923"/>
                  </a:lnTo>
                  <a:lnTo>
                    <a:pt x="61445" y="147293"/>
                  </a:lnTo>
                  <a:lnTo>
                    <a:pt x="40261" y="187570"/>
                  </a:lnTo>
                  <a:lnTo>
                    <a:pt x="23174" y="231302"/>
                  </a:lnTo>
                  <a:lnTo>
                    <a:pt x="10533" y="278037"/>
                  </a:lnTo>
                  <a:lnTo>
                    <a:pt x="2692" y="327325"/>
                  </a:lnTo>
                  <a:lnTo>
                    <a:pt x="0" y="378714"/>
                  </a:lnTo>
                  <a:lnTo>
                    <a:pt x="2692" y="430102"/>
                  </a:lnTo>
                  <a:lnTo>
                    <a:pt x="10533" y="479390"/>
                  </a:lnTo>
                  <a:lnTo>
                    <a:pt x="23174" y="526125"/>
                  </a:lnTo>
                  <a:lnTo>
                    <a:pt x="40261" y="569857"/>
                  </a:lnTo>
                  <a:lnTo>
                    <a:pt x="61445" y="610134"/>
                  </a:lnTo>
                  <a:lnTo>
                    <a:pt x="86372" y="646504"/>
                  </a:lnTo>
                  <a:lnTo>
                    <a:pt x="114693" y="678517"/>
                  </a:lnTo>
                  <a:lnTo>
                    <a:pt x="146055" y="705722"/>
                  </a:lnTo>
                  <a:lnTo>
                    <a:pt x="180108" y="727666"/>
                  </a:lnTo>
                  <a:lnTo>
                    <a:pt x="216499" y="743899"/>
                  </a:lnTo>
                  <a:lnTo>
                    <a:pt x="254878" y="753970"/>
                  </a:lnTo>
                  <a:lnTo>
                    <a:pt x="294894" y="757428"/>
                  </a:lnTo>
                  <a:lnTo>
                    <a:pt x="334909" y="753970"/>
                  </a:lnTo>
                  <a:lnTo>
                    <a:pt x="373288" y="743899"/>
                  </a:lnTo>
                  <a:lnTo>
                    <a:pt x="409679" y="727666"/>
                  </a:lnTo>
                  <a:lnTo>
                    <a:pt x="443732" y="705722"/>
                  </a:lnTo>
                  <a:lnTo>
                    <a:pt x="475094" y="678517"/>
                  </a:lnTo>
                  <a:lnTo>
                    <a:pt x="503415" y="646504"/>
                  </a:lnTo>
                  <a:lnTo>
                    <a:pt x="528342" y="610134"/>
                  </a:lnTo>
                  <a:lnTo>
                    <a:pt x="549526" y="569857"/>
                  </a:lnTo>
                  <a:lnTo>
                    <a:pt x="566613" y="526125"/>
                  </a:lnTo>
                  <a:lnTo>
                    <a:pt x="579254" y="479390"/>
                  </a:lnTo>
                  <a:lnTo>
                    <a:pt x="587095" y="430102"/>
                  </a:lnTo>
                  <a:lnTo>
                    <a:pt x="589788" y="378714"/>
                  </a:lnTo>
                  <a:lnTo>
                    <a:pt x="587095" y="327325"/>
                  </a:lnTo>
                  <a:lnTo>
                    <a:pt x="579254" y="278037"/>
                  </a:lnTo>
                  <a:lnTo>
                    <a:pt x="566613" y="231302"/>
                  </a:lnTo>
                  <a:lnTo>
                    <a:pt x="549526" y="187570"/>
                  </a:lnTo>
                  <a:lnTo>
                    <a:pt x="528342" y="147293"/>
                  </a:lnTo>
                  <a:lnTo>
                    <a:pt x="503415" y="110923"/>
                  </a:lnTo>
                  <a:lnTo>
                    <a:pt x="475094" y="78910"/>
                  </a:lnTo>
                  <a:lnTo>
                    <a:pt x="443732" y="51705"/>
                  </a:lnTo>
                  <a:lnTo>
                    <a:pt x="409679" y="29761"/>
                  </a:lnTo>
                  <a:lnTo>
                    <a:pt x="373288" y="13528"/>
                  </a:lnTo>
                  <a:lnTo>
                    <a:pt x="334909" y="3457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object 6">
            <a:extLst>
              <a:ext uri="{FF2B5EF4-FFF2-40B4-BE49-F238E27FC236}">
                <a16:creationId xmlns:a16="http://schemas.microsoft.com/office/drawing/2014/main" id="{0EB7402B-E0F6-ED3B-676F-BB08AF369978}"/>
              </a:ext>
            </a:extLst>
          </p:cNvPr>
          <p:cNvGrpSpPr/>
          <p:nvPr/>
        </p:nvGrpSpPr>
        <p:grpSpPr>
          <a:xfrm>
            <a:off x="5412508" y="6051926"/>
            <a:ext cx="6779491" cy="759460"/>
            <a:chOff x="3893820" y="6036564"/>
            <a:chExt cx="5250179" cy="759460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E729E5DD-F6BD-25E8-B541-42A6B33BB0A7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3802379" y="0"/>
                  </a:moveTo>
                  <a:lnTo>
                    <a:pt x="0" y="0"/>
                  </a:lnTo>
                  <a:lnTo>
                    <a:pt x="0" y="498348"/>
                  </a:lnTo>
                  <a:lnTo>
                    <a:pt x="3802379" y="498348"/>
                  </a:lnTo>
                  <a:lnTo>
                    <a:pt x="3802379" y="0"/>
                  </a:lnTo>
                  <a:close/>
                </a:path>
              </a:pathLst>
            </a:custGeom>
            <a:solidFill>
              <a:srgbClr val="175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A30BF53C-1ACA-087C-DBDB-00153A8F05DA}"/>
                </a:ext>
              </a:extLst>
            </p:cNvPr>
            <p:cNvSpPr/>
            <p:nvPr/>
          </p:nvSpPr>
          <p:spPr>
            <a:xfrm>
              <a:off x="5341620" y="6182867"/>
              <a:ext cx="3802379" cy="498475"/>
            </a:xfrm>
            <a:custGeom>
              <a:avLst/>
              <a:gdLst/>
              <a:ahLst/>
              <a:cxnLst/>
              <a:rect l="l" t="t" r="r" b="b"/>
              <a:pathLst>
                <a:path w="3802379" h="498475">
                  <a:moveTo>
                    <a:pt x="0" y="0"/>
                  </a:moveTo>
                  <a:lnTo>
                    <a:pt x="3802379" y="0"/>
                  </a:lnTo>
                  <a:lnTo>
                    <a:pt x="3802379" y="498347"/>
                  </a:lnTo>
                  <a:lnTo>
                    <a:pt x="0" y="49834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8799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4E1D96C1-DB73-B57A-9D18-3CE9F08C8965}"/>
                </a:ext>
              </a:extLst>
            </p:cNvPr>
            <p:cNvSpPr/>
            <p:nvPr/>
          </p:nvSpPr>
          <p:spPr>
            <a:xfrm>
              <a:off x="4873752" y="6036564"/>
              <a:ext cx="589915" cy="759460"/>
            </a:xfrm>
            <a:custGeom>
              <a:avLst/>
              <a:gdLst/>
              <a:ahLst/>
              <a:cxnLst/>
              <a:rect l="l" t="t" r="r" b="b"/>
              <a:pathLst>
                <a:path w="589914" h="759459">
                  <a:moveTo>
                    <a:pt x="294894" y="0"/>
                  </a:moveTo>
                  <a:lnTo>
                    <a:pt x="254878" y="3464"/>
                  </a:lnTo>
                  <a:lnTo>
                    <a:pt x="216499" y="13555"/>
                  </a:lnTo>
                  <a:lnTo>
                    <a:pt x="180108" y="29821"/>
                  </a:lnTo>
                  <a:lnTo>
                    <a:pt x="146055" y="51810"/>
                  </a:lnTo>
                  <a:lnTo>
                    <a:pt x="114693" y="79069"/>
                  </a:lnTo>
                  <a:lnTo>
                    <a:pt x="86372" y="111147"/>
                  </a:lnTo>
                  <a:lnTo>
                    <a:pt x="61445" y="147590"/>
                  </a:lnTo>
                  <a:lnTo>
                    <a:pt x="40261" y="187948"/>
                  </a:lnTo>
                  <a:lnTo>
                    <a:pt x="23174" y="231768"/>
                  </a:lnTo>
                  <a:lnTo>
                    <a:pt x="10533" y="278597"/>
                  </a:lnTo>
                  <a:lnTo>
                    <a:pt x="2692" y="327984"/>
                  </a:lnTo>
                  <a:lnTo>
                    <a:pt x="0" y="379476"/>
                  </a:lnTo>
                  <a:lnTo>
                    <a:pt x="2692" y="430967"/>
                  </a:lnTo>
                  <a:lnTo>
                    <a:pt x="10533" y="480354"/>
                  </a:lnTo>
                  <a:lnTo>
                    <a:pt x="23174" y="527183"/>
                  </a:lnTo>
                  <a:lnTo>
                    <a:pt x="40261" y="571003"/>
                  </a:lnTo>
                  <a:lnTo>
                    <a:pt x="61445" y="611361"/>
                  </a:lnTo>
                  <a:lnTo>
                    <a:pt x="86372" y="647804"/>
                  </a:lnTo>
                  <a:lnTo>
                    <a:pt x="114693" y="679882"/>
                  </a:lnTo>
                  <a:lnTo>
                    <a:pt x="146055" y="707141"/>
                  </a:lnTo>
                  <a:lnTo>
                    <a:pt x="180108" y="729130"/>
                  </a:lnTo>
                  <a:lnTo>
                    <a:pt x="216499" y="745396"/>
                  </a:lnTo>
                  <a:lnTo>
                    <a:pt x="254878" y="755487"/>
                  </a:lnTo>
                  <a:lnTo>
                    <a:pt x="294894" y="758952"/>
                  </a:lnTo>
                  <a:lnTo>
                    <a:pt x="334909" y="755487"/>
                  </a:lnTo>
                  <a:lnTo>
                    <a:pt x="373288" y="745396"/>
                  </a:lnTo>
                  <a:lnTo>
                    <a:pt x="409679" y="729130"/>
                  </a:lnTo>
                  <a:lnTo>
                    <a:pt x="443732" y="707141"/>
                  </a:lnTo>
                  <a:lnTo>
                    <a:pt x="475094" y="679882"/>
                  </a:lnTo>
                  <a:lnTo>
                    <a:pt x="503415" y="647804"/>
                  </a:lnTo>
                  <a:lnTo>
                    <a:pt x="528342" y="611361"/>
                  </a:lnTo>
                  <a:lnTo>
                    <a:pt x="549526" y="571003"/>
                  </a:lnTo>
                  <a:lnTo>
                    <a:pt x="566613" y="527183"/>
                  </a:lnTo>
                  <a:lnTo>
                    <a:pt x="579254" y="480354"/>
                  </a:lnTo>
                  <a:lnTo>
                    <a:pt x="587095" y="430967"/>
                  </a:lnTo>
                  <a:lnTo>
                    <a:pt x="589788" y="379476"/>
                  </a:lnTo>
                  <a:lnTo>
                    <a:pt x="587095" y="327984"/>
                  </a:lnTo>
                  <a:lnTo>
                    <a:pt x="579254" y="278597"/>
                  </a:lnTo>
                  <a:lnTo>
                    <a:pt x="566613" y="231768"/>
                  </a:lnTo>
                  <a:lnTo>
                    <a:pt x="549526" y="187948"/>
                  </a:lnTo>
                  <a:lnTo>
                    <a:pt x="528342" y="147590"/>
                  </a:lnTo>
                  <a:lnTo>
                    <a:pt x="503415" y="111147"/>
                  </a:lnTo>
                  <a:lnTo>
                    <a:pt x="475094" y="79069"/>
                  </a:lnTo>
                  <a:lnTo>
                    <a:pt x="443732" y="51810"/>
                  </a:lnTo>
                  <a:lnTo>
                    <a:pt x="409679" y="29821"/>
                  </a:lnTo>
                  <a:lnTo>
                    <a:pt x="373288" y="13555"/>
                  </a:lnTo>
                  <a:lnTo>
                    <a:pt x="334909" y="3464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object 10">
              <a:extLst>
                <a:ext uri="{FF2B5EF4-FFF2-40B4-BE49-F238E27FC236}">
                  <a16:creationId xmlns:a16="http://schemas.microsoft.com/office/drawing/2014/main" id="{52550ABC-4BAB-3795-E5DB-5EB07BE9BDB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3820" y="6190488"/>
              <a:ext cx="1353311" cy="449579"/>
            </a:xfrm>
            <a:prstGeom prst="rect">
              <a:avLst/>
            </a:prstGeom>
          </p:spPr>
        </p:pic>
      </p:grpSp>
      <p:sp>
        <p:nvSpPr>
          <p:cNvPr id="18" name="Arrow: Bent 17">
            <a:extLst>
              <a:ext uri="{FF2B5EF4-FFF2-40B4-BE49-F238E27FC236}">
                <a16:creationId xmlns:a16="http://schemas.microsoft.com/office/drawing/2014/main" id="{03D8ED2C-5BC2-59B2-F45D-752C68A058DA}"/>
              </a:ext>
            </a:extLst>
          </p:cNvPr>
          <p:cNvSpPr/>
          <p:nvPr/>
        </p:nvSpPr>
        <p:spPr>
          <a:xfrm flipV="1">
            <a:off x="2364464" y="3857872"/>
            <a:ext cx="1964154" cy="968399"/>
          </a:xfrm>
          <a:prstGeom prst="bentArrow">
            <a:avLst>
              <a:gd name="adj1" fmla="val 25000"/>
              <a:gd name="adj2" fmla="val 2183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014DAB-FFA3-B7EA-2EF0-202C09CC58FF}"/>
              </a:ext>
            </a:extLst>
          </p:cNvPr>
          <p:cNvSpPr txBox="1"/>
          <p:nvPr/>
        </p:nvSpPr>
        <p:spPr>
          <a:xfrm rot="10800000" flipV="1">
            <a:off x="781525" y="2923655"/>
            <a:ext cx="2971020" cy="923330"/>
          </a:xfrm>
          <a:prstGeom prst="rect">
            <a:avLst/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</a:t>
            </a:r>
            <a:r>
              <a:rPr lang="en-US" dirty="0">
                <a:solidFill>
                  <a:schemeClr val="accent3"/>
                </a:solidFill>
              </a:rPr>
              <a:t>Make a payment </a:t>
            </a:r>
            <a:r>
              <a:rPr lang="en-US" dirty="0"/>
              <a:t>link on the Revenue Online home screen. </a:t>
            </a:r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C1D64143-4221-9BA8-17F4-A34F34E01283}"/>
              </a:ext>
            </a:extLst>
          </p:cNvPr>
          <p:cNvSpPr/>
          <p:nvPr/>
        </p:nvSpPr>
        <p:spPr>
          <a:xfrm>
            <a:off x="9609478" y="1209632"/>
            <a:ext cx="1744322" cy="110467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30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venue Blue">
      <a:dk1>
        <a:sysClr val="windowText" lastClr="000000"/>
      </a:dk1>
      <a:lt1>
        <a:sysClr val="window" lastClr="FFFFFF"/>
      </a:lt1>
      <a:dk2>
        <a:srgbClr val="165B9F"/>
      </a:dk2>
      <a:lt2>
        <a:srgbClr val="E7E6E6"/>
      </a:lt2>
      <a:accent1>
        <a:srgbClr val="165B9F"/>
      </a:accent1>
      <a:accent2>
        <a:srgbClr val="062C52"/>
      </a:accent2>
      <a:accent3>
        <a:srgbClr val="3891EB"/>
      </a:accent3>
      <a:accent4>
        <a:srgbClr val="EB7838"/>
      </a:accent4>
      <a:accent5>
        <a:srgbClr val="EBC409"/>
      </a:accent5>
      <a:accent6>
        <a:srgbClr val="9E6B16"/>
      </a:accent6>
      <a:hlink>
        <a:srgbClr val="0046E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enue Blue PPT Template_RLT" id="{2AFDBB0E-E08A-4645-AF23-7BDF063D06F4}" vid="{8BCE1A57-E6C5-41D6-933E-C2791A895F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90197C6C6DEE45AB26D2BD6130F280" ma:contentTypeVersion="63" ma:contentTypeDescription="Create a new document." ma:contentTypeScope="" ma:versionID="872d35d8a74297bfa46a420031726ff3">
  <xsd:schema xmlns:xsd="http://www.w3.org/2001/XMLSchema" xmlns:xs="http://www.w3.org/2001/XMLSchema" xmlns:p="http://schemas.microsoft.com/office/2006/metadata/properties" xmlns:ns1="http://schemas.microsoft.com/sharepoint/v3" xmlns:ns2="7e67b09f-8cec-41e7-8019-71d0205fa43a" targetNamespace="http://schemas.microsoft.com/office/2006/metadata/properties" ma:root="true" ma:fieldsID="31f65bac7aac425d12e03e0ae3dcb862" ns1:_="" ns2:_="">
    <xsd:import namespace="http://schemas.microsoft.com/sharepoint/v3"/>
    <xsd:import namespace="7e67b09f-8cec-41e7-8019-71d0205fa43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7b09f-8cec-41e7-8019-71d0205fa43a" elementFormDefault="qualified">
    <xsd:import namespace="http://schemas.microsoft.com/office/2006/documentManagement/types"/>
    <xsd:import namespace="http://schemas.microsoft.com/office/infopath/2007/PartnerControls"/>
    <xsd:element name="SharedWithUsers" ma:index="6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3A7380-BA1D-4144-A183-F8AF5B3006BD}"/>
</file>

<file path=customXml/itemProps2.xml><?xml version="1.0" encoding="utf-8"?>
<ds:datastoreItem xmlns:ds="http://schemas.openxmlformats.org/officeDocument/2006/customXml" ds:itemID="{BF9AA865-46D0-484F-886D-ABB1E13EC8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9BAA226-4E84-47CF-A106-5306BB8D1475}"/>
</file>

<file path=docProps/app.xml><?xml version="1.0" encoding="utf-8"?>
<Properties xmlns="http://schemas.openxmlformats.org/officeDocument/2006/extended-properties" xmlns:vt="http://schemas.openxmlformats.org/officeDocument/2006/docPropsVTypes">
  <Template>Revenue PPT Template</Template>
  <TotalTime>520</TotalTime>
  <Words>751</Words>
  <Application>Microsoft Office PowerPoint</Application>
  <PresentationFormat>Widescreen</PresentationFormat>
  <Paragraphs>86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Century</vt:lpstr>
      <vt:lpstr>Office Theme</vt:lpstr>
      <vt:lpstr>How to Make a Hazardous Substance Payment</vt:lpstr>
      <vt:lpstr>Payment Options for Hazardous Substance</vt:lpstr>
      <vt:lpstr>Payment by Checking or Savings</vt:lpstr>
      <vt:lpstr>Checking or Savings Payment Option</vt:lpstr>
      <vt:lpstr>Customer Information</vt:lpstr>
      <vt:lpstr>Bill Payment</vt:lpstr>
      <vt:lpstr>Account Information</vt:lpstr>
      <vt:lpstr>Payment and Confirmation</vt:lpstr>
      <vt:lpstr>Payment by Credit or Debit Card</vt:lpstr>
      <vt:lpstr>Credit or Debit Card Payment Option</vt:lpstr>
      <vt:lpstr>Customer Information</vt:lpstr>
      <vt:lpstr>Bill Payment</vt:lpstr>
      <vt:lpstr>Payment Information</vt:lpstr>
      <vt:lpstr>Review and Pay</vt:lpstr>
      <vt:lpstr>Confirmation</vt:lpstr>
      <vt:lpstr>Mailing</vt:lpstr>
      <vt:lpstr>Multiple Facilities</vt:lpstr>
      <vt:lpstr>Mailing Address and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a Hazardous Substance Payment</dc:title>
  <dc:creator>HOWARD Rachel * DOR</dc:creator>
  <cp:lastModifiedBy>ELLIOTT Jasmine * DOR</cp:lastModifiedBy>
  <cp:revision>26</cp:revision>
  <dcterms:created xsi:type="dcterms:W3CDTF">2023-09-07T17:12:32Z</dcterms:created>
  <dcterms:modified xsi:type="dcterms:W3CDTF">2023-11-15T18:35:03Z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0x0101009590197C6C6DEE45AB26D2BD6130F280</vt:lpwstr>
  </property>
  <property fmtid="{D5CDD505-2E9C-101B-9397-08002B2CF9AE}" pid="3" name="MSIP_Label_db79d039-fcd0-4045-9c78-4cfb2eba0904_Enabled">
    <vt:lpwstr>true</vt:lpwstr>
  </property>
  <property fmtid="{D5CDD505-2E9C-101B-9397-08002B2CF9AE}" pid="4" name="MSIP_Label_db79d039-fcd0-4045-9c78-4cfb2eba0904_SetDate">
    <vt:lpwstr>2023-11-06T21:57:42Z</vt:lpwstr>
  </property>
  <property fmtid="{D5CDD505-2E9C-101B-9397-08002B2CF9AE}" pid="5" name="MSIP_Label_db79d039-fcd0-4045-9c78-4cfb2eba0904_Method">
    <vt:lpwstr>Privileged</vt:lpwstr>
  </property>
  <property fmtid="{D5CDD505-2E9C-101B-9397-08002B2CF9AE}" pid="6" name="MSIP_Label_db79d039-fcd0-4045-9c78-4cfb2eba0904_Name">
    <vt:lpwstr>Level 2 - Limited (Items)</vt:lpwstr>
  </property>
  <property fmtid="{D5CDD505-2E9C-101B-9397-08002B2CF9AE}" pid="7" name="MSIP_Label_db79d039-fcd0-4045-9c78-4cfb2eba0904_SiteId">
    <vt:lpwstr>aa3f6932-fa7c-47b4-a0ce-a598cad161cf</vt:lpwstr>
  </property>
  <property fmtid="{D5CDD505-2E9C-101B-9397-08002B2CF9AE}" pid="8" name="MSIP_Label_db79d039-fcd0-4045-9c78-4cfb2eba0904_ActionId">
    <vt:lpwstr>f59a3465-44d7-4530-97d4-c267cf62b3f1</vt:lpwstr>
  </property>
  <property fmtid="{D5CDD505-2E9C-101B-9397-08002B2CF9AE}" pid="9" name="MSIP_Label_db79d039-fcd0-4045-9c78-4cfb2eba0904_ContentBits">
    <vt:lpwstr>0</vt:lpwstr>
  </property>
</Properties>
</file>