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41"/>
  </p:notesMasterIdLst>
  <p:handoutMasterIdLst>
    <p:handoutMasterId r:id="rId42"/>
  </p:handoutMasterIdLst>
  <p:sldIdLst>
    <p:sldId id="256" r:id="rId5"/>
    <p:sldId id="257" r:id="rId6"/>
    <p:sldId id="258" r:id="rId7"/>
    <p:sldId id="259" r:id="rId8"/>
    <p:sldId id="296" r:id="rId9"/>
    <p:sldId id="297" r:id="rId10"/>
    <p:sldId id="260" r:id="rId11"/>
    <p:sldId id="261" r:id="rId12"/>
    <p:sldId id="298" r:id="rId13"/>
    <p:sldId id="299" r:id="rId14"/>
    <p:sldId id="263" r:id="rId15"/>
    <p:sldId id="264" r:id="rId16"/>
    <p:sldId id="265" r:id="rId17"/>
    <p:sldId id="268" r:id="rId18"/>
    <p:sldId id="269" r:id="rId19"/>
    <p:sldId id="270" r:id="rId20"/>
    <p:sldId id="300" r:id="rId21"/>
    <p:sldId id="301" r:id="rId22"/>
    <p:sldId id="302" r:id="rId23"/>
    <p:sldId id="303" r:id="rId24"/>
    <p:sldId id="304" r:id="rId25"/>
    <p:sldId id="271" r:id="rId26"/>
    <p:sldId id="272" r:id="rId27"/>
    <p:sldId id="274" r:id="rId28"/>
    <p:sldId id="305" r:id="rId29"/>
    <p:sldId id="306" r:id="rId30"/>
    <p:sldId id="307" r:id="rId31"/>
    <p:sldId id="308" r:id="rId32"/>
    <p:sldId id="309" r:id="rId33"/>
    <p:sldId id="276" r:id="rId34"/>
    <p:sldId id="310" r:id="rId35"/>
    <p:sldId id="277" r:id="rId36"/>
    <p:sldId id="291" r:id="rId37"/>
    <p:sldId id="292" r:id="rId38"/>
    <p:sldId id="293" r:id="rId39"/>
    <p:sldId id="295" r:id="rId4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25134" autoAdjust="0"/>
  </p:normalViewPr>
  <p:slideViewPr>
    <p:cSldViewPr>
      <p:cViewPr varScale="1">
        <p:scale>
          <a:sx n="56" d="100"/>
          <a:sy n="56" d="100"/>
        </p:scale>
        <p:origin x="282"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54FA1C0-D561-402D-94BF-1A92B0BEDDD8}" type="datetimeFigureOut">
              <a:rPr lang="en-US" smtClean="0"/>
              <a:t>4/11/2024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1A08D4A-C363-489A-8E43-8E6E3849222E}" type="slidenum">
              <a:rPr lang="en-US" smtClean="0"/>
              <a:t>‹#›</a:t>
            </a:fld>
            <a:endParaRPr lang="en-US"/>
          </a:p>
        </p:txBody>
      </p:sp>
    </p:spTree>
    <p:extLst>
      <p:ext uri="{BB962C8B-B14F-4D97-AF65-F5344CB8AC3E}">
        <p14:creationId xmlns:p14="http://schemas.microsoft.com/office/powerpoint/2010/main" val="3830384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24180EA3-12FF-4BB3-91CC-B137C84F2E6F}" type="datetimeFigureOut">
              <a:rPr lang="en-US" smtClean="0"/>
              <a:t>4/11/2024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F15B1695-5F88-4715-9276-C7C233D3CD05}" type="slidenum">
              <a:rPr lang="en-US" smtClean="0"/>
              <a:t>‹#›</a:t>
            </a:fld>
            <a:endParaRPr lang="en-US"/>
          </a:p>
        </p:txBody>
      </p:sp>
    </p:spTree>
    <p:extLst>
      <p:ext uri="{BB962C8B-B14F-4D97-AF65-F5344CB8AC3E}">
        <p14:creationId xmlns:p14="http://schemas.microsoft.com/office/powerpoint/2010/main" val="749429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oregonlaws.org/ors/161.255"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Specific Torts</a:t>
            </a:r>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A "tort" is a private wrong or injury, other than breach of contract, for which the court will provide a remedy in the form of a legal action to recover "damages" (compensation for the loss, as discussed below). Every tort claim has three essential elements: </a:t>
            </a:r>
          </a:p>
          <a:p>
            <a:r>
              <a:rPr lang="en-US" sz="1200" b="0" i="0" u="none" strike="noStrike" kern="1200" baseline="0" dirty="0">
                <a:solidFill>
                  <a:schemeClr val="tx1"/>
                </a:solidFill>
                <a:latin typeface="+mn-lt"/>
                <a:ea typeface="+mn-ea"/>
                <a:cs typeface="+mn-cs"/>
              </a:rPr>
              <a:t>1. One party has a legal duty to another (often the duty to exercise due care) </a:t>
            </a:r>
          </a:p>
          <a:p>
            <a:r>
              <a:rPr lang="en-US" sz="1200" b="0" i="0" u="none" strike="noStrike" kern="1200" baseline="0" dirty="0">
                <a:solidFill>
                  <a:schemeClr val="tx1"/>
                </a:solidFill>
                <a:latin typeface="+mn-lt"/>
                <a:ea typeface="+mn-ea"/>
                <a:cs typeface="+mn-cs"/>
              </a:rPr>
              <a:t>2. The party breaches that legal duty </a:t>
            </a:r>
          </a:p>
          <a:p>
            <a:r>
              <a:rPr lang="en-US" sz="1200" b="0" i="0" u="none" strike="noStrike" kern="1200" baseline="0" dirty="0">
                <a:solidFill>
                  <a:schemeClr val="tx1"/>
                </a:solidFill>
                <a:latin typeface="+mn-lt"/>
                <a:ea typeface="+mn-ea"/>
                <a:cs typeface="+mn-cs"/>
              </a:rPr>
              <a:t>3. The other party (or their property) is injured or damaged as a direct result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Simply stated, if you commit a tort ("tortious act") you can be sued for damages by the injured party. If you commit a crime, you can be charged and prosecuted by a government body and penalized. Some acts, such as trespass and assault, may be both torts and crimes.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4</a:t>
            </a:fld>
            <a:endParaRPr lang="en-US"/>
          </a:p>
        </p:txBody>
      </p:sp>
    </p:spTree>
    <p:extLst>
      <p:ext uri="{BB962C8B-B14F-4D97-AF65-F5344CB8AC3E}">
        <p14:creationId xmlns:p14="http://schemas.microsoft.com/office/powerpoint/2010/main" val="3148474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A private security professional who has made a citizen’s arrest must turn the arrestee over to law enforcement without “undue delay.” If law enforcement does not arrive within a “reasonable time” the arrestee should be released; it is then the role of law enforcement to find and arrest the suspect. (remember explanation of “take” or “deliver” arrested person.) </a:t>
            </a:r>
          </a:p>
          <a:p>
            <a:r>
              <a:rPr lang="en-US" sz="1200" b="0" i="0" u="none" strike="noStrike" kern="1200" baseline="0" dirty="0">
                <a:solidFill>
                  <a:schemeClr val="tx1"/>
                </a:solidFill>
                <a:latin typeface="+mn-lt"/>
                <a:ea typeface="+mn-ea"/>
                <a:cs typeface="+mn-cs"/>
              </a:rPr>
              <a:t>A private security professional should keep the person they have placed under citizen’s arrest on the same property where the crime was committed.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13</a:t>
            </a:fld>
            <a:endParaRPr lang="en-US"/>
          </a:p>
        </p:txBody>
      </p:sp>
    </p:spTree>
    <p:extLst>
      <p:ext uri="{BB962C8B-B14F-4D97-AF65-F5344CB8AC3E}">
        <p14:creationId xmlns:p14="http://schemas.microsoft.com/office/powerpoint/2010/main" val="3796563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Consent to search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Private security professionals may need to search people in order to recover property or for their own safety; but there are legal restrictions on searching people or their property. </a:t>
            </a:r>
          </a:p>
          <a:p>
            <a:r>
              <a:rPr lang="en-US" sz="1200" b="0" i="0" u="none" strike="noStrike" kern="1200" baseline="0" dirty="0">
                <a:solidFill>
                  <a:schemeClr val="tx1"/>
                </a:solidFill>
                <a:latin typeface="+mn-lt"/>
                <a:ea typeface="+mn-ea"/>
                <a:cs typeface="+mn-cs"/>
              </a:rPr>
              <a:t>Legally, the safest way to conduct a search is to obtain the person’s consent. </a:t>
            </a:r>
          </a:p>
          <a:p>
            <a:r>
              <a:rPr lang="en-US" sz="1200" b="1" i="0" u="none" strike="noStrike" kern="1200" baseline="0" dirty="0">
                <a:solidFill>
                  <a:schemeClr val="tx1"/>
                </a:solidFill>
                <a:latin typeface="+mn-lt"/>
                <a:ea typeface="+mn-ea"/>
                <a:cs typeface="+mn-cs"/>
              </a:rPr>
              <a:t>Example</a:t>
            </a:r>
            <a:r>
              <a:rPr lang="en-US" sz="1200" b="0" i="0" u="none" strike="noStrike" kern="1200" baseline="0" dirty="0">
                <a:solidFill>
                  <a:schemeClr val="tx1"/>
                </a:solidFill>
                <a:latin typeface="+mn-lt"/>
                <a:ea typeface="+mn-ea"/>
                <a:cs typeface="+mn-cs"/>
              </a:rPr>
              <a:t>: You ask a person entering a nightclub to search their backpack and the person says, “Sure, go ahead;” that should be considered valid consent. </a:t>
            </a:r>
          </a:p>
          <a:p>
            <a:r>
              <a:rPr lang="en-US" sz="1200" b="1" i="0" u="none" strike="noStrike" kern="1200" baseline="0" dirty="0">
                <a:solidFill>
                  <a:schemeClr val="tx1"/>
                </a:solidFill>
                <a:latin typeface="+mn-lt"/>
                <a:ea typeface="+mn-ea"/>
                <a:cs typeface="+mn-cs"/>
              </a:rPr>
              <a:t>Searching citizens upon entering a facility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Persons entering a facility (for business or personal reasons) are often required to submit to a search in order to gain access to the facility. Private security professionals may operate metal detector stations and perform physical pat downs, as well as baggage checks for those entering or leaving the facility. </a:t>
            </a:r>
          </a:p>
          <a:p>
            <a:r>
              <a:rPr lang="en-US" sz="1200" b="0" i="0" u="none" strike="noStrike" kern="1200" baseline="0" dirty="0">
                <a:solidFill>
                  <a:schemeClr val="tx1"/>
                </a:solidFill>
                <a:latin typeface="+mn-lt"/>
                <a:ea typeface="+mn-ea"/>
                <a:cs typeface="+mn-cs"/>
              </a:rPr>
              <a:t> Although searches and pat-downs may be a requirement for a person wishing to enter the facility, no private security professional has a right to force these searches to occur </a:t>
            </a:r>
          </a:p>
          <a:p>
            <a:r>
              <a:rPr lang="en-US" sz="1200" b="0" i="0" u="none" strike="noStrike" kern="1200" baseline="0" dirty="0">
                <a:solidFill>
                  <a:schemeClr val="tx1"/>
                </a:solidFill>
                <a:latin typeface="+mn-lt"/>
                <a:ea typeface="+mn-ea"/>
                <a:cs typeface="+mn-cs"/>
              </a:rPr>
              <a:t> Even if the person has consented in writing to the search, they may withdraw that consent at any time </a:t>
            </a:r>
          </a:p>
          <a:p>
            <a:r>
              <a:rPr lang="en-US" sz="1200" b="0" i="0" u="none" strike="noStrike" kern="1200" baseline="0" dirty="0">
                <a:solidFill>
                  <a:schemeClr val="tx1"/>
                </a:solidFill>
                <a:latin typeface="+mn-lt"/>
                <a:ea typeface="+mn-ea"/>
                <a:cs typeface="+mn-cs"/>
              </a:rPr>
              <a:t> While a person may be denied entry to a facility for refusing to submit to such policies, the private security professional may not force a search of someone, even if they have already gained access. To compel someone to submit to any search or pat-downs may be grounds for a civil "tort" lawsuit, as well as a potential criminal charge against the private security professional </a:t>
            </a:r>
          </a:p>
          <a:p>
            <a:endParaRPr lang="en-US" dirty="0"/>
          </a:p>
          <a:p>
            <a:r>
              <a:rPr lang="en-US" sz="1200" b="1" i="0" u="none" strike="noStrike" kern="1200" baseline="0" dirty="0">
                <a:solidFill>
                  <a:schemeClr val="tx1"/>
                </a:solidFill>
                <a:latin typeface="+mn-lt"/>
                <a:ea typeface="+mn-ea"/>
                <a:cs typeface="+mn-cs"/>
              </a:rPr>
              <a:t>Searching citizens upon leaving a facility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Even if the client's policy is to allow inspection of the baggage of persons leaving the property, a private security professional may not lawfully detain someone who refuses to submit to a search and may not detain their baggage, unless the elements necessary for a "citizen arrest" are present. </a:t>
            </a:r>
          </a:p>
          <a:p>
            <a:r>
              <a:rPr lang="en-US" sz="1200" b="0" i="0" u="none" strike="noStrike" kern="1200" baseline="0" dirty="0">
                <a:solidFill>
                  <a:schemeClr val="tx1"/>
                </a:solidFill>
                <a:latin typeface="+mn-lt"/>
                <a:ea typeface="+mn-ea"/>
                <a:cs typeface="+mn-cs"/>
              </a:rPr>
              <a:t> Merely suspecting a person of stealing because they refuse to allow a search of their baggage is not sufficient grounds to lawfully detain or place a person under "citizen’s arrest" </a:t>
            </a:r>
          </a:p>
          <a:p>
            <a:r>
              <a:rPr lang="en-US" sz="1200" b="0" i="0" u="none" strike="noStrike" kern="1200" baseline="0" dirty="0">
                <a:solidFill>
                  <a:schemeClr val="tx1"/>
                </a:solidFill>
                <a:latin typeface="+mn-lt"/>
                <a:ea typeface="+mn-ea"/>
                <a:cs typeface="+mn-cs"/>
              </a:rPr>
              <a:t> Unless the private security professional has personally witnessed a crime occur in their presence, the most advisable action is to report such a person’s refusal to allow the search and allow that company to investigate, rather than act without the full facts and potentially incur a law suit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Lawful owner of property to be searched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conducting searches of property, such as a vehicle or a purse, the consent to search must be from the lawful owner or person in charge of that property. </a:t>
            </a:r>
          </a:p>
          <a:p>
            <a:r>
              <a:rPr lang="en-US" sz="1200" b="0" i="0" u="none" strike="noStrike" kern="1200" baseline="0" dirty="0">
                <a:solidFill>
                  <a:schemeClr val="tx1"/>
                </a:solidFill>
                <a:latin typeface="+mn-lt"/>
                <a:ea typeface="+mn-ea"/>
                <a:cs typeface="+mn-cs"/>
              </a:rPr>
              <a:t> When in doubt, it is advisable not to conduct the search until proper authorization has been obtained </a:t>
            </a:r>
          </a:p>
          <a:p>
            <a:r>
              <a:rPr lang="en-US" sz="1200" b="0" i="0" u="none" strike="noStrike" kern="1200" baseline="0" dirty="0">
                <a:solidFill>
                  <a:schemeClr val="tx1"/>
                </a:solidFill>
                <a:latin typeface="+mn-lt"/>
                <a:ea typeface="+mn-ea"/>
                <a:cs typeface="+mn-cs"/>
              </a:rPr>
              <a:t> If police involvement is expected and there is a question as to the legal right to search, wait for the police to conduct searches in a manner that reduces the risk of liability </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14</a:t>
            </a:fld>
            <a:endParaRPr lang="en-US"/>
          </a:p>
        </p:txBody>
      </p:sp>
    </p:spTree>
    <p:extLst>
      <p:ext uri="{BB962C8B-B14F-4D97-AF65-F5344CB8AC3E}">
        <p14:creationId xmlns:p14="http://schemas.microsoft.com/office/powerpoint/2010/main" val="2302384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Surveillance </a:t>
            </a:r>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Privacy law and surveillance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Private security services often involve observing and reporting on the activity of others. These observations are accomplished by conducting “surveillance” (the purposeful act of scrutinizing the activity of another). Sometimes this is accomplished by the unaided eye, sometimes with the help of special tools. </a:t>
            </a:r>
          </a:p>
          <a:p>
            <a:r>
              <a:rPr lang="en-US" sz="1200" b="1" i="0" u="none" strike="noStrike" kern="1200" baseline="0" dirty="0">
                <a:solidFill>
                  <a:schemeClr val="tx1"/>
                </a:solidFill>
                <a:latin typeface="+mn-lt"/>
                <a:ea typeface="+mn-ea"/>
                <a:cs typeface="+mn-cs"/>
              </a:rPr>
              <a:t>Guidelines: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As a general rule, each person has the right to privacy in areas where there is a reasonable expectation of privacy </a:t>
            </a:r>
          </a:p>
          <a:p>
            <a:r>
              <a:rPr lang="en-US" sz="1200" b="0" i="0" u="none" strike="noStrike" kern="1200" baseline="0" dirty="0">
                <a:solidFill>
                  <a:schemeClr val="tx1"/>
                </a:solidFill>
                <a:latin typeface="+mn-lt"/>
                <a:ea typeface="+mn-ea"/>
                <a:cs typeface="+mn-cs"/>
              </a:rPr>
              <a:t> Whether or not privacy laws are violated depends on the reasonableness of the expectation of privacy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Example</a:t>
            </a:r>
            <a:r>
              <a:rPr lang="en-US" sz="1200" b="0" i="0" u="none" strike="noStrike" kern="1200" baseline="0" dirty="0">
                <a:solidFill>
                  <a:schemeClr val="tx1"/>
                </a:solidFill>
                <a:latin typeface="+mn-lt"/>
                <a:ea typeface="+mn-ea"/>
                <a:cs typeface="+mn-cs"/>
              </a:rPr>
              <a:t>: If you inadvertently/unintentionally see someone undressing through their open window as you drive on a public street, that person does not have a reasonable expectation of privacy. If you approach the window and peek through a crack in closed blinds, you have violated their expectation of privacy. </a:t>
            </a:r>
          </a:p>
          <a:p>
            <a:r>
              <a:rPr lang="en-US" sz="1200" b="1" i="0" u="none" strike="noStrike" kern="1200" baseline="0" dirty="0">
                <a:solidFill>
                  <a:schemeClr val="tx1"/>
                </a:solidFill>
                <a:latin typeface="+mn-lt"/>
                <a:ea typeface="+mn-ea"/>
                <a:cs typeface="+mn-cs"/>
              </a:rPr>
              <a:t>Electronic surveillance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laws regarding the use of electronic equipment used to conduct surveillance (cell phone cameras, video, listening devices, etc.) are complicated and change frequently. </a:t>
            </a:r>
          </a:p>
          <a:p>
            <a:r>
              <a:rPr lang="en-US" sz="1200" b="0" i="0" u="none" strike="noStrike" kern="1200" baseline="0" dirty="0">
                <a:solidFill>
                  <a:schemeClr val="tx1"/>
                </a:solidFill>
                <a:latin typeface="+mn-lt"/>
                <a:ea typeface="+mn-ea"/>
                <a:cs typeface="+mn-cs"/>
              </a:rPr>
              <a:t> Consult your client’s or employer’s policies relating to electronic surveillance. </a:t>
            </a:r>
          </a:p>
          <a:p>
            <a:r>
              <a:rPr lang="en-US" sz="1200" b="0" i="0" u="none" strike="noStrike" kern="1200" baseline="0" dirty="0">
                <a:solidFill>
                  <a:schemeClr val="tx1"/>
                </a:solidFill>
                <a:latin typeface="+mn-lt"/>
                <a:ea typeface="+mn-ea"/>
                <a:cs typeface="+mn-cs"/>
              </a:rPr>
              <a:t> Use these guidelines when video recording others; in a private place, such as a bathroom, there is an expectation of privacy. In a public place there is a diminished expectation of privacy </a:t>
            </a:r>
          </a:p>
          <a:p>
            <a:r>
              <a:rPr lang="en-US" sz="1200" b="0" i="0" u="none" strike="noStrike" kern="1200" baseline="0" dirty="0">
                <a:solidFill>
                  <a:schemeClr val="tx1"/>
                </a:solidFill>
                <a:latin typeface="+mn-lt"/>
                <a:ea typeface="+mn-ea"/>
                <a:cs typeface="+mn-cs"/>
              </a:rPr>
              <a:t> Depending on the authority granted to you or your company by a property owner, you may have the authority to restrict or prohibit all types of activity (including video recording) on a property being protected </a:t>
            </a:r>
          </a:p>
          <a:p>
            <a:r>
              <a:rPr lang="en-US" sz="1200" b="1" i="0" u="none" strike="noStrike" kern="1200" baseline="0" dirty="0">
                <a:solidFill>
                  <a:schemeClr val="tx1"/>
                </a:solidFill>
                <a:latin typeface="+mn-lt"/>
                <a:ea typeface="+mn-ea"/>
                <a:cs typeface="+mn-cs"/>
              </a:rPr>
              <a:t>Recording conversations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It is illegal in Oregon to record a phone conversation unless consent is given by at least one participant in the conversation15 </a:t>
            </a:r>
          </a:p>
          <a:p>
            <a:r>
              <a:rPr lang="en-US" sz="1200" b="0" i="0" u="none" strike="noStrike" kern="1200" baseline="0" dirty="0">
                <a:solidFill>
                  <a:schemeClr val="tx1"/>
                </a:solidFill>
                <a:latin typeface="+mn-lt"/>
                <a:ea typeface="+mn-ea"/>
                <a:cs typeface="+mn-cs"/>
              </a:rPr>
              <a:t> It is illegal in Oregon to record other conversations unless all parties to the conversation are informed it is being recorded16 </a:t>
            </a:r>
          </a:p>
          <a:p>
            <a:r>
              <a:rPr lang="en-US" sz="1200" b="0" i="0" u="none" strike="noStrike" kern="1200" baseline="0" dirty="0">
                <a:solidFill>
                  <a:schemeClr val="tx1"/>
                </a:solidFill>
                <a:latin typeface="+mn-lt"/>
                <a:ea typeface="+mn-ea"/>
                <a:cs typeface="+mn-cs"/>
              </a:rPr>
              <a:t> A qualifier on this statute is found in subsection (6)(c) which reads, “Prohibitions . . .do not apply to persons . . . with an unconcealed recording device . . . that are part of . . . private meetings or conferences if all others involved knew or reasonably should have known that the recording was being made.” </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15</a:t>
            </a:fld>
            <a:endParaRPr lang="en-US"/>
          </a:p>
        </p:txBody>
      </p:sp>
    </p:spTree>
    <p:extLst>
      <p:ext uri="{BB962C8B-B14F-4D97-AF65-F5344CB8AC3E}">
        <p14:creationId xmlns:p14="http://schemas.microsoft.com/office/powerpoint/2010/main" val="36281514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State Law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ORS 659A.403 provides as follows: </a:t>
            </a:r>
          </a:p>
          <a:p>
            <a:r>
              <a:rPr lang="en-US" sz="1200" b="0" i="0" u="none" strike="noStrike" kern="1200" baseline="0" dirty="0">
                <a:solidFill>
                  <a:schemeClr val="tx1"/>
                </a:solidFill>
                <a:latin typeface="+mn-lt"/>
                <a:ea typeface="+mn-ea"/>
                <a:cs typeface="+mn-cs"/>
              </a:rPr>
              <a:t>(1) Except as provided in subsection (2) of this section, all persons within the jurisdiction of this state are entitled to the full and equal accommodations, advantages, facilities and privileges of any place of public accommodation, without any distinction, discrimination or restriction on account of race, color, religion, sex, sexual orientation, national origin, marital status or age if the individual is 18 years of age or older. </a:t>
            </a:r>
          </a:p>
          <a:p>
            <a:r>
              <a:rPr lang="en-US" sz="1200" b="0" i="0" u="none" strike="noStrike" kern="1200" baseline="0" dirty="0">
                <a:solidFill>
                  <a:schemeClr val="tx1"/>
                </a:solidFill>
                <a:latin typeface="+mn-lt"/>
                <a:ea typeface="+mn-ea"/>
                <a:cs typeface="+mn-cs"/>
              </a:rPr>
              <a:t>(2) Subsection (1) of this section does not prohibit: </a:t>
            </a:r>
          </a:p>
          <a:p>
            <a:r>
              <a:rPr lang="en-US" sz="1200" b="0" i="0" u="none" strike="noStrike" kern="1200" baseline="0" dirty="0">
                <a:solidFill>
                  <a:schemeClr val="tx1"/>
                </a:solidFill>
                <a:latin typeface="+mn-lt"/>
                <a:ea typeface="+mn-ea"/>
                <a:cs typeface="+mn-cs"/>
              </a:rPr>
              <a:t>(a)The enforcement of laws governing the consumption of alcoholic beverages by minors and the frequenting by minors of places of public accommodation where alcoholic beverages are served; or </a:t>
            </a:r>
          </a:p>
          <a:p>
            <a:r>
              <a:rPr lang="en-US" sz="1200" b="0" i="0" u="none" strike="noStrike" kern="1200" baseline="0" dirty="0">
                <a:solidFill>
                  <a:schemeClr val="tx1"/>
                </a:solidFill>
                <a:latin typeface="+mn-lt"/>
                <a:ea typeface="+mn-ea"/>
                <a:cs typeface="+mn-cs"/>
              </a:rPr>
              <a:t>(b)The offering of special rates or services to persons 50 years of age or older. </a:t>
            </a:r>
          </a:p>
          <a:p>
            <a:r>
              <a:rPr lang="en-US" sz="1200" b="0" i="0" u="none" strike="noStrike" kern="1200" baseline="0" dirty="0">
                <a:solidFill>
                  <a:schemeClr val="tx1"/>
                </a:solidFill>
                <a:latin typeface="+mn-lt"/>
                <a:ea typeface="+mn-ea"/>
                <a:cs typeface="+mn-cs"/>
              </a:rPr>
              <a:t>(3)It is an unlawful practice for any person to deny full and equal accommodations, advantages, facilities and privileges of any place of public accommodation in violation of this section. </a:t>
            </a:r>
          </a:p>
          <a:p>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15B1695-5F88-4715-9276-C7C233D3CD05}" type="slidenum">
              <a:rPr lang="en-US" smtClean="0"/>
              <a:t>16</a:t>
            </a:fld>
            <a:endParaRPr lang="en-US"/>
          </a:p>
        </p:txBody>
      </p:sp>
    </p:spTree>
    <p:extLst>
      <p:ext uri="{BB962C8B-B14F-4D97-AF65-F5344CB8AC3E}">
        <p14:creationId xmlns:p14="http://schemas.microsoft.com/office/powerpoint/2010/main" val="36029203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Place of public accommodation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(a)Any place or service offering to the public accommodations, advantages, facilities or privileges whether in the nature of goods, services, lodgings, amusements, transportation or otherwise. </a:t>
            </a:r>
          </a:p>
          <a:p>
            <a:r>
              <a:rPr lang="en-US" sz="1200" b="0" i="0" u="none" strike="noStrike" kern="1200" baseline="0" dirty="0">
                <a:solidFill>
                  <a:schemeClr val="tx1"/>
                </a:solidFill>
                <a:latin typeface="+mn-lt"/>
                <a:ea typeface="+mn-ea"/>
                <a:cs typeface="+mn-cs"/>
              </a:rPr>
              <a:t>(b)Any place that is open to the public and owned or maintained by a public body, as defined in ORS 174.109 (Public body defined), </a:t>
            </a:r>
          </a:p>
          <a:p>
            <a:r>
              <a:rPr lang="en-US" sz="1200" b="0" i="0" u="none" strike="noStrike" kern="1200" baseline="0" dirty="0">
                <a:solidFill>
                  <a:schemeClr val="tx1"/>
                </a:solidFill>
                <a:latin typeface="+mn-lt"/>
                <a:ea typeface="+mn-ea"/>
                <a:cs typeface="+mn-cs"/>
              </a:rPr>
              <a:t>(c)Any service to the public that is provided by a public body, as defined in ORS 174.109 (Public body defined), regardless of whether the service is commercial in nature. It is also unlawful to "aid or abet" any place of public accommodation in acts of discrimination.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17</a:t>
            </a:fld>
            <a:endParaRPr lang="en-US"/>
          </a:p>
        </p:txBody>
      </p:sp>
    </p:spTree>
    <p:extLst>
      <p:ext uri="{BB962C8B-B14F-4D97-AF65-F5344CB8AC3E}">
        <p14:creationId xmlns:p14="http://schemas.microsoft.com/office/powerpoint/2010/main" val="39190811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Civil Recourse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Any person who has been discriminated against by any employee or person acting on behalf of a place of public accommodation in violation of these statutes can bring a legal claim against the operator or manager, against the discriminating employee or person acting on behalf of the place of public accommodation, and/ or any abettor in the discrimination.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18</a:t>
            </a:fld>
            <a:endParaRPr lang="en-US"/>
          </a:p>
        </p:txBody>
      </p:sp>
    </p:spTree>
    <p:extLst>
      <p:ext uri="{BB962C8B-B14F-4D97-AF65-F5344CB8AC3E}">
        <p14:creationId xmlns:p14="http://schemas.microsoft.com/office/powerpoint/2010/main" val="1695908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Federal Law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There is no "common law" claim, such as claim in tort, for recovering damages from a person or entity that has violated one's rights protected by the U.S. Constitutional. However, federal legislation provides such a remedy by statute. </a:t>
            </a:r>
          </a:p>
          <a:p>
            <a:r>
              <a:rPr lang="en-US" sz="1200" b="0" i="0" u="none" strike="noStrike" kern="1200" baseline="0" dirty="0">
                <a:solidFill>
                  <a:schemeClr val="tx1"/>
                </a:solidFill>
                <a:latin typeface="+mn-lt"/>
                <a:ea typeface="+mn-ea"/>
                <a:cs typeface="+mn-cs"/>
              </a:rPr>
              <a:t>Specifically, the law provides: 20 </a:t>
            </a:r>
          </a:p>
          <a:p>
            <a:r>
              <a:rPr lang="en-US" sz="1200" b="0" i="0" u="none" strike="noStrike" kern="1200" baseline="0" dirty="0">
                <a:solidFill>
                  <a:schemeClr val="tx1"/>
                </a:solidFill>
                <a:latin typeface="+mn-lt"/>
                <a:ea typeface="+mn-ea"/>
                <a:cs typeface="+mn-cs"/>
              </a:rPr>
              <a:t>"Every person who, under color of any statute, ordinance, regulation, custom, or usage, of any State or Territory or the District of Columbia, subjects, or causes to be subjected, any citizen of the United States or other person within the jurisdiction thereof to the deprivation of any rights, privileges, or immunities secured by the Constitution and laws, shall be liable to the party injured in an action at law, suit in equity, or other proper proceeding for redress…." </a:t>
            </a:r>
          </a:p>
          <a:p>
            <a:r>
              <a:rPr lang="en-US" sz="1200" b="0" i="0" u="none" strike="noStrike" kern="1200" baseline="0" dirty="0">
                <a:solidFill>
                  <a:schemeClr val="tx1"/>
                </a:solidFill>
                <a:latin typeface="+mn-lt"/>
                <a:ea typeface="+mn-ea"/>
                <a:cs typeface="+mn-cs"/>
              </a:rPr>
              <a:t>Generally, “under color of any statute” applies only to government action (public bodies), therefore, unless you were working for a public entity, this would not be applicable. Claims against public bodies and public employees under this statute are common in cases alleging false arrest or imprisonment, excessive force, impingement of First Amendment rights (speech, assembly, religion), and violations of due process rights.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19</a:t>
            </a:fld>
            <a:endParaRPr lang="en-US"/>
          </a:p>
        </p:txBody>
      </p:sp>
    </p:spTree>
    <p:extLst>
      <p:ext uri="{BB962C8B-B14F-4D97-AF65-F5344CB8AC3E}">
        <p14:creationId xmlns:p14="http://schemas.microsoft.com/office/powerpoint/2010/main" val="35343380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ADA Title III - Places of Public Accommodation21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ADA is a wide-ranging civil rights law prohibiting discrimination based on "disability". Much of the ADA deals with employment (Title I), public entities, and public transportation (Title II) and is not very likely to impact your work in private security. Title III, however, prohibits discrimination on the basis of disability in the activities of places of public accommodation (businesses that are generally open to the public and that fall into one of 12 categories listed in the ADA, such as restaurants, movie theaters, schools, day care facilities, recreation facilities. </a:t>
            </a:r>
          </a:p>
          <a:p>
            <a:r>
              <a:rPr lang="en-US" sz="1200" b="1" i="0" u="none" strike="noStrike" kern="1200" baseline="0" dirty="0">
                <a:solidFill>
                  <a:schemeClr val="tx1"/>
                </a:solidFill>
                <a:latin typeface="+mn-lt"/>
                <a:ea typeface="+mn-ea"/>
                <a:cs typeface="+mn-cs"/>
              </a:rPr>
              <a:t>Definition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Under the ADA, an individual with a disability is defined as a person who has a physical or mental impairment that substantially limits one or more major life activities, a person who has a history or record of such an impairment, or a person who is perceived by others as having such an impairment.22 </a:t>
            </a:r>
          </a:p>
          <a:p>
            <a:r>
              <a:rPr lang="en-US" sz="1200" b="0" i="0" u="none" strike="noStrike" kern="1200" baseline="0" dirty="0">
                <a:solidFill>
                  <a:schemeClr val="tx1"/>
                </a:solidFill>
                <a:latin typeface="+mn-lt"/>
                <a:ea typeface="+mn-ea"/>
                <a:cs typeface="+mn-cs"/>
              </a:rPr>
              <a:t>The area where private security professionals are most likely to come in contact with disability discrimination law is in the context of laws regarding "service animals."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20</a:t>
            </a:fld>
            <a:endParaRPr lang="en-US"/>
          </a:p>
        </p:txBody>
      </p:sp>
    </p:spTree>
    <p:extLst>
      <p:ext uri="{BB962C8B-B14F-4D97-AF65-F5344CB8AC3E}">
        <p14:creationId xmlns:p14="http://schemas.microsoft.com/office/powerpoint/2010/main" val="5391440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23 U.</a:t>
            </a:r>
          </a:p>
          <a:p>
            <a:r>
              <a:rPr lang="en-US" sz="1200" b="1" i="0" u="none" strike="noStrike" kern="1200" baseline="0" dirty="0">
                <a:solidFill>
                  <a:schemeClr val="tx1"/>
                </a:solidFill>
                <a:latin typeface="+mn-lt"/>
                <a:ea typeface="+mn-ea"/>
                <a:cs typeface="+mn-cs"/>
              </a:rPr>
              <a:t>Definition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OAR 736-010-0015 defines a service animal as, “any dog that is individually trained to do work or perform tasks for the benefit of an individual with a disability, including a physical, sensory, psychiatric, intellectual, or other mental disability . . . The work or tasks performed by a service animal must be directly related to the handler’s disability. The crime deterrent effects of an animal’s presence and the provision of emotional support, well-being, comfort, or companionship do not constitute work or tasks for the purposes of this definition.” </a:t>
            </a:r>
          </a:p>
          <a:p>
            <a:r>
              <a:rPr lang="en-US" sz="1200" b="0" i="0" u="none" strike="noStrike" kern="1200" baseline="0" dirty="0">
                <a:solidFill>
                  <a:schemeClr val="tx1"/>
                </a:solidFill>
                <a:latin typeface="+mn-lt"/>
                <a:ea typeface="+mn-ea"/>
                <a:cs typeface="+mn-cs"/>
              </a:rPr>
              <a:t>The Department of Justice’s revised ADA regulations include a new provision for miniature horses that have been trained to do work or perform tasks for people with disabilities. </a:t>
            </a:r>
          </a:p>
          <a:p>
            <a:r>
              <a:rPr lang="en-US" sz="1200" b="1" i="0" u="none" strike="noStrike" kern="1200" baseline="0" dirty="0">
                <a:solidFill>
                  <a:schemeClr val="tx1"/>
                </a:solidFill>
                <a:latin typeface="+mn-lt"/>
                <a:ea typeface="+mn-ea"/>
                <a:cs typeface="+mn-cs"/>
              </a:rPr>
              <a:t>Where service animals are allowed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State and local governments, businesses, and nonprofit organizations that serve the public generally must allow service animals to accompany people with disabilities in all areas of the facility where the public is normally allowed to go. </a:t>
            </a:r>
          </a:p>
          <a:p>
            <a:r>
              <a:rPr lang="en-US" sz="1200" b="1" i="0" u="none" strike="noStrike" kern="1200" baseline="0" dirty="0">
                <a:solidFill>
                  <a:schemeClr val="tx1"/>
                </a:solidFill>
                <a:latin typeface="+mn-lt"/>
                <a:ea typeface="+mn-ea"/>
                <a:cs typeface="+mn-cs"/>
              </a:rPr>
              <a:t>Service animals must be under control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Service animals must be harnessed, leashed, or tethered, unless these devices interfere with the service animal’s work or the individual’s disability prevents using these devices. In that case, the individual must maintain control of the animal through voice, signal, or other effective controls. </a:t>
            </a:r>
            <a:r>
              <a:rPr lang="en-US" sz="1200" b="1" i="0" u="none" strike="noStrike" kern="1200" baseline="0" dirty="0">
                <a:solidFill>
                  <a:schemeClr val="tx1"/>
                </a:solidFill>
                <a:latin typeface="+mn-lt"/>
                <a:ea typeface="+mn-ea"/>
                <a:cs typeface="+mn-cs"/>
              </a:rPr>
              <a:t>Applicability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“Comfort,” “therapy” or “emotional support animals” do not meet the definition of an assistance animal </a:t>
            </a:r>
          </a:p>
          <a:p>
            <a:r>
              <a:rPr lang="en-US" sz="1200" b="0" i="0" u="none" strike="noStrike" kern="1200" baseline="0" dirty="0">
                <a:solidFill>
                  <a:schemeClr val="tx1"/>
                </a:solidFill>
                <a:latin typeface="+mn-lt"/>
                <a:ea typeface="+mn-ea"/>
                <a:cs typeface="+mn-cs"/>
              </a:rPr>
              <a:t> A guide dog puppy that is being raised and trained to be a guide dog should be afforded the same privileges as certified guide dog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Limited Inquiries about Service Animals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situations where it is not apparent that the animal is a service animal, a business may ask two questions to help determine whether the animal may be properly permitted into the business: </a:t>
            </a:r>
          </a:p>
          <a:p>
            <a:r>
              <a:rPr lang="en-US" sz="1200" b="0" i="0" u="none" strike="noStrike" kern="1200" baseline="0" dirty="0">
                <a:solidFill>
                  <a:schemeClr val="tx1"/>
                </a:solidFill>
                <a:latin typeface="+mn-lt"/>
                <a:ea typeface="+mn-ea"/>
                <a:cs typeface="+mn-cs"/>
              </a:rPr>
              <a:t> Is the animal required because of a disability? </a:t>
            </a:r>
          </a:p>
          <a:p>
            <a:r>
              <a:rPr lang="en-US" sz="1200" b="0" i="0" u="none" strike="noStrike" kern="1200" baseline="0" dirty="0">
                <a:solidFill>
                  <a:schemeClr val="tx1"/>
                </a:solidFill>
                <a:latin typeface="+mn-lt"/>
                <a:ea typeface="+mn-ea"/>
                <a:cs typeface="+mn-cs"/>
              </a:rPr>
              <a:t> What work or task has the animal been trained to perform?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No other inquiries about an individual's disability or the service animal are permitted. Businesses cannot require proof of certification or medical documentation as a condition for entry.</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21</a:t>
            </a:fld>
            <a:endParaRPr lang="en-US"/>
          </a:p>
        </p:txBody>
      </p:sp>
    </p:spTree>
    <p:extLst>
      <p:ext uri="{BB962C8B-B14F-4D97-AF65-F5344CB8AC3E}">
        <p14:creationId xmlns:p14="http://schemas.microsoft.com/office/powerpoint/2010/main" val="20834647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 civil law, including tort law, deals with legal relationships and legal disputes between private parties. Criminal law, on the other hand, deals with the rules and statutes that define conduct prohibited by the government because it threatens and harms public safety and welfare and that establishes punishment to be imposed for the commission of such acts.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22</a:t>
            </a:fld>
            <a:endParaRPr lang="en-US"/>
          </a:p>
        </p:txBody>
      </p:sp>
    </p:spTree>
    <p:extLst>
      <p:ext uri="{BB962C8B-B14F-4D97-AF65-F5344CB8AC3E}">
        <p14:creationId xmlns:p14="http://schemas.microsoft.com/office/powerpoint/2010/main" val="3401846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Negligence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Probably the most common tort is "negligence," which can be defined as the failure to exercise the care toward others which a reasonable and prudent person would Exercise in the circumstances resulting in an injury to another party. </a:t>
            </a:r>
          </a:p>
          <a:p>
            <a:r>
              <a:rPr lang="en-US" sz="1200" b="1" i="0" u="none" strike="noStrike" kern="1200" baseline="0" dirty="0">
                <a:solidFill>
                  <a:schemeClr val="tx1"/>
                </a:solidFill>
                <a:latin typeface="+mn-lt"/>
                <a:ea typeface="+mn-ea"/>
                <a:cs typeface="+mn-cs"/>
              </a:rPr>
              <a:t>Example</a:t>
            </a:r>
            <a:r>
              <a:rPr lang="en-US" sz="1200" b="0" i="0" u="none" strike="noStrike" kern="1200" baseline="0" dirty="0">
                <a:solidFill>
                  <a:schemeClr val="tx1"/>
                </a:solidFill>
                <a:latin typeface="+mn-lt"/>
                <a:ea typeface="+mn-ea"/>
                <a:cs typeface="+mn-cs"/>
              </a:rPr>
              <a:t>: A driver fails to be attentive while driving and crashes into another vehicle injuring the occupants.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a:t>
            </a:r>
            <a:r>
              <a:rPr lang="en-US" sz="1200" b="1" i="0" u="none" strike="noStrike" kern="1200" baseline="0" dirty="0">
                <a:solidFill>
                  <a:schemeClr val="tx1"/>
                </a:solidFill>
                <a:latin typeface="+mn-lt"/>
                <a:ea typeface="+mn-ea"/>
                <a:cs typeface="+mn-cs"/>
              </a:rPr>
              <a:t>Intentional torts</a:t>
            </a:r>
            <a:r>
              <a:rPr lang="en-US" sz="1200" b="0" i="0" u="none" strike="noStrike" kern="1200" baseline="0" dirty="0">
                <a:solidFill>
                  <a:schemeClr val="tx1"/>
                </a:solidFill>
                <a:latin typeface="+mn-lt"/>
                <a:ea typeface="+mn-ea"/>
                <a:cs typeface="+mn-cs"/>
              </a:rPr>
              <a:t>," include the following: </a:t>
            </a:r>
          </a:p>
          <a:p>
            <a:r>
              <a:rPr lang="en-US" sz="1200" b="1" i="0" u="none" strike="noStrike" kern="1200" baseline="0" dirty="0">
                <a:solidFill>
                  <a:schemeClr val="tx1"/>
                </a:solidFill>
                <a:latin typeface="+mn-lt"/>
                <a:ea typeface="+mn-ea"/>
                <a:cs typeface="+mn-cs"/>
              </a:rPr>
              <a:t>Assault and Battery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The tort of </a:t>
            </a:r>
            <a:r>
              <a:rPr lang="en-US" sz="1200" b="1" i="0" u="none" strike="noStrike" kern="1200" baseline="0" dirty="0">
                <a:solidFill>
                  <a:schemeClr val="tx1"/>
                </a:solidFill>
                <a:latin typeface="+mn-lt"/>
                <a:ea typeface="+mn-ea"/>
                <a:cs typeface="+mn-cs"/>
              </a:rPr>
              <a:t>Assault </a:t>
            </a:r>
            <a:r>
              <a:rPr lang="en-US" sz="1200" b="0" i="0" u="none" strike="noStrike" kern="1200" baseline="0" dirty="0">
                <a:solidFill>
                  <a:schemeClr val="tx1"/>
                </a:solidFill>
                <a:latin typeface="+mn-lt"/>
                <a:ea typeface="+mn-ea"/>
                <a:cs typeface="+mn-cs"/>
              </a:rPr>
              <a:t>occurs when defendant acts intentionally in a way that causes plaintiff to reasonably fear an immediate harmful contact. Assault involves a threat. </a:t>
            </a:r>
          </a:p>
          <a:p>
            <a:r>
              <a:rPr lang="en-US" sz="1200" b="0" i="0" u="none" strike="noStrike" kern="1200" baseline="0" dirty="0">
                <a:solidFill>
                  <a:schemeClr val="tx1"/>
                </a:solidFill>
                <a:latin typeface="+mn-lt"/>
                <a:ea typeface="+mn-ea"/>
                <a:cs typeface="+mn-cs"/>
              </a:rPr>
              <a:t> The tort of </a:t>
            </a:r>
            <a:r>
              <a:rPr lang="en-US" sz="1200" b="1" i="0" u="none" strike="noStrike" kern="1200" baseline="0" dirty="0">
                <a:solidFill>
                  <a:schemeClr val="tx1"/>
                </a:solidFill>
                <a:latin typeface="+mn-lt"/>
                <a:ea typeface="+mn-ea"/>
                <a:cs typeface="+mn-cs"/>
              </a:rPr>
              <a:t>Battery </a:t>
            </a:r>
            <a:r>
              <a:rPr lang="en-US" sz="1200" b="0" i="0" u="none" strike="noStrike" kern="1200" baseline="0" dirty="0">
                <a:solidFill>
                  <a:schemeClr val="tx1"/>
                </a:solidFill>
                <a:latin typeface="+mn-lt"/>
                <a:ea typeface="+mn-ea"/>
                <a:cs typeface="+mn-cs"/>
              </a:rPr>
              <a:t>is when the intentional act actually causes offensive or harmful contact with the other party. Battery involves actual harmful physical contact.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False Imprisonment and False Arrest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False imprisonment </a:t>
            </a:r>
            <a:r>
              <a:rPr lang="en-US" sz="1200" b="0" i="0" u="none" strike="noStrike" kern="1200" baseline="0" dirty="0">
                <a:solidFill>
                  <a:schemeClr val="tx1"/>
                </a:solidFill>
                <a:latin typeface="+mn-lt"/>
                <a:ea typeface="+mn-ea"/>
                <a:cs typeface="+mn-cs"/>
              </a:rPr>
              <a:t>is when defendant forcibly, and without legal justification, detains plaintiff or confines his or her freedom of movement. The force involved can be either actual physical force or a threat of force.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False arrest </a:t>
            </a:r>
            <a:r>
              <a:rPr lang="en-US" sz="1200" b="0" i="0" u="none" strike="noStrike" kern="1200" baseline="0" dirty="0">
                <a:solidFill>
                  <a:schemeClr val="tx1"/>
                </a:solidFill>
                <a:latin typeface="+mn-lt"/>
                <a:ea typeface="+mn-ea"/>
                <a:cs typeface="+mn-cs"/>
              </a:rPr>
              <a:t>is when defendant unlawfully detains plaintiff at the time of arrest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distinction between the two is that false imprisonment can occur with or without an arrest. If a private security professional or store owner unlawfully detains someone they may be liable for false arrest or false imprisonment. </a:t>
            </a:r>
            <a:endParaRPr lang="en-US" dirty="0"/>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5</a:t>
            </a:fld>
            <a:endParaRPr lang="en-US"/>
          </a:p>
        </p:txBody>
      </p:sp>
    </p:spTree>
    <p:extLst>
      <p:ext uri="{BB962C8B-B14F-4D97-AF65-F5344CB8AC3E}">
        <p14:creationId xmlns:p14="http://schemas.microsoft.com/office/powerpoint/2010/main" val="21868644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Classes of Offenses</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An </a:t>
            </a:r>
            <a:r>
              <a:rPr lang="en-US" sz="1200" b="1" i="0" u="none" strike="noStrike" kern="1200" baseline="0" dirty="0">
                <a:solidFill>
                  <a:schemeClr val="tx1"/>
                </a:solidFill>
                <a:latin typeface="+mn-lt"/>
                <a:ea typeface="+mn-ea"/>
                <a:cs typeface="+mn-cs"/>
              </a:rPr>
              <a:t>offense </a:t>
            </a:r>
            <a:r>
              <a:rPr lang="en-US" sz="1200" b="0" i="0" u="none" strike="noStrike" kern="1200" baseline="0" dirty="0">
                <a:solidFill>
                  <a:schemeClr val="tx1"/>
                </a:solidFill>
                <a:latin typeface="+mn-lt"/>
                <a:ea typeface="+mn-ea"/>
                <a:cs typeface="+mn-cs"/>
              </a:rPr>
              <a:t>is conduct for which a sentence to a term of imprisonment or to a fine is provided by any law of this state or by any law or ordinance of a political subdivision of this state. An offense is either a crime, or a violation. </a:t>
            </a:r>
          </a:p>
          <a:p>
            <a:r>
              <a:rPr lang="en-US" sz="1200" b="1" i="0" u="none" strike="noStrike" kern="1200" baseline="0" dirty="0">
                <a:solidFill>
                  <a:schemeClr val="tx1"/>
                </a:solidFill>
                <a:latin typeface="+mn-lt"/>
                <a:ea typeface="+mn-ea"/>
                <a:cs typeface="+mn-cs"/>
              </a:rPr>
              <a:t>Violations </a:t>
            </a:r>
            <a:r>
              <a:rPr lang="en-US" sz="1200" b="0" i="0" u="none" strike="noStrike" kern="1200" baseline="0" dirty="0">
                <a:solidFill>
                  <a:schemeClr val="tx1"/>
                </a:solidFill>
                <a:latin typeface="+mn-lt"/>
                <a:ea typeface="+mn-ea"/>
                <a:cs typeface="+mn-cs"/>
              </a:rPr>
              <a:t>are a type of offense punishable only by a fine, forfeiture, suspension, or revocation of a license or other privilege, or other civil penalty. </a:t>
            </a:r>
          </a:p>
          <a:p>
            <a:r>
              <a:rPr lang="en-US" sz="1200" b="1" i="0" u="none" strike="noStrike" kern="1200" baseline="0" dirty="0">
                <a:solidFill>
                  <a:schemeClr val="tx1"/>
                </a:solidFill>
                <a:latin typeface="+mn-lt"/>
                <a:ea typeface="+mn-ea"/>
                <a:cs typeface="+mn-cs"/>
              </a:rPr>
              <a:t>Crimes </a:t>
            </a:r>
            <a:r>
              <a:rPr lang="en-US" sz="1200" b="0" i="0" u="none" strike="noStrike" kern="1200" baseline="0" dirty="0">
                <a:solidFill>
                  <a:schemeClr val="tx1"/>
                </a:solidFill>
                <a:latin typeface="+mn-lt"/>
                <a:ea typeface="+mn-ea"/>
                <a:cs typeface="+mn-cs"/>
              </a:rPr>
              <a:t>are either felonies, punishable by prison terms of more than one year to life, or misdemeanors, punishable by local jail terms of one year or less. Note that all crimes may also result in the imposition of fines. </a:t>
            </a:r>
          </a:p>
          <a:p>
            <a:r>
              <a:rPr lang="en-US" sz="1200" b="0" i="0" u="none" strike="noStrike" kern="1200" baseline="0" dirty="0">
                <a:solidFill>
                  <a:schemeClr val="tx1"/>
                </a:solidFill>
                <a:latin typeface="+mn-lt"/>
                <a:ea typeface="+mn-ea"/>
                <a:cs typeface="+mn-cs"/>
              </a:rPr>
              <a:t>Felonies and misdemeanors are further classified by statute in order of severity; Class A, B, C, or "Unclassified" with C being the least, and A being the most severe.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23</a:t>
            </a:fld>
            <a:endParaRPr lang="en-US"/>
          </a:p>
        </p:txBody>
      </p:sp>
    </p:spTree>
    <p:extLst>
      <p:ext uri="{BB962C8B-B14F-4D97-AF65-F5344CB8AC3E}">
        <p14:creationId xmlns:p14="http://schemas.microsoft.com/office/powerpoint/2010/main" val="28804940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Requirements for criminal liability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Every crime has "elements" that must be proven by the prosecutor in order to convict the person charged. These elements can be broken into two categories</a:t>
            </a:r>
            <a:r>
              <a:rPr lang="en-US" sz="1200" b="1"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the “conduct” or “act” and the mental intention known as the “culpable mental state.” </a:t>
            </a:r>
          </a:p>
          <a:p>
            <a:r>
              <a:rPr lang="en-US" sz="1200" b="0" i="0" u="none" strike="noStrike" kern="1200" baseline="0" dirty="0">
                <a:solidFill>
                  <a:schemeClr val="tx1"/>
                </a:solidFill>
                <a:latin typeface="+mn-lt"/>
                <a:ea typeface="+mn-ea"/>
                <a:cs typeface="+mn-cs"/>
              </a:rPr>
              <a:t>What is important for you to understand is that individuals are not criminally punished for involuntary or accidental conduct.</a:t>
            </a:r>
          </a:p>
          <a:p>
            <a:r>
              <a:rPr lang="en-US" sz="1200" b="0" i="0" u="none" strike="noStrike" kern="1200" baseline="0" dirty="0">
                <a:solidFill>
                  <a:schemeClr val="tx1"/>
                </a:solidFill>
                <a:latin typeface="+mn-lt"/>
                <a:ea typeface="+mn-ea"/>
                <a:cs typeface="+mn-cs"/>
              </a:rPr>
              <a:t> </a:t>
            </a:r>
          </a:p>
          <a:p>
            <a:r>
              <a:rPr lang="en-US" sz="1200" b="1" i="0" u="none" strike="noStrike" kern="1200" baseline="0" dirty="0">
                <a:solidFill>
                  <a:schemeClr val="tx1"/>
                </a:solidFill>
                <a:latin typeface="+mn-lt"/>
                <a:ea typeface="+mn-ea"/>
                <a:cs typeface="+mn-cs"/>
              </a:rPr>
              <a:t>Example #1</a:t>
            </a:r>
            <a:r>
              <a:rPr lang="en-US" sz="1200" b="0" i="0" u="none" strike="noStrike" kern="1200" baseline="0" dirty="0">
                <a:solidFill>
                  <a:schemeClr val="tx1"/>
                </a:solidFill>
                <a:latin typeface="+mn-lt"/>
                <a:ea typeface="+mn-ea"/>
                <a:cs typeface="+mn-cs"/>
              </a:rPr>
              <a:t>: A woman shows a man a crystal vase she has just purchased. The man drops it and the vase shatters. Because this was involuntary and accidental, no criminal charge would result. On the other hand, if he intentionally damaged it, there could be a criminal charge.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Example #2</a:t>
            </a:r>
            <a:r>
              <a:rPr lang="en-US" sz="1200" b="0" i="0" u="none" strike="noStrike" kern="1200" baseline="0" dirty="0">
                <a:solidFill>
                  <a:schemeClr val="tx1"/>
                </a:solidFill>
                <a:latin typeface="+mn-lt"/>
                <a:ea typeface="+mn-ea"/>
                <a:cs typeface="+mn-cs"/>
              </a:rPr>
              <a:t>: A man loses his balance and accidentally bumps into another person resulting in that person falling down the stairs and injuring himself. This was involuntary and accidental, no criminal charge would result. On the other hand, if he intentionally shoved the person down the stairs causing injury there would be a criminal charge.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24</a:t>
            </a:fld>
            <a:endParaRPr lang="en-US"/>
          </a:p>
        </p:txBody>
      </p:sp>
    </p:spTree>
    <p:extLst>
      <p:ext uri="{BB962C8B-B14F-4D97-AF65-F5344CB8AC3E}">
        <p14:creationId xmlns:p14="http://schemas.microsoft.com/office/powerpoint/2010/main" val="42173005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Property Crimes </a:t>
            </a:r>
            <a:r>
              <a:rPr lang="en-US" sz="1200" b="0" i="0" u="none" strike="noStrike" kern="1200" baseline="0" dirty="0">
                <a:solidFill>
                  <a:schemeClr val="tx1"/>
                </a:solidFill>
                <a:latin typeface="+mn-lt"/>
                <a:ea typeface="+mn-ea"/>
                <a:cs typeface="+mn-cs"/>
              </a:rPr>
              <a:t>generally deal with acts that affect property or one’s interest in property. 32 </a:t>
            </a:r>
          </a:p>
          <a:p>
            <a:r>
              <a:rPr lang="en-US" sz="1200" b="1" i="0" u="none" strike="noStrike" kern="1200" baseline="0" dirty="0">
                <a:solidFill>
                  <a:schemeClr val="tx1"/>
                </a:solidFill>
                <a:latin typeface="+mn-lt"/>
                <a:ea typeface="+mn-ea"/>
                <a:cs typeface="+mn-cs"/>
              </a:rPr>
              <a:t>Criminal trespass </a:t>
            </a:r>
            <a:r>
              <a:rPr lang="en-US" sz="1200" b="0" i="0" u="none" strike="noStrike" kern="1200" baseline="0" dirty="0">
                <a:solidFill>
                  <a:schemeClr val="tx1"/>
                </a:solidFill>
                <a:latin typeface="+mn-lt"/>
                <a:ea typeface="+mn-ea"/>
                <a:cs typeface="+mn-cs"/>
              </a:rPr>
              <a:t>means one enters the premises of another unlawfully or unlawfully remain. 33 </a:t>
            </a:r>
          </a:p>
          <a:p>
            <a:r>
              <a:rPr lang="en-US" sz="1200" b="1" i="0" u="none" strike="noStrike" kern="1200" baseline="0" dirty="0">
                <a:solidFill>
                  <a:schemeClr val="tx1"/>
                </a:solidFill>
                <a:latin typeface="+mn-lt"/>
                <a:ea typeface="+mn-ea"/>
                <a:cs typeface="+mn-cs"/>
              </a:rPr>
              <a:t>Open to public </a:t>
            </a:r>
            <a:r>
              <a:rPr lang="en-US" sz="1200" b="0" i="0" u="none" strike="noStrike" kern="1200" baseline="0" dirty="0">
                <a:solidFill>
                  <a:schemeClr val="tx1"/>
                </a:solidFill>
                <a:latin typeface="+mn-lt"/>
                <a:ea typeface="+mn-ea"/>
                <a:cs typeface="+mn-cs"/>
              </a:rPr>
              <a:t>means premises which by their physical nature, function, custom, usage, notice or lack thereof, or other circumstances at the time, would cause a reasonable person to believe that no permission to enter or remain is required. 34 </a:t>
            </a:r>
          </a:p>
          <a:p>
            <a:r>
              <a:rPr lang="en-US" sz="1200" b="1" i="0" u="none" strike="noStrike" kern="1200" baseline="0" dirty="0">
                <a:solidFill>
                  <a:schemeClr val="tx1"/>
                </a:solidFill>
                <a:latin typeface="+mn-lt"/>
                <a:ea typeface="+mn-ea"/>
                <a:cs typeface="+mn-cs"/>
              </a:rPr>
              <a:t>Person in charge </a:t>
            </a:r>
            <a:r>
              <a:rPr lang="en-US" sz="1200" b="0" i="0" u="none" strike="noStrike" kern="1200" baseline="0" dirty="0">
                <a:solidFill>
                  <a:schemeClr val="tx1"/>
                </a:solidFill>
                <a:latin typeface="+mn-lt"/>
                <a:ea typeface="+mn-ea"/>
                <a:cs typeface="+mn-cs"/>
              </a:rPr>
              <a:t>means a person, representative or employee of the person, who has lawful control of premises by ownership, tenancy, official position or other legal relationship. It includes but is not limited too the person, or holder of a position, designated as the person or position holder in charge by the Governor, board, commission or governing body of any political subdivision of this state. 35 </a:t>
            </a:r>
          </a:p>
          <a:p>
            <a:r>
              <a:rPr lang="en-US" sz="1200" b="1" i="0" u="none" strike="noStrike" kern="1200" baseline="0" dirty="0">
                <a:solidFill>
                  <a:schemeClr val="tx1"/>
                </a:solidFill>
                <a:latin typeface="+mn-lt"/>
                <a:ea typeface="+mn-ea"/>
                <a:cs typeface="+mn-cs"/>
              </a:rPr>
              <a:t>Enter or remain unlawfully</a:t>
            </a:r>
            <a:r>
              <a:rPr lang="en-US" sz="1200" b="0" i="0" u="none" strike="noStrike" kern="1200" baseline="0" dirty="0">
                <a:solidFill>
                  <a:schemeClr val="tx1"/>
                </a:solidFill>
                <a:latin typeface="+mn-lt"/>
                <a:ea typeface="+mn-ea"/>
                <a:cs typeface="+mn-cs"/>
              </a:rPr>
              <a:t>, means: </a:t>
            </a:r>
          </a:p>
          <a:p>
            <a:r>
              <a:rPr lang="en-US" sz="1200" b="0" i="0" u="none" strike="noStrike" kern="1200" baseline="0" dirty="0">
                <a:solidFill>
                  <a:schemeClr val="tx1"/>
                </a:solidFill>
                <a:latin typeface="+mn-lt"/>
                <a:ea typeface="+mn-ea"/>
                <a:cs typeface="+mn-cs"/>
              </a:rPr>
              <a:t> To enter or remain in or upon premises when premises, at time of entry or remaining, are not open to the public and when the entrant is not otherwise licensed or privileged to do so; </a:t>
            </a:r>
          </a:p>
          <a:p>
            <a:pPr lvl="0"/>
            <a:r>
              <a:rPr lang="en-US" sz="1200" b="0" i="0" u="none" strike="noStrike" kern="1200" baseline="0" dirty="0">
                <a:solidFill>
                  <a:schemeClr val="tx1"/>
                </a:solidFill>
                <a:latin typeface="+mn-lt"/>
                <a:ea typeface="+mn-ea"/>
                <a:cs typeface="+mn-cs"/>
              </a:rPr>
              <a:t> To fail to leave premises that are open to the public after being lawfully directed to do so by the person in charge.</a:t>
            </a:r>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To enter premises that are open to the public after being lawfully directed not to enter the premises; or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To enter or remain in a motor vehicle when the entrant is not authorized to do so</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Criminal trespass can be established when</a:t>
            </a:r>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The owner, tenant or person in charge (or security company if authority has been delegated) “publishes notice” to the trespasser either verbally or in writing </a:t>
            </a:r>
          </a:p>
          <a:p>
            <a:r>
              <a:rPr lang="en-US" sz="1200" b="0" i="0" u="none" strike="noStrike" kern="1200" baseline="0" dirty="0">
                <a:solidFill>
                  <a:schemeClr val="tx1"/>
                </a:solidFill>
                <a:latin typeface="+mn-lt"/>
                <a:ea typeface="+mn-ea"/>
                <a:cs typeface="+mn-cs"/>
              </a:rPr>
              <a:t>o Verbal notice, such as, “You are on private property, leave now” </a:t>
            </a:r>
          </a:p>
          <a:p>
            <a:r>
              <a:rPr lang="en-US" sz="1200" b="0" i="0" u="none" strike="noStrike" kern="1200" baseline="0" dirty="0">
                <a:solidFill>
                  <a:schemeClr val="tx1"/>
                </a:solidFill>
                <a:latin typeface="+mn-lt"/>
                <a:ea typeface="+mn-ea"/>
                <a:cs typeface="+mn-cs"/>
              </a:rPr>
              <a:t>o Written notice, such as an ejection or trespass notice </a:t>
            </a:r>
          </a:p>
          <a:p>
            <a:r>
              <a:rPr lang="en-US" sz="1200" b="0" i="0" u="none" strike="noStrike" kern="1200" baseline="0" dirty="0">
                <a:solidFill>
                  <a:schemeClr val="tx1"/>
                </a:solidFill>
                <a:latin typeface="+mn-lt"/>
                <a:ea typeface="+mn-ea"/>
                <a:cs typeface="+mn-cs"/>
              </a:rPr>
              <a:t> If the trespasser then refuses to leave, or leaves the property and returns without permission, </a:t>
            </a:r>
          </a:p>
          <a:p>
            <a:r>
              <a:rPr lang="en-US" sz="1200" b="0" i="0" u="none" strike="noStrike" kern="1200" baseline="0" dirty="0">
                <a:solidFill>
                  <a:schemeClr val="tx1"/>
                </a:solidFill>
                <a:latin typeface="+mn-lt"/>
                <a:ea typeface="+mn-ea"/>
                <a:cs typeface="+mn-cs"/>
              </a:rPr>
              <a:t> If the trespasser enters property “not open to the public” unlawfully (such as a house or a fenced area with posted no trespassing signs), no prior notice of ejection is necessary. </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25</a:t>
            </a:fld>
            <a:endParaRPr lang="en-US"/>
          </a:p>
        </p:txBody>
      </p:sp>
    </p:spTree>
    <p:extLst>
      <p:ext uri="{BB962C8B-B14F-4D97-AF65-F5344CB8AC3E}">
        <p14:creationId xmlns:p14="http://schemas.microsoft.com/office/powerpoint/2010/main" val="40327368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Burglary in the second degree</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Burglary in the second degree occurs when a person enters or remains unlawfully in a building with intent to commit a crime therein.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Theft</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Theft means with intent to deprive another of property, the person takes, appropriates, obtains or withholds such property from an owner. </a:t>
            </a:r>
          </a:p>
          <a:p>
            <a:r>
              <a:rPr lang="en-US" sz="1200" b="0" i="0" u="none" strike="noStrike" kern="1200" baseline="0" dirty="0">
                <a:solidFill>
                  <a:schemeClr val="tx1"/>
                </a:solidFill>
                <a:latin typeface="+mn-lt"/>
                <a:ea typeface="+mn-ea"/>
                <a:cs typeface="+mn-cs"/>
              </a:rPr>
              <a:t>Examples: </a:t>
            </a:r>
          </a:p>
          <a:p>
            <a:r>
              <a:rPr lang="en-US" sz="1200" b="0" i="0" u="none" strike="noStrike" kern="1200" baseline="0" dirty="0">
                <a:solidFill>
                  <a:schemeClr val="tx1"/>
                </a:solidFill>
                <a:latin typeface="+mn-lt"/>
                <a:ea typeface="+mn-ea"/>
                <a:cs typeface="+mn-cs"/>
              </a:rPr>
              <a:t> Takes, obtains or withholds such property from an owner; </a:t>
            </a:r>
          </a:p>
          <a:p>
            <a:r>
              <a:rPr lang="en-US" sz="1200" b="0" i="0" u="none" strike="noStrike" kern="1200" baseline="0" dirty="0">
                <a:solidFill>
                  <a:schemeClr val="tx1"/>
                </a:solidFill>
                <a:latin typeface="+mn-lt"/>
                <a:ea typeface="+mn-ea"/>
                <a:cs typeface="+mn-cs"/>
              </a:rPr>
              <a:t> Commits theft of property lost, mislaid, or delivered by mistake; </a:t>
            </a:r>
          </a:p>
          <a:p>
            <a:r>
              <a:rPr lang="en-US" sz="1200" b="0" i="0" u="none" strike="noStrike" kern="1200" baseline="0" dirty="0">
                <a:solidFill>
                  <a:schemeClr val="tx1"/>
                </a:solidFill>
                <a:latin typeface="+mn-lt"/>
                <a:ea typeface="+mn-ea"/>
                <a:cs typeface="+mn-cs"/>
              </a:rPr>
              <a:t> Commits theft by extortion; or </a:t>
            </a:r>
          </a:p>
          <a:p>
            <a:r>
              <a:rPr lang="en-US" sz="1200" b="0" i="0" u="none" strike="noStrike" kern="1200" baseline="0" dirty="0">
                <a:solidFill>
                  <a:schemeClr val="tx1"/>
                </a:solidFill>
                <a:latin typeface="+mn-lt"/>
                <a:ea typeface="+mn-ea"/>
                <a:cs typeface="+mn-cs"/>
              </a:rPr>
              <a:t> Commits theft by deception, or by receiving property </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26</a:t>
            </a:fld>
            <a:endParaRPr lang="en-US"/>
          </a:p>
        </p:txBody>
      </p:sp>
    </p:spTree>
    <p:extLst>
      <p:ext uri="{BB962C8B-B14F-4D97-AF65-F5344CB8AC3E}">
        <p14:creationId xmlns:p14="http://schemas.microsoft.com/office/powerpoint/2010/main" val="13049896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Robbery in the third degree </a:t>
            </a:r>
            <a:r>
              <a:rPr lang="en-US" sz="1200" b="0" i="0" u="none" strike="noStrike" kern="1200" baseline="0" dirty="0">
                <a:solidFill>
                  <a:schemeClr val="tx1"/>
                </a:solidFill>
                <a:latin typeface="+mn-lt"/>
                <a:ea typeface="+mn-ea"/>
                <a:cs typeface="+mn-cs"/>
              </a:rPr>
              <a:t>Robbery in the third degree occurs when a person in the course of committing or attempting to commit theft, uses or threatens the immediate use of physical force upon another with the intent of preventing or overcoming resistance to the taking of the property. </a:t>
            </a:r>
          </a:p>
          <a:p>
            <a:r>
              <a:rPr lang="en-US" sz="1200" b="1" i="0" u="none" strike="noStrike" kern="1200" baseline="0" dirty="0">
                <a:solidFill>
                  <a:schemeClr val="tx1"/>
                </a:solidFill>
                <a:latin typeface="+mn-lt"/>
                <a:ea typeface="+mn-ea"/>
                <a:cs typeface="+mn-cs"/>
              </a:rPr>
              <a:t>Criminal Mischief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Criminal Mischief offenses usually involve damage to property. </a:t>
            </a:r>
          </a:p>
          <a:p>
            <a:r>
              <a:rPr lang="en-US" sz="1200" b="0" i="0" u="none" strike="noStrike" kern="1200" baseline="0" dirty="0">
                <a:solidFill>
                  <a:schemeClr val="tx1"/>
                </a:solidFill>
                <a:latin typeface="+mn-lt"/>
                <a:ea typeface="+mn-ea"/>
                <a:cs typeface="+mn-cs"/>
              </a:rPr>
              <a:t> Criminal Mischief III does not require an intent to damage property. It includes tampering or interfering that is intended to cause inconvenience </a:t>
            </a:r>
          </a:p>
          <a:p>
            <a:r>
              <a:rPr lang="en-US" sz="1200" b="0" i="0" u="none" strike="noStrike" kern="1200" baseline="0" dirty="0">
                <a:solidFill>
                  <a:schemeClr val="tx1"/>
                </a:solidFill>
                <a:latin typeface="+mn-lt"/>
                <a:ea typeface="+mn-ea"/>
                <a:cs typeface="+mn-cs"/>
              </a:rPr>
              <a:t> Criminal Mischief II includes: </a:t>
            </a:r>
          </a:p>
          <a:p>
            <a:r>
              <a:rPr lang="en-US" sz="1200" b="0" i="0" u="none" strike="noStrike" kern="1200" baseline="0" dirty="0">
                <a:solidFill>
                  <a:schemeClr val="tx1"/>
                </a:solidFill>
                <a:latin typeface="+mn-lt"/>
                <a:ea typeface="+mn-ea"/>
                <a:cs typeface="+mn-cs"/>
              </a:rPr>
              <a:t>o Any Criminal Mischief III (no intent) that results in more than $500 damages, or </a:t>
            </a:r>
          </a:p>
          <a:p>
            <a:r>
              <a:rPr lang="en-US" sz="1200" b="0" i="0" u="none" strike="noStrike" kern="1200" baseline="0" dirty="0">
                <a:solidFill>
                  <a:schemeClr val="tx1"/>
                </a:solidFill>
                <a:latin typeface="+mn-lt"/>
                <a:ea typeface="+mn-ea"/>
                <a:cs typeface="+mn-cs"/>
              </a:rPr>
              <a:t>o Any intentional property damage,</a:t>
            </a:r>
            <a:r>
              <a:rPr lang="en-US" sz="1200" kern="1200" dirty="0">
                <a:solidFill>
                  <a:schemeClr val="tx1"/>
                </a:solidFill>
                <a:effectLst/>
                <a:latin typeface="+mn-lt"/>
                <a:ea typeface="+mn-ea"/>
                <a:cs typeface="+mn-cs"/>
              </a:rPr>
              <a:t> regardless of dollar value of damage</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Talking Point: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differences between Robbery and Burglary are that: </a:t>
            </a:r>
          </a:p>
          <a:p>
            <a:r>
              <a:rPr lang="en-US" sz="1200" b="0" i="0" u="none" strike="noStrike" kern="1200" baseline="0" dirty="0">
                <a:solidFill>
                  <a:schemeClr val="tx1"/>
                </a:solidFill>
                <a:latin typeface="+mn-lt"/>
                <a:ea typeface="+mn-ea"/>
                <a:cs typeface="+mn-cs"/>
              </a:rPr>
              <a:t>o Robbery requires the crime of Theft (or UUV Unauthorized use of a Vehicle) to be underlying crime; Burglary includes the intent to commit any crime </a:t>
            </a:r>
          </a:p>
          <a:p>
            <a:r>
              <a:rPr lang="en-US" sz="1200" b="0" i="0" u="none" strike="noStrike" kern="1200" baseline="0" dirty="0">
                <a:solidFill>
                  <a:schemeClr val="tx1"/>
                </a:solidFill>
                <a:latin typeface="+mn-lt"/>
                <a:ea typeface="+mn-ea"/>
                <a:cs typeface="+mn-cs"/>
              </a:rPr>
              <a:t>o Robbery requires the use or threatened use of force against the victim; Burglary does not require the presence of a victim </a:t>
            </a:r>
          </a:p>
          <a:p>
            <a:r>
              <a:rPr lang="en-US" sz="1200" b="0" i="0" u="none" strike="noStrike" kern="1200" baseline="0" dirty="0">
                <a:solidFill>
                  <a:schemeClr val="tx1"/>
                </a:solidFill>
                <a:latin typeface="+mn-lt"/>
                <a:ea typeface="+mn-ea"/>
                <a:cs typeface="+mn-cs"/>
              </a:rPr>
              <a:t>o Burglary requires entering or remaining unlawfully in a building; Robbery can be committed anywhere </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27</a:t>
            </a:fld>
            <a:endParaRPr lang="en-US"/>
          </a:p>
        </p:txBody>
      </p:sp>
    </p:spTree>
    <p:extLst>
      <p:ext uri="{BB962C8B-B14F-4D97-AF65-F5344CB8AC3E}">
        <p14:creationId xmlns:p14="http://schemas.microsoft.com/office/powerpoint/2010/main" val="41476323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41 ORS </a:t>
            </a:r>
          </a:p>
          <a:p>
            <a:r>
              <a:rPr lang="en-US" sz="1200" b="1" i="0" u="none" strike="noStrike" kern="1200" baseline="0" dirty="0">
                <a:solidFill>
                  <a:schemeClr val="tx1"/>
                </a:solidFill>
                <a:latin typeface="+mn-lt"/>
                <a:ea typeface="+mn-ea"/>
                <a:cs typeface="+mn-cs"/>
              </a:rPr>
              <a:t>Assault</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Assault IV </a:t>
            </a:r>
            <a:r>
              <a:rPr lang="en-US" sz="1200" b="0" i="0" u="none" strike="noStrike" kern="1200" baseline="0" dirty="0">
                <a:solidFill>
                  <a:schemeClr val="tx1"/>
                </a:solidFill>
                <a:latin typeface="+mn-lt"/>
                <a:ea typeface="+mn-ea"/>
                <a:cs typeface="+mn-cs"/>
              </a:rPr>
              <a:t>is the intentional, knowing, or reckless causing of physical injury. It can be criminally negligent, if committed with a deadly weapon </a:t>
            </a: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Assault III </a:t>
            </a:r>
            <a:r>
              <a:rPr lang="en-US" sz="1200" b="0" i="0" u="none" strike="noStrike" kern="1200" baseline="0" dirty="0">
                <a:solidFill>
                  <a:schemeClr val="tx1"/>
                </a:solidFill>
                <a:latin typeface="+mn-lt"/>
                <a:ea typeface="+mn-ea"/>
                <a:cs typeface="+mn-cs"/>
              </a:rPr>
              <a:t>is usually either an Assault IV committed intentional, knowingly by more than one perpetrator, or the reckless causing of serious physical injury with a dangerous/deadly weapon </a:t>
            </a: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Assault II </a:t>
            </a:r>
            <a:r>
              <a:rPr lang="en-US" sz="1200" b="0" i="0" u="none" strike="noStrike" kern="1200" baseline="0" dirty="0">
                <a:solidFill>
                  <a:schemeClr val="tx1"/>
                </a:solidFill>
                <a:latin typeface="+mn-lt"/>
                <a:ea typeface="+mn-ea"/>
                <a:cs typeface="+mn-cs"/>
              </a:rPr>
              <a:t>is usually the intentionally or knowingly causing of serious physical injury </a:t>
            </a: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Assault I </a:t>
            </a:r>
            <a:r>
              <a:rPr lang="en-US" sz="1200" b="0" i="0" u="none" strike="noStrike" kern="1200" baseline="0" dirty="0">
                <a:solidFill>
                  <a:schemeClr val="tx1"/>
                </a:solidFill>
                <a:latin typeface="+mn-lt"/>
                <a:ea typeface="+mn-ea"/>
                <a:cs typeface="+mn-cs"/>
              </a:rPr>
              <a:t>is intentionally causing serious physical injury with a dangerous/deadly weapon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Dangerous Weapon </a:t>
            </a:r>
            <a:r>
              <a:rPr lang="en-US" sz="1200" b="0" i="0" u="none" strike="noStrike" kern="1200" baseline="0" dirty="0">
                <a:solidFill>
                  <a:schemeClr val="tx1"/>
                </a:solidFill>
                <a:latin typeface="+mn-lt"/>
                <a:ea typeface="+mn-ea"/>
                <a:cs typeface="+mn-cs"/>
              </a:rPr>
              <a:t>is any instrument, article, or substance that under the circumstances in which it is used, attempted to be used, or threatened to be used, is readily capable of causing death or serious physical injury. </a:t>
            </a:r>
          </a:p>
          <a:p>
            <a:r>
              <a:rPr lang="en-US" sz="1200" b="1" i="0" u="none" strike="noStrike" kern="1200" baseline="0" dirty="0">
                <a:solidFill>
                  <a:schemeClr val="tx1"/>
                </a:solidFill>
                <a:latin typeface="+mn-lt"/>
                <a:ea typeface="+mn-ea"/>
                <a:cs typeface="+mn-cs"/>
              </a:rPr>
              <a:t>Deadly Weapon </a:t>
            </a:r>
            <a:r>
              <a:rPr lang="en-US" sz="1200" b="0" i="0" u="none" strike="noStrike" kern="1200" baseline="0" dirty="0">
                <a:solidFill>
                  <a:schemeClr val="tx1"/>
                </a:solidFill>
                <a:latin typeface="+mn-lt"/>
                <a:ea typeface="+mn-ea"/>
                <a:cs typeface="+mn-cs"/>
              </a:rPr>
              <a:t>is any instrument, article, or substance designed for, and presently capable of, causing death or serious physical injury. </a:t>
            </a:r>
          </a:p>
          <a:p>
            <a:r>
              <a:rPr lang="en-US" sz="1200" b="1" i="0" u="none" strike="noStrike" kern="1200" baseline="0" dirty="0">
                <a:solidFill>
                  <a:schemeClr val="tx1"/>
                </a:solidFill>
                <a:latin typeface="+mn-lt"/>
                <a:ea typeface="+mn-ea"/>
                <a:cs typeface="+mn-cs"/>
              </a:rPr>
              <a:t>Deadly physical force </a:t>
            </a:r>
            <a:r>
              <a:rPr lang="en-US" sz="1200" b="0" i="0" u="none" strike="noStrike" kern="1200" baseline="0" dirty="0">
                <a:solidFill>
                  <a:schemeClr val="tx1"/>
                </a:solidFill>
                <a:latin typeface="+mn-lt"/>
                <a:ea typeface="+mn-ea"/>
                <a:cs typeface="+mn-cs"/>
              </a:rPr>
              <a:t>is physical force that, under the circumstances in which it is used, is readily capable of causing death or serious physical injury. </a:t>
            </a:r>
            <a:r>
              <a:rPr lang="en-US" sz="1200" b="1"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29</a:t>
            </a:fld>
            <a:endParaRPr lang="en-US"/>
          </a:p>
        </p:txBody>
      </p:sp>
    </p:spTree>
    <p:extLst>
      <p:ext uri="{BB962C8B-B14F-4D97-AF65-F5344CB8AC3E}">
        <p14:creationId xmlns:p14="http://schemas.microsoft.com/office/powerpoint/2010/main" val="17869709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Bias 2</a:t>
            </a:r>
            <a:r>
              <a:rPr lang="en-US" sz="1200" b="0" i="0" u="none" strike="noStrike" kern="1200" baseline="30000" dirty="0">
                <a:solidFill>
                  <a:schemeClr val="tx1"/>
                </a:solidFill>
                <a:latin typeface="+mn-lt"/>
                <a:ea typeface="+mn-ea"/>
                <a:cs typeface="+mn-cs"/>
              </a:rPr>
              <a:t>nd</a:t>
            </a:r>
            <a:r>
              <a:rPr lang="en-US" sz="1200" b="0" i="0" u="none" strike="noStrike" kern="1200" baseline="0" dirty="0">
                <a:solidFill>
                  <a:schemeClr val="tx1"/>
                </a:solidFill>
                <a:latin typeface="+mn-lt"/>
                <a:ea typeface="+mn-ea"/>
                <a:cs typeface="+mn-cs"/>
              </a:rPr>
              <a:t> Degree</a:t>
            </a:r>
          </a:p>
          <a:p>
            <a:r>
              <a:rPr lang="en-US" sz="1200" b="0" i="0" u="none" strike="noStrike" kern="1200" baseline="0" dirty="0">
                <a:solidFill>
                  <a:schemeClr val="tx1"/>
                </a:solidFill>
                <a:latin typeface="+mn-lt"/>
                <a:ea typeface="+mn-ea"/>
                <a:cs typeface="+mn-cs"/>
              </a:rPr>
              <a:t>Occurs when a person: </a:t>
            </a:r>
          </a:p>
          <a:p>
            <a:pPr marL="342900" marR="0" lvl="0" indent="-342900" algn="just">
              <a:lnSpc>
                <a:spcPct val="115000"/>
              </a:lnSpc>
              <a:spcBef>
                <a:spcPts val="0"/>
              </a:spcBef>
              <a:spcAft>
                <a:spcPts val="0"/>
              </a:spcAft>
              <a:buFont typeface="Symbol" panose="05050102010706020507" pitchFamily="18" charset="2"/>
              <a:buChar char=""/>
            </a:pPr>
            <a:r>
              <a:rPr lang="en-US" sz="1200" kern="100" spc="-25" dirty="0">
                <a:effectLst/>
                <a:latin typeface="Cambria" panose="02040503050406030204" pitchFamily="18" charset="0"/>
                <a:ea typeface="Times New Roman" panose="02020603050405020304" pitchFamily="18" charset="0"/>
                <a:cs typeface="Helvetica" panose="020B0604020202020204" pitchFamily="34" charset="0"/>
              </a:rPr>
              <a:t>Tampers or interferes with property, having no right to do so nor reasonable ground to believe that the person has such right, with the intent to cause substantial inconvenience to another person because of the person’s perception of the other person’s race, color, religion, gender identity, sexual orientation, disability or national origin;</a:t>
            </a:r>
            <a:endParaRPr lang="en-US" sz="12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1200" kern="100" spc="-25" dirty="0">
                <a:effectLst/>
                <a:latin typeface="Cambria" panose="02040503050406030204" pitchFamily="18" charset="0"/>
                <a:ea typeface="Times New Roman" panose="02020603050405020304" pitchFamily="18" charset="0"/>
                <a:cs typeface="Helvetica" panose="020B0604020202020204" pitchFamily="34" charset="0"/>
              </a:rPr>
              <a:t>Intentionally subjects another person to offensive physical contact because of the person’s perception of the other person’s race, color, religion, gender identity, sexual orientation, disability or national origin; </a:t>
            </a:r>
            <a:r>
              <a:rPr lang="en-US" sz="1200" b="1" kern="100" spc="-25" dirty="0">
                <a:effectLst/>
                <a:latin typeface="Cambria" panose="02040503050406030204" pitchFamily="18" charset="0"/>
                <a:ea typeface="Times New Roman" panose="02020603050405020304" pitchFamily="18" charset="0"/>
                <a:cs typeface="Helvetica" panose="020B0604020202020204" pitchFamily="34" charset="0"/>
              </a:rPr>
              <a:t>or</a:t>
            </a:r>
            <a:endParaRPr lang="en-US" sz="12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1200" kern="100" spc="-25" dirty="0">
                <a:effectLst/>
                <a:latin typeface="Cambria" panose="02040503050406030204" pitchFamily="18" charset="0"/>
                <a:ea typeface="Times New Roman" panose="02020603050405020304" pitchFamily="18" charset="0"/>
                <a:cs typeface="Helvetica" panose="020B0604020202020204" pitchFamily="34" charset="0"/>
              </a:rPr>
              <a:t>Intentionally, because of the person’s perception of race, color, religion, gender identity, sexual orientation, disability or national origin of another person or of a member of the other person’s family, subjects the other person to alarm by threatening:</a:t>
            </a:r>
            <a:endParaRPr lang="en-US" sz="12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marR="0" lvl="1" indent="-285750" algn="just">
              <a:lnSpc>
                <a:spcPct val="115000"/>
              </a:lnSpc>
              <a:spcBef>
                <a:spcPts val="0"/>
              </a:spcBef>
              <a:spcAft>
                <a:spcPts val="0"/>
              </a:spcAft>
              <a:buFont typeface="Courier New" panose="02070309020205020404" pitchFamily="49" charset="0"/>
              <a:buChar char="o"/>
            </a:pPr>
            <a:r>
              <a:rPr lang="en-US" sz="1200" kern="100" spc="-25" dirty="0">
                <a:effectLst/>
                <a:latin typeface="Cambria" panose="02040503050406030204" pitchFamily="18" charset="0"/>
                <a:ea typeface="Times New Roman" panose="02020603050405020304" pitchFamily="18" charset="0"/>
                <a:cs typeface="Helvetica" panose="020B0604020202020204" pitchFamily="34" charset="0"/>
              </a:rPr>
              <a:t>To inflict serious physical injury upon or to commit a felony affecting the other person, or a member of the other person’s family; </a:t>
            </a:r>
            <a:r>
              <a:rPr lang="en-US" sz="1200" b="1" kern="100" spc="-25" dirty="0">
                <a:effectLst/>
                <a:latin typeface="Cambria" panose="02040503050406030204" pitchFamily="18" charset="0"/>
                <a:ea typeface="Times New Roman" panose="02020603050405020304" pitchFamily="18" charset="0"/>
                <a:cs typeface="Helvetica" panose="020B0604020202020204" pitchFamily="34" charset="0"/>
              </a:rPr>
              <a:t>or</a:t>
            </a:r>
            <a:endParaRPr lang="en-US" sz="1200" dirty="0">
              <a:effectLst/>
              <a:latin typeface="Cambria" panose="02040503050406030204" pitchFamily="18" charset="0"/>
              <a:ea typeface="Times New Roman" panose="02020603050405020304" pitchFamily="18" charset="0"/>
              <a:cs typeface="Times New Roman" panose="02020603050405020304" pitchFamily="18" charset="0"/>
            </a:endParaRPr>
          </a:p>
          <a:p>
            <a:pPr marL="742950" marR="0" lvl="1" indent="-285750" algn="just">
              <a:lnSpc>
                <a:spcPct val="115000"/>
              </a:lnSpc>
              <a:spcBef>
                <a:spcPts val="0"/>
              </a:spcBef>
              <a:spcAft>
                <a:spcPts val="0"/>
              </a:spcAft>
              <a:buFont typeface="Courier New" panose="02070309020205020404" pitchFamily="49" charset="0"/>
              <a:buChar char="o"/>
            </a:pPr>
            <a:r>
              <a:rPr lang="en-US" sz="1200" kern="100" spc="-25" dirty="0">
                <a:effectLst/>
                <a:latin typeface="Cambria" panose="02040503050406030204" pitchFamily="18" charset="0"/>
                <a:ea typeface="Times New Roman" panose="02020603050405020304" pitchFamily="18" charset="0"/>
                <a:cs typeface="Helvetica" panose="020B0604020202020204" pitchFamily="34" charset="0"/>
              </a:rPr>
              <a:t>To cause substantial damage to the property of the other person or of a member of the other person’s family.</a:t>
            </a:r>
            <a:endParaRPr lang="en-US" sz="1200" dirty="0">
              <a:effectLst/>
              <a:latin typeface="Cambria" panose="02040503050406030204" pitchFamily="18" charset="0"/>
              <a:ea typeface="Times New Roman" panose="02020603050405020304" pitchFamily="18" charset="0"/>
              <a:cs typeface="Times New Roman" panose="02020603050405020304" pitchFamily="18" charset="0"/>
            </a:endParaRPr>
          </a:p>
          <a:p>
            <a:endParaRPr lang="en-US" sz="1200" b="0" i="0" u="none" strike="noStrike" kern="1200" baseline="0" dirty="0">
              <a:solidFill>
                <a:schemeClr val="tx1"/>
              </a:solidFill>
              <a:latin typeface="+mn-lt"/>
              <a:ea typeface="+mn-ea"/>
              <a:cs typeface="+mn-cs"/>
            </a:endParaRPr>
          </a:p>
          <a:p>
            <a:r>
              <a:rPr lang="en-US" dirty="0"/>
              <a:t>Bias 1</a:t>
            </a:r>
            <a:r>
              <a:rPr lang="en-US" baseline="30000" dirty="0"/>
              <a:t>st</a:t>
            </a:r>
            <a:r>
              <a:rPr lang="en-US" dirty="0"/>
              <a:t> Degree</a:t>
            </a:r>
          </a:p>
          <a:p>
            <a:r>
              <a:rPr lang="en-US" dirty="0"/>
              <a:t>Occurs when a person: </a:t>
            </a:r>
          </a:p>
          <a:p>
            <a:pPr marL="285750" marR="0" lvl="0" indent="-285750">
              <a:lnSpc>
                <a:spcPct val="115000"/>
              </a:lnSpc>
              <a:spcBef>
                <a:spcPts val="0"/>
              </a:spcBef>
              <a:spcAft>
                <a:spcPts val="0"/>
              </a:spcAft>
              <a:buFont typeface="Symbol" panose="05050102010706020507" pitchFamily="18" charset="2"/>
              <a:buChar char=""/>
            </a:pPr>
            <a:r>
              <a:rPr lang="en-US" sz="1200" dirty="0">
                <a:effectLst/>
                <a:latin typeface="Cambria" panose="02040503050406030204" pitchFamily="18" charset="0"/>
                <a:ea typeface="Times New Roman" panose="02020603050405020304" pitchFamily="18" charset="0"/>
                <a:cs typeface="Times New Roman" panose="02020603050405020304" pitchFamily="18" charset="0"/>
              </a:rPr>
              <a:t>Intentionally, knowingly or recklessly causes physical injury to another person because of the person’s perception of the other person’s race, color, religion, gender identity, sexual orientation, disability or national origin;</a:t>
            </a:r>
          </a:p>
          <a:p>
            <a:pPr marL="285750" marR="0" lvl="0" indent="-285750">
              <a:lnSpc>
                <a:spcPct val="115000"/>
              </a:lnSpc>
              <a:spcBef>
                <a:spcPts val="0"/>
              </a:spcBef>
              <a:spcAft>
                <a:spcPts val="0"/>
              </a:spcAft>
              <a:buFont typeface="Symbol" panose="05050102010706020507" pitchFamily="18" charset="2"/>
              <a:buChar char=""/>
            </a:pPr>
            <a:r>
              <a:rPr lang="en-US" sz="1200" dirty="0">
                <a:effectLst/>
                <a:latin typeface="Cambria" panose="02040503050406030204" pitchFamily="18" charset="0"/>
                <a:ea typeface="Times New Roman" panose="02020603050405020304" pitchFamily="18" charset="0"/>
                <a:cs typeface="Times New Roman" panose="02020603050405020304" pitchFamily="18" charset="0"/>
              </a:rPr>
              <a:t>With criminal negligence causes physical injury to another person by means of a deadly weapon because of the person’s perception of the other person’s race, color, religion, gender identity, sexual orientation, disability or national origin; </a:t>
            </a:r>
            <a:r>
              <a:rPr lang="en-US" sz="1200" b="1" dirty="0">
                <a:solidFill>
                  <a:srgbClr val="1A1A1A"/>
                </a:solidFill>
                <a:effectLst/>
                <a:latin typeface="Cambria" panose="02040503050406030204" pitchFamily="18" charset="0"/>
                <a:ea typeface="Times New Roman" panose="02020603050405020304" pitchFamily="18" charset="0"/>
                <a:cs typeface="Times New Roman" panose="02020603050405020304" pitchFamily="18" charset="0"/>
              </a:rPr>
              <a:t>or</a:t>
            </a:r>
            <a:endParaRPr lang="en-US" sz="12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1200" dirty="0">
                <a:effectLst/>
                <a:latin typeface="Cambria" panose="02040503050406030204" pitchFamily="18" charset="0"/>
                <a:ea typeface="Times New Roman" panose="02020603050405020304" pitchFamily="18" charset="0"/>
                <a:cs typeface="Times New Roman" panose="02020603050405020304" pitchFamily="18" charset="0"/>
              </a:rPr>
              <a:t>Intentionally, because of the person’s perception of another person’s race, color, religion, gender identity, sexual orientation, disability or national origin, places another person in fear of imminent serious physical injury.</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30</a:t>
            </a:fld>
            <a:endParaRPr lang="en-US"/>
          </a:p>
        </p:txBody>
      </p:sp>
    </p:spTree>
    <p:extLst>
      <p:ext uri="{BB962C8B-B14F-4D97-AF65-F5344CB8AC3E}">
        <p14:creationId xmlns:p14="http://schemas.microsoft.com/office/powerpoint/2010/main" val="32262127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Disorderly Conduct II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Occurs when, with intent to cause public inconvenience, annoyance, or alarm, or recklessly creating a risk thereof, the person: </a:t>
            </a:r>
          </a:p>
          <a:p>
            <a:r>
              <a:rPr lang="en-US" sz="1200" b="0" i="0" u="none" strike="noStrike" kern="1200" baseline="0" dirty="0">
                <a:solidFill>
                  <a:schemeClr val="tx1"/>
                </a:solidFill>
                <a:latin typeface="+mn-lt"/>
                <a:ea typeface="+mn-ea"/>
                <a:cs typeface="+mn-cs"/>
              </a:rPr>
              <a:t> Engages in fighting or violent, tumultuous or threatening behavior;</a:t>
            </a:r>
          </a:p>
          <a:p>
            <a:endParaRPr lang="en-US" sz="1200" b="0" i="0" u="none" strike="noStrike" kern="1200" baseline="0" dirty="0">
              <a:solidFill>
                <a:schemeClr val="tx1"/>
              </a:solidFill>
              <a:latin typeface="+mn-lt"/>
              <a:ea typeface="+mn-ea"/>
              <a:cs typeface="+mn-cs"/>
            </a:endParaRPr>
          </a:p>
          <a:p>
            <a:pPr lvl="0"/>
            <a:r>
              <a:rPr lang="en-US" sz="1200" b="0" i="0" u="none" strike="noStrike" kern="1200" baseline="0" dirty="0">
                <a:solidFill>
                  <a:schemeClr val="tx1"/>
                </a:solidFill>
                <a:latin typeface="+mn-lt"/>
                <a:ea typeface="+mn-ea"/>
                <a:cs typeface="+mn-cs"/>
              </a:rPr>
              <a:t> Makes unreasonable noise; </a:t>
            </a:r>
            <a:r>
              <a:rPr lang="en-US" sz="1200" kern="1200" dirty="0">
                <a:solidFill>
                  <a:schemeClr val="tx1"/>
                </a:solidFill>
                <a:effectLst/>
                <a:latin typeface="+mn-lt"/>
                <a:ea typeface="+mn-ea"/>
                <a:cs typeface="+mn-cs"/>
              </a:rPr>
              <a:t>NOTE: This will not hold up if the person is engaged in constitutionally protected speech.) </a:t>
            </a:r>
          </a:p>
          <a:p>
            <a:r>
              <a:rPr lang="en-US" sz="1200" kern="1200" dirty="0">
                <a:solidFill>
                  <a:schemeClr val="tx1"/>
                </a:solidFill>
                <a:effectLst/>
                <a:latin typeface="+mn-lt"/>
                <a:ea typeface="+mn-ea"/>
                <a:cs typeface="+mn-cs"/>
              </a:rPr>
              <a:t> Added for clarification</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Disturbs any lawful assembly of persons without lawful authority; </a:t>
            </a:r>
          </a:p>
          <a:p>
            <a:r>
              <a:rPr lang="en-US" sz="1200" b="0" i="0" u="none" strike="noStrike" kern="1200" baseline="0" dirty="0">
                <a:solidFill>
                  <a:schemeClr val="tx1"/>
                </a:solidFill>
                <a:latin typeface="+mn-lt"/>
                <a:ea typeface="+mn-ea"/>
                <a:cs typeface="+mn-cs"/>
              </a:rPr>
              <a:t> Obstructs vehicular or pedestrian traffic on a public way; </a:t>
            </a:r>
          </a:p>
          <a:p>
            <a:r>
              <a:rPr lang="en-US" sz="1200" b="0" i="0" u="none" strike="noStrike" kern="1200" baseline="0" dirty="0">
                <a:solidFill>
                  <a:schemeClr val="tx1"/>
                </a:solidFill>
                <a:latin typeface="+mn-lt"/>
                <a:ea typeface="+mn-ea"/>
                <a:cs typeface="+mn-cs"/>
              </a:rPr>
              <a:t> Initiates or circulates a report, knowing it to be false, concerning an alleged or impending fire, explosion, crime, catastrophe, or other emergency; or </a:t>
            </a:r>
          </a:p>
          <a:p>
            <a:r>
              <a:rPr lang="en-US" sz="1200" b="0" i="0" u="none" strike="noStrike" kern="1200" baseline="0" dirty="0">
                <a:solidFill>
                  <a:schemeClr val="tx1"/>
                </a:solidFill>
                <a:latin typeface="+mn-lt"/>
                <a:ea typeface="+mn-ea"/>
                <a:cs typeface="+mn-cs"/>
              </a:rPr>
              <a:t> Creates a hazardous or physically offensive condition by any act which the person is not licensed or privileged to do. </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31</a:t>
            </a:fld>
            <a:endParaRPr lang="en-US"/>
          </a:p>
        </p:txBody>
      </p:sp>
    </p:spTree>
    <p:extLst>
      <p:ext uri="{BB962C8B-B14F-4D97-AF65-F5344CB8AC3E}">
        <p14:creationId xmlns:p14="http://schemas.microsoft.com/office/powerpoint/2010/main" val="6792433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Protecting Evidence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Rules of Evidence allow a court trial to proceed fairly and quickly, using only evidence that is relevant, reliable, and accurate. </a:t>
            </a:r>
          </a:p>
          <a:p>
            <a:r>
              <a:rPr lang="en-US" sz="1200" b="1" i="0" u="none" strike="noStrike" kern="1200" baseline="0" dirty="0">
                <a:solidFill>
                  <a:schemeClr val="tx1"/>
                </a:solidFill>
                <a:latin typeface="+mn-lt"/>
                <a:ea typeface="+mn-ea"/>
                <a:cs typeface="+mn-cs"/>
              </a:rPr>
              <a:t>Notes and Reports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private security professional’s notes and reports are admissible in evidence to refresh the memory of the security professional who wrote them. </a:t>
            </a:r>
          </a:p>
          <a:p>
            <a:r>
              <a:rPr lang="en-US" sz="1200" b="1" i="0" u="none" strike="noStrike" kern="1200" baseline="0" dirty="0">
                <a:solidFill>
                  <a:schemeClr val="tx1"/>
                </a:solidFill>
                <a:latin typeface="+mn-lt"/>
                <a:ea typeface="+mn-ea"/>
                <a:cs typeface="+mn-cs"/>
              </a:rPr>
              <a:t>Example: </a:t>
            </a:r>
            <a:r>
              <a:rPr lang="en-US" sz="1200" b="0" i="0" u="none" strike="noStrike" kern="1200" baseline="0" dirty="0">
                <a:solidFill>
                  <a:schemeClr val="tx1"/>
                </a:solidFill>
                <a:latin typeface="+mn-lt"/>
                <a:ea typeface="+mn-ea"/>
                <a:cs typeface="+mn-cs"/>
              </a:rPr>
              <a:t>If asked what color eyes the person had, the security professional may ask to refresh their memory by referring to their report or notes. </a:t>
            </a:r>
          </a:p>
          <a:p>
            <a:r>
              <a:rPr lang="en-US" sz="1200" b="1" i="0" u="none" strike="noStrike" kern="1200" baseline="0" dirty="0">
                <a:solidFill>
                  <a:schemeClr val="tx1"/>
                </a:solidFill>
                <a:latin typeface="+mn-lt"/>
                <a:ea typeface="+mn-ea"/>
                <a:cs typeface="+mn-cs"/>
              </a:rPr>
              <a:t>Photographs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Photographs are admissible if the photographer can testify that the photograph is an “accurate representation of the scene at the time the photograph was taken.” </a:t>
            </a:r>
          </a:p>
          <a:p>
            <a:r>
              <a:rPr lang="en-US" sz="1200" b="1" i="0" u="none" strike="noStrike" kern="1200" baseline="0" dirty="0">
                <a:solidFill>
                  <a:schemeClr val="tx1"/>
                </a:solidFill>
                <a:latin typeface="+mn-lt"/>
                <a:ea typeface="+mn-ea"/>
                <a:cs typeface="+mn-cs"/>
              </a:rPr>
              <a:t>Physical Evidence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To be admitted in a trial, physical evidence must be demonstrated to be what it purports to be. To be acceptable to the court, a “chain of custody” must be established. This is a process that involves these main elements: </a:t>
            </a:r>
          </a:p>
          <a:p>
            <a:r>
              <a:rPr lang="en-US" sz="1200" b="0" i="0" u="none" strike="noStrike" kern="1200" baseline="0" dirty="0">
                <a:solidFill>
                  <a:schemeClr val="tx1"/>
                </a:solidFill>
                <a:latin typeface="+mn-lt"/>
                <a:ea typeface="+mn-ea"/>
                <a:cs typeface="+mn-cs"/>
              </a:rPr>
              <a:t> The evidence collector properly identifies the evidence  </a:t>
            </a:r>
          </a:p>
          <a:p>
            <a:r>
              <a:rPr lang="en-US" sz="1200" b="0" i="0" u="none" strike="noStrike" kern="1200" baseline="0" dirty="0">
                <a:solidFill>
                  <a:schemeClr val="tx1"/>
                </a:solidFill>
                <a:latin typeface="+mn-lt"/>
                <a:ea typeface="+mn-ea"/>
                <a:cs typeface="+mn-cs"/>
              </a:rPr>
              <a:t> The evidence collector tamper-proofs and secures evidence at the collection site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Example</a:t>
            </a:r>
            <a:r>
              <a:rPr lang="en-US" sz="1200" b="0" i="0" u="none" strike="noStrike" kern="1200" baseline="0" dirty="0">
                <a:solidFill>
                  <a:schemeClr val="tx1"/>
                </a:solidFill>
                <a:latin typeface="+mn-lt"/>
                <a:ea typeface="+mn-ea"/>
                <a:cs typeface="+mn-cs"/>
              </a:rPr>
              <a:t>: You locate a knife believed to be used in a crime. You remain with the knife, ensure it is undisturbed until the police arrive and take custody of it. You then document in your report where you found the knife and who it was turned over to. </a:t>
            </a:r>
          </a:p>
          <a:p>
            <a:r>
              <a:rPr lang="en-US" sz="1200" b="0" i="0" u="none" strike="noStrike" kern="1200" baseline="0" dirty="0">
                <a:solidFill>
                  <a:schemeClr val="tx1"/>
                </a:solidFill>
                <a:latin typeface="+mn-lt"/>
                <a:ea typeface="+mn-ea"/>
                <a:cs typeface="+mn-cs"/>
              </a:rPr>
              <a:t>As best practice, allow police to process all physical evidence </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32</a:t>
            </a:fld>
            <a:endParaRPr lang="en-US"/>
          </a:p>
        </p:txBody>
      </p:sp>
    </p:spTree>
    <p:extLst>
      <p:ext uri="{BB962C8B-B14F-4D97-AF65-F5344CB8AC3E}">
        <p14:creationId xmlns:p14="http://schemas.microsoft.com/office/powerpoint/2010/main" val="24423554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Coping with an active shooter/threat </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situation</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Be aware of your environment and any possible dangers</a:t>
            </a:r>
          </a:p>
          <a:p>
            <a:pPr lvl="0"/>
            <a:r>
              <a:rPr lang="en-US" sz="1200" kern="1200" dirty="0">
                <a:solidFill>
                  <a:schemeClr val="tx1"/>
                </a:solidFill>
                <a:effectLst/>
                <a:latin typeface="+mn-lt"/>
                <a:ea typeface="+mn-ea"/>
                <a:cs typeface="+mn-cs"/>
              </a:rPr>
              <a:t>Take note of the two nearest exits in any facility you visit</a:t>
            </a:r>
          </a:p>
          <a:p>
            <a:pPr lvl="0"/>
            <a:r>
              <a:rPr lang="en-US" sz="1200" kern="1200" dirty="0">
                <a:solidFill>
                  <a:schemeClr val="tx1"/>
                </a:solidFill>
                <a:effectLst/>
                <a:latin typeface="+mn-lt"/>
                <a:ea typeface="+mn-ea"/>
                <a:cs typeface="+mn-cs"/>
              </a:rPr>
              <a:t>If you are in an office, stay there and secure the door</a:t>
            </a:r>
          </a:p>
          <a:p>
            <a:pPr lvl="0"/>
            <a:r>
              <a:rPr lang="en-US" sz="1200" kern="1200" dirty="0">
                <a:solidFill>
                  <a:schemeClr val="tx1"/>
                </a:solidFill>
                <a:effectLst/>
                <a:latin typeface="+mn-lt"/>
                <a:ea typeface="+mn-ea"/>
                <a:cs typeface="+mn-cs"/>
              </a:rPr>
              <a:t>Attempt to take down the active shooter as a last resort</a:t>
            </a:r>
          </a:p>
          <a:p>
            <a:r>
              <a:rPr lang="en-US" sz="1200" kern="1200" dirty="0">
                <a:solidFill>
                  <a:schemeClr val="tx1"/>
                </a:solidFill>
                <a:effectLst/>
                <a:latin typeface="+mn-lt"/>
                <a:ea typeface="+mn-ea"/>
                <a:cs typeface="+mn-cs"/>
              </a:rPr>
              <a:t> added threat</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33</a:t>
            </a:fld>
            <a:endParaRPr lang="en-US"/>
          </a:p>
        </p:txBody>
      </p:sp>
    </p:spTree>
    <p:extLst>
      <p:ext uri="{BB962C8B-B14F-4D97-AF65-F5344CB8AC3E}">
        <p14:creationId xmlns:p14="http://schemas.microsoft.com/office/powerpoint/2010/main" val="3187903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Conversion (Theft)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This is the "tort" equivalent of theft. The tort of conversion occurs when defendant takes possession and control over plaintiff's property without plaintiff's permission. </a:t>
            </a:r>
          </a:p>
          <a:p>
            <a:r>
              <a:rPr lang="en-US" sz="1200" b="1" i="0" u="none" strike="noStrike" kern="1200" baseline="0" dirty="0">
                <a:solidFill>
                  <a:schemeClr val="tx1"/>
                </a:solidFill>
                <a:latin typeface="+mn-lt"/>
                <a:ea typeface="+mn-ea"/>
                <a:cs typeface="+mn-cs"/>
              </a:rPr>
              <a:t>Example</a:t>
            </a:r>
            <a:r>
              <a:rPr lang="en-US" sz="1200" b="0" i="0" u="none" strike="noStrike" kern="1200" baseline="0" dirty="0">
                <a:solidFill>
                  <a:schemeClr val="tx1"/>
                </a:solidFill>
                <a:latin typeface="+mn-lt"/>
                <a:ea typeface="+mn-ea"/>
                <a:cs typeface="+mn-cs"/>
              </a:rPr>
              <a:t>: </a:t>
            </a:r>
            <a:r>
              <a:rPr lang="en-US" sz="1200" kern="1200" dirty="0">
                <a:solidFill>
                  <a:schemeClr val="tx1"/>
                </a:solidFill>
                <a:effectLst/>
                <a:latin typeface="+mn-lt"/>
                <a:ea typeface="+mn-ea"/>
                <a:cs typeface="+mn-cs"/>
              </a:rPr>
              <a:t>Theft by conversion occurs when a person lawfully obtains personal property of another, and then converts the property into funds for their own use and without the person’s permission.</a:t>
            </a:r>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Intentional Infliction of Emotional Distress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This tort occurs when defendant intentionally or recklessly causes severe emotional distress to plaintiff by means of extreme or outrageous conduct. Whether the conduct is "extreme or outrageous" in a particular case is not clearly defined and would be a question for the jury or judge to decide.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Fraud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tort of "fraud", sometimes referred to as "deceit" occurs when defendant falsely represent a present or past fact to plaintiff, who then acts in reliance on that misrepresentation and incurs a loss (“damages") and a result of that reliance. </a:t>
            </a:r>
          </a:p>
          <a:p>
            <a:r>
              <a:rPr lang="en-US" sz="1200" b="1" i="0" u="none" strike="noStrike" kern="1200" baseline="0" dirty="0">
                <a:solidFill>
                  <a:schemeClr val="tx1"/>
                </a:solidFill>
                <a:latin typeface="+mn-lt"/>
                <a:ea typeface="+mn-ea"/>
                <a:cs typeface="+mn-cs"/>
              </a:rPr>
              <a:t>Example</a:t>
            </a:r>
            <a:r>
              <a:rPr lang="en-US" sz="1200" b="0" i="0" u="none" strike="noStrike" kern="1200" baseline="0" dirty="0">
                <a:solidFill>
                  <a:schemeClr val="tx1"/>
                </a:solidFill>
                <a:latin typeface="+mn-lt"/>
                <a:ea typeface="+mn-ea"/>
                <a:cs typeface="+mn-cs"/>
              </a:rPr>
              <a:t>: With no legitimate basis for doing so, you tell a citizen they must leave a movie theater after they have paid for their ticket and they do so, missing out on the service that they paid for.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Trespass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tort of trespass occurs when defendant intentionally enters plaintiff's land or interferes with plaintiff's ownership of the property if plaintiff incurred injury or damage as a result.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Defamation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Defamation occurs when defendant makes a false statement of fact (as opposed to an opinion) about plaintiff. The false statement must be "published," that is, communicated to one or more people other than plaintiff. Further, plaintiff must prove defendant knew or should have known the statement was false. Finally, plaintiff must prove he or she suffered some harm as a result. Written defamation is called "libel" and spoken defamation is called "slander".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6</a:t>
            </a:fld>
            <a:endParaRPr lang="en-US"/>
          </a:p>
        </p:txBody>
      </p:sp>
    </p:spTree>
    <p:extLst>
      <p:ext uri="{BB962C8B-B14F-4D97-AF65-F5344CB8AC3E}">
        <p14:creationId xmlns:p14="http://schemas.microsoft.com/office/powerpoint/2010/main" val="31272301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Bomb Threats</a:t>
            </a:r>
          </a:p>
          <a:p>
            <a:r>
              <a:rPr lang="en-US" sz="1200" b="1" kern="1200" dirty="0">
                <a:solidFill>
                  <a:schemeClr val="tx1"/>
                </a:solidFill>
                <a:effectLst/>
                <a:latin typeface="+mn-lt"/>
                <a:ea typeface="+mn-ea"/>
                <a:cs typeface="+mn-cs"/>
              </a:rPr>
              <a:t>Learning Outcome 11-A-1</a:t>
            </a:r>
            <a:endParaRPr lang="en-US" dirty="0">
              <a:effectLst/>
            </a:endParaRPr>
          </a:p>
          <a:p>
            <a:r>
              <a:rPr lang="en-US" sz="1200" kern="1200" dirty="0">
                <a:solidFill>
                  <a:schemeClr val="tx1"/>
                </a:solidFill>
                <a:effectLst/>
                <a:latin typeface="+mn-lt"/>
                <a:ea typeface="+mn-ea"/>
                <a:cs typeface="+mn-cs"/>
              </a:rPr>
              <a:t>Articulate the questions to ask and observations made in the event of a bomb threat.</a:t>
            </a:r>
            <a:endParaRPr lang="en-US" dirty="0">
              <a:effectLst/>
            </a:endParaRP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The CALL - Questions to ask</a:t>
            </a:r>
          </a:p>
          <a:p>
            <a:pPr lvl="0"/>
            <a:r>
              <a:rPr lang="en-US" sz="1200" kern="1200" dirty="0">
                <a:solidFill>
                  <a:schemeClr val="tx1"/>
                </a:solidFill>
                <a:effectLst/>
                <a:latin typeface="+mn-lt"/>
                <a:ea typeface="+mn-ea"/>
                <a:cs typeface="+mn-cs"/>
              </a:rPr>
              <a:t>When is bomb going to explode?</a:t>
            </a:r>
            <a:endParaRPr lang="en-US" dirty="0">
              <a:effectLst/>
            </a:endParaRPr>
          </a:p>
          <a:p>
            <a:pPr lvl="0"/>
            <a:r>
              <a:rPr lang="en-US" sz="1200" kern="1200" dirty="0">
                <a:solidFill>
                  <a:schemeClr val="tx1"/>
                </a:solidFill>
                <a:effectLst/>
                <a:latin typeface="+mn-lt"/>
                <a:ea typeface="+mn-ea"/>
                <a:cs typeface="+mn-cs"/>
              </a:rPr>
              <a:t>Where is it right now?</a:t>
            </a:r>
            <a:endParaRPr lang="en-US" dirty="0">
              <a:effectLst/>
            </a:endParaRPr>
          </a:p>
          <a:p>
            <a:pPr lvl="0"/>
            <a:r>
              <a:rPr lang="en-US" sz="1200" kern="1200" dirty="0">
                <a:solidFill>
                  <a:schemeClr val="tx1"/>
                </a:solidFill>
                <a:effectLst/>
                <a:latin typeface="+mn-lt"/>
                <a:ea typeface="+mn-ea"/>
                <a:cs typeface="+mn-cs"/>
              </a:rPr>
              <a:t>What does it look like?</a:t>
            </a:r>
            <a:endParaRPr lang="en-US" dirty="0">
              <a:effectLst/>
            </a:endParaRPr>
          </a:p>
          <a:p>
            <a:pPr lvl="0"/>
            <a:r>
              <a:rPr lang="en-US" sz="1200" kern="1200" dirty="0">
                <a:solidFill>
                  <a:schemeClr val="tx1"/>
                </a:solidFill>
                <a:effectLst/>
                <a:latin typeface="+mn-lt"/>
                <a:ea typeface="+mn-ea"/>
                <a:cs typeface="+mn-cs"/>
              </a:rPr>
              <a:t>What kind of bomb is it?</a:t>
            </a:r>
            <a:endParaRPr lang="en-US" dirty="0">
              <a:effectLst/>
            </a:endParaRPr>
          </a:p>
          <a:p>
            <a:pPr lvl="0"/>
            <a:r>
              <a:rPr lang="en-US" sz="1200" kern="1200" dirty="0">
                <a:solidFill>
                  <a:schemeClr val="tx1"/>
                </a:solidFill>
                <a:effectLst/>
                <a:latin typeface="+mn-lt"/>
                <a:ea typeface="+mn-ea"/>
                <a:cs typeface="+mn-cs"/>
              </a:rPr>
              <a:t>What will cause it to explode?</a:t>
            </a:r>
            <a:endParaRPr lang="en-US" dirty="0">
              <a:effectLst/>
            </a:endParaRPr>
          </a:p>
          <a:p>
            <a:pPr lvl="0"/>
            <a:r>
              <a:rPr lang="en-US" sz="1200" kern="1200" dirty="0">
                <a:solidFill>
                  <a:schemeClr val="tx1"/>
                </a:solidFill>
                <a:effectLst/>
                <a:latin typeface="+mn-lt"/>
                <a:ea typeface="+mn-ea"/>
                <a:cs typeface="+mn-cs"/>
              </a:rPr>
              <a:t>Did you place the bomb?</a:t>
            </a:r>
            <a:endParaRPr lang="en-US" dirty="0">
              <a:effectLst/>
            </a:endParaRPr>
          </a:p>
          <a:p>
            <a:pPr lvl="0"/>
            <a:r>
              <a:rPr lang="en-US" sz="1200" kern="1200" dirty="0">
                <a:solidFill>
                  <a:schemeClr val="tx1"/>
                </a:solidFill>
                <a:effectLst/>
                <a:latin typeface="+mn-lt"/>
                <a:ea typeface="+mn-ea"/>
                <a:cs typeface="+mn-cs"/>
              </a:rPr>
              <a:t>Why?</a:t>
            </a:r>
            <a:endParaRPr lang="en-US" dirty="0">
              <a:effectLst/>
            </a:endParaRPr>
          </a:p>
          <a:p>
            <a:pPr lvl="0"/>
            <a:r>
              <a:rPr lang="en-US" sz="1200" kern="1200" dirty="0">
                <a:solidFill>
                  <a:schemeClr val="tx1"/>
                </a:solidFill>
                <a:effectLst/>
                <a:latin typeface="+mn-lt"/>
                <a:ea typeface="+mn-ea"/>
                <a:cs typeface="+mn-cs"/>
              </a:rPr>
              <a:t>What is your address?</a:t>
            </a:r>
            <a:endParaRPr lang="en-US" dirty="0">
              <a:effectLst/>
            </a:endParaRPr>
          </a:p>
          <a:p>
            <a:pPr lvl="0"/>
            <a:r>
              <a:rPr lang="en-US" sz="1200" kern="1200" dirty="0">
                <a:solidFill>
                  <a:schemeClr val="tx1"/>
                </a:solidFill>
                <a:effectLst/>
                <a:latin typeface="+mn-lt"/>
                <a:ea typeface="+mn-ea"/>
                <a:cs typeface="+mn-cs"/>
              </a:rPr>
              <a:t>What is your name?</a:t>
            </a:r>
            <a:endParaRPr lang="en-US" dirty="0">
              <a:effectLst/>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Exact wording of the Threat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WRITE IT DOWN VERBATIM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Information for Law Enforcement</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Male or Female </a:t>
            </a:r>
            <a:endParaRPr lang="en-US" dirty="0">
              <a:effectLst/>
            </a:endParaRPr>
          </a:p>
          <a:p>
            <a:pPr lvl="0"/>
            <a:r>
              <a:rPr lang="en-US" sz="1200" kern="1200" dirty="0">
                <a:solidFill>
                  <a:schemeClr val="tx1"/>
                </a:solidFill>
                <a:effectLst/>
                <a:latin typeface="+mn-lt"/>
                <a:ea typeface="+mn-ea"/>
                <a:cs typeface="+mn-cs"/>
              </a:rPr>
              <a:t>Age</a:t>
            </a:r>
            <a:endParaRPr lang="en-US" dirty="0">
              <a:effectLst/>
            </a:endParaRPr>
          </a:p>
          <a:p>
            <a:pPr lvl="0"/>
            <a:r>
              <a:rPr lang="en-US" sz="1200" kern="1200" dirty="0">
                <a:solidFill>
                  <a:schemeClr val="tx1"/>
                </a:solidFill>
                <a:effectLst/>
                <a:latin typeface="+mn-lt"/>
                <a:ea typeface="+mn-ea"/>
                <a:cs typeface="+mn-cs"/>
              </a:rPr>
              <a:t>Race</a:t>
            </a:r>
            <a:endParaRPr lang="en-US" dirty="0">
              <a:effectLst/>
            </a:endParaRPr>
          </a:p>
          <a:p>
            <a:pPr lvl="0"/>
            <a:r>
              <a:rPr lang="en-US" sz="1200" kern="1200" dirty="0">
                <a:solidFill>
                  <a:schemeClr val="tx1"/>
                </a:solidFill>
                <a:effectLst/>
                <a:latin typeface="+mn-lt"/>
                <a:ea typeface="+mn-ea"/>
                <a:cs typeface="+mn-cs"/>
              </a:rPr>
              <a:t>Length of Call</a:t>
            </a:r>
            <a:endParaRPr lang="en-US" dirty="0">
              <a:effectLst/>
            </a:endParaRPr>
          </a:p>
          <a:p>
            <a:pPr lvl="0"/>
            <a:r>
              <a:rPr lang="en-US" sz="1200" kern="1200" dirty="0">
                <a:solidFill>
                  <a:schemeClr val="tx1"/>
                </a:solidFill>
                <a:effectLst/>
                <a:latin typeface="+mn-lt"/>
                <a:ea typeface="+mn-ea"/>
                <a:cs typeface="+mn-cs"/>
              </a:rPr>
              <a:t>Number at which call was received (caller ID)</a:t>
            </a:r>
            <a:endParaRPr lang="en-US" dirty="0">
              <a:effectLst/>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Background Sounds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Street noises</a:t>
            </a:r>
          </a:p>
          <a:p>
            <a:pPr lvl="0"/>
            <a:r>
              <a:rPr lang="en-US" sz="1200" kern="1200" dirty="0">
                <a:solidFill>
                  <a:schemeClr val="tx1"/>
                </a:solidFill>
                <a:effectLst/>
                <a:latin typeface="+mn-lt"/>
                <a:ea typeface="+mn-ea"/>
                <a:cs typeface="+mn-cs"/>
              </a:rPr>
              <a:t>Voices</a:t>
            </a:r>
          </a:p>
          <a:p>
            <a:pPr lvl="0"/>
            <a:r>
              <a:rPr lang="en-US" sz="1200" kern="1200" dirty="0">
                <a:solidFill>
                  <a:schemeClr val="tx1"/>
                </a:solidFill>
                <a:effectLst/>
                <a:latin typeface="+mn-lt"/>
                <a:ea typeface="+mn-ea"/>
                <a:cs typeface="+mn-cs"/>
              </a:rPr>
              <a:t>PA System</a:t>
            </a:r>
          </a:p>
          <a:p>
            <a:pPr lvl="0"/>
            <a:r>
              <a:rPr lang="en-US" sz="1200" kern="1200" dirty="0">
                <a:solidFill>
                  <a:schemeClr val="tx1"/>
                </a:solidFill>
                <a:effectLst/>
                <a:latin typeface="+mn-lt"/>
                <a:ea typeface="+mn-ea"/>
                <a:cs typeface="+mn-cs"/>
              </a:rPr>
              <a:t>House noises</a:t>
            </a:r>
          </a:p>
          <a:p>
            <a:pPr lvl="0"/>
            <a:r>
              <a:rPr lang="en-US" sz="1200" kern="1200" dirty="0">
                <a:solidFill>
                  <a:schemeClr val="tx1"/>
                </a:solidFill>
                <a:effectLst/>
                <a:latin typeface="+mn-lt"/>
                <a:ea typeface="+mn-ea"/>
                <a:cs typeface="+mn-cs"/>
              </a:rPr>
              <a:t>Office noises</a:t>
            </a:r>
          </a:p>
          <a:p>
            <a:pPr lvl="0"/>
            <a:r>
              <a:rPr lang="en-US" sz="1200" kern="1200" dirty="0">
                <a:solidFill>
                  <a:schemeClr val="tx1"/>
                </a:solidFill>
                <a:effectLst/>
                <a:latin typeface="+mn-lt"/>
                <a:ea typeface="+mn-ea"/>
                <a:cs typeface="+mn-cs"/>
              </a:rPr>
              <a:t>Booth noises</a:t>
            </a:r>
          </a:p>
          <a:p>
            <a:pPr lvl="0"/>
            <a:r>
              <a:rPr lang="en-US" sz="1200" kern="1200" dirty="0">
                <a:solidFill>
                  <a:schemeClr val="tx1"/>
                </a:solidFill>
                <a:effectLst/>
                <a:latin typeface="+mn-lt"/>
                <a:ea typeface="+mn-ea"/>
                <a:cs typeface="+mn-cs"/>
              </a:rPr>
              <a:t>Factory noises</a:t>
            </a:r>
          </a:p>
          <a:p>
            <a:pPr lvl="0"/>
            <a:r>
              <a:rPr lang="en-US" sz="1200" kern="1200" dirty="0">
                <a:solidFill>
                  <a:schemeClr val="tx1"/>
                </a:solidFill>
                <a:effectLst/>
                <a:latin typeface="+mn-lt"/>
                <a:ea typeface="+mn-ea"/>
                <a:cs typeface="+mn-cs"/>
              </a:rPr>
              <a:t>Animal noises</a:t>
            </a:r>
          </a:p>
          <a:p>
            <a:pPr lvl="0"/>
            <a:r>
              <a:rPr lang="en-US" sz="1200" kern="1200" dirty="0">
                <a:solidFill>
                  <a:schemeClr val="tx1"/>
                </a:solidFill>
                <a:effectLst/>
                <a:latin typeface="+mn-lt"/>
                <a:ea typeface="+mn-ea"/>
                <a:cs typeface="+mn-cs"/>
              </a:rPr>
              <a:t>Clear</a:t>
            </a:r>
          </a:p>
          <a:p>
            <a:pPr lvl="0"/>
            <a:r>
              <a:rPr lang="en-US" sz="1200" kern="1200" dirty="0">
                <a:solidFill>
                  <a:schemeClr val="tx1"/>
                </a:solidFill>
                <a:effectLst/>
                <a:latin typeface="+mn-lt"/>
                <a:ea typeface="+mn-ea"/>
                <a:cs typeface="+mn-cs"/>
              </a:rPr>
              <a:t>Static</a:t>
            </a:r>
          </a:p>
          <a:p>
            <a:pPr lvl="0"/>
            <a:r>
              <a:rPr lang="en-US" sz="1200" kern="1200" dirty="0">
                <a:solidFill>
                  <a:schemeClr val="tx1"/>
                </a:solidFill>
                <a:effectLst/>
                <a:latin typeface="+mn-lt"/>
                <a:ea typeface="+mn-ea"/>
                <a:cs typeface="+mn-cs"/>
              </a:rPr>
              <a:t>Local</a:t>
            </a:r>
          </a:p>
          <a:p>
            <a:pPr lvl="0"/>
            <a:r>
              <a:rPr lang="en-US" sz="1200" kern="1200" dirty="0">
                <a:solidFill>
                  <a:schemeClr val="tx1"/>
                </a:solidFill>
                <a:effectLst/>
                <a:latin typeface="+mn-lt"/>
                <a:ea typeface="+mn-ea"/>
                <a:cs typeface="+mn-cs"/>
              </a:rPr>
              <a:t>Long Distance</a:t>
            </a:r>
          </a:p>
          <a:p>
            <a:pPr lvl="0"/>
            <a:r>
              <a:rPr lang="en-US" sz="1200" kern="1200" dirty="0">
                <a:solidFill>
                  <a:schemeClr val="tx1"/>
                </a:solidFill>
                <a:effectLst/>
                <a:latin typeface="+mn-lt"/>
                <a:ea typeface="+mn-ea"/>
                <a:cs typeface="+mn-cs"/>
              </a:rPr>
              <a:t>Other</a:t>
            </a:r>
          </a:p>
          <a:p>
            <a:r>
              <a:rPr lang="en-US" sz="1200" b="1" kern="1200" dirty="0">
                <a:solidFill>
                  <a:schemeClr val="tx1"/>
                </a:solidFill>
                <a:effectLst/>
                <a:latin typeface="+mn-lt"/>
                <a:ea typeface="+mn-ea"/>
                <a:cs typeface="+mn-cs"/>
              </a:rPr>
              <a:t>Threat Language</a:t>
            </a:r>
            <a:endParaRPr lang="en-US" dirty="0">
              <a:effectLst/>
            </a:endParaRPr>
          </a:p>
          <a:p>
            <a:pPr lvl="0"/>
            <a:r>
              <a:rPr lang="en-US" sz="1200" kern="1200" dirty="0">
                <a:solidFill>
                  <a:schemeClr val="tx1"/>
                </a:solidFill>
                <a:effectLst/>
                <a:latin typeface="+mn-lt"/>
                <a:ea typeface="+mn-ea"/>
                <a:cs typeface="+mn-cs"/>
              </a:rPr>
              <a:t>Well Spoken (educated)</a:t>
            </a:r>
            <a:endParaRPr lang="en-US" dirty="0">
              <a:effectLst/>
            </a:endParaRPr>
          </a:p>
          <a:p>
            <a:pPr lvl="0"/>
            <a:r>
              <a:rPr lang="en-US" sz="1200" kern="1200" dirty="0">
                <a:solidFill>
                  <a:schemeClr val="tx1"/>
                </a:solidFill>
                <a:effectLst/>
                <a:latin typeface="+mn-lt"/>
                <a:ea typeface="+mn-ea"/>
                <a:cs typeface="+mn-cs"/>
              </a:rPr>
              <a:t>Foul/crude</a:t>
            </a:r>
            <a:endParaRPr lang="en-US" dirty="0">
              <a:effectLst/>
            </a:endParaRPr>
          </a:p>
          <a:p>
            <a:pPr lvl="0"/>
            <a:r>
              <a:rPr lang="en-US" sz="1200" kern="1200" dirty="0">
                <a:solidFill>
                  <a:schemeClr val="tx1"/>
                </a:solidFill>
                <a:effectLst/>
                <a:latin typeface="+mn-lt"/>
                <a:ea typeface="+mn-ea"/>
                <a:cs typeface="+mn-cs"/>
              </a:rPr>
              <a:t>Irrational</a:t>
            </a:r>
            <a:endParaRPr lang="en-US" dirty="0">
              <a:effectLst/>
            </a:endParaRPr>
          </a:p>
          <a:p>
            <a:pPr lvl="0"/>
            <a:r>
              <a:rPr lang="en-US" sz="1200" kern="1200" dirty="0">
                <a:solidFill>
                  <a:schemeClr val="tx1"/>
                </a:solidFill>
                <a:effectLst/>
                <a:latin typeface="+mn-lt"/>
                <a:ea typeface="+mn-ea"/>
                <a:cs typeface="+mn-cs"/>
              </a:rPr>
              <a:t>Incoherent</a:t>
            </a:r>
            <a:endParaRPr lang="en-US" dirty="0">
              <a:effectLst/>
            </a:endParaRPr>
          </a:p>
          <a:p>
            <a:pPr lvl="0"/>
            <a:r>
              <a:rPr lang="en-US" sz="1200" kern="1200" dirty="0">
                <a:solidFill>
                  <a:schemeClr val="tx1"/>
                </a:solidFill>
                <a:effectLst/>
                <a:latin typeface="+mn-lt"/>
                <a:ea typeface="+mn-ea"/>
                <a:cs typeface="+mn-cs"/>
              </a:rPr>
              <a:t>Taped</a:t>
            </a:r>
            <a:endParaRPr lang="en-US" dirty="0">
              <a:effectLst/>
            </a:endParaRPr>
          </a:p>
          <a:p>
            <a:pPr lvl="0"/>
            <a:r>
              <a:rPr lang="en-US" sz="1200" kern="1200" dirty="0">
                <a:solidFill>
                  <a:schemeClr val="tx1"/>
                </a:solidFill>
                <a:effectLst/>
                <a:latin typeface="+mn-lt"/>
                <a:ea typeface="+mn-ea"/>
                <a:cs typeface="+mn-cs"/>
              </a:rPr>
              <a:t>Message read by threat maker</a:t>
            </a:r>
            <a:endParaRPr lang="en-US" dirty="0">
              <a:effectLst/>
            </a:endParaRPr>
          </a:p>
          <a:p>
            <a:r>
              <a:rPr lang="en-US" sz="1200" b="1" kern="1200" dirty="0">
                <a:solidFill>
                  <a:schemeClr val="tx1"/>
                </a:solidFill>
                <a:effectLst/>
                <a:latin typeface="+mn-lt"/>
                <a:ea typeface="+mn-ea"/>
                <a:cs typeface="+mn-cs"/>
              </a:rPr>
              <a:t> </a:t>
            </a:r>
            <a:endParaRPr lang="en-US" dirty="0">
              <a:effectLst/>
            </a:endParaRPr>
          </a:p>
          <a:p>
            <a:r>
              <a:rPr lang="en-US" sz="1200" b="1" kern="1200" dirty="0">
                <a:solidFill>
                  <a:schemeClr val="tx1"/>
                </a:solidFill>
                <a:effectLst/>
                <a:latin typeface="+mn-lt"/>
                <a:ea typeface="+mn-ea"/>
                <a:cs typeface="+mn-cs"/>
              </a:rPr>
              <a:t>Caller’s Voice</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Calm</a:t>
            </a:r>
            <a:endParaRPr lang="en-US" dirty="0">
              <a:effectLst/>
            </a:endParaRPr>
          </a:p>
          <a:p>
            <a:pPr lvl="0"/>
            <a:r>
              <a:rPr lang="en-US" sz="1200" kern="1200" dirty="0">
                <a:solidFill>
                  <a:schemeClr val="tx1"/>
                </a:solidFill>
                <a:effectLst/>
                <a:latin typeface="+mn-lt"/>
                <a:ea typeface="+mn-ea"/>
                <a:cs typeface="+mn-cs"/>
              </a:rPr>
              <a:t>Angry</a:t>
            </a:r>
            <a:endParaRPr lang="en-US" dirty="0">
              <a:effectLst/>
            </a:endParaRPr>
          </a:p>
          <a:p>
            <a:pPr lvl="0"/>
            <a:r>
              <a:rPr lang="en-US" sz="1200" kern="1200" dirty="0">
                <a:solidFill>
                  <a:schemeClr val="tx1"/>
                </a:solidFill>
                <a:effectLst/>
                <a:latin typeface="+mn-lt"/>
                <a:ea typeface="+mn-ea"/>
                <a:cs typeface="+mn-cs"/>
              </a:rPr>
              <a:t>Excited</a:t>
            </a:r>
            <a:endParaRPr lang="en-US" dirty="0">
              <a:effectLst/>
            </a:endParaRPr>
          </a:p>
          <a:p>
            <a:pPr lvl="0"/>
            <a:r>
              <a:rPr lang="en-US" sz="1200" kern="1200" dirty="0">
                <a:solidFill>
                  <a:schemeClr val="tx1"/>
                </a:solidFill>
                <a:effectLst/>
                <a:latin typeface="+mn-lt"/>
                <a:ea typeface="+mn-ea"/>
                <a:cs typeface="+mn-cs"/>
              </a:rPr>
              <a:t>Slow</a:t>
            </a:r>
            <a:endParaRPr lang="en-US" dirty="0">
              <a:effectLst/>
            </a:endParaRPr>
          </a:p>
          <a:p>
            <a:pPr lvl="0"/>
            <a:r>
              <a:rPr lang="en-US" sz="1200" kern="1200" dirty="0">
                <a:solidFill>
                  <a:schemeClr val="tx1"/>
                </a:solidFill>
                <a:effectLst/>
                <a:latin typeface="+mn-lt"/>
                <a:ea typeface="+mn-ea"/>
                <a:cs typeface="+mn-cs"/>
              </a:rPr>
              <a:t>Rapid</a:t>
            </a:r>
            <a:endParaRPr lang="en-US" dirty="0">
              <a:effectLst/>
            </a:endParaRPr>
          </a:p>
          <a:p>
            <a:pPr lvl="0"/>
            <a:r>
              <a:rPr lang="en-US" sz="1200" kern="1200" dirty="0">
                <a:solidFill>
                  <a:schemeClr val="tx1"/>
                </a:solidFill>
                <a:effectLst/>
                <a:latin typeface="+mn-lt"/>
                <a:ea typeface="+mn-ea"/>
                <a:cs typeface="+mn-cs"/>
              </a:rPr>
              <a:t>Soft</a:t>
            </a:r>
            <a:endParaRPr lang="en-US" dirty="0">
              <a:effectLst/>
            </a:endParaRPr>
          </a:p>
          <a:p>
            <a:pPr lvl="0"/>
            <a:r>
              <a:rPr lang="en-US" sz="1200" kern="1200" dirty="0">
                <a:solidFill>
                  <a:schemeClr val="tx1"/>
                </a:solidFill>
                <a:effectLst/>
                <a:latin typeface="+mn-lt"/>
                <a:ea typeface="+mn-ea"/>
                <a:cs typeface="+mn-cs"/>
              </a:rPr>
              <a:t>Loud</a:t>
            </a:r>
            <a:endParaRPr lang="en-US" dirty="0">
              <a:effectLst/>
            </a:endParaRPr>
          </a:p>
          <a:p>
            <a:pPr lvl="0"/>
            <a:r>
              <a:rPr lang="en-US" sz="1200" kern="1200" dirty="0">
                <a:solidFill>
                  <a:schemeClr val="tx1"/>
                </a:solidFill>
                <a:effectLst/>
                <a:latin typeface="+mn-lt"/>
                <a:ea typeface="+mn-ea"/>
                <a:cs typeface="+mn-cs"/>
              </a:rPr>
              <a:t>Laughter</a:t>
            </a:r>
            <a:endParaRPr lang="en-US" dirty="0">
              <a:effectLst/>
            </a:endParaRPr>
          </a:p>
          <a:p>
            <a:pPr lvl="0"/>
            <a:r>
              <a:rPr lang="en-US" sz="1200" kern="1200" dirty="0">
                <a:solidFill>
                  <a:schemeClr val="tx1"/>
                </a:solidFill>
                <a:effectLst/>
                <a:latin typeface="+mn-lt"/>
                <a:ea typeface="+mn-ea"/>
                <a:cs typeface="+mn-cs"/>
              </a:rPr>
              <a:t>Crying</a:t>
            </a:r>
            <a:endParaRPr lang="en-US" dirty="0">
              <a:effectLst/>
            </a:endParaRPr>
          </a:p>
          <a:p>
            <a:pPr lvl="0"/>
            <a:r>
              <a:rPr lang="en-US" sz="1200" kern="1200" dirty="0">
                <a:solidFill>
                  <a:schemeClr val="tx1"/>
                </a:solidFill>
                <a:effectLst/>
                <a:latin typeface="+mn-lt"/>
                <a:ea typeface="+mn-ea"/>
                <a:cs typeface="+mn-cs"/>
              </a:rPr>
              <a:t>Normal</a:t>
            </a:r>
            <a:endParaRPr lang="en-US" dirty="0">
              <a:effectLst/>
            </a:endParaRPr>
          </a:p>
          <a:p>
            <a:pPr lvl="0"/>
            <a:r>
              <a:rPr lang="en-US" sz="1200" kern="1200" dirty="0">
                <a:solidFill>
                  <a:schemeClr val="tx1"/>
                </a:solidFill>
                <a:effectLst/>
                <a:latin typeface="+mn-lt"/>
                <a:ea typeface="+mn-ea"/>
                <a:cs typeface="+mn-cs"/>
              </a:rPr>
              <a:t>Distinct</a:t>
            </a:r>
            <a:endParaRPr lang="en-US" dirty="0">
              <a:effectLst/>
            </a:endParaRPr>
          </a:p>
          <a:p>
            <a:pPr lvl="0"/>
            <a:r>
              <a:rPr lang="en-US" sz="1200" kern="1200" dirty="0">
                <a:solidFill>
                  <a:schemeClr val="tx1"/>
                </a:solidFill>
                <a:effectLst/>
                <a:latin typeface="+mn-lt"/>
                <a:ea typeface="+mn-ea"/>
                <a:cs typeface="+mn-cs"/>
              </a:rPr>
              <a:t>Slurred</a:t>
            </a:r>
            <a:endParaRPr lang="en-US" dirty="0">
              <a:effectLst/>
            </a:endParaRPr>
          </a:p>
          <a:p>
            <a:pPr lvl="0"/>
            <a:r>
              <a:rPr lang="en-US" sz="1200" kern="1200" dirty="0">
                <a:solidFill>
                  <a:schemeClr val="tx1"/>
                </a:solidFill>
                <a:effectLst/>
                <a:latin typeface="+mn-lt"/>
                <a:ea typeface="+mn-ea"/>
                <a:cs typeface="+mn-cs"/>
              </a:rPr>
              <a:t>Nasal</a:t>
            </a:r>
            <a:endParaRPr lang="en-US" dirty="0">
              <a:effectLst/>
            </a:endParaRPr>
          </a:p>
          <a:p>
            <a:pPr lvl="0"/>
            <a:r>
              <a:rPr lang="en-US" sz="1200" kern="1200" dirty="0">
                <a:solidFill>
                  <a:schemeClr val="tx1"/>
                </a:solidFill>
                <a:effectLst/>
                <a:latin typeface="+mn-lt"/>
                <a:ea typeface="+mn-ea"/>
                <a:cs typeface="+mn-cs"/>
              </a:rPr>
              <a:t>Stutter</a:t>
            </a:r>
            <a:endParaRPr lang="en-US" dirty="0">
              <a:effectLst/>
            </a:endParaRPr>
          </a:p>
          <a:p>
            <a:pPr lvl="0"/>
            <a:r>
              <a:rPr lang="en-US" sz="1200" kern="1200" dirty="0">
                <a:solidFill>
                  <a:schemeClr val="tx1"/>
                </a:solidFill>
                <a:effectLst/>
                <a:latin typeface="+mn-lt"/>
                <a:ea typeface="+mn-ea"/>
                <a:cs typeface="+mn-cs"/>
              </a:rPr>
              <a:t>Lisp</a:t>
            </a:r>
            <a:endParaRPr lang="en-US" dirty="0">
              <a:effectLst/>
            </a:endParaRPr>
          </a:p>
          <a:p>
            <a:pPr lvl="0"/>
            <a:r>
              <a:rPr lang="en-US" sz="1200" kern="1200" dirty="0">
                <a:solidFill>
                  <a:schemeClr val="tx1"/>
                </a:solidFill>
                <a:effectLst/>
                <a:latin typeface="+mn-lt"/>
                <a:ea typeface="+mn-ea"/>
                <a:cs typeface="+mn-cs"/>
              </a:rPr>
              <a:t>Raspy</a:t>
            </a:r>
            <a:endParaRPr lang="en-US" dirty="0">
              <a:effectLst/>
            </a:endParaRPr>
          </a:p>
          <a:p>
            <a:pPr lvl="0"/>
            <a:r>
              <a:rPr lang="en-US" sz="1200" kern="1200" dirty="0">
                <a:solidFill>
                  <a:schemeClr val="tx1"/>
                </a:solidFill>
                <a:effectLst/>
                <a:latin typeface="+mn-lt"/>
                <a:ea typeface="+mn-ea"/>
                <a:cs typeface="+mn-cs"/>
              </a:rPr>
              <a:t>Deep</a:t>
            </a:r>
            <a:endParaRPr lang="en-US" dirty="0">
              <a:effectLst/>
            </a:endParaRPr>
          </a:p>
          <a:p>
            <a:pPr lvl="0"/>
            <a:r>
              <a:rPr lang="en-US" sz="1200" kern="1200" dirty="0">
                <a:solidFill>
                  <a:schemeClr val="tx1"/>
                </a:solidFill>
                <a:effectLst/>
                <a:latin typeface="+mn-lt"/>
                <a:ea typeface="+mn-ea"/>
                <a:cs typeface="+mn-cs"/>
              </a:rPr>
              <a:t>Ragged</a:t>
            </a:r>
            <a:endParaRPr lang="en-US" dirty="0">
              <a:effectLst/>
            </a:endParaRPr>
          </a:p>
          <a:p>
            <a:pPr lvl="0"/>
            <a:r>
              <a:rPr lang="en-US" sz="1200" kern="1200" dirty="0">
                <a:solidFill>
                  <a:schemeClr val="tx1"/>
                </a:solidFill>
                <a:effectLst/>
                <a:latin typeface="+mn-lt"/>
                <a:ea typeface="+mn-ea"/>
                <a:cs typeface="+mn-cs"/>
              </a:rPr>
              <a:t>Clearing throat</a:t>
            </a:r>
            <a:endParaRPr lang="en-US" dirty="0">
              <a:effectLst/>
            </a:endParaRPr>
          </a:p>
          <a:p>
            <a:pPr lvl="0"/>
            <a:r>
              <a:rPr lang="en-US" sz="1200" kern="1200" dirty="0">
                <a:solidFill>
                  <a:schemeClr val="tx1"/>
                </a:solidFill>
                <a:effectLst/>
                <a:latin typeface="+mn-lt"/>
                <a:ea typeface="+mn-ea"/>
                <a:cs typeface="+mn-cs"/>
              </a:rPr>
              <a:t>Deep breathing</a:t>
            </a:r>
            <a:endParaRPr lang="en-US" dirty="0">
              <a:effectLst/>
            </a:endParaRPr>
          </a:p>
          <a:p>
            <a:pPr lvl="0"/>
            <a:r>
              <a:rPr lang="en-US" sz="1200" kern="1200" dirty="0">
                <a:solidFill>
                  <a:schemeClr val="tx1"/>
                </a:solidFill>
                <a:effectLst/>
                <a:latin typeface="+mn-lt"/>
                <a:ea typeface="+mn-ea"/>
                <a:cs typeface="+mn-cs"/>
              </a:rPr>
              <a:t>Cracking voice</a:t>
            </a:r>
            <a:endParaRPr lang="en-US" dirty="0">
              <a:effectLst/>
            </a:endParaRPr>
          </a:p>
          <a:p>
            <a:pPr lvl="0"/>
            <a:r>
              <a:rPr lang="en-US" sz="1200" kern="1200" dirty="0">
                <a:solidFill>
                  <a:schemeClr val="tx1"/>
                </a:solidFill>
                <a:effectLst/>
                <a:latin typeface="+mn-lt"/>
                <a:ea typeface="+mn-ea"/>
                <a:cs typeface="+mn-cs"/>
              </a:rPr>
              <a:t>Disguised</a:t>
            </a:r>
            <a:endParaRPr lang="en-US" dirty="0">
              <a:effectLst/>
            </a:endParaRPr>
          </a:p>
          <a:p>
            <a:pPr lvl="0"/>
            <a:r>
              <a:rPr lang="en-US" sz="1200" kern="1200" dirty="0">
                <a:solidFill>
                  <a:schemeClr val="tx1"/>
                </a:solidFill>
                <a:effectLst/>
                <a:latin typeface="+mn-lt"/>
                <a:ea typeface="+mn-ea"/>
                <a:cs typeface="+mn-cs"/>
              </a:rPr>
              <a:t>Accent</a:t>
            </a:r>
            <a:endParaRPr lang="en-US" dirty="0">
              <a:effectLst/>
            </a:endParaRPr>
          </a:p>
          <a:p>
            <a:pPr lvl="0"/>
            <a:r>
              <a:rPr lang="en-US" sz="1200" kern="1200" dirty="0">
                <a:solidFill>
                  <a:schemeClr val="tx1"/>
                </a:solidFill>
                <a:effectLst/>
                <a:latin typeface="+mn-lt"/>
                <a:ea typeface="+mn-ea"/>
                <a:cs typeface="+mn-cs"/>
              </a:rPr>
              <a:t>Familiar</a:t>
            </a:r>
            <a:endParaRPr lang="en-US" dirty="0">
              <a:effectLst/>
            </a:endParaRP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Private Security should become familiar with the site specific policies and procedures prior to an event so they are prepared when or if the decision is made to evacuate the building due to a known threat.</a:t>
            </a:r>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Example of an </a:t>
            </a:r>
            <a:r>
              <a:rPr lang="en-US" sz="1200" b="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Evacuation Procedure</a:t>
            </a:r>
          </a:p>
          <a:p>
            <a:pPr lvl="0"/>
            <a:r>
              <a:rPr lang="en-US" sz="1200" u="none" strike="noStrike" kern="1200" dirty="0">
                <a:solidFill>
                  <a:schemeClr val="tx1"/>
                </a:solidFill>
                <a:effectLst/>
                <a:latin typeface="+mn-lt"/>
                <a:ea typeface="+mn-ea"/>
                <a:cs typeface="+mn-cs"/>
              </a:rPr>
              <a:t>Primary and secondary evacuation routes should be searched and cleared prior to evacuation signal.</a:t>
            </a:r>
            <a:endParaRPr lang="en-US" u="none" strike="noStrike" dirty="0">
              <a:effectLst/>
            </a:endParaRPr>
          </a:p>
          <a:p>
            <a:pPr lvl="0"/>
            <a:r>
              <a:rPr lang="en-US" sz="1200" u="none" strike="noStrike" kern="1200" dirty="0">
                <a:solidFill>
                  <a:schemeClr val="tx1"/>
                </a:solidFill>
                <a:effectLst/>
                <a:latin typeface="+mn-lt"/>
                <a:ea typeface="+mn-ea"/>
                <a:cs typeface="+mn-cs"/>
              </a:rPr>
              <a:t>Occupants should leave office spaces open, unlock desks, cabinets and lockers, turn-off machinery and remove their briefcases, purses, etc.</a:t>
            </a:r>
            <a:endParaRPr lang="en-US" u="none" strike="noStrike" dirty="0">
              <a:effectLst/>
            </a:endParaRPr>
          </a:p>
          <a:p>
            <a:pPr lvl="0"/>
            <a:r>
              <a:rPr lang="en-US" sz="1200" u="none" strike="noStrike" kern="1200" dirty="0">
                <a:solidFill>
                  <a:schemeClr val="tx1"/>
                </a:solidFill>
                <a:effectLst/>
                <a:latin typeface="+mn-lt"/>
                <a:ea typeface="+mn-ea"/>
                <a:cs typeface="+mn-cs"/>
              </a:rPr>
              <a:t>Occupants should conduct a cursory search of their immediate work area.</a:t>
            </a:r>
            <a:endParaRPr lang="en-US" u="none" strike="noStrike" dirty="0">
              <a:effectLst/>
            </a:endParaRPr>
          </a:p>
          <a:p>
            <a:pPr lvl="0"/>
            <a:r>
              <a:rPr lang="en-US" sz="1200" u="none" strike="noStrike" kern="1200" dirty="0">
                <a:solidFill>
                  <a:schemeClr val="tx1"/>
                </a:solidFill>
                <a:effectLst/>
                <a:latin typeface="+mn-lt"/>
                <a:ea typeface="+mn-ea"/>
                <a:cs typeface="+mn-cs"/>
              </a:rPr>
              <a:t>Establish evacuation-holding areas at a suitable distance with cover (already cleared away from vehicles).</a:t>
            </a:r>
            <a:endParaRPr lang="en-US" u="none" strike="noStrike" dirty="0">
              <a:effectLst/>
            </a:endParaRPr>
          </a:p>
          <a:p>
            <a:pPr lvl="0"/>
            <a:r>
              <a:rPr lang="en-US" sz="1200" u="none" strike="noStrike" kern="1200" dirty="0">
                <a:solidFill>
                  <a:schemeClr val="tx1"/>
                </a:solidFill>
                <a:effectLst/>
                <a:latin typeface="+mn-lt"/>
                <a:ea typeface="+mn-ea"/>
                <a:cs typeface="+mn-cs"/>
              </a:rPr>
              <a:t>Establish communications for search, security and re-entry into the building.</a:t>
            </a:r>
            <a:endParaRPr lang="en-US" u="none" strike="noStrike" dirty="0">
              <a:effectLst/>
            </a:endParaRPr>
          </a:p>
          <a:p>
            <a:pPr lvl="0"/>
            <a:r>
              <a:rPr lang="en-US" sz="1200" u="none" strike="noStrike" kern="1200" dirty="0">
                <a:solidFill>
                  <a:schemeClr val="tx1"/>
                </a:solidFill>
                <a:effectLst/>
                <a:latin typeface="+mn-lt"/>
                <a:ea typeface="+mn-ea"/>
                <a:cs typeface="+mn-cs"/>
              </a:rPr>
              <a:t>Do not operate electrical equipment. </a:t>
            </a:r>
            <a:endParaRPr lang="en-US" u="none" strike="noStrike" dirty="0">
              <a:effectLst/>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Perimeter</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Minimum safe distance is 300 feet in the open. If the device is large, then you need more distance. (the type, size and shape may determine more distance is needed)</a:t>
            </a:r>
            <a:endParaRPr lang="en-US" dirty="0">
              <a:effectLst/>
            </a:endParaRPr>
          </a:p>
          <a:p>
            <a:pPr lvl="0"/>
            <a:r>
              <a:rPr lang="en-US" sz="1200" kern="1200" dirty="0">
                <a:solidFill>
                  <a:schemeClr val="tx1"/>
                </a:solidFill>
                <a:effectLst/>
                <a:latin typeface="+mn-lt"/>
                <a:ea typeface="+mn-ea"/>
                <a:cs typeface="+mn-cs"/>
              </a:rPr>
              <a:t>Rule of thumb, if you can see the device it can hurt you.</a:t>
            </a:r>
            <a:endParaRPr lang="en-US" dirty="0">
              <a:effectLst/>
            </a:endParaRPr>
          </a:p>
          <a:p>
            <a:pPr lvl="0"/>
            <a:r>
              <a:rPr lang="en-US" sz="1200" kern="1200" dirty="0">
                <a:solidFill>
                  <a:schemeClr val="tx1"/>
                </a:solidFill>
                <a:effectLst/>
                <a:latin typeface="+mn-lt"/>
                <a:ea typeface="+mn-ea"/>
                <a:cs typeface="+mn-cs"/>
              </a:rPr>
              <a:t>Pipe bomb end caps – deadly missiles.</a:t>
            </a:r>
            <a:endParaRPr lang="en-US" dirty="0">
              <a:effectLst/>
            </a:endParaRPr>
          </a:p>
          <a:p>
            <a:pPr lvl="0"/>
            <a:r>
              <a:rPr lang="en-US" sz="1200" kern="1200" dirty="0">
                <a:solidFill>
                  <a:schemeClr val="tx1"/>
                </a:solidFill>
                <a:effectLst/>
                <a:latin typeface="+mn-lt"/>
                <a:ea typeface="+mn-ea"/>
                <a:cs typeface="+mn-cs"/>
              </a:rPr>
              <a:t>Think of glass as a secondary fragmentation.</a:t>
            </a:r>
            <a:endParaRPr lang="en-US" dirty="0">
              <a:effectLst/>
            </a:endParaRPr>
          </a:p>
          <a:p>
            <a:pPr lvl="0"/>
            <a:r>
              <a:rPr lang="en-US" sz="1200" kern="1200" dirty="0">
                <a:solidFill>
                  <a:schemeClr val="tx1"/>
                </a:solidFill>
                <a:effectLst/>
                <a:latin typeface="+mn-lt"/>
                <a:ea typeface="+mn-ea"/>
                <a:cs typeface="+mn-cs"/>
              </a:rPr>
              <a:t>Use hard cover.</a:t>
            </a:r>
            <a:endParaRPr lang="en-US" dirty="0">
              <a:effectLst/>
            </a:endParaRPr>
          </a:p>
          <a:p>
            <a:pPr lvl="0"/>
            <a:r>
              <a:rPr lang="en-US" sz="1200" kern="1200" dirty="0">
                <a:solidFill>
                  <a:schemeClr val="tx1"/>
                </a:solidFill>
                <a:effectLst/>
                <a:latin typeface="+mn-lt"/>
                <a:ea typeface="+mn-ea"/>
                <a:cs typeface="+mn-cs"/>
              </a:rPr>
              <a:t>Further is better.</a:t>
            </a:r>
            <a:endParaRPr lang="en-US" dirty="0">
              <a:effectLst/>
            </a:endParaRPr>
          </a:p>
          <a:p>
            <a:pPr lvl="0"/>
            <a:r>
              <a:rPr lang="en-US" sz="1200" kern="1200" dirty="0">
                <a:solidFill>
                  <a:schemeClr val="tx1"/>
                </a:solidFill>
                <a:effectLst/>
                <a:latin typeface="+mn-lt"/>
                <a:ea typeface="+mn-ea"/>
                <a:cs typeface="+mn-cs"/>
              </a:rPr>
              <a:t>Once Police arrive they will expand or decrease.</a:t>
            </a:r>
            <a:endParaRPr lang="en-US" dirty="0">
              <a:effectLst/>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DO NOT OPERATE RADIOS or CELL PHONES WITHIN A MINIMUM 100 FEET OF A SUSPECTED DEVICE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TREAT ALL SUSPECT DEVICES AS REAL UNTIL PROVEN OTHERWISE</a:t>
            </a:r>
            <a:r>
              <a:rPr lang="en-US" sz="1200" kern="1200" dirty="0">
                <a:solidFill>
                  <a:schemeClr val="tx1"/>
                </a:solidFill>
                <a:effectLst/>
                <a:latin typeface="+mn-lt"/>
                <a:ea typeface="+mn-ea"/>
                <a:cs typeface="+mn-cs"/>
              </a:rPr>
              <a:t>.</a:t>
            </a:r>
            <a:endParaRPr lang="en-US" dirty="0">
              <a:effectLst/>
            </a:endParaRP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34</a:t>
            </a:fld>
            <a:endParaRPr lang="en-US"/>
          </a:p>
        </p:txBody>
      </p:sp>
    </p:spTree>
    <p:extLst>
      <p:ext uri="{BB962C8B-B14F-4D97-AF65-F5344CB8AC3E}">
        <p14:creationId xmlns:p14="http://schemas.microsoft.com/office/powerpoint/2010/main" val="34596311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Weapons of Mass Destruction</a:t>
            </a:r>
            <a:r>
              <a:rPr lang="en-US" sz="1200" kern="1200" dirty="0">
                <a:solidFill>
                  <a:schemeClr val="tx1"/>
                </a:solidFill>
                <a:effectLst/>
                <a:latin typeface="+mn-lt"/>
                <a:ea typeface="+mn-ea"/>
                <a:cs typeface="+mn-cs"/>
              </a:rPr>
              <a:t> (WMD) defined:</a:t>
            </a:r>
          </a:p>
          <a:p>
            <a:pPr lvl="0"/>
            <a:r>
              <a:rPr lang="en-US" sz="1200" kern="1200" dirty="0">
                <a:solidFill>
                  <a:schemeClr val="tx1"/>
                </a:solidFill>
                <a:effectLst/>
                <a:latin typeface="+mn-lt"/>
                <a:ea typeface="+mn-ea"/>
                <a:cs typeface="+mn-cs"/>
              </a:rPr>
              <a:t>Any explosive, incendiary, or poison gas, bomb, grenade, rocket having a propellant charge of more than four ounces, or missile having an explosive or incendiary charge of more than one-quarter ounce, or mine or similar device </a:t>
            </a:r>
            <a:endParaRPr lang="en-US" dirty="0">
              <a:effectLst/>
            </a:endParaRPr>
          </a:p>
          <a:p>
            <a:pPr lvl="0"/>
            <a:r>
              <a:rPr lang="en-US" sz="1200" kern="1200" dirty="0">
                <a:solidFill>
                  <a:schemeClr val="tx1"/>
                </a:solidFill>
                <a:effectLst/>
                <a:latin typeface="+mn-lt"/>
                <a:ea typeface="+mn-ea"/>
                <a:cs typeface="+mn-cs"/>
              </a:rPr>
              <a:t>Any weapon that is designed or intended to cause death or serious bodily injury through the release, dissemination, or impact of toxic or poisonous chemical or their precursors</a:t>
            </a:r>
            <a:endParaRPr lang="en-US" dirty="0">
              <a:effectLst/>
            </a:endParaRPr>
          </a:p>
          <a:p>
            <a:pPr lvl="0"/>
            <a:r>
              <a:rPr lang="en-US" sz="1200" kern="1200" dirty="0">
                <a:solidFill>
                  <a:schemeClr val="tx1"/>
                </a:solidFill>
                <a:effectLst/>
                <a:latin typeface="+mn-lt"/>
                <a:ea typeface="+mn-ea"/>
                <a:cs typeface="+mn-cs"/>
              </a:rPr>
              <a:t>Any weapon involving a disease organism</a:t>
            </a:r>
            <a:endParaRPr lang="en-US" dirty="0">
              <a:effectLst/>
            </a:endParaRPr>
          </a:p>
          <a:p>
            <a:pPr lvl="0"/>
            <a:r>
              <a:rPr lang="en-US" sz="1200" kern="1200" dirty="0">
                <a:solidFill>
                  <a:schemeClr val="tx1"/>
                </a:solidFill>
                <a:effectLst/>
                <a:latin typeface="+mn-lt"/>
                <a:ea typeface="+mn-ea"/>
                <a:cs typeface="+mn-cs"/>
              </a:rPr>
              <a:t>Any weapon that is designed to release radiation or radioactivity at a level dangerous to human life </a:t>
            </a:r>
            <a:br>
              <a:rPr lang="en-US" sz="1200" kern="1200" dirty="0">
                <a:solidFill>
                  <a:schemeClr val="tx1"/>
                </a:solidFill>
                <a:effectLst/>
                <a:latin typeface="+mn-lt"/>
                <a:ea typeface="+mn-ea"/>
                <a:cs typeface="+mn-cs"/>
              </a:rPr>
            </a:br>
            <a:endParaRPr lang="en-US" dirty="0">
              <a:effectLst/>
            </a:endParaRPr>
          </a:p>
          <a:p>
            <a:r>
              <a:rPr lang="en-US" sz="1200" kern="1200" dirty="0">
                <a:solidFill>
                  <a:schemeClr val="tx1"/>
                </a:solidFill>
                <a:effectLst/>
                <a:latin typeface="+mn-lt"/>
                <a:ea typeface="+mn-ea"/>
                <a:cs typeface="+mn-cs"/>
              </a:rPr>
              <a:t>Title 18, U.S.C. 2332a</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35</a:t>
            </a:fld>
            <a:endParaRPr lang="en-US"/>
          </a:p>
        </p:txBody>
      </p:sp>
    </p:spTree>
    <p:extLst>
      <p:ext uri="{BB962C8B-B14F-4D97-AF65-F5344CB8AC3E}">
        <p14:creationId xmlns:p14="http://schemas.microsoft.com/office/powerpoint/2010/main" val="4233441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1" i="0" kern="1200" dirty="0">
                <a:solidFill>
                  <a:schemeClr val="tx1"/>
                </a:solidFill>
                <a:effectLst/>
                <a:latin typeface="+mn-lt"/>
                <a:ea typeface="+mn-ea"/>
                <a:cs typeface="+mn-cs"/>
              </a:rPr>
              <a:t>§ 133.225¹ </a:t>
            </a:r>
            <a:br>
              <a:rPr lang="en-US" sz="1200" b="1" i="0" kern="1200" dirty="0">
                <a:solidFill>
                  <a:schemeClr val="tx1"/>
                </a:solidFill>
                <a:effectLst/>
                <a:latin typeface="+mn-lt"/>
                <a:ea typeface="+mn-ea"/>
                <a:cs typeface="+mn-cs"/>
              </a:rPr>
            </a:br>
            <a:r>
              <a:rPr lang="en-US" sz="1200" b="1" i="0" kern="1200" dirty="0">
                <a:solidFill>
                  <a:schemeClr val="tx1"/>
                </a:solidFill>
                <a:effectLst/>
                <a:latin typeface="+mn-lt"/>
                <a:ea typeface="+mn-ea"/>
                <a:cs typeface="+mn-cs"/>
              </a:rPr>
              <a:t>Arrest by private person</a:t>
            </a:r>
          </a:p>
          <a:p>
            <a:pPr fontAlgn="base"/>
            <a:r>
              <a:rPr lang="en-US" sz="1200" b="1" i="0" kern="1200" dirty="0">
                <a:solidFill>
                  <a:schemeClr val="tx1"/>
                </a:solidFill>
                <a:effectLst/>
                <a:latin typeface="+mn-lt"/>
                <a:ea typeface="+mn-ea"/>
                <a:cs typeface="+mn-cs"/>
              </a:rPr>
              <a:t>(1)</a:t>
            </a:r>
            <a:r>
              <a:rPr lang="en-US" sz="1200" b="0" i="0" kern="1200" dirty="0">
                <a:solidFill>
                  <a:schemeClr val="tx1"/>
                </a:solidFill>
                <a:effectLst/>
                <a:latin typeface="+mn-lt"/>
                <a:ea typeface="+mn-ea"/>
                <a:cs typeface="+mn-cs"/>
              </a:rPr>
              <a:t>A private person may arrest another person for any crime committed in the presence of the private person if the private person has probable cause to believe the arrested person committed the crime. A private person making such an arrest shall, without unnecessary delay, take the arrested person before a magistrate or deliver the arrested person to a peace officer.</a:t>
            </a:r>
          </a:p>
          <a:p>
            <a:pPr fontAlgn="base"/>
            <a:r>
              <a:rPr lang="en-US" sz="1200" b="1" i="0" kern="12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In order to make the arrest a private person may use physical force as is justifiable under ORS </a:t>
            </a:r>
            <a:r>
              <a:rPr lang="en-US" sz="1200" b="1" i="0" u="none" strike="noStrike" kern="1200" dirty="0">
                <a:solidFill>
                  <a:schemeClr val="tx1"/>
                </a:solidFill>
                <a:effectLst/>
                <a:latin typeface="+mn-lt"/>
                <a:ea typeface="+mn-ea"/>
                <a:cs typeface="+mn-cs"/>
                <a:hlinkClick r:id="rId3"/>
              </a:rPr>
              <a:t>161.255 (Use of physical force by private person making citizens arrest)</a:t>
            </a:r>
            <a:r>
              <a:rPr lang="en-US" sz="1200" b="0" i="0" kern="1200" dirty="0">
                <a:solidFill>
                  <a:schemeClr val="tx1"/>
                </a:solidFill>
                <a:effectLst/>
                <a:latin typeface="+mn-lt"/>
                <a:ea typeface="+mn-ea"/>
                <a:cs typeface="+mn-cs"/>
              </a:rPr>
              <a:t>. [1973 c.836 §74]</a:t>
            </a:r>
          </a:p>
          <a:p>
            <a:endParaRPr lang="en-US" dirty="0"/>
          </a:p>
          <a:p>
            <a:r>
              <a:rPr lang="en-US" sz="1200" b="0" i="0" u="none" strike="noStrike" kern="1200" baseline="0" dirty="0">
                <a:solidFill>
                  <a:schemeClr val="tx1"/>
                </a:solidFill>
                <a:latin typeface="+mn-lt"/>
                <a:ea typeface="+mn-ea"/>
                <a:cs typeface="+mn-cs"/>
              </a:rPr>
              <a:t>Clarifying explanation of “take the arrested person before a magistrate or deliver:” </a:t>
            </a:r>
          </a:p>
          <a:p>
            <a:r>
              <a:rPr lang="en-US" sz="1200" b="0" i="0" u="none" strike="noStrike" kern="1200" baseline="0" dirty="0">
                <a:solidFill>
                  <a:schemeClr val="tx1"/>
                </a:solidFill>
                <a:latin typeface="+mn-lt"/>
                <a:ea typeface="+mn-ea"/>
                <a:cs typeface="+mn-cs"/>
              </a:rPr>
              <a:t>Transporting the arrested individual to a “magistrate” is neither practical nor legally prudent. While the statute says you may “deliver” the arrested individual to a peace officer, this should not be interpreted to mean transport of the individual. Rather, you should seek first to gain the arrested individual’s consent to wait for responding police. If the individual tries to “escape” from your citizen’s arrest, you must determine if you reasonably believe it is necessary, before you use physical force to prevent the escape, in reliance upon the use of force statute pertinent to citizen’s arrests.</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t>
            </a:r>
            <a:r>
              <a:rPr lang="en-US" sz="1200" b="1" kern="1200" dirty="0">
                <a:solidFill>
                  <a:schemeClr val="tx1"/>
                </a:solidFill>
                <a:effectLst/>
                <a:latin typeface="+mn-lt"/>
                <a:ea typeface="+mn-ea"/>
                <a:cs typeface="+mn-cs"/>
              </a:rPr>
              <a:t>Definition of </a:t>
            </a:r>
            <a:r>
              <a:rPr lang="en-US" sz="1200" b="1" i="1" kern="1200" dirty="0">
                <a:solidFill>
                  <a:schemeClr val="tx1"/>
                </a:solidFill>
                <a:effectLst/>
                <a:latin typeface="+mn-lt"/>
                <a:ea typeface="+mn-ea"/>
                <a:cs typeface="+mn-cs"/>
              </a:rPr>
              <a:t>detain:</a:t>
            </a:r>
            <a:endParaRPr lang="en-US" sz="1200" b="1"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to officially prevent (someone) from leaving a place : to hold or keep (someone) in a prison or some other place</a:t>
            </a:r>
          </a:p>
          <a:p>
            <a:r>
              <a:rPr lang="en-US" sz="1200" kern="1200" dirty="0">
                <a:solidFill>
                  <a:schemeClr val="tx1"/>
                </a:solidFill>
                <a:effectLst/>
                <a:latin typeface="+mn-lt"/>
                <a:ea typeface="+mn-ea"/>
                <a:cs typeface="+mn-cs"/>
              </a:rPr>
              <a:t>to keep or prevent (someone) from leaving or arriving at the expected time </a:t>
            </a:r>
            <a:r>
              <a:rPr lang="en-US" dirty="0">
                <a:effectLst/>
              </a:rPr>
              <a:t> </a:t>
            </a:r>
            <a:r>
              <a:rPr lang="en-US" sz="1200" kern="1200" dirty="0">
                <a:solidFill>
                  <a:schemeClr val="tx1"/>
                </a:solidFill>
                <a:effectLst/>
                <a:latin typeface="+mn-lt"/>
                <a:ea typeface="+mn-ea"/>
                <a:cs typeface="+mn-cs"/>
              </a:rPr>
              <a:t>Merriam-Webster’s simple definition of detain</a:t>
            </a:r>
          </a:p>
          <a:p>
            <a:r>
              <a:rPr lang="en-US" sz="1200" kern="1200" dirty="0">
                <a:solidFill>
                  <a:schemeClr val="tx1"/>
                </a:solidFill>
                <a:effectLst/>
                <a:latin typeface="+mn-lt"/>
                <a:ea typeface="+mn-ea"/>
                <a:cs typeface="+mn-cs"/>
              </a:rPr>
              <a:t> Added definition of detain per Merriam-Webster</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Detention and interrogation of persons suspected of theft committed in a store or unlawful operation of audiovisual device in a motion picture theater</a:t>
            </a:r>
          </a:p>
          <a:p>
            <a:pPr lvl="0"/>
            <a:r>
              <a:rPr lang="en-US" sz="1200" b="1" kern="1200" dirty="0">
                <a:solidFill>
                  <a:schemeClr val="tx1"/>
                </a:solidFill>
                <a:effectLst/>
                <a:latin typeface="+mn-lt"/>
                <a:ea typeface="+mn-ea"/>
                <a:cs typeface="+mn-cs"/>
              </a:rPr>
              <a:t>Probable cause</a:t>
            </a:r>
          </a:p>
          <a:p>
            <a:r>
              <a:rPr lang="en-US" sz="1200" kern="1200" dirty="0">
                <a:solidFill>
                  <a:schemeClr val="tx1"/>
                </a:solidFill>
                <a:effectLst/>
                <a:latin typeface="+mn-lt"/>
                <a:ea typeface="+mn-ea"/>
                <a:cs typeface="+mn-cs"/>
              </a:rPr>
              <a:t>(1) Notwithstanding any other provision of law, a person may be detained in a reasonable manner and for a reasonable time by:</a:t>
            </a:r>
          </a:p>
          <a:p>
            <a:r>
              <a:rPr lang="en-US" sz="1200" kern="1200" dirty="0">
                <a:solidFill>
                  <a:schemeClr val="tx1"/>
                </a:solidFill>
                <a:effectLst/>
                <a:latin typeface="+mn-lt"/>
                <a:ea typeface="+mn-ea"/>
                <a:cs typeface="+mn-cs"/>
              </a:rPr>
              <a:t>(a) A merchant or merchant’s employee who has probable cause for believing that the person has committed theft of property of a store or other mercantile establishment;</a:t>
            </a:r>
          </a:p>
          <a:p>
            <a:r>
              <a:rPr lang="en-US" sz="1200" kern="1200" dirty="0">
                <a:solidFill>
                  <a:schemeClr val="tx1"/>
                </a:solidFill>
                <a:effectLst/>
                <a:latin typeface="+mn-lt"/>
                <a:ea typeface="+mn-ea"/>
                <a:cs typeface="+mn-cs"/>
              </a:rPr>
              <a:t>ORS 131.655</a:t>
            </a:r>
          </a:p>
          <a:p>
            <a:r>
              <a:rPr lang="en-US" sz="1200" kern="1200" dirty="0">
                <a:solidFill>
                  <a:schemeClr val="tx1"/>
                </a:solidFill>
                <a:effectLst/>
                <a:latin typeface="+mn-lt"/>
                <a:ea typeface="+mn-ea"/>
                <a:cs typeface="+mn-cs"/>
              </a:rPr>
              <a:t> Added ORS 131.655 </a:t>
            </a:r>
          </a:p>
          <a:p>
            <a:endParaRPr lang="en-US" sz="1200" kern="1200" dirty="0">
              <a:solidFill>
                <a:schemeClr val="tx1"/>
              </a:solidFill>
              <a:effectLst/>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7</a:t>
            </a:fld>
            <a:endParaRPr lang="en-US"/>
          </a:p>
        </p:txBody>
      </p:sp>
    </p:spTree>
    <p:extLst>
      <p:ext uri="{BB962C8B-B14F-4D97-AF65-F5344CB8AC3E}">
        <p14:creationId xmlns:p14="http://schemas.microsoft.com/office/powerpoint/2010/main" val="2205584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Probable cause for citizen’s arrest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ORS 133.225 authorizes "citizen's arrest" when you have "probable cause" to believe the person has committed a crime in your presence3. This requires you to understand: </a:t>
            </a:r>
          </a:p>
          <a:p>
            <a:r>
              <a:rPr lang="en-US" sz="1200" b="0" i="0" u="none" strike="noStrike" kern="1200" baseline="0" dirty="0">
                <a:solidFill>
                  <a:schemeClr val="tx1"/>
                </a:solidFill>
                <a:latin typeface="+mn-lt"/>
                <a:ea typeface="+mn-ea"/>
                <a:cs typeface="+mn-cs"/>
              </a:rPr>
              <a:t>(a) the "elements" of the crime (Reference criminal law, page 25) </a:t>
            </a:r>
          </a:p>
          <a:p>
            <a:r>
              <a:rPr lang="en-US" sz="1200" b="0" i="0" u="none" strike="noStrike" kern="1200" baseline="0" dirty="0">
                <a:solidFill>
                  <a:schemeClr val="tx1"/>
                </a:solidFill>
                <a:latin typeface="+mn-lt"/>
                <a:ea typeface="+mn-ea"/>
                <a:cs typeface="+mn-cs"/>
              </a:rPr>
              <a:t>(b) the term "probable cause", and </a:t>
            </a:r>
          </a:p>
          <a:p>
            <a:r>
              <a:rPr lang="en-US" sz="1200" b="0" i="0" u="none" strike="noStrike" kern="1200" baseline="0" dirty="0">
                <a:solidFill>
                  <a:schemeClr val="tx1"/>
                </a:solidFill>
                <a:latin typeface="+mn-lt"/>
                <a:ea typeface="+mn-ea"/>
                <a:cs typeface="+mn-cs"/>
              </a:rPr>
              <a:t>(c) the meaning of "in the presence" </a:t>
            </a:r>
          </a:p>
          <a:p>
            <a:r>
              <a:rPr lang="en-US" sz="1200" b="1" i="0" u="none" strike="noStrike" kern="1200" baseline="0" dirty="0">
                <a:solidFill>
                  <a:schemeClr val="tx1"/>
                </a:solidFill>
                <a:latin typeface="+mn-lt"/>
                <a:ea typeface="+mn-ea"/>
                <a:cs typeface="+mn-cs"/>
              </a:rPr>
              <a:t>Probable cause definition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Defined at ORS 131.005(11) to mean "there is a substantial objective basis to believe that more likely than not an offense has been committed and a person to be arrested has committed it." </a:t>
            </a: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Private security professionals, like other private persons, are only authorized to make the arrest if the crime was committed in their presence, and they have probable cause to believe the person they are arresting committed the crime. </a:t>
            </a:r>
            <a:r>
              <a:rPr lang="en-US" sz="1200" b="0" i="0" u="none" strike="noStrike" kern="1200" baseline="0" dirty="0">
                <a:solidFill>
                  <a:schemeClr val="tx1"/>
                </a:solidFill>
                <a:latin typeface="+mn-lt"/>
                <a:ea typeface="+mn-ea"/>
                <a:cs typeface="+mn-cs"/>
              </a:rPr>
              <a:t>(Only police officers can arrest based on "probable cause" alone, even if the crime was not committed in their presence; such as, through witness statements and other evidence.) </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8</a:t>
            </a:fld>
            <a:endParaRPr lang="en-US"/>
          </a:p>
        </p:txBody>
      </p:sp>
    </p:spTree>
    <p:extLst>
      <p:ext uri="{BB962C8B-B14F-4D97-AF65-F5344CB8AC3E}">
        <p14:creationId xmlns:p14="http://schemas.microsoft.com/office/powerpoint/2010/main" val="2697893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“Agent” of Law Enforcement</a:t>
            </a:r>
            <a:r>
              <a:rPr lang="en-US" sz="1200" b="0" i="0" u="none" strike="noStrike" kern="1200" baseline="0" dirty="0">
                <a:solidFill>
                  <a:schemeClr val="tx1"/>
                </a:solidFill>
                <a:latin typeface="+mn-lt"/>
                <a:ea typeface="+mn-ea"/>
                <a:cs typeface="+mn-cs"/>
              </a:rPr>
              <a:t>4 </a:t>
            </a:r>
          </a:p>
          <a:p>
            <a:r>
              <a:rPr lang="en-US" sz="1200" b="0" i="0" u="none" strike="noStrike" kern="1200" baseline="0" dirty="0">
                <a:solidFill>
                  <a:schemeClr val="tx1"/>
                </a:solidFill>
                <a:latin typeface="+mn-lt"/>
                <a:ea typeface="+mn-ea"/>
                <a:cs typeface="+mn-cs"/>
              </a:rPr>
              <a:t>On occasion, a police officer may request a private security professional to assist the officer with an investigative task, inquiry etc. This often generates a belief, or a concern, on the part of the private security professional, that if they comply, they are “acting as an agent of law enforcement.” </a:t>
            </a:r>
          </a:p>
          <a:p>
            <a:r>
              <a:rPr lang="en-US" sz="1200" b="0" i="0" u="none" strike="noStrike" kern="1200" baseline="0" dirty="0">
                <a:solidFill>
                  <a:schemeClr val="tx1"/>
                </a:solidFill>
                <a:latin typeface="+mn-lt"/>
                <a:ea typeface="+mn-ea"/>
                <a:cs typeface="+mn-cs"/>
              </a:rPr>
              <a:t>Whether or not a person, in any given instance, is acting as an “agent” of a police officer, is a complex legal issue, the resolution of which is dependent on the particular facts and circumstances. Potential negative outcomes, such as an officer losing seized evidence in a motion to suppress, are appropriately considered by the police officer, perhaps in consultation with the district attorney’s office and or the court. </a:t>
            </a:r>
          </a:p>
          <a:p>
            <a:r>
              <a:rPr lang="en-US" sz="1200" b="0" i="0" u="none" strike="noStrike" kern="1200" baseline="0" dirty="0">
                <a:solidFill>
                  <a:schemeClr val="tx1"/>
                </a:solidFill>
                <a:latin typeface="+mn-lt"/>
                <a:ea typeface="+mn-ea"/>
                <a:cs typeface="+mn-cs"/>
              </a:rPr>
              <a:t> If you have questions about whether or not you should or must comply with such requests, ask the officer. </a:t>
            </a:r>
          </a:p>
          <a:p>
            <a:r>
              <a:rPr lang="en-US" sz="1200" b="0" i="0" u="none" strike="noStrike" kern="1200" baseline="0" dirty="0">
                <a:solidFill>
                  <a:schemeClr val="tx1"/>
                </a:solidFill>
                <a:latin typeface="+mn-lt"/>
                <a:ea typeface="+mn-ea"/>
                <a:cs typeface="+mn-cs"/>
              </a:rPr>
              <a:t> If you have concerns about your authority to comply, consult with your employer. </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9</a:t>
            </a:fld>
            <a:endParaRPr lang="en-US"/>
          </a:p>
        </p:txBody>
      </p:sp>
    </p:spTree>
    <p:extLst>
      <p:ext uri="{BB962C8B-B14F-4D97-AF65-F5344CB8AC3E}">
        <p14:creationId xmlns:p14="http://schemas.microsoft.com/office/powerpoint/2010/main" val="2740985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Interacting with Juveniles</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Taking a juvenile into custody is the equivalent of an arrest, but technically is not officially considered an "arrest." Nevertheless, once a juvenile is taken into custody, similar rules apply to turning them over to law enforcement without unnecessary or undue delay. One notable difference is: </a:t>
            </a:r>
          </a:p>
          <a:p>
            <a:r>
              <a:rPr lang="en-US" sz="1200" b="0" i="0" u="none" strike="noStrike" kern="1200" baseline="0" dirty="0">
                <a:solidFill>
                  <a:schemeClr val="tx1"/>
                </a:solidFill>
                <a:latin typeface="+mn-lt"/>
                <a:ea typeface="+mn-ea"/>
                <a:cs typeface="+mn-cs"/>
              </a:rPr>
              <a:t> If the parents or legal guardians of the juvenile arrive prior to law enforcement, the private security professional must release the juvenile to them. </a:t>
            </a:r>
          </a:p>
          <a:p>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10</a:t>
            </a:fld>
            <a:endParaRPr lang="en-US"/>
          </a:p>
        </p:txBody>
      </p:sp>
    </p:spTree>
    <p:extLst>
      <p:ext uri="{BB962C8B-B14F-4D97-AF65-F5344CB8AC3E}">
        <p14:creationId xmlns:p14="http://schemas.microsoft.com/office/powerpoint/2010/main" val="30813433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Reasonable and Necessary</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Any use of force must be reasonably believed to be necessary. </a:t>
            </a:r>
          </a:p>
          <a:p>
            <a:r>
              <a:rPr lang="en-US" sz="1200" b="0" i="0" u="none" strike="noStrike" kern="1200" baseline="0" dirty="0">
                <a:solidFill>
                  <a:schemeClr val="tx1"/>
                </a:solidFill>
                <a:latin typeface="+mn-lt"/>
                <a:ea typeface="+mn-ea"/>
                <a:cs typeface="+mn-cs"/>
              </a:rPr>
              <a:t> Even if force is intended for a statutorily-recognized purpose, such as self-defense, if the user does not reasonably believe the force is necessary to achieve the lawful purpose, then the force is unlawful.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Reasonable</a:t>
            </a:r>
            <a:r>
              <a:rPr lang="en-US" sz="1200" b="0" i="0" u="none" strike="noStrike" kern="1200" baseline="0" dirty="0">
                <a:solidFill>
                  <a:schemeClr val="tx1"/>
                </a:solidFill>
                <a:latin typeface="+mn-lt"/>
                <a:ea typeface="+mn-ea"/>
                <a:cs typeface="+mn-cs"/>
              </a:rPr>
              <a:t> means suitable under the circumstances; rational; logical’ realistic, justifiable, sensible. [West’s Legal Dictionary]  </a:t>
            </a:r>
            <a:r>
              <a:rPr lang="en-US" sz="1200" b="1" i="0" u="none" strike="noStrike" kern="1200" baseline="0" dirty="0">
                <a:solidFill>
                  <a:schemeClr val="tx1"/>
                </a:solidFill>
                <a:latin typeface="+mn-lt"/>
                <a:ea typeface="+mn-ea"/>
                <a:cs typeface="+mn-cs"/>
              </a:rPr>
              <a:t>Necessary</a:t>
            </a:r>
            <a:r>
              <a:rPr lang="en-US" sz="1200" b="0" i="0" u="none" strike="noStrike" kern="1200" baseline="0" dirty="0">
                <a:solidFill>
                  <a:schemeClr val="tx1"/>
                </a:solidFill>
                <a:latin typeface="+mn-lt"/>
                <a:ea typeface="+mn-ea"/>
                <a:cs typeface="+mn-cs"/>
              </a:rPr>
              <a:t> means required, needed, unavoidable. [West’s Legal Dictionary]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Use of physical force by private person making citizen’s arrest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ORS 161.255: </a:t>
            </a:r>
          </a:p>
          <a:p>
            <a:r>
              <a:rPr lang="en-US" sz="1200" b="0" i="0" u="none" strike="noStrike" kern="1200" baseline="0" dirty="0">
                <a:solidFill>
                  <a:schemeClr val="tx1"/>
                </a:solidFill>
                <a:latin typeface="+mn-lt"/>
                <a:ea typeface="+mn-ea"/>
                <a:cs typeface="+mn-cs"/>
              </a:rPr>
              <a:t>(1) Except as provided in subsection (2) of this section, a private person acting on the persons own account is justified in using physical force upon another person when and to the extent that the person reasonably believes it necessary to make an arrest or to prevent the escape from custody of an arrested person whom the person has arrested under ORS 133.225 (Arrest by private person). </a:t>
            </a:r>
          </a:p>
          <a:p>
            <a:r>
              <a:rPr lang="en-US" sz="1200" b="0" i="0" u="none" strike="noStrike" kern="1200" baseline="0" dirty="0">
                <a:solidFill>
                  <a:schemeClr val="tx1"/>
                </a:solidFill>
                <a:latin typeface="+mn-lt"/>
                <a:ea typeface="+mn-ea"/>
                <a:cs typeface="+mn-cs"/>
              </a:rPr>
              <a:t>(2) A private person acting under the circumstances prescribed in subsection (1) of this section is justified in using deadly physical force only when the person reasonably believes it necessary for self-defense or to defend a third person from what the person reasonably believes to be the use or imminent use of deadly physical force.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11</a:t>
            </a:fld>
            <a:endParaRPr lang="en-US"/>
          </a:p>
        </p:txBody>
      </p:sp>
    </p:spTree>
    <p:extLst>
      <p:ext uri="{BB962C8B-B14F-4D97-AF65-F5344CB8AC3E}">
        <p14:creationId xmlns:p14="http://schemas.microsoft.com/office/powerpoint/2010/main" val="2595670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A person who has been </a:t>
            </a:r>
            <a:r>
              <a:rPr lang="en-US" sz="1200" b="0" i="1" u="none" strike="noStrike" kern="1200" baseline="0" dirty="0">
                <a:solidFill>
                  <a:schemeClr val="tx1"/>
                </a:solidFill>
                <a:latin typeface="+mn-lt"/>
                <a:ea typeface="+mn-ea"/>
                <a:cs typeface="+mn-cs"/>
              </a:rPr>
              <a:t>directed </a:t>
            </a:r>
            <a:r>
              <a:rPr lang="en-US" sz="1200" b="0" i="0" u="none" strike="noStrike" kern="1200" baseline="0" dirty="0">
                <a:solidFill>
                  <a:schemeClr val="tx1"/>
                </a:solidFill>
                <a:latin typeface="+mn-lt"/>
                <a:ea typeface="+mn-ea"/>
                <a:cs typeface="+mn-cs"/>
              </a:rPr>
              <a:t>by a peace officer to assist the peace officer to make an arrest or to prevent an escape from custody is justified in using physical force when and to the extent that the person reasonably believes that force to be necessary to carry out the peace officer’s direction. </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it is important to distinguish a private citizen who is “directed” by a peace officer to assist, from one who is a “volunteer.” The use of force statute would not apply to create a defense to criminal liability for a volunteer. If such a person, for example, came to the aid of a police officer because they were concerned the officer was being harmed by someone who the officer was trying to arrest, then the private citizen would presumably be protected by the defense of self or defense of a third person use of force statute. </a:t>
            </a:r>
            <a:endParaRPr lang="en-US" dirty="0"/>
          </a:p>
        </p:txBody>
      </p:sp>
      <p:sp>
        <p:nvSpPr>
          <p:cNvPr id="4" name="Slide Number Placeholder 3"/>
          <p:cNvSpPr>
            <a:spLocks noGrp="1"/>
          </p:cNvSpPr>
          <p:nvPr>
            <p:ph type="sldNum" sz="quarter" idx="10"/>
          </p:nvPr>
        </p:nvSpPr>
        <p:spPr/>
        <p:txBody>
          <a:bodyPr/>
          <a:lstStyle/>
          <a:p>
            <a:fld id="{F15B1695-5F88-4715-9276-C7C233D3CD05}" type="slidenum">
              <a:rPr lang="en-US" smtClean="0"/>
              <a:t>12</a:t>
            </a:fld>
            <a:endParaRPr lang="en-US"/>
          </a:p>
        </p:txBody>
      </p:sp>
    </p:spTree>
    <p:extLst>
      <p:ext uri="{BB962C8B-B14F-4D97-AF65-F5344CB8AC3E}">
        <p14:creationId xmlns:p14="http://schemas.microsoft.com/office/powerpoint/2010/main" val="339513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0B4F82-A15A-40BB-826B-5B5F8FFAAB7D}" type="datetimeFigureOut">
              <a:rPr lang="en-US" smtClean="0"/>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143D3-1396-44C6-92A3-044BBD7636E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0B4F82-A15A-40BB-826B-5B5F8FFAAB7D}" type="datetimeFigureOut">
              <a:rPr lang="en-US" smtClean="0"/>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143D3-1396-44C6-92A3-044BBD7636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B0B4F82-A15A-40BB-826B-5B5F8FFAAB7D}" type="datetimeFigureOut">
              <a:rPr lang="en-US" smtClean="0"/>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143D3-1396-44C6-92A3-044BBD7636EE}"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0B4F82-A15A-40BB-826B-5B5F8FFAAB7D}" type="datetimeFigureOut">
              <a:rPr lang="en-US" smtClean="0"/>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143D3-1396-44C6-92A3-044BBD7636EE}"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0B4F82-A15A-40BB-826B-5B5F8FFAAB7D}" type="datetimeFigureOut">
              <a:rPr lang="en-US" smtClean="0"/>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143D3-1396-44C6-92A3-044BBD7636E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7B0B4F82-A15A-40BB-826B-5B5F8FFAAB7D}" type="datetimeFigureOut">
              <a:rPr lang="en-US" smtClean="0"/>
              <a:t>4/11/2024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143D3-1396-44C6-92A3-044BBD7636EE}"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0B4F82-A15A-40BB-826B-5B5F8FFAAB7D}" type="datetimeFigureOut">
              <a:rPr lang="en-US" smtClean="0"/>
              <a:t>4/11/2024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9143D3-1396-44C6-92A3-044BBD7636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0B4F82-A15A-40BB-826B-5B5F8FFAAB7D}" type="datetimeFigureOut">
              <a:rPr lang="en-US" smtClean="0"/>
              <a:t>4/11/2024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9143D3-1396-44C6-92A3-044BBD7636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B0B4F82-A15A-40BB-826B-5B5F8FFAAB7D}" type="datetimeFigureOut">
              <a:rPr lang="en-US" smtClean="0"/>
              <a:t>4/11/2024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9143D3-1396-44C6-92A3-044BBD7636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B0B4F82-A15A-40BB-826B-5B5F8FFAAB7D}" type="datetimeFigureOut">
              <a:rPr lang="en-US" smtClean="0"/>
              <a:t>4/11/2024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143D3-1396-44C6-92A3-044BBD7636EE}"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0B4F82-A15A-40BB-826B-5B5F8FFAAB7D}" type="datetimeFigureOut">
              <a:rPr lang="en-US" smtClean="0"/>
              <a:t>4/11/2024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143D3-1396-44C6-92A3-044BBD7636EE}"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7B0B4F82-A15A-40BB-826B-5B5F8FFAAB7D}" type="datetimeFigureOut">
              <a:rPr lang="en-US" smtClean="0"/>
              <a:t>4/11/2024</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49143D3-1396-44C6-92A3-044BBD7636EE}"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microsoft.com/office/2007/relationships/hdphoto" Target="../media/hdphoto2.wdp"/></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3.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9343" y="1295400"/>
            <a:ext cx="7772400" cy="1322908"/>
          </a:xfrm>
        </p:spPr>
        <p:txBody>
          <a:bodyPr>
            <a:normAutofit fontScale="90000"/>
          </a:bodyPr>
          <a:lstStyle/>
          <a:p>
            <a:br>
              <a:rPr lang="en-US" dirty="0">
                <a:latin typeface="Cambria" panose="02040503050406030204" pitchFamily="18" charset="0"/>
              </a:rPr>
            </a:br>
            <a:br>
              <a:rPr lang="en-US" dirty="0">
                <a:latin typeface="Cambria" panose="02040503050406030204" pitchFamily="18" charset="0"/>
              </a:rPr>
            </a:br>
            <a:r>
              <a:rPr lang="en-US" dirty="0">
                <a:latin typeface="Cambria" panose="02040503050406030204" pitchFamily="18" charset="0"/>
              </a:rPr>
              <a:t> Private Security  </a:t>
            </a:r>
            <a:br>
              <a:rPr lang="en-US" dirty="0">
                <a:latin typeface="Cambria" panose="02040503050406030204" pitchFamily="18" charset="0"/>
              </a:rPr>
            </a:br>
            <a:r>
              <a:rPr lang="en-US" dirty="0">
                <a:latin typeface="Cambria" panose="02040503050406030204" pitchFamily="18" charset="0"/>
              </a:rPr>
              <a:t>v 3.0 Supplement PowerPoint</a:t>
            </a:r>
          </a:p>
        </p:txBody>
      </p:sp>
      <p:sp>
        <p:nvSpPr>
          <p:cNvPr id="3" name="Subtitle 2"/>
          <p:cNvSpPr>
            <a:spLocks noGrp="1"/>
          </p:cNvSpPr>
          <p:nvPr>
            <p:ph type="subTitle" idx="1"/>
          </p:nvPr>
        </p:nvSpPr>
        <p:spPr>
          <a:xfrm>
            <a:off x="718457" y="2895600"/>
            <a:ext cx="7772400" cy="1828800"/>
          </a:xfrm>
        </p:spPr>
        <p:txBody>
          <a:bodyPr>
            <a:normAutofit/>
          </a:bodyPr>
          <a:lstStyle/>
          <a:p>
            <a:r>
              <a:rPr lang="en-US" dirty="0">
                <a:solidFill>
                  <a:schemeClr val="bg2">
                    <a:lumMod val="25000"/>
                  </a:schemeClr>
                </a:solidFill>
              </a:rPr>
              <a:t>Not approved as substitution for Board approved curriculum.</a:t>
            </a:r>
          </a:p>
          <a:p>
            <a:endParaRPr lang="en-US" dirty="0">
              <a:solidFill>
                <a:schemeClr val="bg2">
                  <a:lumMod val="25000"/>
                </a:schemeClr>
              </a:solidFill>
            </a:endParaRPr>
          </a:p>
          <a:p>
            <a:r>
              <a:rPr lang="en-US" dirty="0">
                <a:solidFill>
                  <a:schemeClr val="bg2">
                    <a:lumMod val="25000"/>
                  </a:schemeClr>
                </a:solidFill>
              </a:rPr>
              <a:t>May be used in conjunction with required Board approved</a:t>
            </a:r>
          </a:p>
          <a:p>
            <a:r>
              <a:rPr lang="en-US" dirty="0">
                <a:solidFill>
                  <a:schemeClr val="bg2">
                    <a:lumMod val="25000"/>
                  </a:schemeClr>
                </a:solidFill>
              </a:rPr>
              <a:t>Unarmed Professional Training and Refresher Course</a:t>
            </a:r>
          </a:p>
        </p:txBody>
      </p:sp>
    </p:spTree>
    <p:extLst>
      <p:ext uri="{BB962C8B-B14F-4D97-AF65-F5344CB8AC3E}">
        <p14:creationId xmlns:p14="http://schemas.microsoft.com/office/powerpoint/2010/main" val="2032550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4"/>
          </p:nvPr>
        </p:nvSpPr>
        <p:spPr>
          <a:xfrm>
            <a:off x="152400" y="2438400"/>
            <a:ext cx="8763000" cy="2449082"/>
          </a:xfrm>
        </p:spPr>
        <p:txBody>
          <a:bodyPr>
            <a:noAutofit/>
          </a:bodyPr>
          <a:lstStyle/>
          <a:p>
            <a:pPr marL="911225" lvl="7" indent="0">
              <a:buNone/>
            </a:pPr>
            <a:r>
              <a:rPr lang="en-US" sz="4000" b="1" dirty="0"/>
              <a:t>Interacting with Juveniles</a:t>
            </a:r>
          </a:p>
          <a:p>
            <a:pPr marL="1882775" lvl="8">
              <a:tabLst>
                <a:tab pos="1828800" algn="l"/>
              </a:tabLst>
            </a:pPr>
            <a:r>
              <a:rPr lang="en-US" sz="2800" b="1" dirty="0"/>
              <a:t>If the parents or legal guardian arrive prior to law enforcement MUST release the juvenile to them</a:t>
            </a:r>
          </a:p>
        </p:txBody>
      </p:sp>
      <p:pic>
        <p:nvPicPr>
          <p:cNvPr id="3074" name="Picture 2" descr="C:\Users\tking\AppData\Local\Microsoft\Windows\Temporary Internet Files\Content.IE5\TQMTVLU5\sgi01a201308152100[1].jp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67600" y="4887482"/>
            <a:ext cx="1295400"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3522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 – Use of Force</a:t>
            </a:r>
          </a:p>
        </p:txBody>
      </p:sp>
      <p:sp>
        <p:nvSpPr>
          <p:cNvPr id="3" name="Content Placeholder 2"/>
          <p:cNvSpPr>
            <a:spLocks noGrp="1"/>
          </p:cNvSpPr>
          <p:nvPr>
            <p:ph sz="quarter" idx="13"/>
          </p:nvPr>
        </p:nvSpPr>
        <p:spPr>
          <a:xfrm>
            <a:off x="228600" y="2438400"/>
            <a:ext cx="8238745" cy="4267200"/>
          </a:xfrm>
        </p:spPr>
        <p:txBody>
          <a:bodyPr>
            <a:normAutofit/>
          </a:bodyPr>
          <a:lstStyle/>
          <a:p>
            <a:r>
              <a:rPr lang="en-US" b="1" dirty="0"/>
              <a:t>ONLY LAW ENFORCEMENT HAS A DUTY TO ACT</a:t>
            </a:r>
          </a:p>
          <a:p>
            <a:r>
              <a:rPr lang="en-US" b="1" u="sng" dirty="0"/>
              <a:t>YOU HAVE NO LEGAL DUTY TO TAKE ACTION </a:t>
            </a:r>
            <a:r>
              <a:rPr lang="en-US" b="1" dirty="0"/>
              <a:t>and MAY RETREAT IF SAFE AND PRACTICAL TO DO SO</a:t>
            </a:r>
          </a:p>
          <a:p>
            <a:pPr lvl="1"/>
            <a:r>
              <a:rPr lang="en-US" sz="2400" b="1" dirty="0"/>
              <a:t>Any force must be reasonably believed to be necessary</a:t>
            </a:r>
          </a:p>
          <a:p>
            <a:pPr lvl="1"/>
            <a:r>
              <a:rPr lang="en-US" sz="2400" b="1" dirty="0"/>
              <a:t>May be used:</a:t>
            </a:r>
          </a:p>
          <a:p>
            <a:pPr lvl="2"/>
            <a:r>
              <a:rPr lang="en-US" sz="2400" b="1" dirty="0"/>
              <a:t>To defend yourself or others</a:t>
            </a:r>
          </a:p>
          <a:p>
            <a:pPr lvl="2"/>
            <a:r>
              <a:rPr lang="en-US" sz="2400" b="1" dirty="0"/>
              <a:t>To prevent or terminate a criminal trespass</a:t>
            </a:r>
          </a:p>
          <a:p>
            <a:pPr lvl="2"/>
            <a:r>
              <a:rPr lang="en-US" sz="2400" b="1" dirty="0"/>
              <a:t>To protect property</a:t>
            </a:r>
          </a:p>
          <a:p>
            <a:pPr lvl="2"/>
            <a:r>
              <a:rPr lang="en-US" sz="2400" b="1" dirty="0"/>
              <a:t>To make a citizen’s arrest or prevent escape after making citizen’s arrest</a:t>
            </a:r>
          </a:p>
        </p:txBody>
      </p:sp>
    </p:spTree>
    <p:extLst>
      <p:ext uri="{BB962C8B-B14F-4D97-AF65-F5344CB8AC3E}">
        <p14:creationId xmlns:p14="http://schemas.microsoft.com/office/powerpoint/2010/main" val="3775056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a:t>Law – Interacting with Law Enforcement</a:t>
            </a:r>
          </a:p>
        </p:txBody>
      </p:sp>
      <p:sp>
        <p:nvSpPr>
          <p:cNvPr id="3" name="Content Placeholder 2"/>
          <p:cNvSpPr>
            <a:spLocks noGrp="1"/>
          </p:cNvSpPr>
          <p:nvPr>
            <p:ph sz="quarter" idx="13"/>
          </p:nvPr>
        </p:nvSpPr>
        <p:spPr>
          <a:xfrm>
            <a:off x="304800" y="2069592"/>
            <a:ext cx="4191000" cy="1130808"/>
          </a:xfrm>
        </p:spPr>
        <p:txBody>
          <a:bodyPr/>
          <a:lstStyle/>
          <a:p>
            <a:r>
              <a:rPr lang="en-US" b="1" dirty="0"/>
              <a:t>“Directed” or “voluntary”</a:t>
            </a:r>
            <a:r>
              <a:rPr lang="en-US" dirty="0"/>
              <a:t>	</a:t>
            </a:r>
          </a:p>
        </p:txBody>
      </p:sp>
      <p:sp>
        <p:nvSpPr>
          <p:cNvPr id="4" name="Content Placeholder 3"/>
          <p:cNvSpPr>
            <a:spLocks noGrp="1"/>
          </p:cNvSpPr>
          <p:nvPr>
            <p:ph sz="quarter" idx="14"/>
          </p:nvPr>
        </p:nvSpPr>
        <p:spPr>
          <a:xfrm>
            <a:off x="3505200" y="5029200"/>
            <a:ext cx="5029200" cy="914400"/>
          </a:xfrm>
        </p:spPr>
        <p:txBody>
          <a:bodyPr/>
          <a:lstStyle/>
          <a:p>
            <a:r>
              <a:rPr lang="en-US" b="1" dirty="0"/>
              <a:t>Refusal to assist law  enforcement </a:t>
            </a:r>
          </a:p>
        </p:txBody>
      </p:sp>
      <p:pic>
        <p:nvPicPr>
          <p:cNvPr id="4099" name="Picture 3" descr="C:\Users\tking\AppData\Local\Microsoft\Windows\Temporary Internet Files\Content.IE5\TQMTVLU5\Police-Line-Tape-Do-Not-Cross-psd6657[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532" y="381000"/>
            <a:ext cx="8282608"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3582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You MAY NOT detain another citizen unless a citizen’s arrest has been made.</a:t>
            </a:r>
          </a:p>
          <a:p>
            <a:endParaRPr lang="en-US" b="1" dirty="0"/>
          </a:p>
          <a:p>
            <a:endParaRPr lang="en-US" b="1" dirty="0"/>
          </a:p>
          <a:p>
            <a:endParaRPr lang="en-US" b="1" dirty="0"/>
          </a:p>
          <a:p>
            <a:endParaRPr lang="en-US" b="1" dirty="0"/>
          </a:p>
          <a:p>
            <a:pPr marL="0" indent="0">
              <a:buNone/>
            </a:pPr>
            <a:r>
              <a:rPr lang="en-US" b="1" i="1" dirty="0"/>
              <a:t>(Exemption: ORS 131.655 Loss Prevention)</a:t>
            </a:r>
          </a:p>
        </p:txBody>
      </p:sp>
      <p:sp>
        <p:nvSpPr>
          <p:cNvPr id="3" name="Title 2"/>
          <p:cNvSpPr>
            <a:spLocks noGrp="1"/>
          </p:cNvSpPr>
          <p:nvPr>
            <p:ph type="title"/>
          </p:nvPr>
        </p:nvSpPr>
        <p:spPr/>
        <p:txBody>
          <a:bodyPr>
            <a:normAutofit fontScale="90000"/>
          </a:bodyPr>
          <a:lstStyle/>
          <a:p>
            <a:r>
              <a:rPr lang="en-US" dirty="0"/>
              <a:t>Law – Detention/Holding/Transporting</a:t>
            </a:r>
          </a:p>
        </p:txBody>
      </p:sp>
    </p:spTree>
    <p:extLst>
      <p:ext uri="{BB962C8B-B14F-4D97-AF65-F5344CB8AC3E}">
        <p14:creationId xmlns:p14="http://schemas.microsoft.com/office/powerpoint/2010/main" val="738242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467598"/>
            <a:ext cx="8686800" cy="4419600"/>
          </a:xfrm>
        </p:spPr>
        <p:txBody>
          <a:bodyPr>
            <a:normAutofit fontScale="92500" lnSpcReduction="10000"/>
          </a:bodyPr>
          <a:lstStyle/>
          <a:p>
            <a:r>
              <a:rPr lang="en-US" sz="2600" b="1" dirty="0"/>
              <a:t>You MAY NOT search the person of another or their property unless you have consent</a:t>
            </a:r>
          </a:p>
          <a:p>
            <a:r>
              <a:rPr lang="en-US" sz="2600" b="1" dirty="0"/>
              <a:t>If you have been given consent, the citizen may withdraw it at any time</a:t>
            </a:r>
          </a:p>
          <a:p>
            <a:r>
              <a:rPr lang="en-US" sz="2600" b="1" dirty="0"/>
              <a:t>The consent must be made by the lawful owner of the property</a:t>
            </a:r>
          </a:p>
          <a:p>
            <a:r>
              <a:rPr lang="en-US" sz="2600" b="1" dirty="0"/>
              <a:t>When a citizen is ENTERING a facility if they do not chose to be searched, or their property to be searched, you may deny them access but MAY NOT force a search</a:t>
            </a:r>
          </a:p>
          <a:p>
            <a:r>
              <a:rPr lang="en-US" sz="2600" b="1" dirty="0"/>
              <a:t>When a citizen is LEAVING a facility, you MAY NOT detain a person who refuses to be searched or allow their property to be searched</a:t>
            </a:r>
          </a:p>
          <a:p>
            <a:endParaRPr lang="en-US" dirty="0"/>
          </a:p>
        </p:txBody>
      </p:sp>
      <p:sp>
        <p:nvSpPr>
          <p:cNvPr id="3" name="Title 2"/>
          <p:cNvSpPr>
            <a:spLocks noGrp="1"/>
          </p:cNvSpPr>
          <p:nvPr>
            <p:ph type="title"/>
          </p:nvPr>
        </p:nvSpPr>
        <p:spPr/>
        <p:txBody>
          <a:bodyPr>
            <a:normAutofit fontScale="90000"/>
          </a:bodyPr>
          <a:lstStyle/>
          <a:p>
            <a:r>
              <a:rPr lang="en-US" dirty="0"/>
              <a:t>Law - Searching Persons or Property</a:t>
            </a:r>
          </a:p>
        </p:txBody>
      </p:sp>
    </p:spTree>
    <p:extLst>
      <p:ext uri="{BB962C8B-B14F-4D97-AF65-F5344CB8AC3E}">
        <p14:creationId xmlns:p14="http://schemas.microsoft.com/office/powerpoint/2010/main" val="1543332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Law – Surveillance, recording conversations</a:t>
            </a:r>
          </a:p>
        </p:txBody>
      </p:sp>
      <p:pic>
        <p:nvPicPr>
          <p:cNvPr id="7170" name="Picture 2" descr="C:\Users\tking\AppData\Local\Microsoft\Windows\Temporary Internet Files\Content.IE5\TQMTVLU5\privacy-icon[1].jpg"/>
          <p:cNvPicPr>
            <a:picLocks noGrp="1" noChangeAspect="1" noChangeArrowheads="1"/>
          </p:cNvPicPr>
          <p:nvPr>
            <p:ph idx="1"/>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8200" y="1752600"/>
            <a:ext cx="2108200" cy="22987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200400" y="2667000"/>
            <a:ext cx="5715000" cy="1200329"/>
          </a:xfrm>
          <a:prstGeom prst="rect">
            <a:avLst/>
          </a:prstGeom>
          <a:noFill/>
        </p:spPr>
        <p:txBody>
          <a:bodyPr wrap="square" rtlCol="0">
            <a:spAutoFit/>
          </a:bodyPr>
          <a:lstStyle/>
          <a:p>
            <a:pPr marL="342900" indent="-342900">
              <a:buFont typeface="Wingdings" panose="05000000000000000000" pitchFamily="2" charset="2"/>
              <a:buChar char="ü"/>
            </a:pPr>
            <a:r>
              <a:rPr lang="en-US" sz="2400" b="1" dirty="0">
                <a:solidFill>
                  <a:schemeClr val="bg2">
                    <a:lumMod val="25000"/>
                  </a:schemeClr>
                </a:solidFill>
              </a:rPr>
              <a:t>Each person has a right to privacy in areas where there is a reasonable expectation of privacy</a:t>
            </a:r>
          </a:p>
        </p:txBody>
      </p:sp>
      <p:sp>
        <p:nvSpPr>
          <p:cNvPr id="6" name="TextBox 5"/>
          <p:cNvSpPr txBox="1"/>
          <p:nvPr/>
        </p:nvSpPr>
        <p:spPr>
          <a:xfrm>
            <a:off x="838200" y="4180344"/>
            <a:ext cx="8023077" cy="1938992"/>
          </a:xfrm>
          <a:prstGeom prst="rect">
            <a:avLst/>
          </a:prstGeom>
          <a:noFill/>
        </p:spPr>
        <p:txBody>
          <a:bodyPr wrap="square" rtlCol="0">
            <a:spAutoFit/>
          </a:bodyPr>
          <a:lstStyle/>
          <a:p>
            <a:pPr marL="285750" indent="-285750">
              <a:buFont typeface="Wingdings" panose="05000000000000000000" pitchFamily="2" charset="2"/>
              <a:buChar char="ü"/>
            </a:pPr>
            <a:r>
              <a:rPr lang="en-US" sz="2400" b="1" dirty="0">
                <a:solidFill>
                  <a:schemeClr val="bg2">
                    <a:lumMod val="25000"/>
                  </a:schemeClr>
                </a:solidFill>
              </a:rPr>
              <a:t>It is illegal to record phone conversations unless consent is given by at least one participant in the conversation</a:t>
            </a:r>
          </a:p>
          <a:p>
            <a:endParaRPr lang="en-US" sz="2400" b="1" dirty="0">
              <a:solidFill>
                <a:schemeClr val="bg2">
                  <a:lumMod val="25000"/>
                </a:schemeClr>
              </a:solidFill>
            </a:endParaRPr>
          </a:p>
          <a:p>
            <a:pPr marL="285750" indent="-285750">
              <a:buFont typeface="Wingdings" panose="05000000000000000000" pitchFamily="2" charset="2"/>
              <a:buChar char="ü"/>
            </a:pPr>
            <a:r>
              <a:rPr lang="en-US" sz="2400" b="1" dirty="0">
                <a:solidFill>
                  <a:schemeClr val="bg2">
                    <a:lumMod val="25000"/>
                  </a:schemeClr>
                </a:solidFill>
              </a:rPr>
              <a:t>It is illegal to record other conversations unless all parties of the conversation are informed it is being recorded</a:t>
            </a:r>
          </a:p>
        </p:txBody>
      </p:sp>
    </p:spTree>
    <p:extLst>
      <p:ext uri="{BB962C8B-B14F-4D97-AF65-F5344CB8AC3E}">
        <p14:creationId xmlns:p14="http://schemas.microsoft.com/office/powerpoint/2010/main" val="3569755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tking\AppData\Local\Microsoft\Windows\Temporary Internet Files\Content.IE5\F4NOSS1J\GDA_Lrg[1].gif"/>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72200" y="3886200"/>
            <a:ext cx="2857500" cy="2857500"/>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a:xfrm>
            <a:off x="304800" y="2057400"/>
            <a:ext cx="7975601" cy="4068763"/>
          </a:xfrm>
        </p:spPr>
        <p:txBody>
          <a:bodyPr>
            <a:normAutofit lnSpcReduction="10000"/>
          </a:bodyPr>
          <a:lstStyle/>
          <a:p>
            <a:pPr>
              <a:buFont typeface="Wingdings" panose="05000000000000000000" pitchFamily="2" charset="2"/>
              <a:buChar char="q"/>
            </a:pPr>
            <a:r>
              <a:rPr lang="en-US" b="1" dirty="0"/>
              <a:t> State Law </a:t>
            </a:r>
          </a:p>
          <a:p>
            <a:pPr>
              <a:buFont typeface="Wingdings" panose="05000000000000000000" pitchFamily="2" charset="2"/>
              <a:buChar char="q"/>
            </a:pPr>
            <a:r>
              <a:rPr lang="en-US" b="1" dirty="0"/>
              <a:t> Places of public accommodation</a:t>
            </a:r>
          </a:p>
          <a:p>
            <a:pPr>
              <a:buFont typeface="Wingdings" panose="05000000000000000000" pitchFamily="2" charset="2"/>
              <a:buChar char="q"/>
            </a:pPr>
            <a:r>
              <a:rPr lang="en-US" b="1" dirty="0"/>
              <a:t> Civil recourse</a:t>
            </a:r>
          </a:p>
          <a:p>
            <a:pPr>
              <a:buFont typeface="Wingdings" panose="05000000000000000000" pitchFamily="2" charset="2"/>
              <a:buChar char="q"/>
            </a:pPr>
            <a:r>
              <a:rPr lang="en-US" b="1" dirty="0"/>
              <a:t> Federal Law</a:t>
            </a:r>
          </a:p>
          <a:p>
            <a:pPr>
              <a:buFont typeface="Wingdings" panose="05000000000000000000" pitchFamily="2" charset="2"/>
              <a:buChar char="q"/>
            </a:pPr>
            <a:r>
              <a:rPr lang="en-US" b="1" dirty="0"/>
              <a:t> Disability Discrimination</a:t>
            </a:r>
          </a:p>
          <a:p>
            <a:pPr>
              <a:buFont typeface="Wingdings" panose="05000000000000000000" pitchFamily="2" charset="2"/>
              <a:buChar char="q"/>
            </a:pPr>
            <a:r>
              <a:rPr lang="en-US" b="1" dirty="0"/>
              <a:t> Service Animals</a:t>
            </a:r>
          </a:p>
          <a:p>
            <a:pPr lvl="1">
              <a:buFont typeface="Wingdings" panose="05000000000000000000" pitchFamily="2" charset="2"/>
              <a:buChar char="§"/>
            </a:pPr>
            <a:r>
              <a:rPr lang="en-US" sz="2400" b="1" dirty="0"/>
              <a:t>Is the animal required because of a </a:t>
            </a:r>
          </a:p>
          <a:p>
            <a:pPr marL="627063" lvl="2" indent="0">
              <a:buNone/>
            </a:pPr>
            <a:r>
              <a:rPr lang="en-US" sz="2400" b="1" dirty="0"/>
              <a:t>disability?</a:t>
            </a:r>
          </a:p>
          <a:p>
            <a:pPr lvl="1">
              <a:buFont typeface="Wingdings" panose="05000000000000000000" pitchFamily="2" charset="2"/>
              <a:buChar char="§"/>
            </a:pPr>
            <a:r>
              <a:rPr lang="en-US" sz="2400" b="1" dirty="0"/>
              <a:t>What work or task has the animal been </a:t>
            </a:r>
          </a:p>
          <a:p>
            <a:pPr marL="581343" lvl="2" indent="0">
              <a:buNone/>
            </a:pPr>
            <a:r>
              <a:rPr lang="en-US" sz="2400" b="1" dirty="0"/>
              <a:t>trained to perform?</a:t>
            </a:r>
          </a:p>
          <a:p>
            <a:pPr>
              <a:buFont typeface="Wingdings" panose="05000000000000000000" pitchFamily="2" charset="2"/>
              <a:buChar char="q"/>
            </a:pPr>
            <a:endParaRPr lang="en-US" b="1" dirty="0"/>
          </a:p>
        </p:txBody>
      </p:sp>
      <p:sp>
        <p:nvSpPr>
          <p:cNvPr id="3" name="Title 2"/>
          <p:cNvSpPr>
            <a:spLocks noGrp="1"/>
          </p:cNvSpPr>
          <p:nvPr>
            <p:ph type="title"/>
          </p:nvPr>
        </p:nvSpPr>
        <p:spPr/>
        <p:txBody>
          <a:bodyPr>
            <a:normAutofit fontScale="90000"/>
          </a:bodyPr>
          <a:lstStyle/>
          <a:p>
            <a:r>
              <a:rPr lang="en-US" dirty="0"/>
              <a:t>Law – Civil Rights and Discrimination</a:t>
            </a:r>
          </a:p>
        </p:txBody>
      </p:sp>
    </p:spTree>
    <p:extLst>
      <p:ext uri="{BB962C8B-B14F-4D97-AF65-F5344CB8AC3E}">
        <p14:creationId xmlns:p14="http://schemas.microsoft.com/office/powerpoint/2010/main" val="447928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Places of Public Accommodation</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39878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Civil Recourse</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924048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Federal Law</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68446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Introduction</a:t>
            </a:r>
          </a:p>
        </p:txBody>
      </p:sp>
      <p:pic>
        <p:nvPicPr>
          <p:cNvPr id="1031" name="Picture 7" descr="C:\Users\tking\AppData\Local\Microsoft\Windows\Temporary Internet Files\Content.IE5\F4NOSS1J\blockpage[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62475" y="3424237"/>
            <a:ext cx="19050"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p:cNvSpPr>
            <a:spLocks noGrp="1"/>
          </p:cNvSpPr>
          <p:nvPr>
            <p:ph idx="1"/>
          </p:nvPr>
        </p:nvSpPr>
        <p:spPr>
          <a:xfrm>
            <a:off x="304800" y="1828800"/>
            <a:ext cx="7408333" cy="5029200"/>
          </a:xfrm>
        </p:spPr>
        <p:txBody>
          <a:bodyPr>
            <a:normAutofit/>
          </a:bodyPr>
          <a:lstStyle/>
          <a:p>
            <a:pPr marL="0" indent="0">
              <a:buNone/>
            </a:pPr>
            <a:endParaRPr lang="en-US" b="1" dirty="0"/>
          </a:p>
          <a:p>
            <a:pPr lvl="1"/>
            <a:r>
              <a:rPr lang="en-US" sz="2400" b="1" dirty="0"/>
              <a:t>Law</a:t>
            </a:r>
          </a:p>
          <a:p>
            <a:pPr lvl="1"/>
            <a:r>
              <a:rPr lang="en-US" sz="2400" b="1" dirty="0"/>
              <a:t>Current Trends</a:t>
            </a:r>
          </a:p>
          <a:p>
            <a:pPr lvl="2">
              <a:buFont typeface="Arial" panose="020B0604020202020204" pitchFamily="34" charset="0"/>
              <a:buChar char="•"/>
            </a:pPr>
            <a:r>
              <a:rPr lang="en-US" sz="2400" b="1" dirty="0"/>
              <a:t>Active Threat/Active Shooter</a:t>
            </a:r>
          </a:p>
          <a:p>
            <a:pPr lvl="2">
              <a:buFont typeface="Arial" panose="020B0604020202020204" pitchFamily="34" charset="0"/>
              <a:buChar char="•"/>
            </a:pPr>
            <a:r>
              <a:rPr lang="en-US" sz="2400" b="1" dirty="0"/>
              <a:t>Bomb Threats</a:t>
            </a:r>
          </a:p>
          <a:p>
            <a:pPr lvl="2">
              <a:buFont typeface="Arial" panose="020B0604020202020204" pitchFamily="34" charset="0"/>
              <a:buChar char="•"/>
            </a:pPr>
            <a:r>
              <a:rPr lang="en-US" sz="2400" b="1" dirty="0"/>
              <a:t>Weapons of Mass Destruction (</a:t>
            </a:r>
            <a:r>
              <a:rPr lang="en-US" sz="2400" b="1" dirty="0" err="1"/>
              <a:t>WMD</a:t>
            </a:r>
            <a:r>
              <a:rPr lang="en-US" sz="2400" b="1" dirty="0"/>
              <a:t>)</a:t>
            </a:r>
          </a:p>
        </p:txBody>
      </p:sp>
    </p:spTree>
    <p:extLst>
      <p:ext uri="{BB962C8B-B14F-4D97-AF65-F5344CB8AC3E}">
        <p14:creationId xmlns:p14="http://schemas.microsoft.com/office/powerpoint/2010/main" val="9271403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Disability Discrimination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48382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Service Animals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89684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29000">
              <a:schemeClr val="accent6"/>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685800"/>
            <a:ext cx="7772400" cy="1780108"/>
          </a:xfrm>
        </p:spPr>
        <p:txBody>
          <a:bodyPr>
            <a:normAutofit/>
          </a:bodyPr>
          <a:lstStyle/>
          <a:p>
            <a:r>
              <a:rPr lang="en-US" sz="6000" dirty="0"/>
              <a:t>Criminal Law</a:t>
            </a:r>
          </a:p>
        </p:txBody>
      </p:sp>
      <p:pic>
        <p:nvPicPr>
          <p:cNvPr id="9221" name="Picture 5" descr="C:\Users\tking\AppData\Local\Microsoft\Windows\Temporary Internet Files\Content.IE5\HKUVSUZE\justice_scales[1].jpg"/>
          <p:cNvPicPr>
            <a:picLocks noChangeAspect="1" noChangeArrowheads="1"/>
          </p:cNvPicPr>
          <p:nvPr/>
        </p:nvPicPr>
        <p:blipFill>
          <a:blip r:embed="rId3">
            <a:duotone>
              <a:prstClr val="black"/>
              <a:schemeClr val="accent1">
                <a:tint val="45000"/>
                <a:satMod val="400000"/>
              </a:schemeClr>
            </a:duotone>
            <a:extLst>
              <a:ext uri="{BEBA8EAE-BF5A-486C-A8C5-ECC9F3942E4B}">
                <a14:imgProps xmlns:a14="http://schemas.microsoft.com/office/drawing/2010/main">
                  <a14:imgLayer r:embed="rId4">
                    <a14:imgEffect>
                      <a14:colorTemperature colorTemp="11500"/>
                    </a14:imgEffect>
                    <a14:imgEffect>
                      <a14:saturation sat="400000"/>
                    </a14:imgEffect>
                  </a14:imgLayer>
                </a14:imgProps>
              </a:ext>
              <a:ext uri="{28A0092B-C50C-407E-A947-70E740481C1C}">
                <a14:useLocalDpi xmlns:a14="http://schemas.microsoft.com/office/drawing/2010/main" val="0"/>
              </a:ext>
            </a:extLst>
          </a:blip>
          <a:srcRect/>
          <a:stretch>
            <a:fillRect/>
          </a:stretch>
        </p:blipFill>
        <p:spPr bwMode="auto">
          <a:xfrm>
            <a:off x="5832170" y="3505200"/>
            <a:ext cx="1958434" cy="196382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590800" y="3345597"/>
            <a:ext cx="3048000" cy="1200329"/>
          </a:xfrm>
          <a:prstGeom prst="rect">
            <a:avLst/>
          </a:prstGeom>
          <a:noFill/>
        </p:spPr>
        <p:txBody>
          <a:bodyPr wrap="square" rtlCol="0">
            <a:spAutoFit/>
          </a:bodyPr>
          <a:lstStyle/>
          <a:p>
            <a:pPr marL="342900" indent="-342900">
              <a:buFont typeface="Wingdings" panose="05000000000000000000" pitchFamily="2" charset="2"/>
              <a:buChar char="q"/>
            </a:pPr>
            <a:r>
              <a:rPr lang="en-US" sz="2400" b="1" dirty="0">
                <a:solidFill>
                  <a:schemeClr val="bg2">
                    <a:lumMod val="25000"/>
                  </a:schemeClr>
                </a:solidFill>
              </a:rPr>
              <a:t>Property Crimes</a:t>
            </a:r>
          </a:p>
          <a:p>
            <a:endParaRPr lang="en-US" sz="2400" b="1" dirty="0">
              <a:solidFill>
                <a:schemeClr val="bg2">
                  <a:lumMod val="25000"/>
                </a:schemeClr>
              </a:solidFill>
            </a:endParaRPr>
          </a:p>
          <a:p>
            <a:pPr marL="342900" indent="-342900">
              <a:buFont typeface="Wingdings" panose="05000000000000000000" pitchFamily="2" charset="2"/>
              <a:buChar char="q"/>
            </a:pPr>
            <a:r>
              <a:rPr lang="en-US" sz="2400" b="1" dirty="0">
                <a:solidFill>
                  <a:schemeClr val="bg2">
                    <a:lumMod val="25000"/>
                  </a:schemeClr>
                </a:solidFill>
              </a:rPr>
              <a:t>Person Crimes</a:t>
            </a:r>
          </a:p>
        </p:txBody>
      </p:sp>
    </p:spTree>
    <p:extLst>
      <p:ext uri="{BB962C8B-B14F-4D97-AF65-F5344CB8AC3E}">
        <p14:creationId xmlns:p14="http://schemas.microsoft.com/office/powerpoint/2010/main" val="40410707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Font typeface="Wingdings" panose="05000000000000000000" pitchFamily="2" charset="2"/>
              <a:buChar char="q"/>
            </a:pPr>
            <a:r>
              <a:rPr lang="en-US" dirty="0"/>
              <a:t> </a:t>
            </a:r>
            <a:r>
              <a:rPr lang="en-US" b="1" dirty="0"/>
              <a:t>Offenses = Crimes or Violations</a:t>
            </a:r>
          </a:p>
          <a:p>
            <a:pPr marL="0" indent="0">
              <a:buNone/>
            </a:pPr>
            <a:endParaRPr lang="en-US" b="1" dirty="0"/>
          </a:p>
          <a:p>
            <a:pPr>
              <a:buFont typeface="Wingdings" panose="05000000000000000000" pitchFamily="2" charset="2"/>
              <a:buChar char="q"/>
            </a:pPr>
            <a:r>
              <a:rPr lang="en-US" b="1" dirty="0"/>
              <a:t> Crimes = Felonies or Misdemeanors</a:t>
            </a:r>
          </a:p>
          <a:p>
            <a:pPr marL="0" indent="0">
              <a:buNone/>
            </a:pPr>
            <a:endParaRPr lang="en-US" b="1" dirty="0"/>
          </a:p>
          <a:p>
            <a:pPr marL="0" indent="0">
              <a:buNone/>
            </a:pPr>
            <a:endParaRPr lang="en-US" b="1" dirty="0"/>
          </a:p>
          <a:p>
            <a:pPr marL="0" indent="0">
              <a:buNone/>
            </a:pPr>
            <a:endParaRPr lang="en-US" b="1" dirty="0"/>
          </a:p>
          <a:p>
            <a:pPr marL="0" indent="0">
              <a:buNone/>
            </a:pPr>
            <a:r>
              <a:rPr lang="en-US" b="1" i="1" dirty="0"/>
              <a:t>Teaching Point:  A citizen’s arrest can only be made on </a:t>
            </a:r>
            <a:r>
              <a:rPr lang="en-US" b="1" i="1" u="sng" dirty="0"/>
              <a:t>CRIMES</a:t>
            </a:r>
            <a:r>
              <a:rPr lang="en-US" b="1" i="1" dirty="0"/>
              <a:t> committed in your presence</a:t>
            </a:r>
          </a:p>
        </p:txBody>
      </p:sp>
      <p:sp>
        <p:nvSpPr>
          <p:cNvPr id="3" name="Title 2"/>
          <p:cNvSpPr>
            <a:spLocks noGrp="1"/>
          </p:cNvSpPr>
          <p:nvPr>
            <p:ph type="title"/>
          </p:nvPr>
        </p:nvSpPr>
        <p:spPr/>
        <p:txBody>
          <a:bodyPr/>
          <a:lstStyle/>
          <a:p>
            <a:r>
              <a:rPr lang="en-US" dirty="0"/>
              <a:t>Criminal Law</a:t>
            </a:r>
          </a:p>
        </p:txBody>
      </p:sp>
    </p:spTree>
    <p:extLst>
      <p:ext uri="{BB962C8B-B14F-4D97-AF65-F5344CB8AC3E}">
        <p14:creationId xmlns:p14="http://schemas.microsoft.com/office/powerpoint/2010/main" val="23556697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Criminal Law – Required elements</a:t>
            </a:r>
          </a:p>
        </p:txBody>
      </p:sp>
      <p:sp>
        <p:nvSpPr>
          <p:cNvPr id="3" name="Content Placeholder 2"/>
          <p:cNvSpPr>
            <a:spLocks noGrp="1"/>
          </p:cNvSpPr>
          <p:nvPr>
            <p:ph sz="quarter" idx="13"/>
          </p:nvPr>
        </p:nvSpPr>
        <p:spPr>
          <a:xfrm>
            <a:off x="676655" y="2679192"/>
            <a:ext cx="3822192" cy="1054608"/>
          </a:xfrm>
        </p:spPr>
        <p:txBody>
          <a:bodyPr/>
          <a:lstStyle/>
          <a:p>
            <a:r>
              <a:rPr lang="en-US" b="1" dirty="0"/>
              <a:t>The “conduct” or “act”</a:t>
            </a:r>
          </a:p>
        </p:txBody>
      </p:sp>
      <p:sp>
        <p:nvSpPr>
          <p:cNvPr id="4" name="Content Placeholder 3"/>
          <p:cNvSpPr>
            <a:spLocks noGrp="1"/>
          </p:cNvSpPr>
          <p:nvPr>
            <p:ph sz="quarter" idx="14"/>
          </p:nvPr>
        </p:nvSpPr>
        <p:spPr>
          <a:xfrm>
            <a:off x="4645152" y="2679192"/>
            <a:ext cx="3822192" cy="826008"/>
          </a:xfrm>
        </p:spPr>
        <p:txBody>
          <a:bodyPr>
            <a:normAutofit/>
          </a:bodyPr>
          <a:lstStyle/>
          <a:p>
            <a:r>
              <a:rPr lang="en-US" b="1" dirty="0"/>
              <a:t>Their mental intention</a:t>
            </a:r>
          </a:p>
        </p:txBody>
      </p:sp>
      <p:sp>
        <p:nvSpPr>
          <p:cNvPr id="5" name="TextBox 4"/>
          <p:cNvSpPr txBox="1"/>
          <p:nvPr/>
        </p:nvSpPr>
        <p:spPr>
          <a:xfrm>
            <a:off x="1905000" y="4349259"/>
            <a:ext cx="5486400" cy="830997"/>
          </a:xfrm>
          <a:prstGeom prst="rect">
            <a:avLst/>
          </a:prstGeom>
          <a:noFill/>
        </p:spPr>
        <p:txBody>
          <a:bodyPr wrap="square" rtlCol="0">
            <a:spAutoFit/>
          </a:bodyPr>
          <a:lstStyle/>
          <a:p>
            <a:r>
              <a:rPr lang="en-US" sz="2400" b="1" dirty="0">
                <a:solidFill>
                  <a:schemeClr val="bg2">
                    <a:lumMod val="25000"/>
                  </a:schemeClr>
                </a:solidFill>
              </a:rPr>
              <a:t>Individuals are not criminally punished for involuntary or accidental conduct</a:t>
            </a:r>
          </a:p>
        </p:txBody>
      </p:sp>
      <p:sp>
        <p:nvSpPr>
          <p:cNvPr id="6" name="Right Arrow 5"/>
          <p:cNvSpPr/>
          <p:nvPr/>
        </p:nvSpPr>
        <p:spPr>
          <a:xfrm rot="2792662">
            <a:off x="2359391" y="3282363"/>
            <a:ext cx="990600" cy="838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8198193">
            <a:off x="5567546" y="3259478"/>
            <a:ext cx="1010775" cy="860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068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4038600"/>
          </a:xfrm>
        </p:spPr>
        <p:txBody>
          <a:bodyPr>
            <a:normAutofit/>
          </a:bodyPr>
          <a:lstStyle/>
          <a:p>
            <a:r>
              <a:rPr lang="en-US" sz="6600" b="1" dirty="0"/>
              <a:t>Criminal Trespass</a:t>
            </a:r>
            <a:br>
              <a:rPr lang="en-US" b="1" dirty="0"/>
            </a:br>
            <a:r>
              <a:rPr lang="en-US" dirty="0"/>
              <a:t>Open to the public</a:t>
            </a:r>
            <a:br>
              <a:rPr lang="en-US" dirty="0"/>
            </a:br>
            <a:r>
              <a:rPr lang="en-US" dirty="0"/>
              <a:t>Person in charge</a:t>
            </a:r>
            <a:br>
              <a:rPr lang="en-US" dirty="0"/>
            </a:br>
            <a:r>
              <a:rPr lang="en-US" dirty="0"/>
              <a:t>Enter or remain unlawfully</a:t>
            </a:r>
            <a:br>
              <a:rPr lang="en-US" dirty="0"/>
            </a:br>
            <a:endParaRPr lang="en-US" dirty="0"/>
          </a:p>
        </p:txBody>
      </p:sp>
    </p:spTree>
    <p:extLst>
      <p:ext uri="{BB962C8B-B14F-4D97-AF65-F5344CB8AC3E}">
        <p14:creationId xmlns:p14="http://schemas.microsoft.com/office/powerpoint/2010/main" val="24904943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4038600"/>
          </a:xfrm>
        </p:spPr>
        <p:txBody>
          <a:bodyPr>
            <a:normAutofit fontScale="90000"/>
          </a:bodyPr>
          <a:lstStyle/>
          <a:p>
            <a:r>
              <a:rPr lang="en-US" sz="7300" b="1" dirty="0"/>
              <a:t>Burglary </a:t>
            </a:r>
            <a:br>
              <a:rPr lang="en-US" b="1" dirty="0"/>
            </a:br>
            <a:r>
              <a:rPr lang="en-US" dirty="0"/>
              <a:t>Enters a building with intent to commit crime</a:t>
            </a:r>
            <a:br>
              <a:rPr lang="en-US" dirty="0"/>
            </a:br>
            <a:r>
              <a:rPr lang="en-US" dirty="0"/>
              <a:t>Victim does not need to be present</a:t>
            </a:r>
            <a:br>
              <a:rPr lang="en-US" dirty="0"/>
            </a:br>
            <a:r>
              <a:rPr lang="en-US" sz="7300" b="1" dirty="0"/>
              <a:t>Theft</a:t>
            </a:r>
            <a:br>
              <a:rPr lang="en-US" b="1" dirty="0"/>
            </a:br>
            <a:endParaRPr lang="en-US" dirty="0"/>
          </a:p>
        </p:txBody>
      </p:sp>
    </p:spTree>
    <p:extLst>
      <p:ext uri="{BB962C8B-B14F-4D97-AF65-F5344CB8AC3E}">
        <p14:creationId xmlns:p14="http://schemas.microsoft.com/office/powerpoint/2010/main" val="10656757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4648200"/>
          </a:xfrm>
        </p:spPr>
        <p:txBody>
          <a:bodyPr>
            <a:normAutofit fontScale="90000"/>
          </a:bodyPr>
          <a:lstStyle/>
          <a:p>
            <a:r>
              <a:rPr lang="en-US" sz="7300" b="1" dirty="0"/>
              <a:t>Robbery </a:t>
            </a:r>
            <a:br>
              <a:rPr lang="en-US" b="1" dirty="0"/>
            </a:br>
            <a:r>
              <a:rPr lang="en-US" dirty="0"/>
              <a:t>Can be committed anywhere</a:t>
            </a:r>
            <a:br>
              <a:rPr lang="en-US" dirty="0"/>
            </a:br>
            <a:r>
              <a:rPr lang="en-US" dirty="0"/>
              <a:t>Requires a victim to be present and includes the crime of theft and the use or threat to use force against a victim </a:t>
            </a:r>
            <a:br>
              <a:rPr lang="en-US" dirty="0"/>
            </a:br>
            <a:r>
              <a:rPr lang="en-US" sz="7300" b="1" dirty="0"/>
              <a:t>Criminal Mischief</a:t>
            </a:r>
            <a:br>
              <a:rPr lang="en-US" b="1" dirty="0"/>
            </a:br>
            <a:endParaRPr lang="en-US" dirty="0"/>
          </a:p>
        </p:txBody>
      </p:sp>
    </p:spTree>
    <p:extLst>
      <p:ext uri="{BB962C8B-B14F-4D97-AF65-F5344CB8AC3E}">
        <p14:creationId xmlns:p14="http://schemas.microsoft.com/office/powerpoint/2010/main" val="20157309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524000"/>
          </a:xfrm>
        </p:spPr>
        <p:txBody>
          <a:bodyPr>
            <a:normAutofit/>
          </a:bodyPr>
          <a:lstStyle/>
          <a:p>
            <a:r>
              <a:rPr lang="en-US" b="1" dirty="0"/>
              <a:t>Harassment</a:t>
            </a:r>
            <a:br>
              <a:rPr lang="en-US" b="1" dirty="0"/>
            </a:br>
            <a:endParaRPr lang="en-US" dirty="0"/>
          </a:p>
        </p:txBody>
      </p:sp>
      <p:sp>
        <p:nvSpPr>
          <p:cNvPr id="3" name="Subtitle 2"/>
          <p:cNvSpPr>
            <a:spLocks noGrp="1"/>
          </p:cNvSpPr>
          <p:nvPr>
            <p:ph type="subTitle" idx="1"/>
          </p:nvPr>
        </p:nvSpPr>
        <p:spPr>
          <a:xfrm>
            <a:off x="1371600" y="1447800"/>
            <a:ext cx="6400800" cy="3581401"/>
          </a:xfrm>
        </p:spPr>
        <p:txBody>
          <a:bodyPr>
            <a:normAutofit/>
          </a:bodyPr>
          <a:lstStyle/>
          <a:p>
            <a:r>
              <a:rPr lang="en-US" b="1" dirty="0"/>
              <a:t>Harassment </a:t>
            </a:r>
            <a:r>
              <a:rPr lang="en-US" dirty="0"/>
              <a:t>includes (but is not limited to) when a person intentionally harasses or annoys another by: </a:t>
            </a:r>
          </a:p>
          <a:p>
            <a:r>
              <a:rPr lang="en-US" dirty="0"/>
              <a:t>Subjecting them to offensive physical contact, or Distributing a visual recording (sexting), as defined in ORS 163.665, of the other person engaged in sexually explicit conduct, as defined in ORS 163.665, or in a state of nudity, as defined in ORS 163.700, when the other person is under 18 years of age at the time of the recording. </a:t>
            </a:r>
          </a:p>
          <a:p>
            <a:endParaRPr lang="en-US" dirty="0"/>
          </a:p>
        </p:txBody>
      </p:sp>
    </p:spTree>
    <p:extLst>
      <p:ext uri="{BB962C8B-B14F-4D97-AF65-F5344CB8AC3E}">
        <p14:creationId xmlns:p14="http://schemas.microsoft.com/office/powerpoint/2010/main" val="8049420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3352800"/>
          </a:xfrm>
        </p:spPr>
        <p:txBody>
          <a:bodyPr>
            <a:normAutofit fontScale="90000"/>
          </a:bodyPr>
          <a:lstStyle/>
          <a:p>
            <a:r>
              <a:rPr lang="en-US" dirty="0"/>
              <a:t>Assault</a:t>
            </a:r>
            <a:br>
              <a:rPr lang="en-US" dirty="0"/>
            </a:br>
            <a:r>
              <a:rPr lang="en-US" dirty="0"/>
              <a:t>Dangerous Weapon</a:t>
            </a:r>
            <a:br>
              <a:rPr lang="en-US" dirty="0"/>
            </a:br>
            <a:r>
              <a:rPr lang="en-US" dirty="0"/>
              <a:t>Deadly Weapon</a:t>
            </a:r>
            <a:br>
              <a:rPr lang="en-US" dirty="0"/>
            </a:br>
            <a:r>
              <a:rPr lang="en-US" dirty="0"/>
              <a:t>Deadly Physical Force</a:t>
            </a:r>
            <a:br>
              <a:rPr lang="en-US" dirty="0"/>
            </a:br>
            <a:endParaRPr lang="en-US" dirty="0"/>
          </a:p>
        </p:txBody>
      </p:sp>
    </p:spTree>
    <p:extLst>
      <p:ext uri="{BB962C8B-B14F-4D97-AF65-F5344CB8AC3E}">
        <p14:creationId xmlns:p14="http://schemas.microsoft.com/office/powerpoint/2010/main" val="3178794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752600"/>
            <a:ext cx="7408333" cy="4525963"/>
          </a:xfrm>
        </p:spPr>
        <p:txBody>
          <a:bodyPr>
            <a:normAutofit/>
          </a:bodyPr>
          <a:lstStyle/>
          <a:p>
            <a:r>
              <a:rPr lang="en-US" b="1" dirty="0"/>
              <a:t>Reporting requirements</a:t>
            </a:r>
          </a:p>
          <a:p>
            <a:pPr lvl="1"/>
            <a:r>
              <a:rPr lang="en-US" b="1" dirty="0"/>
              <a:t>Change of Address</a:t>
            </a:r>
          </a:p>
          <a:p>
            <a:pPr lvl="1"/>
            <a:r>
              <a:rPr lang="en-US" b="1" dirty="0"/>
              <a:t>Charged with a Crime</a:t>
            </a:r>
          </a:p>
        </p:txBody>
      </p:sp>
      <p:sp>
        <p:nvSpPr>
          <p:cNvPr id="3" name="Title 2"/>
          <p:cNvSpPr>
            <a:spLocks noGrp="1"/>
          </p:cNvSpPr>
          <p:nvPr>
            <p:ph type="title"/>
          </p:nvPr>
        </p:nvSpPr>
        <p:spPr/>
        <p:txBody>
          <a:bodyPr>
            <a:normAutofit fontScale="90000"/>
          </a:bodyPr>
          <a:lstStyle/>
          <a:p>
            <a:r>
              <a:rPr lang="en-US" dirty="0"/>
              <a:t>Law – Private Security Regulations</a:t>
            </a:r>
          </a:p>
        </p:txBody>
      </p:sp>
    </p:spTree>
    <p:extLst>
      <p:ext uri="{BB962C8B-B14F-4D97-AF65-F5344CB8AC3E}">
        <p14:creationId xmlns:p14="http://schemas.microsoft.com/office/powerpoint/2010/main" val="26083691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b="1" dirty="0"/>
              <a:t>Bias Crime 2</a:t>
            </a:r>
            <a:r>
              <a:rPr lang="en-US" b="1" baseline="30000" dirty="0"/>
              <a:t>nd</a:t>
            </a:r>
            <a:r>
              <a:rPr lang="en-US" b="1" dirty="0"/>
              <a:t> Degree</a:t>
            </a:r>
          </a:p>
          <a:p>
            <a:r>
              <a:rPr lang="en-US" b="1" dirty="0"/>
              <a:t>Bias Crime 1</a:t>
            </a:r>
            <a:r>
              <a:rPr lang="en-US" b="1" baseline="30000" dirty="0"/>
              <a:t>st</a:t>
            </a:r>
            <a:r>
              <a:rPr lang="en-US" b="1" dirty="0"/>
              <a:t> Degree</a:t>
            </a:r>
          </a:p>
        </p:txBody>
      </p:sp>
      <p:sp>
        <p:nvSpPr>
          <p:cNvPr id="5" name="Title 4"/>
          <p:cNvSpPr>
            <a:spLocks noGrp="1"/>
          </p:cNvSpPr>
          <p:nvPr>
            <p:ph type="title"/>
          </p:nvPr>
        </p:nvSpPr>
        <p:spPr/>
        <p:txBody>
          <a:bodyPr/>
          <a:lstStyle/>
          <a:p>
            <a:r>
              <a:rPr lang="en-US" dirty="0"/>
              <a:t>Criminal Law – Person Crimes</a:t>
            </a:r>
          </a:p>
        </p:txBody>
      </p:sp>
    </p:spTree>
    <p:extLst>
      <p:ext uri="{BB962C8B-B14F-4D97-AF65-F5344CB8AC3E}">
        <p14:creationId xmlns:p14="http://schemas.microsoft.com/office/powerpoint/2010/main" val="3162740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b="1" dirty="0"/>
              <a:t>Disorderly Conduct</a:t>
            </a:r>
          </a:p>
        </p:txBody>
      </p:sp>
      <p:sp>
        <p:nvSpPr>
          <p:cNvPr id="5" name="Title 4"/>
          <p:cNvSpPr>
            <a:spLocks noGrp="1"/>
          </p:cNvSpPr>
          <p:nvPr>
            <p:ph type="title"/>
          </p:nvPr>
        </p:nvSpPr>
        <p:spPr/>
        <p:txBody>
          <a:bodyPr/>
          <a:lstStyle/>
          <a:p>
            <a:r>
              <a:rPr lang="en-US" dirty="0"/>
              <a:t>Criminal Law – Person Crimes</a:t>
            </a:r>
          </a:p>
        </p:txBody>
      </p:sp>
    </p:spTree>
    <p:extLst>
      <p:ext uri="{BB962C8B-B14F-4D97-AF65-F5344CB8AC3E}">
        <p14:creationId xmlns:p14="http://schemas.microsoft.com/office/powerpoint/2010/main" val="38965638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Criminal Law – Evidence &amp; Testimony</a:t>
            </a:r>
          </a:p>
        </p:txBody>
      </p:sp>
      <p:pic>
        <p:nvPicPr>
          <p:cNvPr id="11266" name="Picture 2" descr="C:\Users\tking\AppData\Local\Microsoft\Windows\Temporary Internet Files\Content.IE5\F4NOSS1J\evidence_fingerprint-215x300[1].jpg"/>
          <p:cNvPicPr>
            <a:picLocks noGrp="1" noChangeAspect="1" noChangeArrowheads="1"/>
          </p:cNvPicPr>
          <p:nvPr>
            <p:ph idx="1"/>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7200" y="1828800"/>
            <a:ext cx="2047875" cy="28575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286000" y="2209800"/>
            <a:ext cx="3200400" cy="830997"/>
          </a:xfrm>
          <a:prstGeom prst="rect">
            <a:avLst/>
          </a:prstGeom>
          <a:noFill/>
        </p:spPr>
        <p:txBody>
          <a:bodyPr wrap="square" rtlCol="0">
            <a:spAutoFit/>
          </a:bodyPr>
          <a:lstStyle/>
          <a:p>
            <a:pPr algn="ctr"/>
            <a:r>
              <a:rPr lang="en-US" sz="2400" b="1" dirty="0">
                <a:solidFill>
                  <a:schemeClr val="bg2">
                    <a:lumMod val="25000"/>
                  </a:schemeClr>
                </a:solidFill>
              </a:rPr>
              <a:t>Protecting Evidence</a:t>
            </a:r>
          </a:p>
          <a:p>
            <a:pPr algn="ctr"/>
            <a:r>
              <a:rPr lang="en-US" sz="2400" b="1" dirty="0">
                <a:solidFill>
                  <a:schemeClr val="bg2">
                    <a:lumMod val="25000"/>
                  </a:schemeClr>
                </a:solidFill>
              </a:rPr>
              <a:t>Physical Evidence</a:t>
            </a:r>
          </a:p>
        </p:txBody>
      </p:sp>
      <p:pic>
        <p:nvPicPr>
          <p:cNvPr id="11267" name="Picture 3" descr="C:\Users\tking\AppData\Local\Microsoft\Windows\Temporary Internet Files\Content.IE5\F4NOSS1J\johnny-automatic-right-hand[1].png"/>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934200" y="2743200"/>
            <a:ext cx="1853968" cy="380952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855436" y="4495800"/>
            <a:ext cx="2057400" cy="461665"/>
          </a:xfrm>
          <a:prstGeom prst="rect">
            <a:avLst/>
          </a:prstGeom>
          <a:noFill/>
        </p:spPr>
        <p:txBody>
          <a:bodyPr wrap="square" rtlCol="0">
            <a:spAutoFit/>
          </a:bodyPr>
          <a:lstStyle/>
          <a:p>
            <a:r>
              <a:rPr lang="en-US" sz="2400" b="1" dirty="0">
                <a:solidFill>
                  <a:schemeClr val="bg2">
                    <a:lumMod val="25000"/>
                  </a:schemeClr>
                </a:solidFill>
              </a:rPr>
              <a:t>Tell the truth</a:t>
            </a:r>
          </a:p>
        </p:txBody>
      </p:sp>
    </p:spTree>
    <p:extLst>
      <p:ext uri="{BB962C8B-B14F-4D97-AF65-F5344CB8AC3E}">
        <p14:creationId xmlns:p14="http://schemas.microsoft.com/office/powerpoint/2010/main" val="2960220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l"/>
            <a:r>
              <a:rPr lang="en-US" dirty="0"/>
              <a:t>Active Threat/Active Shooter</a:t>
            </a:r>
          </a:p>
        </p:txBody>
      </p:sp>
      <p:pic>
        <p:nvPicPr>
          <p:cNvPr id="22531" name="Picture 3" descr="C:\Users\tking\AppData\Local\Microsoft\Windows\Temporary Internet Files\Content.IE5\KR8QMLIX\FEMA-Logo[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609600"/>
            <a:ext cx="1762125" cy="1695450"/>
          </a:xfrm>
          <a:prstGeom prst="rect">
            <a:avLst/>
          </a:prstGeom>
          <a:noFill/>
          <a:extLst>
            <a:ext uri="{909E8E84-426E-40DD-AFC4-6F175D3DCCD1}">
              <a14:hiddenFill xmlns:a14="http://schemas.microsoft.com/office/drawing/2010/main">
                <a:solidFill>
                  <a:srgbClr val="FFFFFF"/>
                </a:solidFill>
              </a14:hiddenFill>
            </a:ext>
          </a:extLst>
        </p:spPr>
      </p:pic>
      <p:pic>
        <p:nvPicPr>
          <p:cNvPr id="22533" name="Picture 5" descr="C:\Users\tking\AppData\Local\Microsoft\Windows\Temporary Internet Files\Content.IE5\HKUVSUZE\258w_q75[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905000"/>
            <a:ext cx="2457450" cy="3686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86389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Bomb Threats</a:t>
            </a:r>
          </a:p>
        </p:txBody>
      </p:sp>
      <p:pic>
        <p:nvPicPr>
          <p:cNvPr id="23556" name="Picture 4" descr="C:\Users\tking\AppData\Local\Microsoft\Windows\Temporary Internet Files\Content.IE5\F4NOSS1J\bomb[1].png"/>
          <p:cNvPicPr>
            <a:picLocks noGrp="1" noChangeAspect="1" noChangeArrowheads="1"/>
          </p:cNvPicPr>
          <p:nvPr>
            <p:ph idx="1"/>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81000" y="1905000"/>
            <a:ext cx="3205937" cy="242716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267200" y="2971800"/>
            <a:ext cx="3733800" cy="1938992"/>
          </a:xfrm>
          <a:prstGeom prst="rect">
            <a:avLst/>
          </a:prstGeom>
          <a:noFill/>
        </p:spPr>
        <p:txBody>
          <a:bodyPr wrap="square" rtlCol="0">
            <a:spAutoFit/>
          </a:bodyPr>
          <a:lstStyle/>
          <a:p>
            <a:pPr marL="285750" indent="-285750">
              <a:buFont typeface="Wingdings" panose="05000000000000000000" pitchFamily="2" charset="2"/>
              <a:buChar char="q"/>
            </a:pPr>
            <a:r>
              <a:rPr lang="en-US" sz="2400" b="1" dirty="0">
                <a:solidFill>
                  <a:schemeClr val="bg2">
                    <a:lumMod val="25000"/>
                  </a:schemeClr>
                </a:solidFill>
              </a:rPr>
              <a:t>The Call</a:t>
            </a:r>
          </a:p>
          <a:p>
            <a:endParaRPr lang="en-US" sz="2400" b="1" dirty="0">
              <a:solidFill>
                <a:schemeClr val="bg2">
                  <a:lumMod val="25000"/>
                </a:schemeClr>
              </a:solidFill>
            </a:endParaRPr>
          </a:p>
          <a:p>
            <a:pPr marL="285750" indent="-285750">
              <a:buFont typeface="Wingdings" panose="05000000000000000000" pitchFamily="2" charset="2"/>
              <a:buChar char="q"/>
            </a:pPr>
            <a:r>
              <a:rPr lang="en-US" sz="2400" b="1" dirty="0">
                <a:solidFill>
                  <a:schemeClr val="bg2">
                    <a:lumMod val="25000"/>
                  </a:schemeClr>
                </a:solidFill>
              </a:rPr>
              <a:t>Evacuation Procedure</a:t>
            </a:r>
          </a:p>
          <a:p>
            <a:endParaRPr lang="en-US" sz="2400" b="1" dirty="0">
              <a:solidFill>
                <a:schemeClr val="bg2">
                  <a:lumMod val="25000"/>
                </a:schemeClr>
              </a:solidFill>
            </a:endParaRPr>
          </a:p>
          <a:p>
            <a:pPr marL="285750" indent="-285750">
              <a:buFont typeface="Wingdings" panose="05000000000000000000" pitchFamily="2" charset="2"/>
              <a:buChar char="q"/>
            </a:pPr>
            <a:r>
              <a:rPr lang="en-US" sz="2400" b="1" dirty="0">
                <a:solidFill>
                  <a:schemeClr val="bg2">
                    <a:lumMod val="25000"/>
                  </a:schemeClr>
                </a:solidFill>
              </a:rPr>
              <a:t>Perimeter</a:t>
            </a:r>
          </a:p>
        </p:txBody>
      </p:sp>
      <p:pic>
        <p:nvPicPr>
          <p:cNvPr id="2355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1371600"/>
            <a:ext cx="1047750" cy="1047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479923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6858000" cy="1252728"/>
          </a:xfrm>
        </p:spPr>
        <p:txBody>
          <a:bodyPr>
            <a:normAutofit fontScale="90000"/>
          </a:bodyPr>
          <a:lstStyle/>
          <a:p>
            <a:r>
              <a:rPr lang="en-US" dirty="0"/>
              <a:t>Weapons of Mass Destruction (</a:t>
            </a:r>
            <a:r>
              <a:rPr lang="en-US" dirty="0" err="1"/>
              <a:t>WMD</a:t>
            </a:r>
            <a:r>
              <a:rPr lang="en-US" dirty="0"/>
              <a:t>)</a:t>
            </a:r>
          </a:p>
        </p:txBody>
      </p:sp>
      <p:sp>
        <p:nvSpPr>
          <p:cNvPr id="4" name="Content Placeholder 3"/>
          <p:cNvSpPr>
            <a:spLocks noGrp="1"/>
          </p:cNvSpPr>
          <p:nvPr>
            <p:ph idx="1"/>
          </p:nvPr>
        </p:nvSpPr>
        <p:spPr>
          <a:xfrm>
            <a:off x="2971800" y="2362200"/>
            <a:ext cx="5308600" cy="3824933"/>
          </a:xfrm>
        </p:spPr>
        <p:txBody>
          <a:bodyPr>
            <a:normAutofit fontScale="85000" lnSpcReduction="20000"/>
          </a:bodyPr>
          <a:lstStyle/>
          <a:p>
            <a:r>
              <a:rPr lang="en-US" sz="2600" b="1" dirty="0"/>
              <a:t>Prevention and Deterrence</a:t>
            </a:r>
          </a:p>
          <a:p>
            <a:r>
              <a:rPr lang="en-US" sz="2600" b="1" dirty="0"/>
              <a:t>Threat Factors and Indicators</a:t>
            </a:r>
          </a:p>
          <a:p>
            <a:r>
              <a:rPr lang="en-US" sz="2600" b="1" dirty="0"/>
              <a:t>Suspicious Persons, Vehicles, Actions and Objects</a:t>
            </a:r>
          </a:p>
          <a:p>
            <a:r>
              <a:rPr lang="en-US" sz="2600" b="1" dirty="0"/>
              <a:t>Targets</a:t>
            </a:r>
          </a:p>
          <a:p>
            <a:endParaRPr lang="en-US" sz="2600" b="1" dirty="0"/>
          </a:p>
          <a:p>
            <a:r>
              <a:rPr lang="en-US" sz="2600" b="1" dirty="0"/>
              <a:t>Respond with </a:t>
            </a:r>
            <a:r>
              <a:rPr lang="en-US" sz="2600" b="1" dirty="0" err="1"/>
              <a:t>R.A.I.N</a:t>
            </a:r>
            <a:r>
              <a:rPr lang="en-US" sz="2600" b="1" dirty="0"/>
              <a:t>.</a:t>
            </a:r>
          </a:p>
          <a:p>
            <a:pPr lvl="1"/>
            <a:r>
              <a:rPr lang="en-US" sz="2600" dirty="0"/>
              <a:t>Recognition</a:t>
            </a:r>
          </a:p>
          <a:p>
            <a:pPr lvl="1"/>
            <a:r>
              <a:rPr lang="en-US" sz="2600" dirty="0"/>
              <a:t>Avoidance</a:t>
            </a:r>
          </a:p>
          <a:p>
            <a:pPr lvl="1"/>
            <a:r>
              <a:rPr lang="en-US" sz="2600" dirty="0"/>
              <a:t>Isolation</a:t>
            </a:r>
          </a:p>
          <a:p>
            <a:pPr lvl="1"/>
            <a:r>
              <a:rPr lang="en-US" sz="2600" dirty="0"/>
              <a:t>Notification</a:t>
            </a:r>
          </a:p>
          <a:p>
            <a:endParaRPr lang="en-US" dirty="0"/>
          </a:p>
        </p:txBody>
      </p:sp>
      <p:pic>
        <p:nvPicPr>
          <p:cNvPr id="24597" name="Picture 21" descr="C:\Users\tking\AppData\Local\Microsoft\Windows\Temporary Internet Files\Content.IE5\KR8QMLIX\lgi01a201312111100[1].jpg"/>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62000" y="1981200"/>
            <a:ext cx="2106144" cy="2032099"/>
          </a:xfrm>
          <a:prstGeom prst="rect">
            <a:avLst/>
          </a:prstGeom>
          <a:noFill/>
          <a:extLst>
            <a:ext uri="{909E8E84-426E-40DD-AFC4-6F175D3DCCD1}">
              <a14:hiddenFill xmlns:a14="http://schemas.microsoft.com/office/drawing/2010/main">
                <a:solidFill>
                  <a:srgbClr val="FFFFFF"/>
                </a:solidFill>
              </a14:hiddenFill>
            </a:ext>
          </a:extLst>
        </p:spPr>
      </p:pic>
      <p:pic>
        <p:nvPicPr>
          <p:cNvPr id="24598"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2800" y="285750"/>
            <a:ext cx="176212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66201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Tree>
    <p:extLst>
      <p:ext uri="{BB962C8B-B14F-4D97-AF65-F5344CB8AC3E}">
        <p14:creationId xmlns:p14="http://schemas.microsoft.com/office/powerpoint/2010/main" val="3030868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05000"/>
            <a:ext cx="7408333" cy="4221163"/>
          </a:xfrm>
        </p:spPr>
        <p:txBody>
          <a:bodyPr>
            <a:normAutofit lnSpcReduction="10000"/>
          </a:bodyPr>
          <a:lstStyle/>
          <a:p>
            <a:r>
              <a:rPr lang="en-US" b="1" dirty="0"/>
              <a:t>Specific Torts</a:t>
            </a:r>
          </a:p>
          <a:p>
            <a:pPr lvl="1"/>
            <a:r>
              <a:rPr lang="en-US" sz="2400" b="1" dirty="0"/>
              <a:t>Negligence</a:t>
            </a:r>
          </a:p>
          <a:p>
            <a:pPr lvl="1"/>
            <a:r>
              <a:rPr lang="en-US" sz="2400" b="1" dirty="0"/>
              <a:t>Assault and Battery</a:t>
            </a:r>
          </a:p>
          <a:p>
            <a:pPr lvl="1"/>
            <a:r>
              <a:rPr lang="en-US" sz="2400" b="1" dirty="0"/>
              <a:t>False Imprisonment and False Arrest</a:t>
            </a:r>
          </a:p>
          <a:p>
            <a:pPr lvl="1"/>
            <a:r>
              <a:rPr lang="en-US" sz="2400" b="1" dirty="0"/>
              <a:t>Conversion (Theft)</a:t>
            </a:r>
          </a:p>
          <a:p>
            <a:pPr lvl="1"/>
            <a:r>
              <a:rPr lang="en-US" sz="2400" b="1" dirty="0"/>
              <a:t>Intentional Infliction of Emotional Distress</a:t>
            </a:r>
          </a:p>
          <a:p>
            <a:pPr lvl="1"/>
            <a:r>
              <a:rPr lang="en-US" sz="2400" b="1" dirty="0"/>
              <a:t>Fraud</a:t>
            </a:r>
          </a:p>
          <a:p>
            <a:pPr lvl="1"/>
            <a:r>
              <a:rPr lang="en-US" sz="2400" b="1" dirty="0"/>
              <a:t>Trespass</a:t>
            </a:r>
          </a:p>
          <a:p>
            <a:pPr lvl="1"/>
            <a:r>
              <a:rPr lang="en-US" sz="2400" b="1" dirty="0"/>
              <a:t>Defamation</a:t>
            </a:r>
          </a:p>
          <a:p>
            <a:pPr lvl="1"/>
            <a:r>
              <a:rPr lang="en-US" sz="2400" b="1" dirty="0"/>
              <a:t>Damages</a:t>
            </a:r>
          </a:p>
          <a:p>
            <a:pPr marL="301943" lvl="1" indent="0">
              <a:buNone/>
            </a:pPr>
            <a:endParaRPr lang="en-US" b="1" dirty="0"/>
          </a:p>
        </p:txBody>
      </p:sp>
      <p:sp>
        <p:nvSpPr>
          <p:cNvPr id="3" name="Title 2"/>
          <p:cNvSpPr>
            <a:spLocks noGrp="1"/>
          </p:cNvSpPr>
          <p:nvPr>
            <p:ph type="title"/>
          </p:nvPr>
        </p:nvSpPr>
        <p:spPr/>
        <p:txBody>
          <a:bodyPr/>
          <a:lstStyle/>
          <a:p>
            <a:r>
              <a:rPr lang="en-US" dirty="0"/>
              <a:t>Law – Civil Law</a:t>
            </a:r>
          </a:p>
        </p:txBody>
      </p:sp>
    </p:spTree>
    <p:extLst>
      <p:ext uri="{BB962C8B-B14F-4D97-AF65-F5344CB8AC3E}">
        <p14:creationId xmlns:p14="http://schemas.microsoft.com/office/powerpoint/2010/main" val="1104255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066800"/>
          </a:xfrm>
        </p:spPr>
        <p:txBody>
          <a:bodyPr/>
          <a:lstStyle/>
          <a:p>
            <a:r>
              <a:rPr lang="en-US" dirty="0"/>
              <a:t>CIVIL LAW</a:t>
            </a:r>
          </a:p>
        </p:txBody>
      </p:sp>
      <p:sp>
        <p:nvSpPr>
          <p:cNvPr id="3" name="Subtitle 2"/>
          <p:cNvSpPr>
            <a:spLocks noGrp="1"/>
          </p:cNvSpPr>
          <p:nvPr>
            <p:ph type="subTitle" idx="1"/>
          </p:nvPr>
        </p:nvSpPr>
        <p:spPr>
          <a:xfrm>
            <a:off x="1371600" y="1752600"/>
            <a:ext cx="6400800" cy="3276601"/>
          </a:xfrm>
        </p:spPr>
        <p:txBody>
          <a:bodyPr/>
          <a:lstStyle/>
          <a:p>
            <a:r>
              <a:rPr lang="en-US" dirty="0"/>
              <a:t>TORT of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Negligence</a:t>
            </a:r>
          </a:p>
          <a:p>
            <a:pPr marL="342900" indent="-342900">
              <a:buFont typeface="Arial" panose="020B0604020202020204" pitchFamily="34" charset="0"/>
              <a:buChar char="•"/>
            </a:pPr>
            <a:r>
              <a:rPr lang="en-US" dirty="0"/>
              <a:t>Assault and Battery</a:t>
            </a:r>
          </a:p>
          <a:p>
            <a:pPr marL="342900" indent="-342900">
              <a:buFont typeface="Arial" panose="020B0604020202020204" pitchFamily="34" charset="0"/>
              <a:buChar char="•"/>
            </a:pPr>
            <a:r>
              <a:rPr lang="en-US" dirty="0"/>
              <a:t>False Imprisonment</a:t>
            </a:r>
          </a:p>
          <a:p>
            <a:pPr marL="342900" indent="-342900">
              <a:buFont typeface="Arial" panose="020B0604020202020204" pitchFamily="34" charset="0"/>
              <a:buChar char="•"/>
            </a:pPr>
            <a:r>
              <a:rPr lang="en-US" dirty="0"/>
              <a:t>False Arrest</a:t>
            </a:r>
          </a:p>
        </p:txBody>
      </p:sp>
    </p:spTree>
    <p:extLst>
      <p:ext uri="{BB962C8B-B14F-4D97-AF65-F5344CB8AC3E}">
        <p14:creationId xmlns:p14="http://schemas.microsoft.com/office/powerpoint/2010/main" val="1932160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914400"/>
          </a:xfrm>
        </p:spPr>
        <p:txBody>
          <a:bodyPr/>
          <a:lstStyle/>
          <a:p>
            <a:r>
              <a:rPr lang="en-US" dirty="0"/>
              <a:t>CIVIL LAW</a:t>
            </a:r>
          </a:p>
        </p:txBody>
      </p:sp>
      <p:sp>
        <p:nvSpPr>
          <p:cNvPr id="3" name="Subtitle 2"/>
          <p:cNvSpPr>
            <a:spLocks noGrp="1"/>
          </p:cNvSpPr>
          <p:nvPr>
            <p:ph type="subTitle" idx="1"/>
          </p:nvPr>
        </p:nvSpPr>
        <p:spPr>
          <a:xfrm>
            <a:off x="1295400" y="1752600"/>
            <a:ext cx="6400800" cy="3962400"/>
          </a:xfrm>
        </p:spPr>
        <p:txBody>
          <a:bodyPr>
            <a:normAutofit/>
          </a:bodyPr>
          <a:lstStyle/>
          <a:p>
            <a:r>
              <a:rPr lang="en-US" dirty="0"/>
              <a:t>Theft</a:t>
            </a:r>
          </a:p>
          <a:p>
            <a:r>
              <a:rPr lang="en-US" dirty="0"/>
              <a:t>Intentional Infliction of Emotional Distress</a:t>
            </a:r>
          </a:p>
          <a:p>
            <a:r>
              <a:rPr lang="en-US" dirty="0"/>
              <a:t>Fraud</a:t>
            </a:r>
          </a:p>
          <a:p>
            <a:r>
              <a:rPr lang="en-US" dirty="0"/>
              <a:t>Trespass</a:t>
            </a:r>
          </a:p>
          <a:p>
            <a:r>
              <a:rPr lang="en-US" dirty="0"/>
              <a:t>Defamation</a:t>
            </a:r>
          </a:p>
          <a:p>
            <a:r>
              <a:rPr lang="en-US" dirty="0"/>
              <a:t>Damages</a:t>
            </a:r>
          </a:p>
          <a:p>
            <a:endParaRPr lang="en-US" dirty="0"/>
          </a:p>
        </p:txBody>
      </p:sp>
    </p:spTree>
    <p:extLst>
      <p:ext uri="{BB962C8B-B14F-4D97-AF65-F5344CB8AC3E}">
        <p14:creationId xmlns:p14="http://schemas.microsoft.com/office/powerpoint/2010/main" val="3609404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362200"/>
            <a:ext cx="8610600" cy="4297363"/>
          </a:xfrm>
        </p:spPr>
        <p:txBody>
          <a:bodyPr>
            <a:normAutofit/>
          </a:bodyPr>
          <a:lstStyle/>
          <a:p>
            <a:r>
              <a:rPr lang="en-US" b="1" dirty="0"/>
              <a:t>In general, NO MORE </a:t>
            </a:r>
            <a:r>
              <a:rPr lang="en-US" b="1"/>
              <a:t>AUTHORITY than </a:t>
            </a:r>
            <a:r>
              <a:rPr lang="en-US" b="1" dirty="0"/>
              <a:t>any other citizen</a:t>
            </a:r>
          </a:p>
          <a:p>
            <a:pPr marL="0" indent="0">
              <a:buNone/>
            </a:pPr>
            <a:endParaRPr lang="en-US" b="1" dirty="0"/>
          </a:p>
          <a:p>
            <a:r>
              <a:rPr lang="en-US" b="1" dirty="0"/>
              <a:t>If working for a property owner, the authority they (the property owner) have over themselves or their property is “granted” or “extended” to you</a:t>
            </a:r>
          </a:p>
          <a:p>
            <a:pPr marL="0" indent="0">
              <a:buNone/>
            </a:pPr>
            <a:endParaRPr lang="en-US" b="1" dirty="0"/>
          </a:p>
          <a:p>
            <a:r>
              <a:rPr lang="en-US" b="1" dirty="0"/>
              <a:t>You MAY NOT engage in conduct restricted by law</a:t>
            </a:r>
          </a:p>
          <a:p>
            <a:pPr marL="0" indent="0">
              <a:buNone/>
            </a:pPr>
            <a:endParaRPr lang="en-US" b="1" dirty="0"/>
          </a:p>
          <a:p>
            <a:r>
              <a:rPr lang="en-US" b="1" dirty="0"/>
              <a:t>Your company MAY FURTHER RESTRICT YOUR AUTHORITY beyond what is granted by the property owner</a:t>
            </a:r>
          </a:p>
        </p:txBody>
      </p:sp>
      <p:sp>
        <p:nvSpPr>
          <p:cNvPr id="3" name="Title 2"/>
          <p:cNvSpPr>
            <a:spLocks noGrp="1"/>
          </p:cNvSpPr>
          <p:nvPr>
            <p:ph type="title"/>
          </p:nvPr>
        </p:nvSpPr>
        <p:spPr/>
        <p:txBody>
          <a:bodyPr>
            <a:normAutofit fontScale="90000"/>
          </a:bodyPr>
          <a:lstStyle/>
          <a:p>
            <a:r>
              <a:rPr lang="en-US" dirty="0"/>
              <a:t>Law – Limited authority of a private citizen (private security professional)</a:t>
            </a:r>
          </a:p>
        </p:txBody>
      </p:sp>
    </p:spTree>
    <p:extLst>
      <p:ext uri="{BB962C8B-B14F-4D97-AF65-F5344CB8AC3E}">
        <p14:creationId xmlns:p14="http://schemas.microsoft.com/office/powerpoint/2010/main" val="3652573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362200"/>
            <a:ext cx="7408333" cy="3450696"/>
          </a:xfrm>
        </p:spPr>
        <p:txBody>
          <a:bodyPr>
            <a:normAutofit fontScale="92500" lnSpcReduction="10000"/>
          </a:bodyPr>
          <a:lstStyle/>
          <a:p>
            <a:r>
              <a:rPr lang="en-US" b="1" dirty="0"/>
              <a:t>The crime must be committed in YOUR presence</a:t>
            </a:r>
          </a:p>
          <a:p>
            <a:pPr marL="0" indent="0">
              <a:buNone/>
            </a:pPr>
            <a:endParaRPr lang="en-US" b="1" dirty="0"/>
          </a:p>
          <a:p>
            <a:r>
              <a:rPr lang="en-US" b="1" dirty="0"/>
              <a:t>It must be a crime and not a violation</a:t>
            </a:r>
          </a:p>
          <a:p>
            <a:pPr marL="0" indent="0">
              <a:buNone/>
            </a:pPr>
            <a:endParaRPr lang="en-US" b="1" dirty="0"/>
          </a:p>
          <a:p>
            <a:r>
              <a:rPr lang="en-US" b="1" dirty="0"/>
              <a:t>IF YOU CHOOSE to make an arrest</a:t>
            </a:r>
          </a:p>
          <a:p>
            <a:pPr lvl="1"/>
            <a:r>
              <a:rPr lang="en-US" sz="2400" b="1" dirty="0"/>
              <a:t>You MAY use force to arrest</a:t>
            </a:r>
          </a:p>
          <a:p>
            <a:pPr lvl="1"/>
            <a:r>
              <a:rPr lang="en-US" sz="2400" b="1" dirty="0"/>
              <a:t>Your actions MAY result in a </a:t>
            </a:r>
          </a:p>
          <a:p>
            <a:pPr marL="627063" lvl="2" indent="0">
              <a:buNone/>
            </a:pPr>
            <a:r>
              <a:rPr lang="en-US" sz="2400" b="1" dirty="0"/>
              <a:t>civil tort such as assault, false</a:t>
            </a:r>
          </a:p>
          <a:p>
            <a:pPr marL="627063" lvl="2" indent="0">
              <a:buNone/>
            </a:pPr>
            <a:r>
              <a:rPr lang="en-US" sz="2400" b="1" dirty="0"/>
              <a:t>imprisonment or false arrest </a:t>
            </a:r>
          </a:p>
        </p:txBody>
      </p:sp>
      <p:sp>
        <p:nvSpPr>
          <p:cNvPr id="3" name="Title 2"/>
          <p:cNvSpPr>
            <a:spLocks noGrp="1"/>
          </p:cNvSpPr>
          <p:nvPr>
            <p:ph type="title"/>
          </p:nvPr>
        </p:nvSpPr>
        <p:spPr/>
        <p:txBody>
          <a:bodyPr/>
          <a:lstStyle/>
          <a:p>
            <a:r>
              <a:rPr lang="en-US" dirty="0"/>
              <a:t>Law – Citizen’s Arrest</a:t>
            </a:r>
          </a:p>
        </p:txBody>
      </p:sp>
      <p:pic>
        <p:nvPicPr>
          <p:cNvPr id="2050" name="Picture 2" descr="C:\Users\tking\AppData\Local\Microsoft\Windows\Temporary Internet Files\Content.IE5\TQMTVLU5\Handcuffed_hands_(line_drawing)[1].jpg"/>
          <p:cNvPicPr>
            <a:picLocks noChangeAspect="1" noChangeArrowheads="1"/>
          </p:cNvPicPr>
          <p:nvPr/>
        </p:nvPicPr>
        <p:blipFill>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colorTemperature colorTemp="2625"/>
                    </a14:imgEffect>
                    <a14:imgEffect>
                      <a14:saturation sat="130000"/>
                    </a14:imgEffect>
                  </a14:imgLayer>
                </a14:imgProps>
              </a:ext>
              <a:ext uri="{28A0092B-C50C-407E-A947-70E740481C1C}">
                <a14:useLocalDpi xmlns:a14="http://schemas.microsoft.com/office/drawing/2010/main" val="0"/>
              </a:ext>
            </a:extLst>
          </a:blip>
          <a:srcRect/>
          <a:stretch>
            <a:fillRect/>
          </a:stretch>
        </p:blipFill>
        <p:spPr bwMode="auto">
          <a:xfrm>
            <a:off x="5410200" y="4495800"/>
            <a:ext cx="3400892" cy="2212847"/>
          </a:xfrm>
          <a:prstGeom prst="rect">
            <a:avLst/>
          </a:prstGeom>
          <a:noFill/>
          <a:effectLst>
            <a:glow rad="228600">
              <a:schemeClr val="accent1">
                <a:satMod val="175000"/>
                <a:alpha val="4000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7865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838200"/>
            <a:ext cx="8229600" cy="5105400"/>
          </a:xfrm>
        </p:spPr>
        <p:txBody>
          <a:bodyPr>
            <a:normAutofit/>
          </a:bodyPr>
          <a:lstStyle/>
          <a:p>
            <a:pPr algn="l"/>
            <a:r>
              <a:rPr lang="en-US" sz="5400" b="1" dirty="0"/>
              <a:t>Agent of Law Enforcement</a:t>
            </a:r>
            <a:br>
              <a:rPr lang="en-US" b="1" dirty="0"/>
            </a:br>
            <a:br>
              <a:rPr lang="en-US" b="1" dirty="0"/>
            </a:br>
            <a:r>
              <a:rPr lang="en-US" b="1" dirty="0">
                <a:latin typeface="Candara" panose="020E0502030303020204" pitchFamily="34" charset="0"/>
              </a:rPr>
              <a:t>Complex legal issue; </a:t>
            </a:r>
            <a:br>
              <a:rPr lang="en-US" b="1" dirty="0">
                <a:latin typeface="Candara" panose="020E0502030303020204" pitchFamily="34" charset="0"/>
              </a:rPr>
            </a:br>
            <a:r>
              <a:rPr lang="en-US" b="1" dirty="0">
                <a:latin typeface="Candara" panose="020E0502030303020204" pitchFamily="34" charset="0"/>
              </a:rPr>
              <a:t>Questions, ask the officer</a:t>
            </a:r>
            <a:br>
              <a:rPr lang="en-US" b="1" dirty="0">
                <a:latin typeface="Candara" panose="020E0502030303020204" pitchFamily="34" charset="0"/>
              </a:rPr>
            </a:br>
            <a:r>
              <a:rPr lang="en-US" b="1" dirty="0">
                <a:latin typeface="Candara" panose="020E0502030303020204" pitchFamily="34" charset="0"/>
              </a:rPr>
              <a:t>Concerns about your authority, ask your employer</a:t>
            </a:r>
            <a:br>
              <a:rPr lang="en-US" b="1" dirty="0"/>
            </a:br>
            <a:endParaRPr lang="en-US" dirty="0"/>
          </a:p>
        </p:txBody>
      </p:sp>
    </p:spTree>
    <p:extLst>
      <p:ext uri="{BB962C8B-B14F-4D97-AF65-F5344CB8AC3E}">
        <p14:creationId xmlns:p14="http://schemas.microsoft.com/office/powerpoint/2010/main" val="2250047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A4D1A069A81FB4F81782A93466B7520" ma:contentTypeVersion="1" ma:contentTypeDescription="Create a new document." ma:contentTypeScope="" ma:versionID="88cf0343d4b0f070c6f4f70298978a60">
  <xsd:schema xmlns:xsd="http://www.w3.org/2001/XMLSchema" xmlns:xs="http://www.w3.org/2001/XMLSchema" xmlns:p="http://schemas.microsoft.com/office/2006/metadata/properties" xmlns:ns2="a634f0e4-b34e-4749-af93-5f1a30557b54" targetNamespace="http://schemas.microsoft.com/office/2006/metadata/properties" ma:root="true" ma:fieldsID="67dd3927e45e88f13afc9259ced4bb44" ns2:_="">
    <xsd:import namespace="a634f0e4-b34e-4749-af93-5f1a30557b5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34f0e4-b34e-4749-af93-5f1a30557b5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F82A892-5D1F-41A5-B23C-C310A6539FB0}">
  <ds:schemaRefs>
    <ds:schemaRef ds:uri="http://schemas.microsoft.com/sharepoint/v3/contenttype/forms"/>
  </ds:schemaRefs>
</ds:datastoreItem>
</file>

<file path=customXml/itemProps2.xml><?xml version="1.0" encoding="utf-8"?>
<ds:datastoreItem xmlns:ds="http://schemas.openxmlformats.org/officeDocument/2006/customXml" ds:itemID="{3F02D656-CD56-4940-A378-04B6FAB6E354}"/>
</file>

<file path=customXml/itemProps3.xml><?xml version="1.0" encoding="utf-8"?>
<ds:datastoreItem xmlns:ds="http://schemas.openxmlformats.org/officeDocument/2006/customXml" ds:itemID="{5502A7FB-8E73-4578-A97D-C9758C2CD71B}">
  <ds:schemaRefs>
    <ds:schemaRef ds:uri="http://schemas.microsoft.com/office/2006/metadata/properties"/>
    <ds:schemaRef ds:uri="http://schemas.microsoft.com/office/infopath/2007/PartnerControls"/>
    <ds:schemaRef ds:uri="79bae9cb-2220-41f0-a3fd-047b2e5c7b29"/>
  </ds:schemaRefs>
</ds:datastoreItem>
</file>

<file path=docProps/app.xml><?xml version="1.0" encoding="utf-8"?>
<Properties xmlns="http://schemas.openxmlformats.org/officeDocument/2006/extended-properties" xmlns:vt="http://schemas.openxmlformats.org/officeDocument/2006/docPropsVTypes">
  <Template>Waveform</Template>
  <TotalTime>764</TotalTime>
  <Words>7722</Words>
  <Application>Microsoft Office PowerPoint</Application>
  <PresentationFormat>On-screen Show (4:3)</PresentationFormat>
  <Paragraphs>567</Paragraphs>
  <Slides>36</Slides>
  <Notes>31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Cambria</vt:lpstr>
      <vt:lpstr>Candara</vt:lpstr>
      <vt:lpstr>Courier New</vt:lpstr>
      <vt:lpstr>Symbol</vt:lpstr>
      <vt:lpstr>Wingdings</vt:lpstr>
      <vt:lpstr>Waveform</vt:lpstr>
      <vt:lpstr>   Private Security   v 3.0 Supplement PowerPoint</vt:lpstr>
      <vt:lpstr>Introduction</vt:lpstr>
      <vt:lpstr>Law – Private Security Regulations</vt:lpstr>
      <vt:lpstr>Law – Civil Law</vt:lpstr>
      <vt:lpstr>CIVIL LAW</vt:lpstr>
      <vt:lpstr>CIVIL LAW</vt:lpstr>
      <vt:lpstr>Law – Limited authority of a private citizen (private security professional)</vt:lpstr>
      <vt:lpstr>Law – Citizen’s Arrest</vt:lpstr>
      <vt:lpstr>Agent of Law Enforcement  Complex legal issue;  Questions, ask the officer Concerns about your authority, ask your employer </vt:lpstr>
      <vt:lpstr>PowerPoint Presentation</vt:lpstr>
      <vt:lpstr>Law – Use of Force</vt:lpstr>
      <vt:lpstr>Law – Interacting with Law Enforcement</vt:lpstr>
      <vt:lpstr>Law – Detention/Holding/Transporting</vt:lpstr>
      <vt:lpstr>Law - Searching Persons or Property</vt:lpstr>
      <vt:lpstr>Law – Surveillance, recording conversations</vt:lpstr>
      <vt:lpstr>Law – Civil Rights and Discrimination</vt:lpstr>
      <vt:lpstr>Places of Public Accommodation</vt:lpstr>
      <vt:lpstr>Civil Recourse</vt:lpstr>
      <vt:lpstr>Federal Law</vt:lpstr>
      <vt:lpstr>Disability Discrimination</vt:lpstr>
      <vt:lpstr>Service Animals</vt:lpstr>
      <vt:lpstr>Criminal Law</vt:lpstr>
      <vt:lpstr>Criminal Law</vt:lpstr>
      <vt:lpstr>Criminal Law – Required elements</vt:lpstr>
      <vt:lpstr>Criminal Trespass Open to the public Person in charge Enter or remain unlawfully </vt:lpstr>
      <vt:lpstr>Burglary  Enters a building with intent to commit crime Victim does not need to be present Theft </vt:lpstr>
      <vt:lpstr>Robbery  Can be committed anywhere Requires a victim to be present and includes the crime of theft and the use or threat to use force against a victim  Criminal Mischief </vt:lpstr>
      <vt:lpstr>Harassment </vt:lpstr>
      <vt:lpstr>Assault Dangerous Weapon Deadly Weapon Deadly Physical Force </vt:lpstr>
      <vt:lpstr>Criminal Law – Person Crimes</vt:lpstr>
      <vt:lpstr>Criminal Law – Person Crimes</vt:lpstr>
      <vt:lpstr>Criminal Law – Evidence &amp; Testimony</vt:lpstr>
      <vt:lpstr>Active Threat/Active Shooter</vt:lpstr>
      <vt:lpstr>Bomb Threats</vt:lpstr>
      <vt:lpstr>Weapons of Mass Destruction (WMD)</vt:lpstr>
      <vt:lpstr>Questions?</vt:lpstr>
    </vt:vector>
  </TitlesOfParts>
  <Company>DPSST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 Unarmed Private Security Training and Refresher Course</dc:title>
  <dc:creator>rmeeks@dpsst.state.or.us</dc:creator>
  <cp:lastModifiedBy>HUIZENGA Steven * DPSST</cp:lastModifiedBy>
  <cp:revision>62</cp:revision>
  <cp:lastPrinted>2016-01-12T22:33:20Z</cp:lastPrinted>
  <dcterms:created xsi:type="dcterms:W3CDTF">2016-01-12T18:32:47Z</dcterms:created>
  <dcterms:modified xsi:type="dcterms:W3CDTF">2024-04-11T18:41:09Z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0x010100EA4D1A069A81FB4F81782A93466B7520</vt:lpwstr>
  </property>
  <property fmtid="{D5CDD505-2E9C-101B-9397-08002B2CF9AE}" pid="3" name="MSIP_Label_09b73270-2993-4076-be47-9c78f42a1e84_Enabled">
    <vt:lpwstr>true</vt:lpwstr>
  </property>
  <property fmtid="{D5CDD505-2E9C-101B-9397-08002B2CF9AE}" pid="4" name="MSIP_Label_09b73270-2993-4076-be47-9c78f42a1e84_SetDate">
    <vt:lpwstr>2024-04-11T18:21:54Z</vt:lpwstr>
  </property>
  <property fmtid="{D5CDD505-2E9C-101B-9397-08002B2CF9AE}" pid="5" name="MSIP_Label_09b73270-2993-4076-be47-9c78f42a1e84_Method">
    <vt:lpwstr>Privileged</vt:lpwstr>
  </property>
  <property fmtid="{D5CDD505-2E9C-101B-9397-08002B2CF9AE}" pid="6" name="MSIP_Label_09b73270-2993-4076-be47-9c78f42a1e84_Name">
    <vt:lpwstr>Level 1 - Published (Items)</vt:lpwstr>
  </property>
  <property fmtid="{D5CDD505-2E9C-101B-9397-08002B2CF9AE}" pid="7" name="MSIP_Label_09b73270-2993-4076-be47-9c78f42a1e84_SiteId">
    <vt:lpwstr>aa3f6932-fa7c-47b4-a0ce-a598cad161cf</vt:lpwstr>
  </property>
  <property fmtid="{D5CDD505-2E9C-101B-9397-08002B2CF9AE}" pid="8" name="MSIP_Label_09b73270-2993-4076-be47-9c78f42a1e84_ActionId">
    <vt:lpwstr>bb291983-b4a7-4bee-96ad-fed00efd1ba5</vt:lpwstr>
  </property>
  <property fmtid="{D5CDD505-2E9C-101B-9397-08002B2CF9AE}" pid="9" name="MSIP_Label_09b73270-2993-4076-be47-9c78f42a1e84_ContentBits">
    <vt:lpwstr>0</vt:lpwstr>
  </property>
</Properties>
</file>