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9" r:id="rId6"/>
    <p:sldId id="271" r:id="rId7"/>
    <p:sldId id="266" r:id="rId8"/>
    <p:sldId id="262" r:id="rId9"/>
    <p:sldId id="263" r:id="rId10"/>
    <p:sldId id="267" r:id="rId11"/>
    <p:sldId id="264" r:id="rId12"/>
    <p:sldId id="268" r:id="rId13"/>
    <p:sldId id="26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469" autoAdjust="0"/>
  </p:normalViewPr>
  <p:slideViewPr>
    <p:cSldViewPr snapToGrid="0">
      <p:cViewPr varScale="1">
        <p:scale>
          <a:sx n="57" d="100"/>
          <a:sy n="57" d="100"/>
        </p:scale>
        <p:origin x="898" y="48"/>
      </p:cViewPr>
      <p:guideLst/>
    </p:cSldViewPr>
  </p:slideViewPr>
  <p:notesTextViewPr>
    <p:cViewPr>
      <p:scale>
        <a:sx n="1" d="1"/>
        <a:sy n="1" d="1"/>
      </p:scale>
      <p:origin x="0" y="-3048"/>
    </p:cViewPr>
  </p:notesText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CFD8E-6DC0-4EC1-B0F0-F579B297D02D}"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DA133E01-9B9D-4176-95BD-96B8620FEC51}">
      <dgm:prSet phldrT="[Text]"/>
      <dgm:spPr>
        <a:solidFill>
          <a:schemeClr val="accent1">
            <a:lumMod val="40000"/>
            <a:lumOff val="60000"/>
          </a:schemeClr>
        </a:solidFill>
      </dgm:spPr>
      <dgm:t>
        <a:bodyPr/>
        <a:lstStyle/>
        <a:p>
          <a:r>
            <a:rPr lang="en-US" dirty="0" smtClean="0"/>
            <a:t>Phase 1</a:t>
          </a:r>
          <a:endParaRPr lang="en-US" dirty="0"/>
        </a:p>
      </dgm:t>
    </dgm:pt>
    <dgm:pt modelId="{C6BC5526-BD32-4069-8B81-B4976632EE10}" type="parTrans" cxnId="{A658AF5D-B256-4375-A5E5-666CBB10AC6C}">
      <dgm:prSet/>
      <dgm:spPr/>
      <dgm:t>
        <a:bodyPr/>
        <a:lstStyle/>
        <a:p>
          <a:endParaRPr lang="en-US"/>
        </a:p>
      </dgm:t>
    </dgm:pt>
    <dgm:pt modelId="{6EA870C7-F4C6-4DB3-BDC3-C247E2053D1A}" type="sibTrans" cxnId="{A658AF5D-B256-4375-A5E5-666CBB10AC6C}">
      <dgm:prSet/>
      <dgm:spPr/>
      <dgm:t>
        <a:bodyPr/>
        <a:lstStyle/>
        <a:p>
          <a:endParaRPr lang="en-US"/>
        </a:p>
      </dgm:t>
    </dgm:pt>
    <dgm:pt modelId="{1147843A-54A3-4B0F-8D72-6ACEAF0B8178}">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(Q3 2019): </a:t>
          </a:r>
          <a:r>
            <a:rPr lang="en-US" spc="-10" dirty="0" smtClean="0">
              <a:latin typeface="Arial" panose="020B0604020202020204" pitchFamily="34" charset="0"/>
              <a:ea typeface="Calibri" panose="020F0502020204030204" pitchFamily="34" charset="0"/>
              <a:cs typeface="Times New Roman" panose="02020603050405020304" pitchFamily="18" charset="0"/>
            </a:rPr>
            <a:t>Pilot program for ESO only began in July.  In August and September OSCIO employees received the monthly phishing simulation emails for additional testing purposes. </a:t>
          </a:r>
          <a:endParaRPr lang="en-US" dirty="0"/>
        </a:p>
      </dgm:t>
    </dgm:pt>
    <dgm:pt modelId="{87DD3486-11A6-4FC4-BD53-514B7290D75B}" type="parTrans" cxnId="{D53C671A-888A-401D-9E98-E1139E196D9C}">
      <dgm:prSet/>
      <dgm:spPr/>
      <dgm:t>
        <a:bodyPr/>
        <a:lstStyle/>
        <a:p>
          <a:endParaRPr lang="en-US"/>
        </a:p>
      </dgm:t>
    </dgm:pt>
    <dgm:pt modelId="{C4CDA4CB-9EC9-4701-9FFA-076A1C7C4739}" type="sibTrans" cxnId="{D53C671A-888A-401D-9E98-E1139E196D9C}">
      <dgm:prSet/>
      <dgm:spPr/>
      <dgm:t>
        <a:bodyPr/>
        <a:lstStyle/>
        <a:p>
          <a:endParaRPr lang="en-US"/>
        </a:p>
      </dgm:t>
    </dgm:pt>
    <dgm:pt modelId="{724E76E7-9E66-4531-9002-0F0FE493EF80}">
      <dgm:prSet phldrT="[Text]"/>
      <dgm:spPr>
        <a:solidFill>
          <a:schemeClr val="accent1">
            <a:lumMod val="60000"/>
            <a:lumOff val="40000"/>
          </a:schemeClr>
        </a:solidFill>
      </dgm:spPr>
      <dgm:t>
        <a:bodyPr/>
        <a:lstStyle/>
        <a:p>
          <a:r>
            <a:rPr lang="en-US" dirty="0" smtClean="0"/>
            <a:t>Phase 2</a:t>
          </a:r>
          <a:endParaRPr lang="en-US" dirty="0"/>
        </a:p>
      </dgm:t>
    </dgm:pt>
    <dgm:pt modelId="{139709E3-31D3-4689-B63E-62DF418A0DE6}" type="parTrans" cxnId="{161A69A9-89B2-44E4-9056-27578D4C5E30}">
      <dgm:prSet/>
      <dgm:spPr/>
      <dgm:t>
        <a:bodyPr/>
        <a:lstStyle/>
        <a:p>
          <a:endParaRPr lang="en-US"/>
        </a:p>
      </dgm:t>
    </dgm:pt>
    <dgm:pt modelId="{36AF3B1D-0C70-48B0-812F-69C2303F3971}" type="sibTrans" cxnId="{161A69A9-89B2-44E4-9056-27578D4C5E30}">
      <dgm:prSet/>
      <dgm:spPr/>
      <dgm:t>
        <a:bodyPr/>
        <a:lstStyle/>
        <a:p>
          <a:endParaRPr lang="en-US"/>
        </a:p>
      </dgm:t>
    </dgm:pt>
    <dgm:pt modelId="{50E18C37-FAF5-4912-824A-1586DD985BC3}">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(Q4 2019): </a:t>
          </a:r>
          <a:r>
            <a:rPr lang="en-US" spc="-10" dirty="0" smtClean="0">
              <a:latin typeface="Arial" panose="020B0604020202020204" pitchFamily="34" charset="0"/>
              <a:ea typeface="Calibri" panose="020F0502020204030204" pitchFamily="34" charset="0"/>
              <a:cs typeface="Times New Roman" panose="02020603050405020304" pitchFamily="18" charset="0"/>
            </a:rPr>
            <a:t>All DAS employees began receiving the monthly phishing simulation emails for testing purposes.</a:t>
          </a:r>
          <a:endParaRPr lang="en-US" dirty="0"/>
        </a:p>
      </dgm:t>
    </dgm:pt>
    <dgm:pt modelId="{D8366C88-A8F5-454E-8A3D-F78A011D5256}" type="parTrans" cxnId="{EB0BC02A-523B-4BF5-A6A9-CF2647E0BFC6}">
      <dgm:prSet/>
      <dgm:spPr/>
      <dgm:t>
        <a:bodyPr/>
        <a:lstStyle/>
        <a:p>
          <a:endParaRPr lang="en-US"/>
        </a:p>
      </dgm:t>
    </dgm:pt>
    <dgm:pt modelId="{CC8FD429-416E-438B-9EC2-4996BA887884}" type="sibTrans" cxnId="{EB0BC02A-523B-4BF5-A6A9-CF2647E0BFC6}">
      <dgm:prSet/>
      <dgm:spPr/>
      <dgm:t>
        <a:bodyPr/>
        <a:lstStyle/>
        <a:p>
          <a:endParaRPr lang="en-US"/>
        </a:p>
      </dgm:t>
    </dgm:pt>
    <dgm:pt modelId="{68505F1F-C02E-43F2-B1D4-C0E547FFB6FB}">
      <dgm:prSet phldrT="[Text]"/>
      <dgm:spPr>
        <a:solidFill>
          <a:schemeClr val="accent1"/>
        </a:solidFill>
      </dgm:spPr>
      <dgm:t>
        <a:bodyPr/>
        <a:lstStyle/>
        <a:p>
          <a:r>
            <a:rPr lang="en-US" dirty="0" smtClean="0"/>
            <a:t>Phase 3</a:t>
          </a:r>
          <a:endParaRPr lang="en-US" dirty="0"/>
        </a:p>
      </dgm:t>
    </dgm:pt>
    <dgm:pt modelId="{F777FA85-62DB-4B80-B764-DF52857CACC5}" type="parTrans" cxnId="{BA22FDFD-FC8F-4CDE-9CD0-3842B6F43988}">
      <dgm:prSet/>
      <dgm:spPr/>
      <dgm:t>
        <a:bodyPr/>
        <a:lstStyle/>
        <a:p>
          <a:endParaRPr lang="en-US"/>
        </a:p>
      </dgm:t>
    </dgm:pt>
    <dgm:pt modelId="{01FEA85D-AF1B-47F5-890A-66C0F3FC0064}" type="sibTrans" cxnId="{BA22FDFD-FC8F-4CDE-9CD0-3842B6F43988}">
      <dgm:prSet/>
      <dgm:spPr/>
      <dgm:t>
        <a:bodyPr/>
        <a:lstStyle/>
        <a:p>
          <a:endParaRPr lang="en-US"/>
        </a:p>
      </dgm:t>
    </dgm:pt>
    <dgm:pt modelId="{B6E82D97-019B-4AC0-9033-C70BA14D3DC5}">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(Q1 2020</a:t>
          </a:r>
          <a:r>
            <a:rPr lang="en-US" b="1" spc="-10" dirty="0" smtClean="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Agencies as determined began receiving the monthly phishing simulation emails. Email delivery is staggered across each month, ongoing for all agency staff. </a:t>
          </a:r>
          <a:endParaRPr lang="en-US" dirty="0">
            <a:latin typeface="Arial" panose="020B0604020202020204" pitchFamily="34" charset="0"/>
            <a:cs typeface="Arial" panose="020B0604020202020204" pitchFamily="34" charset="0"/>
          </a:endParaRPr>
        </a:p>
      </dgm:t>
    </dgm:pt>
    <dgm:pt modelId="{B4E903CB-FF4D-4516-B9EB-B54771C265E7}" type="parTrans" cxnId="{ED0A0FBE-F6F4-4AE3-9AC8-8E07BB95909F}">
      <dgm:prSet/>
      <dgm:spPr/>
      <dgm:t>
        <a:bodyPr/>
        <a:lstStyle/>
        <a:p>
          <a:endParaRPr lang="en-US"/>
        </a:p>
      </dgm:t>
    </dgm:pt>
    <dgm:pt modelId="{435E3BC8-5DED-4C4D-9466-14A3C0417594}" type="sibTrans" cxnId="{ED0A0FBE-F6F4-4AE3-9AC8-8E07BB95909F}">
      <dgm:prSet/>
      <dgm:spPr/>
      <dgm:t>
        <a:bodyPr/>
        <a:lstStyle/>
        <a:p>
          <a:endParaRPr lang="en-US"/>
        </a:p>
      </dgm:t>
    </dgm:pt>
    <dgm:pt modelId="{3EEBD25E-49DE-4409-BF3B-78125E6322A7}">
      <dgm:prSet phldrT="[Text]"/>
      <dgm:spPr>
        <a:solidFill>
          <a:schemeClr val="accent1">
            <a:lumMod val="75000"/>
          </a:schemeClr>
        </a:solidFill>
      </dgm:spPr>
      <dgm:t>
        <a:bodyPr/>
        <a:lstStyle/>
        <a:p>
          <a:r>
            <a:rPr lang="en-US" dirty="0" smtClean="0"/>
            <a:t>Phase 4</a:t>
          </a:r>
          <a:endParaRPr lang="en-US" dirty="0"/>
        </a:p>
      </dgm:t>
    </dgm:pt>
    <dgm:pt modelId="{E21F7049-54B4-4EFB-B51C-4E7653E8F63B}" type="parTrans" cxnId="{A0E0F788-618D-4A98-B4D1-593B8C8465EF}">
      <dgm:prSet/>
      <dgm:spPr/>
      <dgm:t>
        <a:bodyPr/>
        <a:lstStyle/>
        <a:p>
          <a:endParaRPr lang="en-US"/>
        </a:p>
      </dgm:t>
    </dgm:pt>
    <dgm:pt modelId="{DF31AC63-CB16-4E5C-960B-2CE63756E748}" type="sibTrans" cxnId="{A0E0F788-618D-4A98-B4D1-593B8C8465EF}">
      <dgm:prSet/>
      <dgm:spPr/>
      <dgm:t>
        <a:bodyPr/>
        <a:lstStyle/>
        <a:p>
          <a:endParaRPr lang="en-US"/>
        </a:p>
      </dgm:t>
    </dgm:pt>
    <dgm:pt modelId="{AB5F9050-86F0-4F92-98F5-50FA4312DD92}">
      <dgm:prSet phldrT="[Text]"/>
      <dgm:spPr/>
      <dgm:t>
        <a:bodyPr/>
        <a:lstStyle/>
        <a:p>
          <a:r>
            <a:rPr lang="en-US" b="1" spc="-10" dirty="0" smtClean="0">
              <a:latin typeface="Arial" panose="020B0604020202020204" pitchFamily="34" charset="0"/>
              <a:ea typeface="Calibri" panose="020F0502020204030204" pitchFamily="34" charset="0"/>
              <a:cs typeface="Times New Roman" panose="02020603050405020304" pitchFamily="18" charset="0"/>
            </a:rPr>
            <a:t>(Q2+ 2020): </a:t>
          </a:r>
          <a:r>
            <a:rPr lang="en-US"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endParaRPr lang="en-US" dirty="0">
            <a:latin typeface="Arial" panose="020B0604020202020204" pitchFamily="34" charset="0"/>
            <a:cs typeface="Arial" panose="020B0604020202020204" pitchFamily="34" charset="0"/>
          </a:endParaRPr>
        </a:p>
      </dgm:t>
    </dgm:pt>
    <dgm:pt modelId="{FB871890-AFE6-48CA-B1E5-FE07332473BE}" type="parTrans" cxnId="{ED7D3403-87FD-4414-8AD0-94E7AF15D5EA}">
      <dgm:prSet/>
      <dgm:spPr/>
      <dgm:t>
        <a:bodyPr/>
        <a:lstStyle/>
        <a:p>
          <a:endParaRPr lang="en-US"/>
        </a:p>
      </dgm:t>
    </dgm:pt>
    <dgm:pt modelId="{8649C8FA-2DD4-439D-BF46-0EDEF7A2A7AC}" type="sibTrans" cxnId="{ED7D3403-87FD-4414-8AD0-94E7AF15D5EA}">
      <dgm:prSet/>
      <dgm:spPr/>
      <dgm:t>
        <a:bodyPr/>
        <a:lstStyle/>
        <a:p>
          <a:endParaRPr lang="en-US"/>
        </a:p>
      </dgm:t>
    </dgm:pt>
    <dgm:pt modelId="{F8592293-6BCE-4C29-BBAF-DED2A70A0336}" type="pres">
      <dgm:prSet presAssocID="{7E9CFD8E-6DC0-4EC1-B0F0-F579B297D02D}" presName="linearFlow" presStyleCnt="0">
        <dgm:presLayoutVars>
          <dgm:dir/>
          <dgm:animLvl val="lvl"/>
          <dgm:resizeHandles val="exact"/>
        </dgm:presLayoutVars>
      </dgm:prSet>
      <dgm:spPr/>
      <dgm:t>
        <a:bodyPr/>
        <a:lstStyle/>
        <a:p>
          <a:endParaRPr lang="en-US"/>
        </a:p>
      </dgm:t>
    </dgm:pt>
    <dgm:pt modelId="{05643357-F792-46F7-890D-1E1EAF252764}" type="pres">
      <dgm:prSet presAssocID="{DA133E01-9B9D-4176-95BD-96B8620FEC51}" presName="composite" presStyleCnt="0"/>
      <dgm:spPr/>
    </dgm:pt>
    <dgm:pt modelId="{0D4BA866-F803-4127-A344-41877A3E364F}" type="pres">
      <dgm:prSet presAssocID="{DA133E01-9B9D-4176-95BD-96B8620FEC51}" presName="parentText" presStyleLbl="alignNode1" presStyleIdx="0" presStyleCnt="4">
        <dgm:presLayoutVars>
          <dgm:chMax val="1"/>
          <dgm:bulletEnabled val="1"/>
        </dgm:presLayoutVars>
      </dgm:prSet>
      <dgm:spPr/>
      <dgm:t>
        <a:bodyPr/>
        <a:lstStyle/>
        <a:p>
          <a:endParaRPr lang="en-US"/>
        </a:p>
      </dgm:t>
    </dgm:pt>
    <dgm:pt modelId="{5D0B9D58-E629-40A3-AB09-FB00B16B723B}" type="pres">
      <dgm:prSet presAssocID="{DA133E01-9B9D-4176-95BD-96B8620FEC51}" presName="descendantText" presStyleLbl="alignAcc1" presStyleIdx="0" presStyleCnt="4" custLinFactNeighborX="33625" custLinFactNeighborY="-34764">
        <dgm:presLayoutVars>
          <dgm:bulletEnabled val="1"/>
        </dgm:presLayoutVars>
      </dgm:prSet>
      <dgm:spPr/>
      <dgm:t>
        <a:bodyPr/>
        <a:lstStyle/>
        <a:p>
          <a:endParaRPr lang="en-US"/>
        </a:p>
      </dgm:t>
    </dgm:pt>
    <dgm:pt modelId="{108BE89B-8B5C-4486-BA03-43C4CC0623F1}" type="pres">
      <dgm:prSet presAssocID="{6EA870C7-F4C6-4DB3-BDC3-C247E2053D1A}" presName="sp" presStyleCnt="0"/>
      <dgm:spPr/>
    </dgm:pt>
    <dgm:pt modelId="{E10A2549-F22C-4941-B5D7-D863E0BF8C32}" type="pres">
      <dgm:prSet presAssocID="{724E76E7-9E66-4531-9002-0F0FE493EF80}" presName="composite" presStyleCnt="0"/>
      <dgm:spPr/>
    </dgm:pt>
    <dgm:pt modelId="{587EE497-367B-4310-8D6C-50693847EC6C}" type="pres">
      <dgm:prSet presAssocID="{724E76E7-9E66-4531-9002-0F0FE493EF80}" presName="parentText" presStyleLbl="alignNode1" presStyleIdx="1" presStyleCnt="4">
        <dgm:presLayoutVars>
          <dgm:chMax val="1"/>
          <dgm:bulletEnabled val="1"/>
        </dgm:presLayoutVars>
      </dgm:prSet>
      <dgm:spPr/>
      <dgm:t>
        <a:bodyPr/>
        <a:lstStyle/>
        <a:p>
          <a:endParaRPr lang="en-US"/>
        </a:p>
      </dgm:t>
    </dgm:pt>
    <dgm:pt modelId="{C8A7EA7E-B648-4626-ADA1-1D73A63925FF}" type="pres">
      <dgm:prSet presAssocID="{724E76E7-9E66-4531-9002-0F0FE493EF80}" presName="descendantText" presStyleLbl="alignAcc1" presStyleIdx="1" presStyleCnt="4">
        <dgm:presLayoutVars>
          <dgm:bulletEnabled val="1"/>
        </dgm:presLayoutVars>
      </dgm:prSet>
      <dgm:spPr/>
      <dgm:t>
        <a:bodyPr/>
        <a:lstStyle/>
        <a:p>
          <a:endParaRPr lang="en-US"/>
        </a:p>
      </dgm:t>
    </dgm:pt>
    <dgm:pt modelId="{0B84147E-8CBA-45B6-9FD9-41CCCB557621}" type="pres">
      <dgm:prSet presAssocID="{36AF3B1D-0C70-48B0-812F-69C2303F3971}" presName="sp" presStyleCnt="0"/>
      <dgm:spPr/>
    </dgm:pt>
    <dgm:pt modelId="{6456E503-CDA8-4688-AA8A-84818BDCFD19}" type="pres">
      <dgm:prSet presAssocID="{68505F1F-C02E-43F2-B1D4-C0E547FFB6FB}" presName="composite" presStyleCnt="0"/>
      <dgm:spPr/>
    </dgm:pt>
    <dgm:pt modelId="{53900EBE-CBE5-4B9B-8383-7A8A0F0D1DC2}" type="pres">
      <dgm:prSet presAssocID="{68505F1F-C02E-43F2-B1D4-C0E547FFB6FB}" presName="parentText" presStyleLbl="alignNode1" presStyleIdx="2" presStyleCnt="4">
        <dgm:presLayoutVars>
          <dgm:chMax val="1"/>
          <dgm:bulletEnabled val="1"/>
        </dgm:presLayoutVars>
      </dgm:prSet>
      <dgm:spPr/>
      <dgm:t>
        <a:bodyPr/>
        <a:lstStyle/>
        <a:p>
          <a:endParaRPr lang="en-US"/>
        </a:p>
      </dgm:t>
    </dgm:pt>
    <dgm:pt modelId="{C59D9010-9468-44A7-A1D6-0F86A94A2250}" type="pres">
      <dgm:prSet presAssocID="{68505F1F-C02E-43F2-B1D4-C0E547FFB6FB}" presName="descendantText" presStyleLbl="alignAcc1" presStyleIdx="2" presStyleCnt="4">
        <dgm:presLayoutVars>
          <dgm:bulletEnabled val="1"/>
        </dgm:presLayoutVars>
      </dgm:prSet>
      <dgm:spPr/>
      <dgm:t>
        <a:bodyPr/>
        <a:lstStyle/>
        <a:p>
          <a:endParaRPr lang="en-US"/>
        </a:p>
      </dgm:t>
    </dgm:pt>
    <dgm:pt modelId="{2A12C034-9335-4B79-BFCC-522C6D369E7A}" type="pres">
      <dgm:prSet presAssocID="{01FEA85D-AF1B-47F5-890A-66C0F3FC0064}" presName="sp" presStyleCnt="0"/>
      <dgm:spPr/>
    </dgm:pt>
    <dgm:pt modelId="{D3B3B33E-BF2D-4978-8F9E-C48FAE1C8F95}" type="pres">
      <dgm:prSet presAssocID="{3EEBD25E-49DE-4409-BF3B-78125E6322A7}" presName="composite" presStyleCnt="0"/>
      <dgm:spPr/>
    </dgm:pt>
    <dgm:pt modelId="{57E5BF73-B79D-449C-8801-366914A9D1B2}" type="pres">
      <dgm:prSet presAssocID="{3EEBD25E-49DE-4409-BF3B-78125E6322A7}" presName="parentText" presStyleLbl="alignNode1" presStyleIdx="3" presStyleCnt="4">
        <dgm:presLayoutVars>
          <dgm:chMax val="1"/>
          <dgm:bulletEnabled val="1"/>
        </dgm:presLayoutVars>
      </dgm:prSet>
      <dgm:spPr/>
      <dgm:t>
        <a:bodyPr/>
        <a:lstStyle/>
        <a:p>
          <a:endParaRPr lang="en-US"/>
        </a:p>
      </dgm:t>
    </dgm:pt>
    <dgm:pt modelId="{F03CDEDA-447A-463E-9EE0-853AF5E5DF6A}" type="pres">
      <dgm:prSet presAssocID="{3EEBD25E-49DE-4409-BF3B-78125E6322A7}" presName="descendantText" presStyleLbl="alignAcc1" presStyleIdx="3" presStyleCnt="4">
        <dgm:presLayoutVars>
          <dgm:bulletEnabled val="1"/>
        </dgm:presLayoutVars>
      </dgm:prSet>
      <dgm:spPr/>
      <dgm:t>
        <a:bodyPr/>
        <a:lstStyle/>
        <a:p>
          <a:endParaRPr lang="en-US"/>
        </a:p>
      </dgm:t>
    </dgm:pt>
  </dgm:ptLst>
  <dgm:cxnLst>
    <dgm:cxn modelId="{ED7D3403-87FD-4414-8AD0-94E7AF15D5EA}" srcId="{3EEBD25E-49DE-4409-BF3B-78125E6322A7}" destId="{AB5F9050-86F0-4F92-98F5-50FA4312DD92}" srcOrd="0" destOrd="0" parTransId="{FB871890-AFE6-48CA-B1E5-FE07332473BE}" sibTransId="{8649C8FA-2DD4-439D-BF46-0EDEF7A2A7AC}"/>
    <dgm:cxn modelId="{5A1D945E-7C61-4C06-AE57-4000DF603E61}" type="presOf" srcId="{50E18C37-FAF5-4912-824A-1586DD985BC3}" destId="{C8A7EA7E-B648-4626-ADA1-1D73A63925FF}" srcOrd="0" destOrd="0" presId="urn:microsoft.com/office/officeart/2005/8/layout/chevron2"/>
    <dgm:cxn modelId="{48FB6FEE-FD4A-4D28-80C1-0F8D552DDA14}" type="presOf" srcId="{1147843A-54A3-4B0F-8D72-6ACEAF0B8178}" destId="{5D0B9D58-E629-40A3-AB09-FB00B16B723B}" srcOrd="0" destOrd="0" presId="urn:microsoft.com/office/officeart/2005/8/layout/chevron2"/>
    <dgm:cxn modelId="{A658AF5D-B256-4375-A5E5-666CBB10AC6C}" srcId="{7E9CFD8E-6DC0-4EC1-B0F0-F579B297D02D}" destId="{DA133E01-9B9D-4176-95BD-96B8620FEC51}" srcOrd="0" destOrd="0" parTransId="{C6BC5526-BD32-4069-8B81-B4976632EE10}" sibTransId="{6EA870C7-F4C6-4DB3-BDC3-C247E2053D1A}"/>
    <dgm:cxn modelId="{EB0BC02A-523B-4BF5-A6A9-CF2647E0BFC6}" srcId="{724E76E7-9E66-4531-9002-0F0FE493EF80}" destId="{50E18C37-FAF5-4912-824A-1586DD985BC3}" srcOrd="0" destOrd="0" parTransId="{D8366C88-A8F5-454E-8A3D-F78A011D5256}" sibTransId="{CC8FD429-416E-438B-9EC2-4996BA887884}"/>
    <dgm:cxn modelId="{161A69A9-89B2-44E4-9056-27578D4C5E30}" srcId="{7E9CFD8E-6DC0-4EC1-B0F0-F579B297D02D}" destId="{724E76E7-9E66-4531-9002-0F0FE493EF80}" srcOrd="1" destOrd="0" parTransId="{139709E3-31D3-4689-B63E-62DF418A0DE6}" sibTransId="{36AF3B1D-0C70-48B0-812F-69C2303F3971}"/>
    <dgm:cxn modelId="{4217D262-F2D2-4E9F-B0B1-CE14DF86CF7F}" type="presOf" srcId="{7E9CFD8E-6DC0-4EC1-B0F0-F579B297D02D}" destId="{F8592293-6BCE-4C29-BBAF-DED2A70A0336}" srcOrd="0" destOrd="0" presId="urn:microsoft.com/office/officeart/2005/8/layout/chevron2"/>
    <dgm:cxn modelId="{C86B5CAF-B13A-4247-A169-CE990F95976C}" type="presOf" srcId="{DA133E01-9B9D-4176-95BD-96B8620FEC51}" destId="{0D4BA866-F803-4127-A344-41877A3E364F}" srcOrd="0" destOrd="0" presId="urn:microsoft.com/office/officeart/2005/8/layout/chevron2"/>
    <dgm:cxn modelId="{E17A2E5E-098C-4C64-9EFA-E9F28372E2CB}" type="presOf" srcId="{AB5F9050-86F0-4F92-98F5-50FA4312DD92}" destId="{F03CDEDA-447A-463E-9EE0-853AF5E5DF6A}" srcOrd="0" destOrd="0" presId="urn:microsoft.com/office/officeart/2005/8/layout/chevron2"/>
    <dgm:cxn modelId="{ED0A0FBE-F6F4-4AE3-9AC8-8E07BB95909F}" srcId="{68505F1F-C02E-43F2-B1D4-C0E547FFB6FB}" destId="{B6E82D97-019B-4AC0-9033-C70BA14D3DC5}" srcOrd="0" destOrd="0" parTransId="{B4E903CB-FF4D-4516-B9EB-B54771C265E7}" sibTransId="{435E3BC8-5DED-4C4D-9466-14A3C0417594}"/>
    <dgm:cxn modelId="{9A1F04C4-6A9C-4EAC-B913-560C816A22A2}" type="presOf" srcId="{B6E82D97-019B-4AC0-9033-C70BA14D3DC5}" destId="{C59D9010-9468-44A7-A1D6-0F86A94A2250}" srcOrd="0" destOrd="0" presId="urn:microsoft.com/office/officeart/2005/8/layout/chevron2"/>
    <dgm:cxn modelId="{BA22FDFD-FC8F-4CDE-9CD0-3842B6F43988}" srcId="{7E9CFD8E-6DC0-4EC1-B0F0-F579B297D02D}" destId="{68505F1F-C02E-43F2-B1D4-C0E547FFB6FB}" srcOrd="2" destOrd="0" parTransId="{F777FA85-62DB-4B80-B764-DF52857CACC5}" sibTransId="{01FEA85D-AF1B-47F5-890A-66C0F3FC0064}"/>
    <dgm:cxn modelId="{A0E0F788-618D-4A98-B4D1-593B8C8465EF}" srcId="{7E9CFD8E-6DC0-4EC1-B0F0-F579B297D02D}" destId="{3EEBD25E-49DE-4409-BF3B-78125E6322A7}" srcOrd="3" destOrd="0" parTransId="{E21F7049-54B4-4EFB-B51C-4E7653E8F63B}" sibTransId="{DF31AC63-CB16-4E5C-960B-2CE63756E748}"/>
    <dgm:cxn modelId="{D53C671A-888A-401D-9E98-E1139E196D9C}" srcId="{DA133E01-9B9D-4176-95BD-96B8620FEC51}" destId="{1147843A-54A3-4B0F-8D72-6ACEAF0B8178}" srcOrd="0" destOrd="0" parTransId="{87DD3486-11A6-4FC4-BD53-514B7290D75B}" sibTransId="{C4CDA4CB-9EC9-4701-9FFA-076A1C7C4739}"/>
    <dgm:cxn modelId="{4F907445-C1EC-4D40-98F4-1BE8897B1480}" type="presOf" srcId="{724E76E7-9E66-4531-9002-0F0FE493EF80}" destId="{587EE497-367B-4310-8D6C-50693847EC6C}" srcOrd="0" destOrd="0" presId="urn:microsoft.com/office/officeart/2005/8/layout/chevron2"/>
    <dgm:cxn modelId="{676B2D09-D6E3-45E5-9CCD-D0E07B3DE47F}" type="presOf" srcId="{3EEBD25E-49DE-4409-BF3B-78125E6322A7}" destId="{57E5BF73-B79D-449C-8801-366914A9D1B2}" srcOrd="0" destOrd="0" presId="urn:microsoft.com/office/officeart/2005/8/layout/chevron2"/>
    <dgm:cxn modelId="{C92C3620-E473-4254-89F9-B88C01E8893B}" type="presOf" srcId="{68505F1F-C02E-43F2-B1D4-C0E547FFB6FB}" destId="{53900EBE-CBE5-4B9B-8383-7A8A0F0D1DC2}" srcOrd="0" destOrd="0" presId="urn:microsoft.com/office/officeart/2005/8/layout/chevron2"/>
    <dgm:cxn modelId="{E3A7974F-8354-47FF-A9EC-D12941C8E1DD}" type="presParOf" srcId="{F8592293-6BCE-4C29-BBAF-DED2A70A0336}" destId="{05643357-F792-46F7-890D-1E1EAF252764}" srcOrd="0" destOrd="0" presId="urn:microsoft.com/office/officeart/2005/8/layout/chevron2"/>
    <dgm:cxn modelId="{843E349E-CF41-481C-B527-6AD1687491F1}" type="presParOf" srcId="{05643357-F792-46F7-890D-1E1EAF252764}" destId="{0D4BA866-F803-4127-A344-41877A3E364F}" srcOrd="0" destOrd="0" presId="urn:microsoft.com/office/officeart/2005/8/layout/chevron2"/>
    <dgm:cxn modelId="{B37BAC08-32A1-4CB0-976A-A3C4F23BC799}" type="presParOf" srcId="{05643357-F792-46F7-890D-1E1EAF252764}" destId="{5D0B9D58-E629-40A3-AB09-FB00B16B723B}" srcOrd="1" destOrd="0" presId="urn:microsoft.com/office/officeart/2005/8/layout/chevron2"/>
    <dgm:cxn modelId="{6E37C020-DB4E-48D0-BA40-C6E783461DDC}" type="presParOf" srcId="{F8592293-6BCE-4C29-BBAF-DED2A70A0336}" destId="{108BE89B-8B5C-4486-BA03-43C4CC0623F1}" srcOrd="1" destOrd="0" presId="urn:microsoft.com/office/officeart/2005/8/layout/chevron2"/>
    <dgm:cxn modelId="{7F15354E-9556-480A-9FD0-703789317E83}" type="presParOf" srcId="{F8592293-6BCE-4C29-BBAF-DED2A70A0336}" destId="{E10A2549-F22C-4941-B5D7-D863E0BF8C32}" srcOrd="2" destOrd="0" presId="urn:microsoft.com/office/officeart/2005/8/layout/chevron2"/>
    <dgm:cxn modelId="{154201E6-75E8-4399-BDF1-C35A6A770B24}" type="presParOf" srcId="{E10A2549-F22C-4941-B5D7-D863E0BF8C32}" destId="{587EE497-367B-4310-8D6C-50693847EC6C}" srcOrd="0" destOrd="0" presId="urn:microsoft.com/office/officeart/2005/8/layout/chevron2"/>
    <dgm:cxn modelId="{3F4829D8-4892-437D-A770-CE5F97274772}" type="presParOf" srcId="{E10A2549-F22C-4941-B5D7-D863E0BF8C32}" destId="{C8A7EA7E-B648-4626-ADA1-1D73A63925FF}" srcOrd="1" destOrd="0" presId="urn:microsoft.com/office/officeart/2005/8/layout/chevron2"/>
    <dgm:cxn modelId="{8CD966B5-3512-4152-A876-164C92FFD103}" type="presParOf" srcId="{F8592293-6BCE-4C29-BBAF-DED2A70A0336}" destId="{0B84147E-8CBA-45B6-9FD9-41CCCB557621}" srcOrd="3" destOrd="0" presId="urn:microsoft.com/office/officeart/2005/8/layout/chevron2"/>
    <dgm:cxn modelId="{DEC097D3-384F-4E72-9543-71DB0F5518AB}" type="presParOf" srcId="{F8592293-6BCE-4C29-BBAF-DED2A70A0336}" destId="{6456E503-CDA8-4688-AA8A-84818BDCFD19}" srcOrd="4" destOrd="0" presId="urn:microsoft.com/office/officeart/2005/8/layout/chevron2"/>
    <dgm:cxn modelId="{2F992EAC-8CD4-4AEA-BC01-F64B55522A8A}" type="presParOf" srcId="{6456E503-CDA8-4688-AA8A-84818BDCFD19}" destId="{53900EBE-CBE5-4B9B-8383-7A8A0F0D1DC2}" srcOrd="0" destOrd="0" presId="urn:microsoft.com/office/officeart/2005/8/layout/chevron2"/>
    <dgm:cxn modelId="{FBDDF1BB-90AF-4C16-8360-163C550AD777}" type="presParOf" srcId="{6456E503-CDA8-4688-AA8A-84818BDCFD19}" destId="{C59D9010-9468-44A7-A1D6-0F86A94A2250}" srcOrd="1" destOrd="0" presId="urn:microsoft.com/office/officeart/2005/8/layout/chevron2"/>
    <dgm:cxn modelId="{EE7B6CB2-B773-4E30-A8FA-102BDD51CC8A}" type="presParOf" srcId="{F8592293-6BCE-4C29-BBAF-DED2A70A0336}" destId="{2A12C034-9335-4B79-BFCC-522C6D369E7A}" srcOrd="5" destOrd="0" presId="urn:microsoft.com/office/officeart/2005/8/layout/chevron2"/>
    <dgm:cxn modelId="{3E9ADA00-F114-4E39-88E5-A67790F2F721}" type="presParOf" srcId="{F8592293-6BCE-4C29-BBAF-DED2A70A0336}" destId="{D3B3B33E-BF2D-4978-8F9E-C48FAE1C8F95}" srcOrd="6" destOrd="0" presId="urn:microsoft.com/office/officeart/2005/8/layout/chevron2"/>
    <dgm:cxn modelId="{8571CFF7-230F-42FE-88E0-A6011E2EC518}" type="presParOf" srcId="{D3B3B33E-BF2D-4978-8F9E-C48FAE1C8F95}" destId="{57E5BF73-B79D-449C-8801-366914A9D1B2}" srcOrd="0" destOrd="0" presId="urn:microsoft.com/office/officeart/2005/8/layout/chevron2"/>
    <dgm:cxn modelId="{E82A6473-9224-4A0C-9277-8D6E597E99F2}" type="presParOf" srcId="{D3B3B33E-BF2D-4978-8F9E-C48FAE1C8F95}" destId="{F03CDEDA-447A-463E-9EE0-853AF5E5DF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E3C7E-E574-4C8C-A5DF-32557825565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09B8071B-1836-4C28-94DC-612309E79136}">
      <dgm:prSet phldrT="[Text]" custT="1"/>
      <dgm:spPr>
        <a:solidFill>
          <a:schemeClr val="tx2">
            <a:lumMod val="40000"/>
            <a:lumOff val="60000"/>
          </a:schemeClr>
        </a:solidFill>
        <a:ln>
          <a:noFill/>
        </a:ln>
      </dgm:spPr>
      <dgm:t>
        <a:bodyPr/>
        <a:lstStyle/>
        <a:p>
          <a:r>
            <a:rPr lang="en-US" sz="3200" b="1" dirty="0" smtClean="0"/>
            <a:t>Phishing Simulation Email Traits</a:t>
          </a:r>
          <a:endParaRPr lang="en-US" sz="3200" b="1" dirty="0"/>
        </a:p>
      </dgm:t>
    </dgm:pt>
    <dgm:pt modelId="{F2497060-0E93-4F04-9E1E-128C3AA56240}" type="parTrans" cxnId="{22EFFC14-A61D-446D-B1EB-9E4B7067EACE}">
      <dgm:prSet/>
      <dgm:spPr/>
      <dgm:t>
        <a:bodyPr/>
        <a:lstStyle/>
        <a:p>
          <a:endParaRPr lang="en-US" sz="1600"/>
        </a:p>
      </dgm:t>
    </dgm:pt>
    <dgm:pt modelId="{27582166-59D8-4ED0-9FE4-7AC086E06AA1}" type="sibTrans" cxnId="{22EFFC14-A61D-446D-B1EB-9E4B7067EACE}">
      <dgm:prSet/>
      <dgm:spPr/>
      <dgm:t>
        <a:bodyPr/>
        <a:lstStyle/>
        <a:p>
          <a:endParaRPr lang="en-US" sz="1600"/>
        </a:p>
      </dgm:t>
    </dgm:pt>
    <dgm:pt modelId="{923BD9A7-E9BF-4167-A685-BADCA6AC540E}">
      <dgm:prSet phldrT="[Text]" custT="1"/>
      <dgm:spPr>
        <a:ln>
          <a:noFill/>
        </a:ln>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May or may not have business relevance</a:t>
          </a:r>
          <a:endParaRPr lang="en-US" sz="1800" dirty="0"/>
        </a:p>
      </dgm:t>
    </dgm:pt>
    <dgm:pt modelId="{D3BF1729-2E1D-4E72-90E9-3A4E30763DF4}" type="parTrans" cxnId="{8FFA98C3-39F4-48D8-9337-1A9B14778B87}">
      <dgm:prSet/>
      <dgm:spPr/>
      <dgm:t>
        <a:bodyPr/>
        <a:lstStyle/>
        <a:p>
          <a:endParaRPr lang="en-US" sz="1600"/>
        </a:p>
      </dgm:t>
    </dgm:pt>
    <dgm:pt modelId="{525AC124-AA6B-41B1-9A00-F8D4794C8E65}" type="sibTrans" cxnId="{8FFA98C3-39F4-48D8-9337-1A9B14778B87}">
      <dgm:prSet/>
      <dgm:spPr/>
      <dgm:t>
        <a:bodyPr/>
        <a:lstStyle/>
        <a:p>
          <a:endParaRPr lang="en-US" sz="1600"/>
        </a:p>
      </dgm:t>
    </dgm:pt>
    <dgm:pt modelId="{6B8D2479-CF21-468A-B505-251E6890FEE2}">
      <dgm:prSet custT="1"/>
      <dgm:spPr>
        <a:ln>
          <a:noFill/>
        </a:ln>
      </dgm:spPr>
      <dgm:t>
        <a:bodyPr/>
        <a:lstStyle/>
        <a:p>
          <a:pPr algn="l"/>
          <a:r>
            <a:rPr lang="en-US" sz="1800" dirty="0" smtClean="0">
              <a:latin typeface="Arial" panose="020B0604020202020204" pitchFamily="34" charset="0"/>
              <a:cs typeface="Arial" panose="020B0604020202020204" pitchFamily="34" charset="0"/>
            </a:rPr>
            <a:t>Email delivery is staggered across each month, ongoing for all agency staff. </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13864E67-9DD2-4407-ABFC-E39C8B91BA9E}" type="sibTrans" cxnId="{12F0644F-DCF7-4FFD-AD25-27AF77CD15E6}">
      <dgm:prSet/>
      <dgm:spPr/>
      <dgm:t>
        <a:bodyPr/>
        <a:lstStyle/>
        <a:p>
          <a:endParaRPr lang="en-US"/>
        </a:p>
      </dgm:t>
    </dgm:pt>
    <dgm:pt modelId="{D707A827-D525-4154-B1FA-D6F17A15670F}" type="parTrans" cxnId="{12F0644F-DCF7-4FFD-AD25-27AF77CD15E6}">
      <dgm:prSet/>
      <dgm:spPr/>
      <dgm:t>
        <a:bodyPr/>
        <a:lstStyle/>
        <a:p>
          <a:endParaRPr lang="en-US"/>
        </a:p>
      </dgm:t>
    </dgm:pt>
    <dgm:pt modelId="{8B7938B5-E114-440F-8FD8-AE335800D118}">
      <dgm:prSet custT="1"/>
      <dgm:spPr>
        <a:ln>
          <a:noFill/>
        </a:ln>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Slightly above what is considered SPAM</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CB1BABF9-A11D-4423-BB26-95BF24E300F4}" type="sibTrans" cxnId="{8863DCD3-18DE-4454-B3F4-8DBE60B8F967}">
      <dgm:prSet/>
      <dgm:spPr/>
      <dgm:t>
        <a:bodyPr/>
        <a:lstStyle/>
        <a:p>
          <a:endParaRPr lang="en-US" sz="1600"/>
        </a:p>
      </dgm:t>
    </dgm:pt>
    <dgm:pt modelId="{F5F8F21C-D1DC-493D-AA70-E17E0EECEB6A}" type="parTrans" cxnId="{8863DCD3-18DE-4454-B3F4-8DBE60B8F967}">
      <dgm:prSet/>
      <dgm:spPr/>
      <dgm:t>
        <a:bodyPr/>
        <a:lstStyle/>
        <a:p>
          <a:endParaRPr lang="en-US" sz="1600"/>
        </a:p>
      </dgm:t>
    </dgm:pt>
    <dgm:pt modelId="{F65AA4A8-6536-40DA-842D-BA627D36C311}">
      <dgm:prSet custT="1"/>
      <dgm:spPr>
        <a:ln>
          <a:noFill/>
        </a:ln>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Used for baseline and monthly testing</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6726E1BF-4BD8-48BE-A10A-CD4B727BA5DB}" type="sibTrans" cxnId="{32EC4E9D-18E4-4619-AC0E-F5A701E2B4FC}">
      <dgm:prSet/>
      <dgm:spPr/>
      <dgm:t>
        <a:bodyPr/>
        <a:lstStyle/>
        <a:p>
          <a:endParaRPr lang="en-US" sz="1600"/>
        </a:p>
      </dgm:t>
    </dgm:pt>
    <dgm:pt modelId="{08E9292E-7409-4248-970A-293C63270CA1}" type="parTrans" cxnId="{32EC4E9D-18E4-4619-AC0E-F5A701E2B4FC}">
      <dgm:prSet/>
      <dgm:spPr/>
      <dgm:t>
        <a:bodyPr/>
        <a:lstStyle/>
        <a:p>
          <a:endParaRPr lang="en-US" sz="1600"/>
        </a:p>
      </dgm:t>
    </dgm:pt>
    <dgm:pt modelId="{A79BCF18-3326-42C3-A4DA-41D24CE2B3E7}">
      <dgm:prSet custT="1"/>
      <dgm:spPr>
        <a:ln>
          <a:noFill/>
        </a:ln>
      </dgm:spPr>
      <dgm:t>
        <a:bodyPr/>
        <a:lstStyle/>
        <a:p>
          <a:pPr algn="l"/>
          <a:r>
            <a:rPr lang="en-US" sz="1800" spc="-10" dirty="0" smtClean="0">
              <a:latin typeface="Arial" panose="020B0604020202020204" pitchFamily="34" charset="0"/>
              <a:ea typeface="Calibri" panose="020F0502020204030204" pitchFamily="34" charset="0"/>
              <a:cs typeface="Times New Roman" panose="02020603050405020304" pitchFamily="18" charset="0"/>
            </a:rPr>
            <a:t>All new and existing employees</a:t>
          </a:r>
          <a:endParaRPr lang="en-US" sz="1800" spc="-10" dirty="0" smtClean="0">
            <a:effectLst/>
            <a:latin typeface="Arial" panose="020B0604020202020204" pitchFamily="34" charset="0"/>
            <a:ea typeface="Calibri" panose="020F0502020204030204" pitchFamily="34" charset="0"/>
            <a:cs typeface="Times New Roman" panose="02020603050405020304" pitchFamily="18" charset="0"/>
          </a:endParaRPr>
        </a:p>
      </dgm:t>
    </dgm:pt>
    <dgm:pt modelId="{56A2A282-27BF-407A-A9C1-5AFB669DF282}" type="sibTrans" cxnId="{55CE999F-3371-4E5B-BD16-F59575FA7E4A}">
      <dgm:prSet/>
      <dgm:spPr/>
      <dgm:t>
        <a:bodyPr/>
        <a:lstStyle/>
        <a:p>
          <a:endParaRPr lang="en-US" sz="1600"/>
        </a:p>
      </dgm:t>
    </dgm:pt>
    <dgm:pt modelId="{0A1299AA-78C8-47AB-ABCA-0BEFB886F625}" type="parTrans" cxnId="{55CE999F-3371-4E5B-BD16-F59575FA7E4A}">
      <dgm:prSet/>
      <dgm:spPr/>
      <dgm:t>
        <a:bodyPr/>
        <a:lstStyle/>
        <a:p>
          <a:endParaRPr lang="en-US" sz="1600"/>
        </a:p>
      </dgm:t>
    </dgm:pt>
    <dgm:pt modelId="{ACF483D3-7A1C-49A4-A18E-74E23DA6A0BA}">
      <dgm:prSet custT="1"/>
      <dgm:spPr>
        <a:ln>
          <a:noFill/>
        </a:ln>
      </dgm:spPr>
      <dgm:t>
        <a:bodyPr/>
        <a:lstStyle/>
        <a:p>
          <a:pPr algn="l"/>
          <a:r>
            <a:rPr lang="en-US" sz="1800" spc="-10" dirty="0" smtClean="0">
              <a:effectLst/>
              <a:latin typeface="Arial" panose="020B0604020202020204" pitchFamily="34" charset="0"/>
              <a:ea typeface="Calibri" panose="020F0502020204030204" pitchFamily="34" charset="0"/>
              <a:cs typeface="Times New Roman" panose="02020603050405020304" pitchFamily="18" charset="0"/>
            </a:rPr>
            <a:t>Complexity will vary</a:t>
          </a:r>
        </a:p>
      </dgm:t>
    </dgm:pt>
    <dgm:pt modelId="{31449BA4-7365-4697-B9F4-7D670EC7054E}" type="sibTrans" cxnId="{961375F0-285C-4022-94E2-04EB75AE10BB}">
      <dgm:prSet/>
      <dgm:spPr/>
      <dgm:t>
        <a:bodyPr/>
        <a:lstStyle/>
        <a:p>
          <a:endParaRPr lang="en-US"/>
        </a:p>
      </dgm:t>
    </dgm:pt>
    <dgm:pt modelId="{0D36D296-7993-43DE-AD50-027EE3D21281}" type="parTrans" cxnId="{961375F0-285C-4022-94E2-04EB75AE10BB}">
      <dgm:prSet/>
      <dgm:spPr/>
      <dgm:t>
        <a:bodyPr/>
        <a:lstStyle/>
        <a:p>
          <a:endParaRPr lang="en-US"/>
        </a:p>
      </dgm:t>
    </dgm:pt>
    <dgm:pt modelId="{5594EF8E-6EEF-4D49-8521-78B19922FDF1}">
      <dgm:prSet phldrT="[Text]" custT="1"/>
      <dgm:spPr>
        <a:ln>
          <a:noFill/>
        </a:ln>
      </dgm:spPr>
      <dgm:t>
        <a:bodyPr/>
        <a:lstStyle/>
        <a:p>
          <a:pPr algn="l"/>
          <a:endParaRPr lang="en-US" sz="1800" dirty="0"/>
        </a:p>
      </dgm:t>
    </dgm:pt>
    <dgm:pt modelId="{72FE8FC6-297F-4006-8EAE-7E5DFDB2F37C}" type="parTrans" cxnId="{CE63C3BD-6C9B-4C23-BAD0-0B89CEE51B88}">
      <dgm:prSet/>
      <dgm:spPr/>
      <dgm:t>
        <a:bodyPr/>
        <a:lstStyle/>
        <a:p>
          <a:endParaRPr lang="en-US"/>
        </a:p>
      </dgm:t>
    </dgm:pt>
    <dgm:pt modelId="{D104C4FF-1B80-4566-8F74-A35FA1227ACE}" type="sibTrans" cxnId="{CE63C3BD-6C9B-4C23-BAD0-0B89CEE51B88}">
      <dgm:prSet/>
      <dgm:spPr/>
      <dgm:t>
        <a:bodyPr/>
        <a:lstStyle/>
        <a:p>
          <a:endParaRPr lang="en-US"/>
        </a:p>
      </dgm:t>
    </dgm:pt>
    <dgm:pt modelId="{F3363202-6B98-4940-BA2B-C20C8B4EA2B7}" type="pres">
      <dgm:prSet presAssocID="{6CAE3C7E-E574-4C8C-A5DF-325578255651}" presName="Name0" presStyleCnt="0">
        <dgm:presLayoutVars>
          <dgm:dir/>
          <dgm:animLvl val="lvl"/>
          <dgm:resizeHandles val="exact"/>
        </dgm:presLayoutVars>
      </dgm:prSet>
      <dgm:spPr/>
      <dgm:t>
        <a:bodyPr/>
        <a:lstStyle/>
        <a:p>
          <a:endParaRPr lang="en-US"/>
        </a:p>
      </dgm:t>
    </dgm:pt>
    <dgm:pt modelId="{58FC274F-F067-4C64-8EEE-B04EB1296F55}" type="pres">
      <dgm:prSet presAssocID="{09B8071B-1836-4C28-94DC-612309E79136}" presName="composite" presStyleCnt="0"/>
      <dgm:spPr/>
    </dgm:pt>
    <dgm:pt modelId="{92436C8A-8317-4651-9110-BAECAF004881}" type="pres">
      <dgm:prSet presAssocID="{09B8071B-1836-4C28-94DC-612309E79136}" presName="parTx" presStyleLbl="alignNode1" presStyleIdx="0" presStyleCnt="1">
        <dgm:presLayoutVars>
          <dgm:chMax val="0"/>
          <dgm:chPref val="0"/>
          <dgm:bulletEnabled val="1"/>
        </dgm:presLayoutVars>
      </dgm:prSet>
      <dgm:spPr/>
      <dgm:t>
        <a:bodyPr/>
        <a:lstStyle/>
        <a:p>
          <a:endParaRPr lang="en-US"/>
        </a:p>
      </dgm:t>
    </dgm:pt>
    <dgm:pt modelId="{13B2B547-F8D5-4049-9DAC-0D7EF23C3560}" type="pres">
      <dgm:prSet presAssocID="{09B8071B-1836-4C28-94DC-612309E79136}" presName="desTx" presStyleLbl="alignAccFollowNode1" presStyleIdx="0" presStyleCnt="1">
        <dgm:presLayoutVars>
          <dgm:bulletEnabled val="1"/>
        </dgm:presLayoutVars>
      </dgm:prSet>
      <dgm:spPr/>
      <dgm:t>
        <a:bodyPr/>
        <a:lstStyle/>
        <a:p>
          <a:endParaRPr lang="en-US"/>
        </a:p>
      </dgm:t>
    </dgm:pt>
  </dgm:ptLst>
  <dgm:cxnLst>
    <dgm:cxn modelId="{961375F0-285C-4022-94E2-04EB75AE10BB}" srcId="{09B8071B-1836-4C28-94DC-612309E79136}" destId="{ACF483D3-7A1C-49A4-A18E-74E23DA6A0BA}" srcOrd="5" destOrd="0" parTransId="{0D36D296-7993-43DE-AD50-027EE3D21281}" sibTransId="{31449BA4-7365-4697-B9F4-7D670EC7054E}"/>
    <dgm:cxn modelId="{8FFA98C3-39F4-48D8-9337-1A9B14778B87}" srcId="{09B8071B-1836-4C28-94DC-612309E79136}" destId="{923BD9A7-E9BF-4167-A685-BADCA6AC540E}" srcOrd="1" destOrd="0" parTransId="{D3BF1729-2E1D-4E72-90E9-3A4E30763DF4}" sibTransId="{525AC124-AA6B-41B1-9A00-F8D4794C8E65}"/>
    <dgm:cxn modelId="{36AB56B8-C935-4865-81E6-E574107176FF}" type="presOf" srcId="{09B8071B-1836-4C28-94DC-612309E79136}" destId="{92436C8A-8317-4651-9110-BAECAF004881}" srcOrd="0" destOrd="0" presId="urn:microsoft.com/office/officeart/2005/8/layout/hList1"/>
    <dgm:cxn modelId="{12F0644F-DCF7-4FFD-AD25-27AF77CD15E6}" srcId="{09B8071B-1836-4C28-94DC-612309E79136}" destId="{6B8D2479-CF21-468A-B505-251E6890FEE2}" srcOrd="6" destOrd="0" parTransId="{D707A827-D525-4154-B1FA-D6F17A15670F}" sibTransId="{13864E67-9DD2-4407-ABFC-E39C8B91BA9E}"/>
    <dgm:cxn modelId="{CE63C3BD-6C9B-4C23-BAD0-0B89CEE51B88}" srcId="{09B8071B-1836-4C28-94DC-612309E79136}" destId="{5594EF8E-6EEF-4D49-8521-78B19922FDF1}" srcOrd="0" destOrd="0" parTransId="{72FE8FC6-297F-4006-8EAE-7E5DFDB2F37C}" sibTransId="{D104C4FF-1B80-4566-8F74-A35FA1227ACE}"/>
    <dgm:cxn modelId="{BBF86926-3206-4E9B-A6AE-B1F914FB8F39}" type="presOf" srcId="{5594EF8E-6EEF-4D49-8521-78B19922FDF1}" destId="{13B2B547-F8D5-4049-9DAC-0D7EF23C3560}" srcOrd="0" destOrd="0" presId="urn:microsoft.com/office/officeart/2005/8/layout/hList1"/>
    <dgm:cxn modelId="{7562A06D-1D3D-4F92-8193-FCE49F81493F}" type="presOf" srcId="{6B8D2479-CF21-468A-B505-251E6890FEE2}" destId="{13B2B547-F8D5-4049-9DAC-0D7EF23C3560}" srcOrd="0" destOrd="6" presId="urn:microsoft.com/office/officeart/2005/8/layout/hList1"/>
    <dgm:cxn modelId="{CD6B6FFA-A6CB-4B14-AA95-99E0A436D5FB}" type="presOf" srcId="{923BD9A7-E9BF-4167-A685-BADCA6AC540E}" destId="{13B2B547-F8D5-4049-9DAC-0D7EF23C3560}" srcOrd="0" destOrd="1" presId="urn:microsoft.com/office/officeart/2005/8/layout/hList1"/>
    <dgm:cxn modelId="{E27A2BB4-9EE3-4212-8A02-B69D81E00357}" type="presOf" srcId="{ACF483D3-7A1C-49A4-A18E-74E23DA6A0BA}" destId="{13B2B547-F8D5-4049-9DAC-0D7EF23C3560}" srcOrd="0" destOrd="5" presId="urn:microsoft.com/office/officeart/2005/8/layout/hList1"/>
    <dgm:cxn modelId="{8863DCD3-18DE-4454-B3F4-8DBE60B8F967}" srcId="{09B8071B-1836-4C28-94DC-612309E79136}" destId="{8B7938B5-E114-440F-8FD8-AE335800D118}" srcOrd="2" destOrd="0" parTransId="{F5F8F21C-D1DC-493D-AA70-E17E0EECEB6A}" sibTransId="{CB1BABF9-A11D-4423-BB26-95BF24E300F4}"/>
    <dgm:cxn modelId="{358B8097-C0CE-49D3-AF4D-0F3FEF319448}" type="presOf" srcId="{F65AA4A8-6536-40DA-842D-BA627D36C311}" destId="{13B2B547-F8D5-4049-9DAC-0D7EF23C3560}" srcOrd="0" destOrd="3" presId="urn:microsoft.com/office/officeart/2005/8/layout/hList1"/>
    <dgm:cxn modelId="{22EFFC14-A61D-446D-B1EB-9E4B7067EACE}" srcId="{6CAE3C7E-E574-4C8C-A5DF-325578255651}" destId="{09B8071B-1836-4C28-94DC-612309E79136}" srcOrd="0" destOrd="0" parTransId="{F2497060-0E93-4F04-9E1E-128C3AA56240}" sibTransId="{27582166-59D8-4ED0-9FE4-7AC086E06AA1}"/>
    <dgm:cxn modelId="{32EC4E9D-18E4-4619-AC0E-F5A701E2B4FC}" srcId="{09B8071B-1836-4C28-94DC-612309E79136}" destId="{F65AA4A8-6536-40DA-842D-BA627D36C311}" srcOrd="3" destOrd="0" parTransId="{08E9292E-7409-4248-970A-293C63270CA1}" sibTransId="{6726E1BF-4BD8-48BE-A10A-CD4B727BA5DB}"/>
    <dgm:cxn modelId="{B99D683A-9417-41A5-8515-2DACF5757CD2}" type="presOf" srcId="{8B7938B5-E114-440F-8FD8-AE335800D118}" destId="{13B2B547-F8D5-4049-9DAC-0D7EF23C3560}" srcOrd="0" destOrd="2" presId="urn:microsoft.com/office/officeart/2005/8/layout/hList1"/>
    <dgm:cxn modelId="{BA50DFE3-A954-44FE-8063-16764D4C9AC3}" type="presOf" srcId="{6CAE3C7E-E574-4C8C-A5DF-325578255651}" destId="{F3363202-6B98-4940-BA2B-C20C8B4EA2B7}" srcOrd="0" destOrd="0" presId="urn:microsoft.com/office/officeart/2005/8/layout/hList1"/>
    <dgm:cxn modelId="{7758CA5D-8215-4D63-9AB4-D6B0F90F3394}" type="presOf" srcId="{A79BCF18-3326-42C3-A4DA-41D24CE2B3E7}" destId="{13B2B547-F8D5-4049-9DAC-0D7EF23C3560}" srcOrd="0" destOrd="4" presId="urn:microsoft.com/office/officeart/2005/8/layout/hList1"/>
    <dgm:cxn modelId="{55CE999F-3371-4E5B-BD16-F59575FA7E4A}" srcId="{09B8071B-1836-4C28-94DC-612309E79136}" destId="{A79BCF18-3326-42C3-A4DA-41D24CE2B3E7}" srcOrd="4" destOrd="0" parTransId="{0A1299AA-78C8-47AB-ABCA-0BEFB886F625}" sibTransId="{56A2A282-27BF-407A-A9C1-5AFB669DF282}"/>
    <dgm:cxn modelId="{726608E8-F21F-4AB5-A15F-87679BACD60B}" type="presParOf" srcId="{F3363202-6B98-4940-BA2B-C20C8B4EA2B7}" destId="{58FC274F-F067-4C64-8EEE-B04EB1296F55}" srcOrd="0" destOrd="0" presId="urn:microsoft.com/office/officeart/2005/8/layout/hList1"/>
    <dgm:cxn modelId="{317519BB-CFBC-4423-9DEB-ABBD1B09462A}" type="presParOf" srcId="{58FC274F-F067-4C64-8EEE-B04EB1296F55}" destId="{92436C8A-8317-4651-9110-BAECAF004881}" srcOrd="0" destOrd="0" presId="urn:microsoft.com/office/officeart/2005/8/layout/hList1"/>
    <dgm:cxn modelId="{D8AFBC26-97B5-443C-9FD8-3A3D7EB3983B}" type="presParOf" srcId="{58FC274F-F067-4C64-8EEE-B04EB1296F55}" destId="{13B2B547-F8D5-4049-9DAC-0D7EF23C35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A866-F803-4127-A344-41877A3E364F}">
      <dsp:nvSpPr>
        <dsp:cNvPr id="0" name=""/>
        <dsp:cNvSpPr/>
      </dsp:nvSpPr>
      <dsp:spPr>
        <a:xfrm rot="5400000">
          <a:off x="-214666" y="215033"/>
          <a:ext cx="1431109" cy="1001776"/>
        </a:xfrm>
        <a:prstGeom prst="chevron">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1</a:t>
          </a:r>
          <a:endParaRPr lang="en-US" sz="2400" kern="1200" dirty="0"/>
        </a:p>
      </dsp:txBody>
      <dsp:txXfrm rot="-5400000">
        <a:off x="1" y="501254"/>
        <a:ext cx="1001776" cy="429333"/>
      </dsp:txXfrm>
    </dsp:sp>
    <dsp:sp modelId="{5D0B9D58-E629-40A3-AB09-FB00B16B723B}">
      <dsp:nvSpPr>
        <dsp:cNvPr id="0" name=""/>
        <dsp:cNvSpPr/>
      </dsp:nvSpPr>
      <dsp:spPr>
        <a:xfrm rot="5400000">
          <a:off x="4099777" y="-3098000"/>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(Q3 2019): </a:t>
          </a:r>
          <a:r>
            <a:rPr lang="en-US" sz="1900" kern="1200" spc="-10" dirty="0" smtClean="0">
              <a:latin typeface="Arial" panose="020B0604020202020204" pitchFamily="34" charset="0"/>
              <a:ea typeface="Calibri" panose="020F0502020204030204" pitchFamily="34" charset="0"/>
              <a:cs typeface="Times New Roman" panose="02020603050405020304" pitchFamily="18" charset="0"/>
            </a:rPr>
            <a:t>Pilot program for ESO only began in July.  In August and September OSCIO employees received the monthly phishing simulation emails for additional testing purposes. </a:t>
          </a:r>
          <a:endParaRPr lang="en-US" sz="1900" kern="1200" dirty="0"/>
        </a:p>
      </dsp:txBody>
      <dsp:txXfrm rot="-5400000">
        <a:off x="1001776" y="45411"/>
        <a:ext cx="7080813" cy="839401"/>
      </dsp:txXfrm>
    </dsp:sp>
    <dsp:sp modelId="{587EE497-367B-4310-8D6C-50693847EC6C}">
      <dsp:nvSpPr>
        <dsp:cNvPr id="0" name=""/>
        <dsp:cNvSpPr/>
      </dsp:nvSpPr>
      <dsp:spPr>
        <a:xfrm rot="5400000">
          <a:off x="-214666" y="1501237"/>
          <a:ext cx="1431109" cy="1001776"/>
        </a:xfrm>
        <a:prstGeom prst="chevron">
          <a:avLst/>
        </a:prstGeom>
        <a:solidFill>
          <a:schemeClr val="accent1">
            <a:lumMod val="60000"/>
            <a:lumOff val="4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2</a:t>
          </a:r>
          <a:endParaRPr lang="en-US" sz="2400" kern="1200" dirty="0"/>
        </a:p>
      </dsp:txBody>
      <dsp:txXfrm rot="-5400000">
        <a:off x="1" y="1787458"/>
        <a:ext cx="1001776" cy="429333"/>
      </dsp:txXfrm>
    </dsp:sp>
    <dsp:sp modelId="{C8A7EA7E-B648-4626-ADA1-1D73A63925FF}">
      <dsp:nvSpPr>
        <dsp:cNvPr id="0" name=""/>
        <dsp:cNvSpPr/>
      </dsp:nvSpPr>
      <dsp:spPr>
        <a:xfrm rot="5400000">
          <a:off x="4099777" y="-1811429"/>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(Q4 2019): </a:t>
          </a:r>
          <a:r>
            <a:rPr lang="en-US" sz="1900" kern="1200" spc="-10" dirty="0" smtClean="0">
              <a:latin typeface="Arial" panose="020B0604020202020204" pitchFamily="34" charset="0"/>
              <a:ea typeface="Calibri" panose="020F0502020204030204" pitchFamily="34" charset="0"/>
              <a:cs typeface="Times New Roman" panose="02020603050405020304" pitchFamily="18" charset="0"/>
            </a:rPr>
            <a:t>All DAS employees began receiving the monthly phishing simulation emails for testing purposes.</a:t>
          </a:r>
          <a:endParaRPr lang="en-US" sz="1900" kern="1200" dirty="0"/>
        </a:p>
      </dsp:txBody>
      <dsp:txXfrm rot="-5400000">
        <a:off x="1001776" y="1331982"/>
        <a:ext cx="7080813" cy="839401"/>
      </dsp:txXfrm>
    </dsp:sp>
    <dsp:sp modelId="{53900EBE-CBE5-4B9B-8383-7A8A0F0D1DC2}">
      <dsp:nvSpPr>
        <dsp:cNvPr id="0" name=""/>
        <dsp:cNvSpPr/>
      </dsp:nvSpPr>
      <dsp:spPr>
        <a:xfrm rot="5400000">
          <a:off x="-214666" y="2787442"/>
          <a:ext cx="1431109" cy="1001776"/>
        </a:xfrm>
        <a:prstGeom prst="chevron">
          <a:avLst/>
        </a:prstGeom>
        <a:solidFill>
          <a:schemeClr val="accent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3</a:t>
          </a:r>
          <a:endParaRPr lang="en-US" sz="2400" kern="1200" dirty="0"/>
        </a:p>
      </dsp:txBody>
      <dsp:txXfrm rot="-5400000">
        <a:off x="1" y="3073663"/>
        <a:ext cx="1001776" cy="429333"/>
      </dsp:txXfrm>
    </dsp:sp>
    <dsp:sp modelId="{C59D9010-9468-44A7-A1D6-0F86A94A2250}">
      <dsp:nvSpPr>
        <dsp:cNvPr id="0" name=""/>
        <dsp:cNvSpPr/>
      </dsp:nvSpPr>
      <dsp:spPr>
        <a:xfrm rot="5400000">
          <a:off x="4099777" y="-525225"/>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(Q1 2020</a:t>
          </a:r>
          <a:r>
            <a:rPr lang="en-US" sz="1900" b="1" kern="1200" spc="-10" dirty="0" smtClean="0">
              <a:latin typeface="Arial" panose="020B0604020202020204" pitchFamily="34" charset="0"/>
              <a:ea typeface="Calibri" panose="020F0502020204030204" pitchFamily="34" charset="0"/>
              <a:cs typeface="Arial" panose="020B0604020202020204" pitchFamily="34" charset="0"/>
            </a:rPr>
            <a:t>): </a:t>
          </a:r>
          <a:r>
            <a:rPr lang="en-US" sz="1900" kern="1200" dirty="0" smtClean="0">
              <a:latin typeface="Arial" panose="020B0604020202020204" pitchFamily="34" charset="0"/>
              <a:cs typeface="Arial" panose="020B0604020202020204" pitchFamily="34" charset="0"/>
            </a:rPr>
            <a:t>Agencies as determined began receiving the monthly phishing simulation emails. Email delivery is staggered across each month, ongoing for all agency staff. </a:t>
          </a:r>
          <a:endParaRPr lang="en-US" sz="1900" kern="1200" dirty="0">
            <a:latin typeface="Arial" panose="020B0604020202020204" pitchFamily="34" charset="0"/>
            <a:cs typeface="Arial" panose="020B0604020202020204" pitchFamily="34" charset="0"/>
          </a:endParaRPr>
        </a:p>
      </dsp:txBody>
      <dsp:txXfrm rot="-5400000">
        <a:off x="1001776" y="2618186"/>
        <a:ext cx="7080813" cy="839401"/>
      </dsp:txXfrm>
    </dsp:sp>
    <dsp:sp modelId="{57E5BF73-B79D-449C-8801-366914A9D1B2}">
      <dsp:nvSpPr>
        <dsp:cNvPr id="0" name=""/>
        <dsp:cNvSpPr/>
      </dsp:nvSpPr>
      <dsp:spPr>
        <a:xfrm rot="5400000">
          <a:off x="-214666" y="4073646"/>
          <a:ext cx="1431109" cy="1001776"/>
        </a:xfrm>
        <a:prstGeom prst="chevron">
          <a:avLst/>
        </a:prstGeom>
        <a:solidFill>
          <a:schemeClr val="accent1">
            <a:lumMod val="75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Phase 4</a:t>
          </a:r>
          <a:endParaRPr lang="en-US" sz="2400" kern="1200" dirty="0"/>
        </a:p>
      </dsp:txBody>
      <dsp:txXfrm rot="-5400000">
        <a:off x="1" y="4359867"/>
        <a:ext cx="1001776" cy="429333"/>
      </dsp:txXfrm>
    </dsp:sp>
    <dsp:sp modelId="{F03CDEDA-447A-463E-9EE0-853AF5E5DF6A}">
      <dsp:nvSpPr>
        <dsp:cNvPr id="0" name=""/>
        <dsp:cNvSpPr/>
      </dsp:nvSpPr>
      <dsp:spPr>
        <a:xfrm rot="5400000">
          <a:off x="4099777" y="760979"/>
          <a:ext cx="930221" cy="71262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10" dirty="0" smtClean="0">
              <a:latin typeface="Arial" panose="020B0604020202020204" pitchFamily="34" charset="0"/>
              <a:ea typeface="Calibri" panose="020F0502020204030204" pitchFamily="34" charset="0"/>
              <a:cs typeface="Times New Roman" panose="02020603050405020304" pitchFamily="18" charset="0"/>
            </a:rPr>
            <a:t>(Q2+ 2020): </a:t>
          </a:r>
          <a:r>
            <a:rPr lang="en-US" sz="1900" kern="1200"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endParaRPr lang="en-US" sz="1900" kern="1200" dirty="0">
            <a:latin typeface="Arial" panose="020B0604020202020204" pitchFamily="34" charset="0"/>
            <a:cs typeface="Arial" panose="020B0604020202020204" pitchFamily="34" charset="0"/>
          </a:endParaRPr>
        </a:p>
      </dsp:txBody>
      <dsp:txXfrm rot="-5400000">
        <a:off x="1001776" y="3904390"/>
        <a:ext cx="7080813" cy="83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6C8A-8317-4651-9110-BAECAF004881}">
      <dsp:nvSpPr>
        <dsp:cNvPr id="0" name=""/>
        <dsp:cNvSpPr/>
      </dsp:nvSpPr>
      <dsp:spPr>
        <a:xfrm>
          <a:off x="0" y="245564"/>
          <a:ext cx="8128000" cy="1872000"/>
        </a:xfrm>
        <a:prstGeom prst="rect">
          <a:avLst/>
        </a:prstGeom>
        <a:solidFill>
          <a:schemeClr val="tx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Phishing Simulation Email Traits</a:t>
          </a:r>
          <a:endParaRPr lang="en-US" sz="3200" b="1" kern="1200" dirty="0"/>
        </a:p>
      </dsp:txBody>
      <dsp:txXfrm>
        <a:off x="0" y="245564"/>
        <a:ext cx="8128000" cy="1872000"/>
      </dsp:txXfrm>
    </dsp:sp>
    <dsp:sp modelId="{13B2B547-F8D5-4049-9DAC-0D7EF23C3560}">
      <dsp:nvSpPr>
        <dsp:cNvPr id="0" name=""/>
        <dsp:cNvSpPr/>
      </dsp:nvSpPr>
      <dsp:spPr>
        <a:xfrm>
          <a:off x="0" y="2117564"/>
          <a:ext cx="8128000" cy="2854800"/>
        </a:xfrm>
        <a:prstGeom prst="rect">
          <a:avLst/>
        </a:prstGeom>
        <a:solidFill>
          <a:schemeClr val="dk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May or may not have business relevance</a:t>
          </a:r>
          <a:endParaRPr lang="en-US" sz="1800" kern="1200" dirty="0"/>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Slightly above what is considered SPAM</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Used for baseline and monthly testing</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latin typeface="Arial" panose="020B0604020202020204" pitchFamily="34" charset="0"/>
              <a:ea typeface="Calibri" panose="020F0502020204030204" pitchFamily="34" charset="0"/>
              <a:cs typeface="Times New Roman" panose="02020603050405020304" pitchFamily="18" charset="0"/>
            </a:rPr>
            <a:t>All new and existing employees</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rPr>
            <a:t>Complexity will vary</a:t>
          </a: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Email delivery is staggered across each month, ongoing for all agency staff. </a:t>
          </a:r>
          <a:endParaRPr lang="en-US" sz="1800" kern="1200" spc="-10" dirty="0" smtClean="0">
            <a:effectLst/>
            <a:latin typeface="Arial" panose="020B0604020202020204" pitchFamily="34" charset="0"/>
            <a:ea typeface="Calibri" panose="020F0502020204030204" pitchFamily="34" charset="0"/>
            <a:cs typeface="Times New Roman" panose="02020603050405020304" pitchFamily="18" charset="0"/>
          </a:endParaRPr>
        </a:p>
      </dsp:txBody>
      <dsp:txXfrm>
        <a:off x="0" y="2117564"/>
        <a:ext cx="812800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F946761-654D-4405-B8D5-0644DAB82019}" type="datetimeFigureOut">
              <a:rPr lang="en-US" smtClean="0"/>
              <a:t>11/10/2020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237A9E-A23D-4D52-B9E3-100F02373258}" type="slidenum">
              <a:rPr lang="en-US" smtClean="0"/>
              <a:t>‹#›</a:t>
            </a:fld>
            <a:endParaRPr lang="en-US" dirty="0"/>
          </a:p>
        </p:txBody>
      </p:sp>
    </p:spTree>
    <p:extLst>
      <p:ext uri="{BB962C8B-B14F-4D97-AF65-F5344CB8AC3E}">
        <p14:creationId xmlns:p14="http://schemas.microsoft.com/office/powerpoint/2010/main" val="373273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Sponsor:</a:t>
            </a:r>
            <a:r>
              <a:rPr lang="en-US" dirty="0" smtClean="0"/>
              <a:t> Kristine Cornett</a:t>
            </a:r>
          </a:p>
          <a:p>
            <a:r>
              <a:rPr lang="en-US" dirty="0" smtClean="0"/>
              <a:t>CSS Security Awareness &amp; Training Program Coordinator: Andra Tom </a:t>
            </a:r>
          </a:p>
        </p:txBody>
      </p:sp>
      <p:sp>
        <p:nvSpPr>
          <p:cNvPr id="4" name="Slide Number Placeholder 3"/>
          <p:cNvSpPr>
            <a:spLocks noGrp="1"/>
          </p:cNvSpPr>
          <p:nvPr>
            <p:ph type="sldNum" sz="quarter" idx="10"/>
          </p:nvPr>
        </p:nvSpPr>
        <p:spPr/>
        <p:txBody>
          <a:bodyPr/>
          <a:lstStyle/>
          <a:p>
            <a:fld id="{00237A9E-A23D-4D52-B9E3-100F02373258}" type="slidenum">
              <a:rPr lang="en-US" smtClean="0"/>
              <a:t>1</a:t>
            </a:fld>
            <a:endParaRPr lang="en-US" dirty="0"/>
          </a:p>
        </p:txBody>
      </p:sp>
    </p:spTree>
    <p:extLst>
      <p:ext uri="{BB962C8B-B14F-4D97-AF65-F5344CB8AC3E}">
        <p14:creationId xmlns:p14="http://schemas.microsoft.com/office/powerpoint/2010/main" val="152753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endParaRPr lang="en-US" dirty="0"/>
          </a:p>
          <a:p>
            <a:r>
              <a:rPr lang="en-US" b="1" dirty="0"/>
              <a:t>OTHER FAQs</a:t>
            </a:r>
          </a:p>
          <a:p>
            <a:endParaRPr lang="en-US" dirty="0"/>
          </a:p>
          <a:p>
            <a:r>
              <a:rPr lang="en-US" b="1" dirty="0" smtClean="0"/>
              <a:t>Who can I contact</a:t>
            </a:r>
            <a:r>
              <a:rPr lang="en-US" b="1" baseline="0" dirty="0" smtClean="0"/>
              <a:t> if I have questions?</a:t>
            </a:r>
          </a:p>
          <a:p>
            <a:r>
              <a:rPr lang="en-US" b="0" baseline="0" dirty="0" smtClean="0"/>
              <a:t>You can contact CSS at security.training@Oregon.gov with any questions.</a:t>
            </a:r>
          </a:p>
          <a:p>
            <a:endParaRPr lang="en-US" b="0" dirty="0" smtClean="0"/>
          </a:p>
          <a:p>
            <a:r>
              <a:rPr lang="en-US" b="1" dirty="0" smtClean="0"/>
              <a:t>Why </a:t>
            </a:r>
            <a:r>
              <a:rPr lang="en-US" b="1" dirty="0"/>
              <a:t>is this </a:t>
            </a:r>
            <a:r>
              <a:rPr lang="en-US" b="1" dirty="0" smtClean="0"/>
              <a:t>awareness program happening</a:t>
            </a:r>
            <a:r>
              <a:rPr lang="en-US" b="1" dirty="0"/>
              <a:t>?</a:t>
            </a:r>
            <a:endParaRPr lang="en-US" dirty="0"/>
          </a:p>
          <a:p>
            <a:r>
              <a:rPr lang="en-US" dirty="0"/>
              <a:t>This </a:t>
            </a:r>
            <a:r>
              <a:rPr lang="en-US" dirty="0" smtClean="0"/>
              <a:t>awareness program </a:t>
            </a:r>
            <a:r>
              <a:rPr lang="en-US" dirty="0"/>
              <a:t>will help increase information security for the State of Oregon by teaching employees how to identify a malicious phishing email and take appropriate action. As a result of </a:t>
            </a:r>
            <a:r>
              <a:rPr lang="en-US" dirty="0" smtClean="0"/>
              <a:t>the program, </a:t>
            </a:r>
            <a:r>
              <a:rPr lang="en-US" dirty="0"/>
              <a:t>State of Oregon Employees will be even better stewards of Oregonian’s data.</a:t>
            </a:r>
          </a:p>
          <a:p>
            <a:endParaRPr lang="en-US" dirty="0"/>
          </a:p>
          <a:p>
            <a:r>
              <a:rPr lang="en-US" b="1" dirty="0"/>
              <a:t>What happens if I click on a link?</a:t>
            </a:r>
            <a:endParaRPr lang="en-US" dirty="0"/>
          </a:p>
          <a:p>
            <a:r>
              <a:rPr lang="en-US" dirty="0"/>
              <a:t>When an employee responds to a phishing simulation email for the first </a:t>
            </a:r>
            <a:r>
              <a:rPr lang="en-US" dirty="0" smtClean="0"/>
              <a:t>time they </a:t>
            </a:r>
            <a:r>
              <a:rPr lang="en-US" dirty="0"/>
              <a:t>will be directed to landing page and provided with feedback. The feedback informs the employee they responded to a phishing simulation email, provides information on how they could have detected it, and how to avoid these types of emails in the future. </a:t>
            </a:r>
            <a:r>
              <a:rPr lang="en-US" dirty="0" smtClean="0"/>
              <a:t>They</a:t>
            </a:r>
            <a:r>
              <a:rPr lang="en-US" baseline="0" dirty="0" smtClean="0"/>
              <a:t> may</a:t>
            </a:r>
            <a:r>
              <a:rPr lang="en-US" dirty="0" smtClean="0"/>
              <a:t> </a:t>
            </a:r>
            <a:r>
              <a:rPr lang="en-US" dirty="0"/>
              <a:t>also be provided with additional resources to help reinforce key learning objectives. </a:t>
            </a:r>
          </a:p>
          <a:p>
            <a:endParaRPr lang="en-US" b="1" dirty="0" smtClean="0"/>
          </a:p>
          <a:p>
            <a:r>
              <a:rPr lang="en-US" b="1" dirty="0"/>
              <a:t>What is the difference between a phishing </a:t>
            </a:r>
            <a:r>
              <a:rPr lang="en-US" b="1" dirty="0" smtClean="0"/>
              <a:t>simulation </a:t>
            </a:r>
            <a:r>
              <a:rPr lang="en-US" b="1" dirty="0"/>
              <a:t>email and a regular phishing email?</a:t>
            </a:r>
            <a:endParaRPr lang="en-US" dirty="0"/>
          </a:p>
          <a:p>
            <a:r>
              <a:rPr lang="en-US" dirty="0"/>
              <a:t>The difference is </a:t>
            </a:r>
            <a:r>
              <a:rPr lang="en-US" dirty="0" smtClean="0"/>
              <a:t>EIS/CSS’s </a:t>
            </a:r>
            <a:r>
              <a:rPr lang="en-US" dirty="0"/>
              <a:t>phishing </a:t>
            </a:r>
            <a:r>
              <a:rPr lang="en-US" dirty="0" smtClean="0"/>
              <a:t>simulation </a:t>
            </a:r>
            <a:r>
              <a:rPr lang="en-US" dirty="0"/>
              <a:t>emails will not harm our staff or expose the state’s data in any way. They are designed to increase awareness and provide education. This </a:t>
            </a:r>
            <a:r>
              <a:rPr lang="en-US" dirty="0" smtClean="0"/>
              <a:t>program </a:t>
            </a:r>
            <a:r>
              <a:rPr lang="en-US" dirty="0"/>
              <a:t>will help us identify how many employees are responding to phishing emails by clicking on potentially malicious links and how many report the suspicious emails.</a:t>
            </a:r>
          </a:p>
          <a:p>
            <a:endParaRPr lang="en-US" dirty="0"/>
          </a:p>
          <a:p>
            <a:r>
              <a:rPr lang="en-US" b="1" dirty="0"/>
              <a:t>What do I do when I receive a suspicious email?</a:t>
            </a:r>
            <a:endParaRPr lang="en-US" dirty="0"/>
          </a:p>
          <a:p>
            <a:r>
              <a:rPr lang="en-US" dirty="0"/>
              <a:t>When you receive a suspicious </a:t>
            </a:r>
            <a:r>
              <a:rPr lang="en-US" dirty="0" smtClean="0"/>
              <a:t>email (real or simulation), </a:t>
            </a:r>
            <a:r>
              <a:rPr lang="en-US" dirty="0"/>
              <a:t>continue to follow the </a:t>
            </a:r>
            <a:r>
              <a:rPr lang="en-US" dirty="0" smtClean="0"/>
              <a:t>reporting process </a:t>
            </a:r>
            <a:r>
              <a:rPr lang="en-US" dirty="0"/>
              <a:t>that your agency already has in place. </a:t>
            </a:r>
            <a:endParaRPr lang="en-US" dirty="0" smtClean="0"/>
          </a:p>
          <a:p>
            <a:endParaRPr lang="en-US" b="1" dirty="0" smtClean="0"/>
          </a:p>
          <a:p>
            <a:r>
              <a:rPr lang="en-US" b="1" dirty="0" smtClean="0"/>
              <a:t>What </a:t>
            </a:r>
            <a:r>
              <a:rPr lang="en-US" b="1" dirty="0"/>
              <a:t>are the consequences if I </a:t>
            </a:r>
            <a:r>
              <a:rPr lang="en-US" b="1" dirty="0" smtClean="0"/>
              <a:t>continue to click </a:t>
            </a:r>
            <a:r>
              <a:rPr lang="en-US" b="1" dirty="0"/>
              <a:t>on </a:t>
            </a:r>
            <a:r>
              <a:rPr lang="en-US" b="1" dirty="0" smtClean="0"/>
              <a:t>the links </a:t>
            </a:r>
            <a:r>
              <a:rPr lang="en-US" b="1" dirty="0"/>
              <a:t>in </a:t>
            </a:r>
            <a:r>
              <a:rPr lang="en-US" b="1" dirty="0" smtClean="0"/>
              <a:t>the </a:t>
            </a:r>
            <a:r>
              <a:rPr lang="en-US" b="1" dirty="0"/>
              <a:t>phishing simulation emails?</a:t>
            </a:r>
            <a:endParaRPr lang="en-US" dirty="0"/>
          </a:p>
          <a:p>
            <a:r>
              <a:rPr lang="en-US" dirty="0"/>
              <a:t>Employees that continue to respond to multiple phishing simulation emails will receive increased training and feedback to help raise their awareness of phishing threats. No punitive action will be taken </a:t>
            </a:r>
            <a:r>
              <a:rPr lang="en-US" dirty="0" smtClean="0"/>
              <a:t>by Cyber Security Services.</a:t>
            </a:r>
            <a:endParaRPr lang="en-US" dirty="0"/>
          </a:p>
          <a:p>
            <a:endParaRPr lang="en-US" dirty="0"/>
          </a:p>
          <a:p>
            <a:r>
              <a:rPr lang="en-US" b="1" dirty="0"/>
              <a:t>Will the results of the </a:t>
            </a:r>
            <a:r>
              <a:rPr lang="en-US" b="1" smtClean="0"/>
              <a:t>phishing</a:t>
            </a:r>
            <a:r>
              <a:rPr lang="en-US" b="1" baseline="0" smtClean="0"/>
              <a:t> program</a:t>
            </a:r>
            <a:r>
              <a:rPr lang="en-US" b="1" smtClean="0"/>
              <a:t> </a:t>
            </a:r>
            <a:r>
              <a:rPr lang="en-US" b="1" dirty="0"/>
              <a:t>be recorded somewhere?</a:t>
            </a:r>
            <a:endParaRPr lang="en-US" dirty="0"/>
          </a:p>
          <a:p>
            <a:r>
              <a:rPr lang="en-US" dirty="0" smtClean="0"/>
              <a:t>Cyber Security Services will </a:t>
            </a:r>
            <a:r>
              <a:rPr lang="en-US" dirty="0"/>
              <a:t>be providing </a:t>
            </a:r>
            <a:r>
              <a:rPr lang="en-US" dirty="0" smtClean="0"/>
              <a:t>at least quarterly</a:t>
            </a:r>
            <a:r>
              <a:rPr lang="en-US" baseline="0" dirty="0" smtClean="0"/>
              <a:t> </a:t>
            </a:r>
            <a:r>
              <a:rPr lang="en-US" dirty="0" smtClean="0"/>
              <a:t>reports </a:t>
            </a:r>
            <a:r>
              <a:rPr lang="en-US" dirty="0"/>
              <a:t>to all agency directors and CIOs that identify the risks within their agency related to phishing.  </a:t>
            </a:r>
          </a:p>
          <a:p>
            <a:endParaRPr lang="en-US" dirty="0"/>
          </a:p>
          <a:p>
            <a:r>
              <a:rPr lang="en-US" b="1" dirty="0"/>
              <a:t>How long will this be going on?</a:t>
            </a:r>
            <a:endParaRPr lang="en-US" dirty="0"/>
          </a:p>
          <a:p>
            <a:r>
              <a:rPr lang="en-US" dirty="0"/>
              <a:t>Once the program is rolled out to all Executive Branch agencies, the training program will be ongoing.</a:t>
            </a:r>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10</a:t>
            </a:fld>
            <a:endParaRPr lang="en-US" dirty="0"/>
          </a:p>
        </p:txBody>
      </p:sp>
    </p:spTree>
    <p:extLst>
      <p:ext uri="{BB962C8B-B14F-4D97-AF65-F5344CB8AC3E}">
        <p14:creationId xmlns:p14="http://schemas.microsoft.com/office/powerpoint/2010/main" val="368511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majority of data breaches that the State has experienced lately have been due to a phishing email. The goal of this program is to help individuals identify and change risky behavior. </a:t>
            </a:r>
          </a:p>
          <a:p>
            <a:endParaRPr lang="en-US" dirty="0"/>
          </a:p>
          <a:p>
            <a:r>
              <a:rPr lang="en-US" sz="1200" kern="1200" dirty="0" smtClean="0">
                <a:solidFill>
                  <a:schemeClr val="tx1"/>
                </a:solidFill>
                <a:effectLst/>
                <a:latin typeface="+mn-lt"/>
                <a:ea typeface="+mn-ea"/>
                <a:cs typeface="+mn-cs"/>
              </a:rPr>
              <a:t>A phishing awareness program is one of the few information security training techniques that can be easily measured and provides data to gauge effectiveness. </a:t>
            </a:r>
          </a:p>
          <a:p>
            <a:r>
              <a:rPr lang="en-US" sz="1200" kern="1200" dirty="0" smtClean="0">
                <a:solidFill>
                  <a:schemeClr val="tx1"/>
                </a:solidFill>
                <a:effectLst/>
                <a:latin typeface="+mn-lt"/>
                <a:ea typeface="+mn-ea"/>
                <a:cs typeface="+mn-cs"/>
              </a:rPr>
              <a:t>The benefits include: </a:t>
            </a:r>
          </a:p>
          <a:p>
            <a:r>
              <a:rPr lang="en-US" sz="1200"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Engaging staff monthly is </a:t>
            </a:r>
            <a:r>
              <a:rPr lang="en-US" sz="1200" kern="1200" dirty="0" smtClean="0">
                <a:solidFill>
                  <a:schemeClr val="tx1"/>
                </a:solidFill>
                <a:effectLst/>
                <a:latin typeface="+mn-lt"/>
                <a:ea typeface="+mn-ea"/>
                <a:cs typeface="+mn-cs"/>
              </a:rPr>
              <a:t>part of a </a:t>
            </a:r>
            <a:r>
              <a:rPr lang="en-US" sz="1200" kern="1200" dirty="0" smtClean="0">
                <a:solidFill>
                  <a:schemeClr val="tx1"/>
                </a:solidFill>
                <a:effectLst/>
                <a:latin typeface="+mn-lt"/>
                <a:ea typeface="+mn-ea"/>
                <a:cs typeface="+mn-cs"/>
              </a:rPr>
              <a:t>mature </a:t>
            </a:r>
            <a:r>
              <a:rPr lang="en-US" sz="1200" kern="1200" dirty="0" smtClean="0">
                <a:solidFill>
                  <a:schemeClr val="tx1"/>
                </a:solidFill>
                <a:effectLst/>
                <a:latin typeface="+mn-lt"/>
                <a:ea typeface="+mn-ea"/>
                <a:cs typeface="+mn-cs"/>
              </a:rPr>
              <a:t>information security awareness program. </a:t>
            </a:r>
          </a:p>
          <a:p>
            <a:r>
              <a:rPr lang="en-US" sz="1200" kern="12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Allows </a:t>
            </a:r>
            <a:r>
              <a:rPr lang="en-US" sz="1200" kern="1200" dirty="0" smtClean="0">
                <a:solidFill>
                  <a:schemeClr val="tx1"/>
                </a:solidFill>
                <a:effectLst/>
                <a:latin typeface="+mn-lt"/>
                <a:ea typeface="+mn-ea"/>
                <a:cs typeface="+mn-cs"/>
              </a:rPr>
              <a:t>for targeted awareness campaigns </a:t>
            </a:r>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high-risk end user groups (e.g., new employees, staff dealing with financial transactions or employee records, stewards handling highly sensitive data, IT staff with admin privileges). </a:t>
            </a:r>
          </a:p>
          <a:p>
            <a:r>
              <a:rPr lang="en-US" sz="1200"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Allows tracking of metrics </a:t>
            </a:r>
            <a:r>
              <a:rPr lang="en-US" sz="1200" kern="1200" dirty="0" smtClean="0">
                <a:solidFill>
                  <a:schemeClr val="tx1"/>
                </a:solidFill>
                <a:effectLst/>
                <a:latin typeface="+mn-lt"/>
                <a:ea typeface="+mn-ea"/>
                <a:cs typeface="+mn-cs"/>
              </a:rPr>
              <a:t>that best suit the enterprise culture (e.g., click rates—how many click on the message and fall for the scam).</a:t>
            </a:r>
          </a:p>
          <a:p>
            <a:r>
              <a:rPr lang="en-US" sz="1200" kern="1200" dirty="0" smtClean="0">
                <a:solidFill>
                  <a:schemeClr val="tx1"/>
                </a:solidFill>
                <a:effectLst/>
                <a:latin typeface="+mn-lt"/>
                <a:ea typeface="+mn-ea"/>
                <a:cs typeface="+mn-cs"/>
              </a:rPr>
              <a:t>4. Reducing the number of end users who fall for phishing messages. </a:t>
            </a:r>
          </a:p>
          <a:p>
            <a:r>
              <a:rPr lang="en-US" sz="1200" kern="1200" dirty="0" smtClean="0">
                <a:solidFill>
                  <a:schemeClr val="tx1"/>
                </a:solidFill>
                <a:effectLst/>
                <a:latin typeface="+mn-lt"/>
                <a:ea typeface="+mn-ea"/>
                <a:cs typeface="+mn-cs"/>
              </a:rPr>
              <a:t>5. Minimizing risk by training a broader population to be more aware of current phishing scams or threats and understand how to respond appropriately. </a:t>
            </a:r>
          </a:p>
          <a:p>
            <a:r>
              <a:rPr lang="en-US" sz="1200" kern="1200" dirty="0" smtClean="0">
                <a:solidFill>
                  <a:schemeClr val="tx1"/>
                </a:solidFill>
                <a:effectLst/>
                <a:latin typeface="+mn-lt"/>
                <a:ea typeface="+mn-ea"/>
                <a:cs typeface="+mn-cs"/>
              </a:rPr>
              <a:t>6. Identifying end users frequently taking “undesired actions” by falling for phishing emails and using that information to deliver targeted training where it is most needed, when it is needed. </a:t>
            </a:r>
          </a:p>
          <a:p>
            <a:r>
              <a:rPr lang="en-US" sz="1200" kern="1200" dirty="0" smtClean="0">
                <a:solidFill>
                  <a:schemeClr val="tx1"/>
                </a:solidFill>
                <a:effectLst/>
                <a:latin typeface="+mn-lt"/>
                <a:ea typeface="+mn-ea"/>
                <a:cs typeface="+mn-cs"/>
              </a:rPr>
              <a:t>7. Leveraging end-user responses and metrics to identify gaps in existing security awareness materials and tailor materials to fit the training needs of the enterprise. </a:t>
            </a:r>
          </a:p>
          <a:p>
            <a:r>
              <a:rPr lang="en-US" sz="1200" kern="1200" dirty="0" smtClean="0">
                <a:solidFill>
                  <a:schemeClr val="tx1"/>
                </a:solidFill>
                <a:effectLst/>
                <a:latin typeface="+mn-lt"/>
                <a:ea typeface="+mn-ea"/>
                <a:cs typeface="+mn-cs"/>
              </a:rPr>
              <a:t>8. Providing end users with real-time, tangible feedback. </a:t>
            </a:r>
          </a:p>
          <a:p>
            <a:r>
              <a:rPr lang="en-US" sz="1200" kern="1200" dirty="0" smtClean="0">
                <a:solidFill>
                  <a:schemeClr val="tx1"/>
                </a:solidFill>
                <a:effectLst/>
                <a:latin typeface="+mn-lt"/>
                <a:ea typeface="+mn-ea"/>
                <a:cs typeface="+mn-cs"/>
              </a:rPr>
              <a:t>9. Offering end users a sense of accountability (i.e., cybersecurity is everyone’s responsibility) and helping everyone be prepared for potential cyberattacks.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A9E-A23D-4D52-B9E3-100F02373258}" type="slidenum">
              <a:rPr lang="en-US" smtClean="0"/>
              <a:t>2</a:t>
            </a:fld>
            <a:endParaRPr lang="en-US" dirty="0"/>
          </a:p>
        </p:txBody>
      </p:sp>
    </p:spTree>
    <p:extLst>
      <p:ext uri="{BB962C8B-B14F-4D97-AF65-F5344CB8AC3E}">
        <p14:creationId xmlns:p14="http://schemas.microsoft.com/office/powerpoint/2010/main" val="207560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the we understand the shared responsibilities</a:t>
            </a:r>
            <a:r>
              <a:rPr lang="en-US" baseline="0" dirty="0" smtClean="0"/>
              <a:t> of the program</a:t>
            </a:r>
            <a:r>
              <a:rPr lang="en-US" dirty="0" smtClean="0"/>
              <a:t> </a:t>
            </a:r>
          </a:p>
          <a:p>
            <a:r>
              <a:rPr lang="en-US" dirty="0" smtClean="0"/>
              <a:t>CSS is responsible for the majority of the lift but there are a few things that agencies will be asked to do to ensure the success of the program.</a:t>
            </a:r>
          </a:p>
          <a:p>
            <a:r>
              <a:rPr lang="en-US" dirty="0" smtClean="0"/>
              <a:t>CSS will communicate with agency leaders and teams, provide resources and implement the phishing program. We will also report the data </a:t>
            </a:r>
            <a:r>
              <a:rPr lang="en-US" dirty="0" smtClean="0"/>
              <a:t>quarterly </a:t>
            </a:r>
            <a:r>
              <a:rPr lang="en-US" dirty="0" smtClean="0"/>
              <a:t>to CSS </a:t>
            </a:r>
            <a:r>
              <a:rPr lang="en-US" dirty="0" smtClean="0"/>
              <a:t>managers,</a:t>
            </a:r>
            <a:r>
              <a:rPr lang="en-US" baseline="0" dirty="0" smtClean="0"/>
              <a:t> </a:t>
            </a:r>
            <a:r>
              <a:rPr lang="en-US" dirty="0" smtClean="0"/>
              <a:t>agency </a:t>
            </a:r>
            <a:r>
              <a:rPr lang="en-US" dirty="0" smtClean="0"/>
              <a:t>directors and CIOs.</a:t>
            </a:r>
          </a:p>
          <a:p>
            <a:r>
              <a:rPr lang="en-US" dirty="0" smtClean="0"/>
              <a:t>Agencies will communicate with their </a:t>
            </a:r>
            <a:r>
              <a:rPr lang="en-US" dirty="0" smtClean="0"/>
              <a:t>staff in </a:t>
            </a:r>
            <a:r>
              <a:rPr lang="en-US" dirty="0" smtClean="0"/>
              <a:t>a timely manner. </a:t>
            </a:r>
          </a:p>
          <a:p>
            <a:r>
              <a:rPr lang="en-US" dirty="0" smtClean="0"/>
              <a:t>	</a:t>
            </a:r>
            <a:r>
              <a:rPr lang="en-US" dirty="0" smtClean="0"/>
              <a:t>2 </a:t>
            </a:r>
            <a:r>
              <a:rPr lang="en-US" dirty="0" smtClean="0"/>
              <a:t>weeks prior discussing with </a:t>
            </a:r>
            <a:r>
              <a:rPr lang="en-US" dirty="0" smtClean="0"/>
              <a:t>managers at minimum</a:t>
            </a:r>
            <a:endParaRPr lang="en-US" dirty="0" smtClean="0"/>
          </a:p>
          <a:p>
            <a:r>
              <a:rPr lang="en-US" dirty="0" smtClean="0"/>
              <a:t>	</a:t>
            </a:r>
            <a:r>
              <a:rPr lang="en-US" dirty="0" smtClean="0"/>
              <a:t>1 </a:t>
            </a:r>
            <a:r>
              <a:rPr lang="en-US" dirty="0" smtClean="0"/>
              <a:t>weeks prior notifying </a:t>
            </a:r>
            <a:r>
              <a:rPr lang="en-US" dirty="0" smtClean="0"/>
              <a:t>staff at minimum</a:t>
            </a:r>
            <a:endParaRPr lang="en-US" dirty="0" smtClean="0"/>
          </a:p>
          <a:p>
            <a:r>
              <a:rPr lang="en-US" dirty="0" smtClean="0"/>
              <a:t>	reminder a few days before implementation at minimum. </a:t>
            </a:r>
          </a:p>
          <a:p>
            <a:r>
              <a:rPr lang="en-US" dirty="0" smtClean="0"/>
              <a:t>We have provided email templates, </a:t>
            </a:r>
            <a:r>
              <a:rPr lang="en-US" dirty="0" smtClean="0"/>
              <a:t>PowerPoint presentations </a:t>
            </a:r>
            <a:r>
              <a:rPr lang="en-US" dirty="0" smtClean="0"/>
              <a:t>and other resources that you are welcome to edit and disseminate. </a:t>
            </a:r>
          </a:p>
          <a:p>
            <a:r>
              <a:rPr lang="en-US" baseline="0" dirty="0" smtClean="0"/>
              <a:t>We </a:t>
            </a:r>
            <a:r>
              <a:rPr lang="en-US" baseline="0" dirty="0" smtClean="0"/>
              <a:t>provide all necessary information to whitelist the </a:t>
            </a:r>
            <a:r>
              <a:rPr lang="en-US" baseline="0" dirty="0" smtClean="0"/>
              <a:t>vendor in your spam filtering appliances and web filters. </a:t>
            </a:r>
            <a:r>
              <a:rPr lang="en-US" baseline="0" dirty="0" smtClean="0"/>
              <a:t>This is required in order to prevent any filtering of the simulation.</a:t>
            </a:r>
            <a:endParaRPr lang="en-US" dirty="0" smtClean="0"/>
          </a:p>
          <a:p>
            <a:r>
              <a:rPr lang="en-US" dirty="0" smtClean="0"/>
              <a:t>We will work with agency help teams to report out phishing traffic. We collect help desk traffic related to phishing because of concerns of</a:t>
            </a:r>
            <a:r>
              <a:rPr lang="en-US" baseline="0" dirty="0" smtClean="0"/>
              <a:t> a drastic uptick in traffic for help desk staff with the implementation of the phishing program</a:t>
            </a:r>
            <a:r>
              <a:rPr lang="en-US" baseline="0" dirty="0" smtClean="0"/>
              <a:t>. We also track reporting as an indication of positive behavior change. </a:t>
            </a:r>
            <a:endParaRPr lang="en-US" baseline="0" dirty="0" smtClean="0"/>
          </a:p>
          <a:p>
            <a:r>
              <a:rPr lang="en-US" baseline="0" dirty="0" smtClean="0"/>
              <a:t>Agency IT staff will need to monitor logs to prevent any filtering of the simulation and </a:t>
            </a:r>
            <a:r>
              <a:rPr lang="en-US" baseline="0" dirty="0" smtClean="0"/>
              <a:t>report </a:t>
            </a:r>
            <a:r>
              <a:rPr lang="en-US" baseline="0" dirty="0" smtClean="0"/>
              <a:t>any filtering that </a:t>
            </a:r>
            <a:r>
              <a:rPr lang="en-US" baseline="0" dirty="0" smtClean="0"/>
              <a:t>has occurred ASAP.</a:t>
            </a:r>
            <a:endParaRPr lang="en-US" baseline="0" dirty="0" smtClean="0"/>
          </a:p>
          <a:p>
            <a:r>
              <a:rPr lang="en-US" baseline="0" dirty="0" smtClean="0"/>
              <a:t>CSS will compile agency data and enterprise </a:t>
            </a:r>
            <a:r>
              <a:rPr lang="en-US" baseline="0" dirty="0" smtClean="0"/>
              <a:t>data.</a:t>
            </a:r>
            <a:endParaRPr lang="en-US" baseline="0" dirty="0" smtClean="0"/>
          </a:p>
          <a:p>
            <a:r>
              <a:rPr lang="en-US" baseline="0" dirty="0" smtClean="0"/>
              <a:t>CSS will report data to CSS leadership </a:t>
            </a:r>
            <a:r>
              <a:rPr lang="en-US" baseline="0" dirty="0" smtClean="0"/>
              <a:t>and agencies quarterly.</a:t>
            </a:r>
            <a:endParaRPr lang="en-US" baseline="0" dirty="0" smtClean="0"/>
          </a:p>
        </p:txBody>
      </p:sp>
      <p:sp>
        <p:nvSpPr>
          <p:cNvPr id="4" name="Slide Number Placeholder 3"/>
          <p:cNvSpPr>
            <a:spLocks noGrp="1"/>
          </p:cNvSpPr>
          <p:nvPr>
            <p:ph type="sldNum" sz="quarter" idx="10"/>
          </p:nvPr>
        </p:nvSpPr>
        <p:spPr/>
        <p:txBody>
          <a:bodyPr/>
          <a:lstStyle/>
          <a:p>
            <a:fld id="{00237A9E-A23D-4D52-B9E3-100F02373258}" type="slidenum">
              <a:rPr lang="en-US" smtClean="0"/>
              <a:t>3</a:t>
            </a:fld>
            <a:endParaRPr lang="en-US" dirty="0"/>
          </a:p>
        </p:txBody>
      </p:sp>
    </p:spTree>
    <p:extLst>
      <p:ext uri="{BB962C8B-B14F-4D97-AF65-F5344CB8AC3E}">
        <p14:creationId xmlns:p14="http://schemas.microsoft.com/office/powerpoint/2010/main" val="42791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phishing simulation program will be implemented in four phases.</a:t>
            </a:r>
          </a:p>
          <a:p>
            <a:pPr lvl="0"/>
            <a:r>
              <a:rPr lang="en-US" dirty="0"/>
              <a:t>Phase 1 (Q3 2019): OSCIO employees </a:t>
            </a:r>
            <a:r>
              <a:rPr lang="en-US" dirty="0" smtClean="0"/>
              <a:t>began receiving </a:t>
            </a:r>
            <a:r>
              <a:rPr lang="en-US" dirty="0"/>
              <a:t>the monthly </a:t>
            </a:r>
            <a:r>
              <a:rPr lang="en-US" dirty="0" smtClean="0"/>
              <a:t>phishing simulation </a:t>
            </a:r>
            <a:r>
              <a:rPr lang="en-US" dirty="0"/>
              <a:t>emails for testing purposes. </a:t>
            </a:r>
          </a:p>
          <a:p>
            <a:pPr lvl="0"/>
            <a:r>
              <a:rPr lang="en-US" dirty="0"/>
              <a:t>Phase 2 (Q4 2019): All DAS employees </a:t>
            </a:r>
            <a:r>
              <a:rPr lang="en-US" dirty="0" smtClean="0"/>
              <a:t>began receiving </a:t>
            </a:r>
            <a:r>
              <a:rPr lang="en-US" dirty="0"/>
              <a:t>the monthly phishing </a:t>
            </a:r>
            <a:r>
              <a:rPr lang="en-US" dirty="0" smtClean="0"/>
              <a:t>simulation emails </a:t>
            </a:r>
            <a:r>
              <a:rPr lang="en-US" dirty="0"/>
              <a:t>for testing purposes.</a:t>
            </a:r>
          </a:p>
          <a:p>
            <a:pPr lvl="0"/>
            <a:r>
              <a:rPr lang="en-US" dirty="0"/>
              <a:t>Phase 3 (Q1 2020): </a:t>
            </a:r>
            <a:r>
              <a:rPr lang="en-US" dirty="0" smtClean="0">
                <a:latin typeface="Arial" panose="020B0604020202020204" pitchFamily="34" charset="0"/>
                <a:cs typeface="Arial" panose="020B0604020202020204" pitchFamily="34" charset="0"/>
              </a:rPr>
              <a:t>Agencies as determined began receiving the monthly phishing simulation emails. Email delivery is staggered across each month, ongoing for all agency staff. </a:t>
            </a:r>
          </a:p>
          <a:p>
            <a:pPr lvl="0"/>
            <a:r>
              <a:rPr lang="en-US" dirty="0" smtClean="0"/>
              <a:t>Phase </a:t>
            </a:r>
            <a:r>
              <a:rPr lang="en-US" dirty="0"/>
              <a:t>4 (Q2 </a:t>
            </a:r>
            <a:r>
              <a:rPr lang="en-US" dirty="0" smtClean="0"/>
              <a:t>2020+): </a:t>
            </a:r>
            <a:r>
              <a:rPr lang="en-US" dirty="0" smtClean="0">
                <a:latin typeface="Arial" panose="020B0604020202020204" pitchFamily="34" charset="0"/>
                <a:cs typeface="Arial" panose="020B0604020202020204" pitchFamily="34" charset="0"/>
              </a:rPr>
              <a:t>Subsequent phases mimic previous phases until all executive branch employees receive monthly phishing emails on an ongoing basis.</a:t>
            </a:r>
          </a:p>
          <a:p>
            <a:r>
              <a:rPr lang="en-US" dirty="0" smtClean="0"/>
              <a:t>The phishing</a:t>
            </a:r>
            <a:r>
              <a:rPr lang="en-US" baseline="0" dirty="0" smtClean="0"/>
              <a:t> program implementation schedule will follow the M365 implementation schedule. Starting with Enterprise Email customers.</a:t>
            </a:r>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4</a:t>
            </a:fld>
            <a:endParaRPr lang="en-US" dirty="0"/>
          </a:p>
        </p:txBody>
      </p:sp>
    </p:spTree>
    <p:extLst>
      <p:ext uri="{BB962C8B-B14F-4D97-AF65-F5344CB8AC3E}">
        <p14:creationId xmlns:p14="http://schemas.microsoft.com/office/powerpoint/2010/main" val="213929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will receive phishing simulation emails that resemble real phishing attacks. </a:t>
            </a:r>
          </a:p>
          <a:p>
            <a:r>
              <a:rPr lang="en-US" dirty="0" smtClean="0"/>
              <a:t>Employees </a:t>
            </a:r>
            <a:r>
              <a:rPr lang="en-US" dirty="0"/>
              <a:t>will be provided </a:t>
            </a:r>
            <a:r>
              <a:rPr lang="en-US" dirty="0" smtClean="0"/>
              <a:t>instructions to</a:t>
            </a:r>
            <a:r>
              <a:rPr lang="en-US" baseline="0" dirty="0" smtClean="0"/>
              <a:t> follow their </a:t>
            </a:r>
            <a:r>
              <a:rPr lang="en-US" baseline="0" dirty="0" smtClean="0"/>
              <a:t>agency’s </a:t>
            </a:r>
            <a:r>
              <a:rPr lang="en-US" baseline="0" dirty="0" smtClean="0"/>
              <a:t>current reporting process </a:t>
            </a:r>
            <a:r>
              <a:rPr lang="en-US" dirty="0" smtClean="0"/>
              <a:t>if </a:t>
            </a:r>
            <a:r>
              <a:rPr lang="en-US" dirty="0"/>
              <a:t>they believe they’ve received a real or simulated phishing </a:t>
            </a:r>
            <a:r>
              <a:rPr lang="en-US" dirty="0" smtClean="0"/>
              <a:t>email</a:t>
            </a:r>
            <a:r>
              <a:rPr lang="en-US" dirty="0" smtClean="0"/>
              <a:t>.</a:t>
            </a:r>
          </a:p>
          <a:p>
            <a:r>
              <a:rPr lang="en-US" dirty="0" smtClean="0"/>
              <a:t>Employees will receive a security culture survey</a:t>
            </a:r>
            <a:r>
              <a:rPr lang="en-US" baseline="0" dirty="0" smtClean="0"/>
              <a:t> to measure effectiveness of the phishing program over time.</a:t>
            </a:r>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5</a:t>
            </a:fld>
            <a:endParaRPr lang="en-US" dirty="0"/>
          </a:p>
        </p:txBody>
      </p:sp>
    </p:spTree>
    <p:extLst>
      <p:ext uri="{BB962C8B-B14F-4D97-AF65-F5344CB8AC3E}">
        <p14:creationId xmlns:p14="http://schemas.microsoft.com/office/powerpoint/2010/main" val="86111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37A9E-A23D-4D52-B9E3-100F02373258}" type="slidenum">
              <a:rPr lang="en-US" smtClean="0"/>
              <a:t>6</a:t>
            </a:fld>
            <a:endParaRPr lang="en-US" dirty="0"/>
          </a:p>
        </p:txBody>
      </p:sp>
    </p:spTree>
    <p:extLst>
      <p:ext uri="{BB962C8B-B14F-4D97-AF65-F5344CB8AC3E}">
        <p14:creationId xmlns:p14="http://schemas.microsoft.com/office/powerpoint/2010/main" val="83316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smtClean="0"/>
              <a:t>a real phishing email is </a:t>
            </a:r>
            <a:r>
              <a:rPr lang="en-US" dirty="0" smtClean="0"/>
              <a:t>received and reported </a:t>
            </a:r>
            <a:r>
              <a:rPr lang="en-US" dirty="0" smtClean="0"/>
              <a:t>it can investigated and we can </a:t>
            </a:r>
            <a:r>
              <a:rPr lang="en-US" dirty="0" smtClean="0"/>
              <a:t>possibly:</a:t>
            </a:r>
            <a:endParaRPr lang="en-US" baseline="0" dirty="0" smtClean="0"/>
          </a:p>
          <a:p>
            <a:pPr marL="174708" indent="-174708">
              <a:buFont typeface="Arial" panose="020B0604020202020204" pitchFamily="34" charset="0"/>
              <a:buChar char="•"/>
            </a:pPr>
            <a:r>
              <a:rPr lang="en-US" baseline="0" dirty="0" smtClean="0"/>
              <a:t>Block the sender</a:t>
            </a:r>
          </a:p>
          <a:p>
            <a:pPr marL="174708" indent="-174708">
              <a:buFont typeface="Arial" panose="020B0604020202020204" pitchFamily="34" charset="0"/>
              <a:buChar char="•"/>
            </a:pPr>
            <a:r>
              <a:rPr lang="en-US" baseline="0" dirty="0" smtClean="0"/>
              <a:t>Block the URL</a:t>
            </a:r>
          </a:p>
          <a:p>
            <a:pPr marL="174708" indent="-174708">
              <a:buFont typeface="Arial" panose="020B0604020202020204" pitchFamily="34" charset="0"/>
              <a:buChar char="•"/>
            </a:pPr>
            <a:r>
              <a:rPr lang="en-US" baseline="0" dirty="0" smtClean="0"/>
              <a:t>Change user’s password</a:t>
            </a:r>
          </a:p>
          <a:p>
            <a:r>
              <a:rPr lang="en-US" baseline="0" dirty="0" smtClean="0"/>
              <a:t>An increase in reporting is a key indicator of positive behavior change.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 should follow their agency’s current reporting process. </a:t>
            </a:r>
          </a:p>
          <a:p>
            <a:r>
              <a:rPr lang="en-US" baseline="0" dirty="0" smtClean="0"/>
              <a:t>Talk to your manager if you are unclear of your agency’s reporting process.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237A9E-A23D-4D52-B9E3-100F02373258}" type="slidenum">
              <a:rPr lang="en-US" smtClean="0"/>
              <a:t>7</a:t>
            </a:fld>
            <a:endParaRPr lang="en-US" dirty="0"/>
          </a:p>
        </p:txBody>
      </p:sp>
    </p:spTree>
    <p:extLst>
      <p:ext uri="{BB962C8B-B14F-4D97-AF65-F5344CB8AC3E}">
        <p14:creationId xmlns:p14="http://schemas.microsoft.com/office/powerpoint/2010/main" val="153886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Program</a:t>
            </a:r>
            <a:r>
              <a:rPr lang="en-US" baseline="0" dirty="0" smtClean="0"/>
              <a:t> plan </a:t>
            </a:r>
            <a:r>
              <a:rPr lang="en-US" baseline="0" dirty="0" smtClean="0"/>
              <a:t>was </a:t>
            </a:r>
            <a:r>
              <a:rPr lang="en-US" baseline="0" dirty="0" smtClean="0"/>
              <a:t>approved by DAS CHRO and was vetted by the state labor groups.</a:t>
            </a:r>
          </a:p>
          <a:p>
            <a:pPr marL="174708" indent="-174708">
              <a:buFont typeface="Arial" panose="020B0604020202020204" pitchFamily="34" charset="0"/>
              <a:buChar char="•"/>
            </a:pPr>
            <a:r>
              <a:rPr lang="en-US" baseline="0" dirty="0" smtClean="0"/>
              <a:t>We are taking a non-punitive approach. The Phishing Awareness Program is all about bringing awareness to phishing threats and reducing risk.</a:t>
            </a:r>
          </a:p>
          <a:p>
            <a:pPr marL="174708" indent="-174708">
              <a:buFont typeface="Arial" panose="020B0604020202020204" pitchFamily="34" charset="0"/>
              <a:buChar char="•"/>
            </a:pPr>
            <a:r>
              <a:rPr lang="en-US" baseline="0" dirty="0" smtClean="0"/>
              <a:t>Employees who accidentally respond to a simulated phishing email are taken to a landing page and provided with immediate feedback about phishing threats and how to spot them.</a:t>
            </a:r>
          </a:p>
          <a:p>
            <a:endParaRPr lang="en-US" b="1" baseline="0" dirty="0" smtClean="0"/>
          </a:p>
          <a:p>
            <a:r>
              <a:rPr lang="en-US" b="1" baseline="0" dirty="0" smtClean="0"/>
              <a:t>REPEAT RESPONDER PROGRAM</a:t>
            </a:r>
          </a:p>
          <a:p>
            <a:r>
              <a:rPr lang="en-US" dirty="0"/>
              <a:t>Employees who have responded to </a:t>
            </a:r>
            <a:r>
              <a:rPr lang="en-US" dirty="0" smtClean="0"/>
              <a:t>four </a:t>
            </a:r>
            <a:r>
              <a:rPr lang="en-US" dirty="0"/>
              <a:t>phishing simulation emails in a rolling 12-month period will be enrolled in a repeat responder program. Repeat responders will be </a:t>
            </a:r>
            <a:r>
              <a:rPr lang="en-US" dirty="0" smtClean="0"/>
              <a:t>assigned an </a:t>
            </a:r>
            <a:r>
              <a:rPr lang="en-US" dirty="0"/>
              <a:t>online training </a:t>
            </a:r>
            <a:r>
              <a:rPr lang="en-US" dirty="0" smtClean="0"/>
              <a:t>course.</a:t>
            </a:r>
            <a:r>
              <a:rPr lang="en-US" baseline="0" dirty="0" smtClean="0"/>
              <a:t> If the managers information is correct in the agency’s AD then a </a:t>
            </a:r>
            <a:r>
              <a:rPr lang="en-US" dirty="0" smtClean="0"/>
              <a:t>notification of the employee’s training assignment will be sent</a:t>
            </a:r>
            <a:r>
              <a:rPr lang="en-US" baseline="0" dirty="0" smtClean="0"/>
              <a:t> to </a:t>
            </a:r>
            <a:r>
              <a:rPr lang="en-US" dirty="0" smtClean="0"/>
              <a:t>the </a:t>
            </a:r>
            <a:r>
              <a:rPr lang="en-US" dirty="0"/>
              <a:t>employee’s </a:t>
            </a:r>
            <a:r>
              <a:rPr lang="en-US" dirty="0" smtClean="0"/>
              <a:t>manager. </a:t>
            </a:r>
            <a:endParaRPr lang="en-US" dirty="0"/>
          </a:p>
          <a:p>
            <a:r>
              <a:rPr lang="en-US" dirty="0"/>
              <a:t>The employee’s manager should have a conversation with the employee regarding phishing attempts. </a:t>
            </a:r>
          </a:p>
          <a:p>
            <a:r>
              <a:rPr lang="en-US" dirty="0"/>
              <a:t>The goal of the employee and manager engagement is to better understand why the employee is still responding to potential phishing emails as well as to provide additional best practices around phishing. </a:t>
            </a:r>
          </a:p>
          <a:p>
            <a:r>
              <a:rPr lang="en-US" dirty="0" smtClean="0"/>
              <a:t>Employees </a:t>
            </a:r>
            <a:r>
              <a:rPr lang="en-US" dirty="0"/>
              <a:t>will be removed from the repeat responder program after successfully identifying </a:t>
            </a:r>
            <a:r>
              <a:rPr lang="en-US" dirty="0" smtClean="0"/>
              <a:t>five consecutive</a:t>
            </a:r>
            <a:r>
              <a:rPr lang="en-US" baseline="0" dirty="0" smtClean="0"/>
              <a:t> </a:t>
            </a:r>
            <a:r>
              <a:rPr lang="en-US" dirty="0" smtClean="0"/>
              <a:t>phishing </a:t>
            </a:r>
            <a:r>
              <a:rPr lang="en-US" dirty="0"/>
              <a:t>simulation </a:t>
            </a:r>
            <a:r>
              <a:rPr lang="en-US" dirty="0" smtClean="0"/>
              <a:t>emails in 12 months.</a:t>
            </a:r>
            <a:endParaRPr lang="en-US" dirty="0"/>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8</a:t>
            </a:fld>
            <a:endParaRPr lang="en-US" dirty="0"/>
          </a:p>
        </p:txBody>
      </p:sp>
    </p:spTree>
    <p:extLst>
      <p:ext uri="{BB962C8B-B14F-4D97-AF65-F5344CB8AC3E}">
        <p14:creationId xmlns:p14="http://schemas.microsoft.com/office/powerpoint/2010/main" val="356012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conclusion of each monthly phishing </a:t>
            </a:r>
            <a:r>
              <a:rPr lang="en-US" dirty="0" smtClean="0"/>
              <a:t>simulation campaign</a:t>
            </a:r>
            <a:r>
              <a:rPr lang="en-US" dirty="0"/>
              <a:t>, the Phishing </a:t>
            </a:r>
            <a:r>
              <a:rPr lang="en-US" dirty="0" smtClean="0"/>
              <a:t>Awareness Program </a:t>
            </a:r>
            <a:r>
              <a:rPr lang="en-US" dirty="0"/>
              <a:t>Administrator will </a:t>
            </a:r>
            <a:r>
              <a:rPr lang="en-US" dirty="0" smtClean="0"/>
              <a:t>compile </a:t>
            </a:r>
            <a:r>
              <a:rPr lang="en-US" dirty="0" smtClean="0"/>
              <a:t>results </a:t>
            </a:r>
            <a:r>
              <a:rPr lang="en-US" dirty="0" smtClean="0"/>
              <a:t>for reporting to </a:t>
            </a:r>
            <a:r>
              <a:rPr lang="en-US" dirty="0"/>
              <a:t>the </a:t>
            </a:r>
            <a:r>
              <a:rPr lang="en-US" dirty="0" smtClean="0"/>
              <a:t>CSS </a:t>
            </a:r>
            <a:r>
              <a:rPr lang="en-US" dirty="0" smtClean="0"/>
              <a:t>&amp; agency leadership. </a:t>
            </a:r>
            <a:endParaRPr lang="en-US" dirty="0"/>
          </a:p>
          <a:p>
            <a:r>
              <a:rPr lang="en-US" dirty="0"/>
              <a:t>The Phishing </a:t>
            </a:r>
            <a:r>
              <a:rPr lang="en-US" dirty="0" smtClean="0"/>
              <a:t>Awareness Program </a:t>
            </a:r>
            <a:r>
              <a:rPr lang="en-US" dirty="0"/>
              <a:t>Administrator will </a:t>
            </a:r>
            <a:r>
              <a:rPr lang="en-US" dirty="0" smtClean="0"/>
              <a:t>provide reports </a:t>
            </a:r>
            <a:r>
              <a:rPr lang="en-US" dirty="0"/>
              <a:t>to </a:t>
            </a:r>
            <a:r>
              <a:rPr lang="en-US" dirty="0" smtClean="0"/>
              <a:t>agency</a:t>
            </a:r>
            <a:r>
              <a:rPr lang="en-US" baseline="0" dirty="0" smtClean="0"/>
              <a:t> </a:t>
            </a:r>
            <a:r>
              <a:rPr lang="en-US" baseline="0" dirty="0" smtClean="0"/>
              <a:t>&amp; CSS leadership quarterly. </a:t>
            </a:r>
          </a:p>
          <a:p>
            <a:r>
              <a:rPr lang="en-US" baseline="0" dirty="0" smtClean="0"/>
              <a:t>Access </a:t>
            </a:r>
            <a:r>
              <a:rPr lang="en-US" baseline="0" dirty="0" smtClean="0"/>
              <a:t>to the </a:t>
            </a:r>
            <a:r>
              <a:rPr lang="en-US" baseline="0" dirty="0" smtClean="0"/>
              <a:t>agency’s reporting portal will be granted </a:t>
            </a:r>
            <a:r>
              <a:rPr lang="en-US" baseline="0" dirty="0" smtClean="0"/>
              <a:t>to specified </a:t>
            </a:r>
            <a:r>
              <a:rPr lang="en-US" baseline="0" dirty="0" smtClean="0"/>
              <a:t>agency staff</a:t>
            </a:r>
            <a:r>
              <a:rPr lang="en-US" dirty="0" smtClean="0"/>
              <a:t>. </a:t>
            </a:r>
            <a:endParaRPr lang="en-US" dirty="0"/>
          </a:p>
          <a:p>
            <a:endParaRPr lang="en-US" b="1" dirty="0" smtClean="0"/>
          </a:p>
          <a:p>
            <a:r>
              <a:rPr lang="en-US" b="1" dirty="0" smtClean="0"/>
              <a:t>We’ll be able to gather data on:</a:t>
            </a:r>
          </a:p>
          <a:p>
            <a:pPr marL="291179" indent="-291179">
              <a:buFont typeface="Arial" panose="020B0604020202020204" pitchFamily="34" charset="0"/>
              <a:buChar char="•"/>
            </a:pPr>
            <a:r>
              <a:rPr lang="en-US" dirty="0" smtClean="0">
                <a:latin typeface="Rockwell Extra Bold" panose="02060903040505020403" pitchFamily="18" charset="0"/>
              </a:rPr>
              <a:t>Unique Clicks on URLs</a:t>
            </a:r>
          </a:p>
          <a:p>
            <a:pPr marL="291179" indent="-291179">
              <a:buFont typeface="Arial" panose="020B0604020202020204" pitchFamily="34" charset="0"/>
              <a:buChar char="•"/>
            </a:pPr>
            <a:r>
              <a:rPr lang="en-US" dirty="0" smtClean="0">
                <a:latin typeface="Rockwell Extra Bold" panose="02060903040505020403" pitchFamily="18" charset="0"/>
              </a:rPr>
              <a:t>Opened Attachments</a:t>
            </a:r>
          </a:p>
          <a:p>
            <a:pPr marL="291179" indent="-291179">
              <a:buFont typeface="Arial" panose="020B0604020202020204" pitchFamily="34" charset="0"/>
              <a:buChar char="•"/>
            </a:pPr>
            <a:r>
              <a:rPr lang="en-US" dirty="0" smtClean="0">
                <a:latin typeface="Rockwell Extra Bold" panose="02060903040505020403" pitchFamily="18" charset="0"/>
              </a:rPr>
              <a:t>Data Entry</a:t>
            </a:r>
          </a:p>
          <a:p>
            <a:pPr marL="291179" indent="-291179">
              <a:buFont typeface="Arial" panose="020B0604020202020204" pitchFamily="34" charset="0"/>
              <a:buChar char="•"/>
            </a:pPr>
            <a:r>
              <a:rPr lang="en-US" dirty="0" smtClean="0">
                <a:latin typeface="Rockwell Extra Bold" panose="02060903040505020403" pitchFamily="18" charset="0"/>
              </a:rPr>
              <a:t>Repeat Responders</a:t>
            </a:r>
          </a:p>
          <a:p>
            <a:pPr marL="291179" indent="-291179">
              <a:buFont typeface="Arial" panose="020B0604020202020204" pitchFamily="34" charset="0"/>
              <a:buChar char="•"/>
            </a:pPr>
            <a:r>
              <a:rPr lang="en-US" dirty="0" smtClean="0">
                <a:latin typeface="Rockwell Extra Bold" panose="02060903040505020403" pitchFamily="18" charset="0"/>
              </a:rPr>
              <a:t>Emails Reported</a:t>
            </a:r>
          </a:p>
          <a:p>
            <a:pPr marL="291179" indent="-291179">
              <a:buFont typeface="Arial" panose="020B0604020202020204" pitchFamily="34" charset="0"/>
              <a:buChar char="•"/>
            </a:pPr>
            <a:r>
              <a:rPr lang="en-US" dirty="0" smtClean="0">
                <a:latin typeface="Rockwell Extra Bold" panose="02060903040505020403" pitchFamily="18" charset="0"/>
              </a:rPr>
              <a:t>Trends</a:t>
            </a:r>
          </a:p>
          <a:p>
            <a:pPr marL="291179" indent="-291179">
              <a:buFont typeface="Arial" panose="020B0604020202020204" pitchFamily="34" charset="0"/>
              <a:buChar char="•"/>
            </a:pPr>
            <a:r>
              <a:rPr lang="en-US" dirty="0" smtClean="0">
                <a:latin typeface="Rockwell Extra Bold" panose="02060903040505020403" pitchFamily="18" charset="0"/>
              </a:rPr>
              <a:t>Most Risky Groups (agencies</a:t>
            </a:r>
            <a:r>
              <a:rPr lang="en-US" dirty="0" smtClean="0">
                <a:latin typeface="Rockwell Extra Bold" panose="02060903040505020403" pitchFamily="18" charset="0"/>
              </a:rPr>
              <a:t>) – will depend on agency AD data</a:t>
            </a:r>
            <a:endParaRPr lang="en-US" dirty="0" smtClean="0">
              <a:latin typeface="Rockwell Extra Bold" panose="02060903040505020403" pitchFamily="18" charset="0"/>
            </a:endParaRPr>
          </a:p>
          <a:p>
            <a:pPr marL="291179" marR="0" lvl="0" indent="-2911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Rockwell Extra Bold" panose="02060903040505020403" pitchFamily="18" charset="0"/>
              </a:rPr>
              <a:t>Least Risky Groups (agencies</a:t>
            </a:r>
            <a:r>
              <a:rPr lang="en-US" dirty="0" smtClean="0">
                <a:latin typeface="Rockwell Extra Bold" panose="02060903040505020403" pitchFamily="18" charset="0"/>
              </a:rPr>
              <a:t>) – will depend on agency AD data</a:t>
            </a:r>
          </a:p>
          <a:p>
            <a:pPr marL="291179" indent="-291179">
              <a:buFont typeface="Arial" panose="020B0604020202020204" pitchFamily="34" charset="0"/>
              <a:buChar char="•"/>
            </a:pPr>
            <a:endParaRPr lang="en-US" dirty="0" smtClean="0">
              <a:latin typeface="Rockwell Extra Bold" panose="02060903040505020403" pitchFamily="18" charset="0"/>
            </a:endParaRPr>
          </a:p>
          <a:p>
            <a:endParaRPr lang="en-US" b="1" dirty="0"/>
          </a:p>
        </p:txBody>
      </p:sp>
      <p:sp>
        <p:nvSpPr>
          <p:cNvPr id="4" name="Slide Number Placeholder 3"/>
          <p:cNvSpPr>
            <a:spLocks noGrp="1"/>
          </p:cNvSpPr>
          <p:nvPr>
            <p:ph type="sldNum" sz="quarter" idx="10"/>
          </p:nvPr>
        </p:nvSpPr>
        <p:spPr/>
        <p:txBody>
          <a:bodyPr/>
          <a:lstStyle/>
          <a:p>
            <a:fld id="{00237A9E-A23D-4D52-B9E3-100F02373258}" type="slidenum">
              <a:rPr lang="en-US" smtClean="0"/>
              <a:t>9</a:t>
            </a:fld>
            <a:endParaRPr lang="en-US" dirty="0"/>
          </a:p>
        </p:txBody>
      </p:sp>
    </p:spTree>
    <p:extLst>
      <p:ext uri="{BB962C8B-B14F-4D97-AF65-F5344CB8AC3E}">
        <p14:creationId xmlns:p14="http://schemas.microsoft.com/office/powerpoint/2010/main" val="291185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724400" y="6356350"/>
            <a:ext cx="2743200" cy="365125"/>
          </a:xfrm>
        </p:spPr>
        <p:txBody>
          <a:bodyPr/>
          <a:lstStyle>
            <a:lvl1pPr>
              <a:defRPr/>
            </a:lvl1pPr>
          </a:lstStyle>
          <a:p>
            <a:r>
              <a:rPr lang="en-US" dirty="0" smtClean="0"/>
              <a:t>1</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3582"/>
            <a:ext cx="1700463" cy="86789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295" y="5987923"/>
            <a:ext cx="1411705" cy="736853"/>
          </a:xfrm>
          <a:prstGeom prst="rect">
            <a:avLst/>
          </a:prstGeom>
        </p:spPr>
      </p:pic>
      <p:cxnSp>
        <p:nvCxnSpPr>
          <p:cNvPr id="11" name="Straight Connector 10"/>
          <p:cNvCxnSpPr>
            <a:stCxn id="7" idx="3"/>
          </p:cNvCxnSpPr>
          <p:nvPr userDrawn="1"/>
        </p:nvCxnSpPr>
        <p:spPr>
          <a:xfrm flipV="1">
            <a:off x="1700463" y="6287528"/>
            <a:ext cx="907983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6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56081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24059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41375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0588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34260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13987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63462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38057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744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8746EF-C550-45FD-B042-EF7D745C3A04}"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B4221-8D31-4B09-B084-CAF854B4E8C3}" type="slidenum">
              <a:rPr lang="en-US" smtClean="0"/>
              <a:t>‹#›</a:t>
            </a:fld>
            <a:endParaRPr lang="en-US" dirty="0"/>
          </a:p>
        </p:txBody>
      </p:sp>
    </p:spTree>
    <p:extLst>
      <p:ext uri="{BB962C8B-B14F-4D97-AF65-F5344CB8AC3E}">
        <p14:creationId xmlns:p14="http://schemas.microsoft.com/office/powerpoint/2010/main" val="119746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746EF-C550-45FD-B042-EF7D745C3A04}" type="datetimeFigureOut">
              <a:rPr lang="en-US" smtClean="0"/>
              <a:t>11/10/2020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B4221-8D31-4B09-B084-CAF854B4E8C3}" type="slidenum">
              <a:rPr lang="en-US" smtClean="0"/>
              <a:t>‹#›</a:t>
            </a:fld>
            <a:endParaRPr lang="en-US" dirty="0"/>
          </a:p>
        </p:txBody>
      </p:sp>
    </p:spTree>
    <p:extLst>
      <p:ext uri="{BB962C8B-B14F-4D97-AF65-F5344CB8AC3E}">
        <p14:creationId xmlns:p14="http://schemas.microsoft.com/office/powerpoint/2010/main" val="316213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78498"/>
            <a:ext cx="12192000" cy="2006082"/>
          </a:xfrm>
        </p:spPr>
        <p:txBody>
          <a:bodyPr>
            <a:noAutofit/>
          </a:bodyPr>
          <a:lstStyle/>
          <a:p>
            <a:r>
              <a:rPr lang="en-US" sz="5400" u="sng" dirty="0" smtClean="0">
                <a:latin typeface="Rockwell Extra Bold" panose="02060903040505020403" pitchFamily="18" charset="0"/>
                <a:cs typeface="Arial" panose="020B0604020202020204" pitchFamily="34" charset="0"/>
              </a:rPr>
              <a:t>State of Oregon </a:t>
            </a:r>
          </a:p>
          <a:p>
            <a:r>
              <a:rPr lang="en-US" sz="5400" dirty="0" smtClean="0">
                <a:latin typeface="Rockwell Extra Bold" panose="02060903040505020403" pitchFamily="18" charset="0"/>
                <a:cs typeface="Arial" panose="020B0604020202020204" pitchFamily="34" charset="0"/>
              </a:rPr>
              <a:t>Phishing Awareness Program</a:t>
            </a:r>
            <a:endParaRPr lang="en-US" sz="5400" dirty="0">
              <a:latin typeface="Rockwell Extra Bold" panose="02060903040505020403" pitchFamily="18"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733722" y="2967136"/>
            <a:ext cx="3060457" cy="3275044"/>
          </a:xfrm>
          <a:prstGeom prst="rect">
            <a:avLst/>
          </a:prstGeom>
        </p:spPr>
      </p:pic>
      <p:sp>
        <p:nvSpPr>
          <p:cNvPr id="2" name="Rectangle 1"/>
          <p:cNvSpPr/>
          <p:nvPr/>
        </p:nvSpPr>
        <p:spPr>
          <a:xfrm>
            <a:off x="10763250" y="5924550"/>
            <a:ext cx="14287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657850"/>
            <a:ext cx="1647825"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4286" y="5861673"/>
            <a:ext cx="1190625" cy="954428"/>
          </a:xfrm>
          <a:prstGeom prst="rect">
            <a:avLst/>
          </a:prstGeom>
        </p:spPr>
      </p:pic>
    </p:spTree>
    <p:extLst>
      <p:ext uri="{BB962C8B-B14F-4D97-AF65-F5344CB8AC3E}">
        <p14:creationId xmlns:p14="http://schemas.microsoft.com/office/powerpoint/2010/main" val="237726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12191997" cy="5906277"/>
          </a:xfrm>
          <a:prstGeom prst="rect">
            <a:avLst/>
          </a:prstGeom>
        </p:spPr>
      </p:pic>
      <p:sp>
        <p:nvSpPr>
          <p:cNvPr id="4" name="Rectangle 3"/>
          <p:cNvSpPr/>
          <p:nvPr/>
        </p:nvSpPr>
        <p:spPr>
          <a:xfrm>
            <a:off x="6949151" y="6314556"/>
            <a:ext cx="3464731" cy="369332"/>
          </a:xfrm>
          <a:prstGeom prst="rect">
            <a:avLst/>
          </a:prstGeom>
        </p:spPr>
        <p:txBody>
          <a:bodyPr wrap="none">
            <a:spAutoFit/>
          </a:bodyPr>
          <a:lstStyle/>
          <a:p>
            <a:r>
              <a:rPr lang="en-US" dirty="0">
                <a:solidFill>
                  <a:srgbClr val="0070C0"/>
                </a:solidFill>
                <a:latin typeface="Rockwell" panose="02060603020205020403" pitchFamily="18" charset="0"/>
              </a:rPr>
              <a:t> </a:t>
            </a:r>
            <a:r>
              <a:rPr lang="en-US" u="sng" dirty="0" smtClean="0">
                <a:solidFill>
                  <a:srgbClr val="0070C0"/>
                </a:solidFill>
                <a:latin typeface="Rockwell" panose="02060603020205020403" pitchFamily="18" charset="0"/>
              </a:rPr>
              <a:t>security.training@Oregon.gov</a:t>
            </a:r>
            <a:endParaRPr lang="en-US" dirty="0">
              <a:solidFill>
                <a:srgbClr val="0070C0"/>
              </a:solidFill>
              <a:latin typeface="Rockwell" panose="02060603020205020403" pitchFamily="18" charset="0"/>
            </a:endParaRPr>
          </a:p>
        </p:txBody>
      </p:sp>
      <p:sp>
        <p:nvSpPr>
          <p:cNvPr id="6" name="Rectangle 5"/>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4650" y="5906278"/>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205703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5876925"/>
          </a:xfrm>
          <a:prstGeom prst="rect">
            <a:avLst/>
          </a:prstGeom>
        </p:spPr>
      </p:pic>
      <p:sp>
        <p:nvSpPr>
          <p:cNvPr id="2" name="Title 1"/>
          <p:cNvSpPr>
            <a:spLocks noGrp="1"/>
          </p:cNvSpPr>
          <p:nvPr>
            <p:ph type="ctrTitle"/>
          </p:nvPr>
        </p:nvSpPr>
        <p:spPr>
          <a:xfrm>
            <a:off x="4637314" y="4183897"/>
            <a:ext cx="7554686" cy="1693027"/>
          </a:xfrm>
        </p:spPr>
        <p:txBody>
          <a:bodyPr>
            <a:normAutofit/>
          </a:bodyPr>
          <a:lstStyle/>
          <a:p>
            <a:r>
              <a:rPr lang="en-US" sz="4400" dirty="0" smtClean="0">
                <a:latin typeface="Rockwell Extra Bold" panose="02060903040505020403" pitchFamily="18" charset="0"/>
              </a:rPr>
              <a:t>Why have a phishing awareness program?</a:t>
            </a:r>
            <a:endParaRPr lang="en-US" sz="4400" dirty="0">
              <a:latin typeface="Rockwell Extra Bold" panose="02060903040505020403" pitchFamily="18" charset="0"/>
            </a:endParaRPr>
          </a:p>
        </p:txBody>
      </p:sp>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50" y="5876924"/>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5144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34" y="1"/>
            <a:ext cx="8086531" cy="1043082"/>
          </a:xfrm>
        </p:spPr>
        <p:txBody>
          <a:bodyPr>
            <a:normAutofit/>
          </a:bodyPr>
          <a:lstStyle/>
          <a:p>
            <a:r>
              <a:rPr lang="en-US" sz="4400" dirty="0" smtClean="0">
                <a:latin typeface="Rockwell Extra Bold" panose="02060903040505020403" pitchFamily="18" charset="0"/>
              </a:rPr>
              <a:t>What do we have to do?</a:t>
            </a:r>
            <a:endParaRPr lang="en-US" sz="4400" dirty="0">
              <a:latin typeface="Rockwell Extra Bold" panose="02060903040505020403" pitchFamily="18" charset="0"/>
            </a:endParaRPr>
          </a:p>
        </p:txBody>
      </p:sp>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50" y="5876924"/>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3824" y="5903572"/>
            <a:ext cx="1190625" cy="954428"/>
          </a:xfrm>
          <a:prstGeom prst="rect">
            <a:avLst/>
          </a:prstGeom>
        </p:spPr>
      </p:pic>
      <p:sp>
        <p:nvSpPr>
          <p:cNvPr id="7" name="Rectangle 6"/>
          <p:cNvSpPr/>
          <p:nvPr/>
        </p:nvSpPr>
        <p:spPr>
          <a:xfrm>
            <a:off x="1830509" y="1716389"/>
            <a:ext cx="1610741" cy="104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CSS</a:t>
            </a:r>
          </a:p>
          <a:p>
            <a:pPr algn="ctr"/>
            <a:r>
              <a:rPr lang="en-US" dirty="0" smtClean="0"/>
              <a:t>Coordinate with Agency</a:t>
            </a:r>
            <a:endParaRPr lang="en-US" dirty="0"/>
          </a:p>
        </p:txBody>
      </p:sp>
      <p:sp>
        <p:nvSpPr>
          <p:cNvPr id="8" name="Rectangle 7"/>
          <p:cNvSpPr/>
          <p:nvPr/>
        </p:nvSpPr>
        <p:spPr>
          <a:xfrm>
            <a:off x="1830509" y="2994377"/>
            <a:ext cx="1613647" cy="119795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Agency</a:t>
            </a:r>
          </a:p>
          <a:p>
            <a:pPr algn="ctr"/>
            <a:r>
              <a:rPr lang="en-US" dirty="0" smtClean="0"/>
              <a:t>Communicate w/ managers &amp;</a:t>
            </a:r>
            <a:endParaRPr lang="en-US" dirty="0">
              <a:latin typeface="Arial" panose="020B0604020202020204" pitchFamily="34" charset="0"/>
              <a:cs typeface="Arial" panose="020B0604020202020204" pitchFamily="34" charset="0"/>
            </a:endParaRPr>
          </a:p>
          <a:p>
            <a:pPr algn="ctr"/>
            <a:r>
              <a:rPr lang="en-US" dirty="0" smtClean="0"/>
              <a:t> staff</a:t>
            </a:r>
            <a:endParaRPr lang="en-US" dirty="0"/>
          </a:p>
        </p:txBody>
      </p:sp>
      <p:sp>
        <p:nvSpPr>
          <p:cNvPr id="11" name="Rectangle 10"/>
          <p:cNvSpPr/>
          <p:nvPr/>
        </p:nvSpPr>
        <p:spPr>
          <a:xfrm>
            <a:off x="1830510" y="4543101"/>
            <a:ext cx="1613647" cy="10430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Agency</a:t>
            </a:r>
          </a:p>
          <a:p>
            <a:pPr algn="ctr"/>
            <a:r>
              <a:rPr lang="en-US" dirty="0" smtClean="0"/>
              <a:t>ADI &amp; Whitelisting </a:t>
            </a:r>
            <a:endParaRPr lang="en-US" dirty="0"/>
          </a:p>
        </p:txBody>
      </p:sp>
      <p:sp>
        <p:nvSpPr>
          <p:cNvPr id="12" name="Rectangle 11"/>
          <p:cNvSpPr/>
          <p:nvPr/>
        </p:nvSpPr>
        <p:spPr>
          <a:xfrm>
            <a:off x="5313716" y="1716302"/>
            <a:ext cx="1613647" cy="104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CSS</a:t>
            </a:r>
          </a:p>
          <a:p>
            <a:pPr algn="ctr"/>
            <a:r>
              <a:rPr lang="en-US" dirty="0" smtClean="0"/>
              <a:t>Implement Program</a:t>
            </a:r>
            <a:endParaRPr lang="en-US" dirty="0"/>
          </a:p>
        </p:txBody>
      </p:sp>
      <p:sp>
        <p:nvSpPr>
          <p:cNvPr id="13" name="Rectangle 12"/>
          <p:cNvSpPr/>
          <p:nvPr/>
        </p:nvSpPr>
        <p:spPr>
          <a:xfrm>
            <a:off x="5322209" y="3137596"/>
            <a:ext cx="1613647" cy="10430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Agency</a:t>
            </a:r>
          </a:p>
          <a:p>
            <a:pPr algn="ctr"/>
            <a:r>
              <a:rPr lang="en-US" smtClean="0"/>
              <a:t>Collect &amp; report </a:t>
            </a:r>
            <a:r>
              <a:rPr lang="en-US" dirty="0" smtClean="0"/>
              <a:t>help desk data</a:t>
            </a:r>
            <a:endParaRPr lang="en-US" dirty="0"/>
          </a:p>
        </p:txBody>
      </p:sp>
      <p:sp>
        <p:nvSpPr>
          <p:cNvPr id="14" name="Rectangle 13"/>
          <p:cNvSpPr/>
          <p:nvPr/>
        </p:nvSpPr>
        <p:spPr>
          <a:xfrm>
            <a:off x="5313716" y="4542587"/>
            <a:ext cx="1613647" cy="10430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Agency</a:t>
            </a:r>
          </a:p>
          <a:p>
            <a:pPr algn="ctr"/>
            <a:r>
              <a:rPr lang="en-US" dirty="0" smtClean="0"/>
              <a:t>Prevent Filtering</a:t>
            </a:r>
            <a:endParaRPr lang="en-US" dirty="0"/>
          </a:p>
        </p:txBody>
      </p:sp>
      <p:sp>
        <p:nvSpPr>
          <p:cNvPr id="16" name="Rectangle 15"/>
          <p:cNvSpPr/>
          <p:nvPr/>
        </p:nvSpPr>
        <p:spPr>
          <a:xfrm>
            <a:off x="8888139" y="1728783"/>
            <a:ext cx="1613647" cy="104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CSS</a:t>
            </a:r>
          </a:p>
          <a:p>
            <a:pPr algn="ctr"/>
            <a:r>
              <a:rPr lang="en-US" dirty="0"/>
              <a:t>Compile data</a:t>
            </a:r>
          </a:p>
        </p:txBody>
      </p:sp>
      <p:sp>
        <p:nvSpPr>
          <p:cNvPr id="20" name="Rectangle 19"/>
          <p:cNvSpPr/>
          <p:nvPr/>
        </p:nvSpPr>
        <p:spPr>
          <a:xfrm>
            <a:off x="8888139" y="4542587"/>
            <a:ext cx="1613647" cy="104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Repeat</a:t>
            </a:r>
            <a:endParaRPr lang="en-US" dirty="0"/>
          </a:p>
        </p:txBody>
      </p:sp>
      <p:cxnSp>
        <p:nvCxnSpPr>
          <p:cNvPr id="22" name="Elbow Connector 21"/>
          <p:cNvCxnSpPr>
            <a:stCxn id="7" idx="2"/>
            <a:endCxn id="8" idx="0"/>
          </p:cNvCxnSpPr>
          <p:nvPr/>
        </p:nvCxnSpPr>
        <p:spPr>
          <a:xfrm rot="16200000" flipH="1">
            <a:off x="2519155" y="2876198"/>
            <a:ext cx="234903" cy="14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p:cNvCxnSpPr>
          <p:nvPr/>
        </p:nvCxnSpPr>
        <p:spPr>
          <a:xfrm rot="5400000">
            <a:off x="2500463" y="4315758"/>
            <a:ext cx="260296" cy="13444"/>
          </a:xfrm>
          <a:prstGeom prst="bentConnector3">
            <a:avLst>
              <a:gd name="adj1" fmla="val 142989"/>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30509" y="1043083"/>
            <a:ext cx="1610741" cy="4495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BEFORE</a:t>
            </a:r>
            <a:endParaRPr lang="en-US" dirty="0"/>
          </a:p>
        </p:txBody>
      </p:sp>
      <p:sp>
        <p:nvSpPr>
          <p:cNvPr id="27" name="Rectangle 26"/>
          <p:cNvSpPr/>
          <p:nvPr/>
        </p:nvSpPr>
        <p:spPr>
          <a:xfrm>
            <a:off x="5325115" y="1031946"/>
            <a:ext cx="1610741" cy="4495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DURING</a:t>
            </a:r>
            <a:endParaRPr lang="en-US" dirty="0"/>
          </a:p>
        </p:txBody>
      </p:sp>
      <p:sp>
        <p:nvSpPr>
          <p:cNvPr id="28" name="Rectangle 27"/>
          <p:cNvSpPr/>
          <p:nvPr/>
        </p:nvSpPr>
        <p:spPr>
          <a:xfrm>
            <a:off x="8873833" y="1048928"/>
            <a:ext cx="1610741" cy="4495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AFTER</a:t>
            </a:r>
            <a:endParaRPr lang="en-US" dirty="0"/>
          </a:p>
        </p:txBody>
      </p:sp>
      <p:cxnSp>
        <p:nvCxnSpPr>
          <p:cNvPr id="33" name="Elbow Connector 32"/>
          <p:cNvCxnSpPr>
            <a:stCxn id="11" idx="3"/>
            <a:endCxn id="12" idx="1"/>
          </p:cNvCxnSpPr>
          <p:nvPr/>
        </p:nvCxnSpPr>
        <p:spPr>
          <a:xfrm flipV="1">
            <a:off x="3444157" y="2237845"/>
            <a:ext cx="1869559" cy="28267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2"/>
            <a:endCxn id="13" idx="0"/>
          </p:cNvCxnSpPr>
          <p:nvPr/>
        </p:nvCxnSpPr>
        <p:spPr>
          <a:xfrm rot="16200000" flipH="1">
            <a:off x="5935682" y="2944244"/>
            <a:ext cx="378209" cy="84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2"/>
            <a:endCxn id="14" idx="0"/>
          </p:cNvCxnSpPr>
          <p:nvPr/>
        </p:nvCxnSpPr>
        <p:spPr>
          <a:xfrm rot="5400000">
            <a:off x="5943834" y="4357388"/>
            <a:ext cx="361906" cy="84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4" idx="3"/>
            <a:endCxn id="16" idx="1"/>
          </p:cNvCxnSpPr>
          <p:nvPr/>
        </p:nvCxnSpPr>
        <p:spPr>
          <a:xfrm flipV="1">
            <a:off x="6927363" y="2250326"/>
            <a:ext cx="1960776" cy="28138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6" idx="2"/>
          </p:cNvCxnSpPr>
          <p:nvPr/>
        </p:nvCxnSpPr>
        <p:spPr>
          <a:xfrm rot="16200000" flipH="1">
            <a:off x="9513550" y="2953281"/>
            <a:ext cx="365778" cy="29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9432763" y="4360158"/>
            <a:ext cx="361906" cy="29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88139" y="3148733"/>
            <a:ext cx="1613647" cy="1043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CSS</a:t>
            </a:r>
          </a:p>
          <a:p>
            <a:pPr algn="ctr"/>
            <a:r>
              <a:rPr lang="en-US" dirty="0" smtClean="0"/>
              <a:t>Report data</a:t>
            </a:r>
            <a:endParaRPr lang="en-US" dirty="0"/>
          </a:p>
        </p:txBody>
      </p:sp>
    </p:spTree>
    <p:extLst>
      <p:ext uri="{BB962C8B-B14F-4D97-AF65-F5344CB8AC3E}">
        <p14:creationId xmlns:p14="http://schemas.microsoft.com/office/powerpoint/2010/main" val="421914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746449"/>
          </a:xfrm>
        </p:spPr>
        <p:txBody>
          <a:bodyPr>
            <a:normAutofit/>
          </a:bodyPr>
          <a:lstStyle/>
          <a:p>
            <a:r>
              <a:rPr lang="en-US" sz="4400" dirty="0" smtClean="0">
                <a:latin typeface="Rockwell Extra Bold" panose="02060903040505020403" pitchFamily="18" charset="0"/>
              </a:rPr>
              <a:t>Implementation Plan</a:t>
            </a:r>
            <a:endParaRPr lang="en-US" sz="4400" dirty="0">
              <a:latin typeface="Rockwell Extra Bold" panose="02060903040505020403" pitchFamily="18" charset="0"/>
            </a:endParaRPr>
          </a:p>
        </p:txBody>
      </p:sp>
      <p:graphicFrame>
        <p:nvGraphicFramePr>
          <p:cNvPr id="4" name="Diagram 3"/>
          <p:cNvGraphicFramePr/>
          <p:nvPr>
            <p:extLst>
              <p:ext uri="{D42A27DB-BD31-4B8C-83A1-F6EECF244321}">
                <p14:modId xmlns:p14="http://schemas.microsoft.com/office/powerpoint/2010/main" val="1739056838"/>
              </p:ext>
            </p:extLst>
          </p:nvPr>
        </p:nvGraphicFramePr>
        <p:xfrm>
          <a:off x="2031999" y="895739"/>
          <a:ext cx="8128000" cy="529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4650" y="5919859"/>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337220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6147" y="255434"/>
            <a:ext cx="5579706" cy="976207"/>
          </a:xfrm>
        </p:spPr>
        <p:txBody>
          <a:bodyPr>
            <a:normAutofit fontScale="90000"/>
          </a:bodyPr>
          <a:lstStyle/>
          <a:p>
            <a:r>
              <a:rPr lang="en-US" sz="7300" dirty="0" smtClean="0">
                <a:latin typeface="Rockwell Extra Bold" panose="02060903040505020403" pitchFamily="18" charset="0"/>
              </a:rPr>
              <a:t>Strategy</a:t>
            </a:r>
            <a:endParaRPr lang="en-US" dirty="0">
              <a:latin typeface="Rockwell Extra Bold" panose="02060903040505020403" pitchFamily="18" charset="0"/>
            </a:endParaRPr>
          </a:p>
        </p:txBody>
      </p:sp>
      <p:sp>
        <p:nvSpPr>
          <p:cNvPr id="3" name="Rectangle 2"/>
          <p:cNvSpPr/>
          <p:nvPr/>
        </p:nvSpPr>
        <p:spPr>
          <a:xfrm>
            <a:off x="1225420" y="1003041"/>
            <a:ext cx="9741159" cy="5262979"/>
          </a:xfrm>
          <a:prstGeom prst="rect">
            <a:avLst/>
          </a:prstGeom>
        </p:spPr>
        <p:txBody>
          <a:bodyPr wrap="square">
            <a:spAutoFit/>
          </a:bodyPr>
          <a:lstStyle/>
          <a:p>
            <a:r>
              <a:rPr lang="en-US" sz="2400" b="1" dirty="0">
                <a:solidFill>
                  <a:schemeClr val="accent2"/>
                </a:solidFill>
                <a:latin typeface="Rockwell Extra Bold" panose="02060903040505020403" pitchFamily="18" charset="0"/>
              </a:rPr>
              <a:t>What to expect</a:t>
            </a:r>
          </a:p>
          <a:p>
            <a:endParaRPr lang="en-US" sz="2400" b="1" dirty="0">
              <a:solidFill>
                <a:schemeClr val="accent2"/>
              </a:solidFill>
              <a:latin typeface="Rockwell Extra Bold" panose="02060903040505020403" pitchFamily="18" charset="0"/>
            </a:endParaRPr>
          </a:p>
          <a:p>
            <a:pPr marL="342900" indent="-342900">
              <a:buFont typeface="Arial" panose="020B0604020202020204" pitchFamily="34" charset="0"/>
              <a:buChar char="•"/>
            </a:pPr>
            <a:r>
              <a:rPr lang="en-US" sz="2400" dirty="0">
                <a:latin typeface="Rockwell" panose="02060603020205020403" pitchFamily="18" charset="0"/>
              </a:rPr>
              <a:t>Every staff at all levels of the organization will receive one phishing simulation email in each calendar month. </a:t>
            </a:r>
            <a:endParaRPr lang="en-US" sz="2400" dirty="0" smtClean="0">
              <a:latin typeface="Rockwell" panose="020606030202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Every staff will receive a security culture survey 90 days after implementation and annually thereafter to measure the effectiveness of the program.</a:t>
            </a:r>
            <a:endParaRPr lang="en-US" sz="2400" dirty="0">
              <a:latin typeface="Rockwell" panose="020606030202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When </a:t>
            </a:r>
            <a:r>
              <a:rPr lang="en-US" sz="2400" dirty="0">
                <a:latin typeface="Rockwell" panose="02060603020205020403" pitchFamily="18" charset="0"/>
              </a:rPr>
              <a:t>you receive a phishing email (real or simulated), follow the steps below:</a:t>
            </a:r>
          </a:p>
          <a:p>
            <a:pPr marL="1200150" lvl="2" indent="-285750">
              <a:buFont typeface="Arial" panose="020B0604020202020204" pitchFamily="34" charset="0"/>
              <a:buChar char="•"/>
            </a:pPr>
            <a:r>
              <a:rPr lang="en-US" sz="2400" dirty="0">
                <a:latin typeface="Rockwell" panose="02060603020205020403" pitchFamily="18" charset="0"/>
              </a:rPr>
              <a:t>Don’t respond to the email or click any links.</a:t>
            </a:r>
          </a:p>
          <a:p>
            <a:pPr marL="1200150" lvl="2" indent="-285750">
              <a:buFont typeface="Arial" panose="020B0604020202020204" pitchFamily="34" charset="0"/>
              <a:buChar char="•"/>
            </a:pPr>
            <a:r>
              <a:rPr lang="en-US" sz="2400" dirty="0">
                <a:latin typeface="Rockwell" panose="02060603020205020403" pitchFamily="18" charset="0"/>
              </a:rPr>
              <a:t>Follow your agency’s current process for reporting suspicious emails. </a:t>
            </a:r>
          </a:p>
          <a:p>
            <a:pPr marL="1200150" lvl="2" indent="-285750">
              <a:buFont typeface="Arial" panose="020B0604020202020204" pitchFamily="34" charset="0"/>
              <a:buChar char="•"/>
            </a:pPr>
            <a:r>
              <a:rPr lang="en-US" sz="2400" dirty="0">
                <a:latin typeface="Rockwell" panose="02060603020205020403" pitchFamily="18" charset="0"/>
              </a:rPr>
              <a:t>Delete the email</a:t>
            </a:r>
          </a:p>
          <a:p>
            <a:pPr marL="1200150" lvl="2" indent="-285750">
              <a:buFont typeface="Arial" panose="020B0604020202020204" pitchFamily="34" charset="0"/>
              <a:buChar char="•"/>
            </a:pPr>
            <a:r>
              <a:rPr lang="en-US" sz="2400" dirty="0">
                <a:latin typeface="Rockwell" panose="02060603020205020403" pitchFamily="18" charset="0"/>
              </a:rPr>
              <a:t>It’s that easy!</a:t>
            </a:r>
            <a:endParaRPr lang="en-US" sz="2400" b="1" i="1" dirty="0">
              <a:latin typeface="Rockwell" panose="02060603020205020403" pitchFamily="18" charset="0"/>
            </a:endParaRPr>
          </a:p>
        </p:txBody>
      </p:sp>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50" y="5908722"/>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94591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921614"/>
          </a:xfrm>
        </p:spPr>
        <p:txBody>
          <a:bodyPr>
            <a:normAutofit/>
          </a:bodyPr>
          <a:lstStyle/>
          <a:p>
            <a:r>
              <a:rPr lang="en-US" sz="4800" dirty="0" smtClean="0">
                <a:latin typeface="Rockwell Extra Bold" panose="02060903040505020403" pitchFamily="18" charset="0"/>
              </a:rPr>
              <a:t>Phishing Templates</a:t>
            </a:r>
            <a:endParaRPr lang="en-US" sz="4800" dirty="0">
              <a:latin typeface="Rockwell Extra Bold" panose="02060903040505020403" pitchFamily="18" charset="0"/>
            </a:endParaRPr>
          </a:p>
        </p:txBody>
      </p:sp>
      <p:graphicFrame>
        <p:nvGraphicFramePr>
          <p:cNvPr id="9" name="Diagram 8"/>
          <p:cNvGraphicFramePr/>
          <p:nvPr>
            <p:extLst>
              <p:ext uri="{D42A27DB-BD31-4B8C-83A1-F6EECF244321}">
                <p14:modId xmlns:p14="http://schemas.microsoft.com/office/powerpoint/2010/main" val="3823629301"/>
              </p:ext>
            </p:extLst>
          </p:nvPr>
        </p:nvGraphicFramePr>
        <p:xfrm>
          <a:off x="2031999" y="818977"/>
          <a:ext cx="8128000" cy="5217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648"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205534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699" y="476563"/>
            <a:ext cx="6055729" cy="5581343"/>
          </a:xfrm>
          <a:prstGeom prst="rect">
            <a:avLst/>
          </a:prstGeom>
        </p:spPr>
      </p:pic>
      <p:sp>
        <p:nvSpPr>
          <p:cNvPr id="6" name="TextBox 5"/>
          <p:cNvSpPr txBox="1"/>
          <p:nvPr/>
        </p:nvSpPr>
        <p:spPr>
          <a:xfrm>
            <a:off x="6967383" y="1960157"/>
            <a:ext cx="4975720" cy="3046988"/>
          </a:xfrm>
          <a:prstGeom prst="rect">
            <a:avLst/>
          </a:prstGeom>
          <a:noFill/>
        </p:spPr>
        <p:txBody>
          <a:bodyPr wrap="square" rtlCol="0">
            <a:spAutoFit/>
          </a:bodyPr>
          <a:lstStyle/>
          <a:p>
            <a:r>
              <a:rPr lang="en-US" sz="4800" dirty="0" smtClean="0">
                <a:solidFill>
                  <a:schemeClr val="accent3"/>
                </a:solidFill>
                <a:latin typeface="Rockwell Extra Bold" panose="02060903040505020403" pitchFamily="18" charset="0"/>
              </a:rPr>
              <a:t>Why report phishing attempts?</a:t>
            </a:r>
          </a:p>
          <a:p>
            <a:endParaRPr lang="en-US" sz="4800" dirty="0" smtClean="0">
              <a:latin typeface="Rockwell Extra Bold" panose="02060903040505020403" pitchFamily="18" charset="0"/>
            </a:endParaRPr>
          </a:p>
        </p:txBody>
      </p:sp>
      <p:sp>
        <p:nvSpPr>
          <p:cNvPr id="4" name="Rectangle 3"/>
          <p:cNvSpPr/>
          <p:nvPr/>
        </p:nvSpPr>
        <p:spPr>
          <a:xfrm>
            <a:off x="0" y="5895975"/>
            <a:ext cx="16573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4650" y="5822998"/>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781918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 y="-7920"/>
            <a:ext cx="12189532" cy="5925938"/>
          </a:xfrm>
          <a:prstGeom prst="rect">
            <a:avLst/>
          </a:prstGeom>
        </p:spPr>
      </p:pic>
      <p:sp>
        <p:nvSpPr>
          <p:cNvPr id="7" name="Rectangle 6"/>
          <p:cNvSpPr/>
          <p:nvPr/>
        </p:nvSpPr>
        <p:spPr>
          <a:xfrm>
            <a:off x="1670238" y="973617"/>
            <a:ext cx="8846587" cy="2948499"/>
          </a:xfrm>
          <a:prstGeom prst="rect">
            <a:avLst/>
          </a:prstGeom>
        </p:spPr>
        <p:txBody>
          <a:bodyPr wrap="square">
            <a:spAutoFit/>
          </a:bodyPr>
          <a:lstStyle/>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Non punitive</a:t>
            </a:r>
            <a:endParaRPr lang="en-US" sz="2400" spc="-10" dirty="0" smtClean="0">
              <a:effectLst/>
              <a:latin typeface="Rockwell" panose="020606030202050204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Immediate and automatic feedback</a:t>
            </a:r>
            <a:endParaRPr lang="en-US" sz="2400" spc="-10" dirty="0" smtClean="0">
              <a:effectLst/>
              <a:latin typeface="Rockwell" panose="020606030202050204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300"/>
              </a:spcAft>
              <a:buFont typeface="Symbol" panose="05050102010706020507" pitchFamily="18" charset="2"/>
              <a:buChar char=""/>
            </a:pPr>
            <a:r>
              <a:rPr lang="en-US" sz="2400" spc="-10" dirty="0" smtClean="0">
                <a:latin typeface="Rockwell" panose="02060603020205020403" pitchFamily="18" charset="0"/>
                <a:ea typeface="Calibri" panose="020F0502020204030204" pitchFamily="34" charset="0"/>
                <a:cs typeface="Times New Roman" panose="02020603050405020304" pitchFamily="18" charset="0"/>
              </a:rPr>
              <a:t>Repeat </a:t>
            </a:r>
            <a:r>
              <a:rPr lang="en-US" sz="2400" spc="-10" dirty="0" smtClean="0">
                <a:latin typeface="Rockwell" panose="02060603020205020403" pitchFamily="18" charset="0"/>
                <a:ea typeface="Calibri" panose="020F0502020204030204" pitchFamily="34" charset="0"/>
                <a:cs typeface="Times New Roman" panose="02020603050405020304" pitchFamily="18" charset="0"/>
              </a:rPr>
              <a:t>responder </a:t>
            </a:r>
            <a:r>
              <a:rPr lang="en-US" sz="2400" spc="-10" dirty="0" smtClean="0">
                <a:latin typeface="Rockwell" panose="02060603020205020403" pitchFamily="18" charset="0"/>
                <a:ea typeface="Calibri" panose="020F0502020204030204" pitchFamily="34" charset="0"/>
                <a:cs typeface="Times New Roman" panose="02020603050405020304" pitchFamily="18" charset="0"/>
              </a:rPr>
              <a:t>program</a:t>
            </a:r>
          </a:p>
          <a:p>
            <a:pPr marL="800100" lvl="1" indent="-342900">
              <a:lnSpc>
                <a:spcPct val="115000"/>
              </a:lnSpc>
              <a:spcBef>
                <a:spcPts val="300"/>
              </a:spcBef>
              <a:spcAft>
                <a:spcPts val="300"/>
              </a:spcAft>
              <a:buFont typeface="Symbol" panose="05050102010706020507" pitchFamily="18" charset="2"/>
              <a:buChar char=""/>
            </a:pPr>
            <a:r>
              <a:rPr lang="en-US" sz="2400" spc="-10" dirty="0">
                <a:latin typeface="Rockwell" panose="02060603020205020403" pitchFamily="18" charset="0"/>
                <a:ea typeface="Calibri" panose="020F0502020204030204" pitchFamily="34" charset="0"/>
                <a:cs typeface="Times New Roman" panose="02020603050405020304" pitchFamily="18" charset="0"/>
              </a:rPr>
              <a:t>Additional engagement with the employee after the 4</a:t>
            </a:r>
            <a:r>
              <a:rPr lang="en-US" sz="2400" spc="-10" baseline="30000" dirty="0">
                <a:latin typeface="Rockwell" panose="02060603020205020403" pitchFamily="18" charset="0"/>
                <a:ea typeface="Calibri" panose="020F0502020204030204" pitchFamily="34" charset="0"/>
                <a:cs typeface="Times New Roman" panose="02020603050405020304" pitchFamily="18" charset="0"/>
              </a:rPr>
              <a:t>th</a:t>
            </a:r>
            <a:r>
              <a:rPr lang="en-US" sz="2400" spc="-10" dirty="0">
                <a:latin typeface="Rockwell" panose="02060603020205020403" pitchFamily="18" charset="0"/>
                <a:ea typeface="Calibri" panose="020F0502020204030204" pitchFamily="34" charset="0"/>
                <a:cs typeface="Times New Roman" panose="02020603050405020304" pitchFamily="18" charset="0"/>
              </a:rPr>
              <a:t> response</a:t>
            </a:r>
          </a:p>
          <a:p>
            <a:pPr marL="800100" lvl="1" indent="-342900">
              <a:lnSpc>
                <a:spcPct val="115000"/>
              </a:lnSpc>
              <a:spcBef>
                <a:spcPts val="300"/>
              </a:spcBef>
              <a:spcAft>
                <a:spcPts val="300"/>
              </a:spcAft>
              <a:buFont typeface="Symbol" panose="05050102010706020507" pitchFamily="18" charset="2"/>
              <a:buChar char=""/>
            </a:pPr>
            <a:endParaRPr lang="en-US" sz="2400" spc="-1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2468" y="-1388"/>
            <a:ext cx="12192000" cy="849113"/>
          </a:xfrm>
        </p:spPr>
        <p:txBody>
          <a:bodyPr>
            <a:normAutofit/>
          </a:bodyPr>
          <a:lstStyle/>
          <a:p>
            <a:r>
              <a:rPr lang="en-US" sz="5400" dirty="0" smtClean="0">
                <a:latin typeface="Rockwell Extra Bold" panose="02060903040505020403" pitchFamily="18" charset="0"/>
              </a:rPr>
              <a:t>Employee Engagement</a:t>
            </a:r>
            <a:endParaRPr lang="en-US" sz="5400" dirty="0">
              <a:latin typeface="Rockwell Extra Bold" panose="02060903040505020403" pitchFamily="18" charset="0"/>
            </a:endParaRPr>
          </a:p>
        </p:txBody>
      </p:sp>
      <p:sp>
        <p:nvSpPr>
          <p:cNvPr id="5" name="Rectangle 4"/>
          <p:cNvSpPr/>
          <p:nvPr/>
        </p:nvSpPr>
        <p:spPr>
          <a:xfrm>
            <a:off x="12888" y="5932463"/>
            <a:ext cx="1657350" cy="925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16825" y="5924551"/>
            <a:ext cx="1675175"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865346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5905500"/>
          </a:xfrm>
          <a:prstGeom prst="rect">
            <a:avLst/>
          </a:prstGeom>
        </p:spPr>
      </p:pic>
      <p:sp>
        <p:nvSpPr>
          <p:cNvPr id="2" name="Title 1"/>
          <p:cNvSpPr>
            <a:spLocks noGrp="1"/>
          </p:cNvSpPr>
          <p:nvPr>
            <p:ph type="ctrTitle"/>
          </p:nvPr>
        </p:nvSpPr>
        <p:spPr>
          <a:xfrm>
            <a:off x="0" y="1"/>
            <a:ext cx="12192000" cy="849113"/>
          </a:xfrm>
        </p:spPr>
        <p:txBody>
          <a:bodyPr>
            <a:noAutofit/>
          </a:bodyPr>
          <a:lstStyle/>
          <a:p>
            <a:r>
              <a:rPr lang="en-US" dirty="0" smtClean="0">
                <a:latin typeface="Rockwell Extra Bold" panose="02060903040505020403" pitchFamily="18" charset="0"/>
              </a:rPr>
              <a:t>Results</a:t>
            </a:r>
            <a:endParaRPr lang="en-US" dirty="0">
              <a:latin typeface="Rockwell Extra Bold" panose="02060903040505020403" pitchFamily="18" charset="0"/>
            </a:endParaRPr>
          </a:p>
        </p:txBody>
      </p:sp>
      <p:sp>
        <p:nvSpPr>
          <p:cNvPr id="3" name="TextBox 2"/>
          <p:cNvSpPr txBox="1"/>
          <p:nvPr/>
        </p:nvSpPr>
        <p:spPr>
          <a:xfrm>
            <a:off x="9168882" y="3597177"/>
            <a:ext cx="354563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Rockwell" panose="02060603020205020403" pitchFamily="18" charset="0"/>
              </a:rPr>
              <a:t>Unique Clicks on URLs</a:t>
            </a:r>
          </a:p>
          <a:p>
            <a:pPr marL="285750" indent="-285750">
              <a:buFont typeface="Arial" panose="020B0604020202020204" pitchFamily="34" charset="0"/>
              <a:buChar char="•"/>
            </a:pPr>
            <a:r>
              <a:rPr lang="en-US" dirty="0" smtClean="0">
                <a:latin typeface="Rockwell" panose="02060603020205020403" pitchFamily="18" charset="0"/>
              </a:rPr>
              <a:t>Opened Attachments</a:t>
            </a:r>
          </a:p>
          <a:p>
            <a:pPr marL="285750" indent="-285750">
              <a:buFont typeface="Arial" panose="020B0604020202020204" pitchFamily="34" charset="0"/>
              <a:buChar char="•"/>
            </a:pPr>
            <a:r>
              <a:rPr lang="en-US" dirty="0" smtClean="0">
                <a:latin typeface="Rockwell" panose="02060603020205020403" pitchFamily="18" charset="0"/>
              </a:rPr>
              <a:t>Data Entry</a:t>
            </a:r>
          </a:p>
          <a:p>
            <a:pPr marL="285750" indent="-285750">
              <a:buFont typeface="Arial" panose="020B0604020202020204" pitchFamily="34" charset="0"/>
              <a:buChar char="•"/>
            </a:pPr>
            <a:r>
              <a:rPr lang="en-US" dirty="0" smtClean="0">
                <a:latin typeface="Rockwell" panose="02060603020205020403" pitchFamily="18" charset="0"/>
              </a:rPr>
              <a:t>Repeat Responders</a:t>
            </a:r>
          </a:p>
          <a:p>
            <a:pPr marL="285750" indent="-285750">
              <a:buFont typeface="Arial" panose="020B0604020202020204" pitchFamily="34" charset="0"/>
              <a:buChar char="•"/>
            </a:pPr>
            <a:r>
              <a:rPr lang="en-US" dirty="0" smtClean="0">
                <a:latin typeface="Rockwell" panose="02060603020205020403" pitchFamily="18" charset="0"/>
              </a:rPr>
              <a:t>Emails Reported</a:t>
            </a:r>
          </a:p>
          <a:p>
            <a:pPr marL="285750" indent="-285750">
              <a:buFont typeface="Arial" panose="020B0604020202020204" pitchFamily="34" charset="0"/>
              <a:buChar char="•"/>
            </a:pPr>
            <a:r>
              <a:rPr lang="en-US" dirty="0" smtClean="0">
                <a:latin typeface="Rockwell" panose="02060603020205020403" pitchFamily="18" charset="0"/>
              </a:rPr>
              <a:t>Trends</a:t>
            </a:r>
          </a:p>
          <a:p>
            <a:pPr marL="285750" indent="-285750">
              <a:buFont typeface="Arial" panose="020B0604020202020204" pitchFamily="34" charset="0"/>
              <a:buChar char="•"/>
            </a:pPr>
            <a:r>
              <a:rPr lang="en-US" dirty="0" smtClean="0">
                <a:latin typeface="Rockwell" panose="02060603020205020403" pitchFamily="18" charset="0"/>
              </a:rPr>
              <a:t>Most Risky Groups</a:t>
            </a:r>
          </a:p>
          <a:p>
            <a:pPr marL="285750" indent="-285750">
              <a:buFont typeface="Arial" panose="020B0604020202020204" pitchFamily="34" charset="0"/>
              <a:buChar char="•"/>
            </a:pPr>
            <a:r>
              <a:rPr lang="en-US" dirty="0" smtClean="0">
                <a:latin typeface="Rockwell" panose="02060603020205020403" pitchFamily="18" charset="0"/>
              </a:rPr>
              <a:t>Least Risky Groups</a:t>
            </a:r>
          </a:p>
        </p:txBody>
      </p:sp>
      <p:sp>
        <p:nvSpPr>
          <p:cNvPr id="5" name="Rectangle 4"/>
          <p:cNvSpPr/>
          <p:nvPr/>
        </p:nvSpPr>
        <p:spPr>
          <a:xfrm>
            <a:off x="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34650" y="5908723"/>
            <a:ext cx="1657350" cy="9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23824" y="5903572"/>
            <a:ext cx="1190625" cy="954428"/>
          </a:xfrm>
          <a:prstGeom prst="rect">
            <a:avLst/>
          </a:prstGeom>
        </p:spPr>
      </p:pic>
    </p:spTree>
    <p:extLst>
      <p:ext uri="{BB962C8B-B14F-4D97-AF65-F5344CB8AC3E}">
        <p14:creationId xmlns:p14="http://schemas.microsoft.com/office/powerpoint/2010/main" val="129243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C75F84C970D40AB20F9CBFA0574E3" ma:contentTypeVersion="5" ma:contentTypeDescription="Create a new document." ma:contentTypeScope="" ma:versionID="db440c3f2a6e05d68ceeef3abdcbdfb1">
  <xsd:schema xmlns:xsd="http://www.w3.org/2001/XMLSchema" xmlns:xs="http://www.w3.org/2001/XMLSchema" xmlns:p="http://schemas.microsoft.com/office/2006/metadata/properties" xmlns:ns1="http://schemas.microsoft.com/sharepoint/v3" xmlns:ns2="01397cb9-2bdc-449f-af84-f749a18f2ee2" xmlns:ns3="9bb3aac4-0f75-4e0f-b667-2d2e4f0b378c" targetNamespace="http://schemas.microsoft.com/office/2006/metadata/properties" ma:root="true" ma:fieldsID="ab1d70eeb93e8a4e43037c0acb90ea53" ns1:_="" ns2:_="" ns3:_="">
    <xsd:import namespace="http://schemas.microsoft.com/sharepoint/v3"/>
    <xsd:import namespace="01397cb9-2bdc-449f-af84-f749a18f2ee2"/>
    <xsd:import namespace="9bb3aac4-0f75-4e0f-b667-2d2e4f0b378c"/>
    <xsd:element name="properties">
      <xsd:complexType>
        <xsd:sequence>
          <xsd:element name="documentManagement">
            <xsd:complexType>
              <xsd:all>
                <xsd:element ref="ns1:PublishingStartDate" minOccurs="0"/>
                <xsd:element ref="ns1:PublishingExpirationDate" minOccurs="0"/>
                <xsd:element ref="ns2:Category" minOccurs="0"/>
                <xsd:element ref="ns2:Area" minOccurs="0"/>
                <xsd:element ref="ns2:Orde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397cb9-2bdc-449f-af84-f749a18f2ee2" elementFormDefault="qualified">
    <xsd:import namespace="http://schemas.microsoft.com/office/2006/documentManagement/types"/>
    <xsd:import namespace="http://schemas.microsoft.com/office/infopath/2007/PartnerControls"/>
    <xsd:element name="Category" ma:index="10" nillable="true" ma:displayName="Category" ma:internalName="Category">
      <xsd:simpleType>
        <xsd:restriction base="dms:Text">
          <xsd:maxLength value="255"/>
        </xsd:restriction>
      </xsd:simpleType>
    </xsd:element>
    <xsd:element name="Area" ma:index="11" nillable="true" ma:displayName="Area" ma:internalName="Area">
      <xsd:simpleType>
        <xsd:restriction base="dms:Text">
          <xsd:maxLength value="255"/>
        </xsd:restriction>
      </xsd:simpleType>
    </xsd:element>
    <xsd:element name="Order0" ma:index="12" nillable="true" ma:displayName="Order" ma:internalName="Orde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b3aac4-0f75-4e0f-b667-2d2e4f0b378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rder0 xmlns="01397cb9-2bdc-449f-af84-f749a18f2ee2" xsi:nil="true"/>
    <Area xmlns="01397cb9-2bdc-449f-af84-f749a18f2ee2">Human Risk Management</Area>
    <Category xmlns="01397cb9-2bdc-449f-af84-f749a18f2ee2">Presentation</Category>
  </documentManagement>
</p:properties>
</file>

<file path=customXml/itemProps1.xml><?xml version="1.0" encoding="utf-8"?>
<ds:datastoreItem xmlns:ds="http://schemas.openxmlformats.org/officeDocument/2006/customXml" ds:itemID="{DF8829B8-75C0-4EBE-ADC7-DD90F2965189}"/>
</file>

<file path=customXml/itemProps2.xml><?xml version="1.0" encoding="utf-8"?>
<ds:datastoreItem xmlns:ds="http://schemas.openxmlformats.org/officeDocument/2006/customXml" ds:itemID="{47F215FE-B925-48B3-9517-F507752B2DEF}">
  <ds:schemaRefs>
    <ds:schemaRef ds:uri="http://schemas.microsoft.com/sharepoint/v3/contenttype/forms"/>
  </ds:schemaRefs>
</ds:datastoreItem>
</file>

<file path=customXml/itemProps3.xml><?xml version="1.0" encoding="utf-8"?>
<ds:datastoreItem xmlns:ds="http://schemas.openxmlformats.org/officeDocument/2006/customXml" ds:itemID="{33FBF14A-0013-4A94-A4A1-1D6F49029E7C}">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4c04394c-d571-44f8-a398-737c86fd78f4"/>
    <ds:schemaRef ds:uri="eb691718-c86a-4754-8d0a-6e8f9e30b7d9"/>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6458</TotalTime>
  <Words>1854</Words>
  <Application>Microsoft Office PowerPoint</Application>
  <PresentationFormat>Widescreen</PresentationFormat>
  <Paragraphs>172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Rockwell</vt:lpstr>
      <vt:lpstr>Rockwell Extra Bold</vt:lpstr>
      <vt:lpstr>Symbol</vt:lpstr>
      <vt:lpstr>Times New Roman</vt:lpstr>
      <vt:lpstr>Office Theme</vt:lpstr>
      <vt:lpstr>PowerPoint Presentation</vt:lpstr>
      <vt:lpstr>Why have a phishing awareness program?</vt:lpstr>
      <vt:lpstr>What do we have to do?</vt:lpstr>
      <vt:lpstr>Implementation Plan</vt:lpstr>
      <vt:lpstr>Strategy</vt:lpstr>
      <vt:lpstr>Phishing Templates</vt:lpstr>
      <vt:lpstr>PowerPoint Presentation</vt:lpstr>
      <vt:lpstr>Employee Engagement</vt:lpstr>
      <vt:lpstr>Results</vt:lpstr>
      <vt:lpstr>PowerPoint Presentation</vt:lpstr>
    </vt:vector>
  </TitlesOfParts>
  <Company>State of Oregon - 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eis-css-phishing-kick-off-meeting-phishing-presentation</dc:title>
  <dc:creator>WILSON Jacob D * DAS</dc:creator>
  <cp:lastModifiedBy>TOM Andra * DAS</cp:lastModifiedBy>
  <cp:revision>98</cp:revision>
  <cp:lastPrinted>2020-01-06T20:12:46Z</cp:lastPrinted>
  <dcterms:created xsi:type="dcterms:W3CDTF">2019-07-18T18:56:39Z</dcterms:created>
  <dcterms:modified xsi:type="dcterms:W3CDTF">2020-11-10T22:07:11Z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0x010100F56C75F84C970D40AB20F9CBFA0574E3</vt:lpwstr>
  </property>
</Properties>
</file>