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omments/modernComment_122_FC4E00D6.xml" ContentType="application/vnd.ms-powerpoint.comment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comments/modernComment_121_ACF2CC0A.xml" ContentType="application/vnd.ms-powerpoint.comments+xml"/>
  <Override PartName="/ppt/notesSlides/notesSlide2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2" r:id="rId4"/>
  </p:sldMasterIdLst>
  <p:notesMasterIdLst>
    <p:notesMasterId r:id="rId33"/>
  </p:notesMasterIdLst>
  <p:sldIdLst>
    <p:sldId id="256" r:id="rId5"/>
    <p:sldId id="284" r:id="rId6"/>
    <p:sldId id="260" r:id="rId7"/>
    <p:sldId id="285" r:id="rId8"/>
    <p:sldId id="290" r:id="rId9"/>
    <p:sldId id="291" r:id="rId10"/>
    <p:sldId id="288" r:id="rId11"/>
    <p:sldId id="262" r:id="rId12"/>
    <p:sldId id="263" r:id="rId13"/>
    <p:sldId id="264" r:id="rId14"/>
    <p:sldId id="265" r:id="rId15"/>
    <p:sldId id="293" r:id="rId16"/>
    <p:sldId id="266" r:id="rId17"/>
    <p:sldId id="294" r:id="rId18"/>
    <p:sldId id="295" r:id="rId19"/>
    <p:sldId id="281" r:id="rId20"/>
    <p:sldId id="287" r:id="rId21"/>
    <p:sldId id="296" r:id="rId22"/>
    <p:sldId id="282" r:id="rId23"/>
    <p:sldId id="279" r:id="rId24"/>
    <p:sldId id="297" r:id="rId25"/>
    <p:sldId id="269" r:id="rId26"/>
    <p:sldId id="267" r:id="rId27"/>
    <p:sldId id="271" r:id="rId28"/>
    <p:sldId id="272" r:id="rId29"/>
    <p:sldId id="274" r:id="rId30"/>
    <p:sldId id="289" r:id="rId31"/>
    <p:sldId id="286" r:id="rId3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E6A7C1A-A337-2612-23B1-4D00932CDB4A}" name="RAO Meenakshi * DAS" initials="MR" userId="S::Meenakshi.Rao@das.oregon.gov::dc40ed2a-54a6-4b8e-8ac3-c7b878ea1b60" providerId="AD"/>
  <p188:author id="{AC5A6023-9F6C-0FDF-7710-41752DDF334B}" name="ROOD Jason * DAS" initials="RD" userId="S::jason.rood@das.oregon.gov::286f1b5c-50cd-4f8f-88dd-bbefc6606fcd" providerId="AD"/>
  <p188:author id="{033494A9-9736-E1FE-5C99-194B881D7AED}" name="HELMS Kathryn * DAS" initials="" userId="S::Kathryn.Helms@das.oregon.gov::dddb523a-7c1c-4980-8160-2e1c582c5e2b" providerId="AD"/>
  <p188:author id="{36839DBD-77F8-7E0F-BF6E-9C91872CAFCE}" name="LUBMAN Jacob * DAS" initials="LD" userId="S::jacob.lubman@das.oregon.gov::d86817a6-fbc5-4c22-8e3d-67ed1e8141c7" providerId="AD"/>
  <p188:author id="{5C2D66CC-0851-3A4D-F250-A92D1E19740B}" name="SCHIBEL Halley * DAS" initials="SD" userId="S::halley.schibel@das.oregon.gov::05ffd99d-92ee-4a8e-899d-e3d078f38551" providerId="AD"/>
  <p188:author id="{E3058EF1-4678-DDF4-9F60-3D7E1665EE30}" name="RAO Meenakshi * DAS" initials="RD" userId="S::meenakshi.rao@das.oregon.gov::dc40ed2a-54a6-4b8e-8ac3-c7b878ea1b60" providerId="AD"/>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AB90451-C250-9C11-2D99-ED53A513CC04}" v="3" dt="2024-03-06T17:01:52.061"/>
    <p1510:client id="{66547E76-1681-6DEA-0470-292FF44E4A3D}" v="272" dt="2024-03-05T23:45:39.500"/>
    <p1510:client id="{FA0E1566-8840-B9F7-DA8F-B55DBBFBB46B}" v="1" dt="2024-03-05T23:38:23.99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53825" autoAdjust="0"/>
  </p:normalViewPr>
  <p:slideViewPr>
    <p:cSldViewPr snapToGrid="0">
      <p:cViewPr varScale="1">
        <p:scale>
          <a:sx n="52" d="100"/>
          <a:sy n="52" d="100"/>
        </p:scale>
        <p:origin x="1676"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microsoft.com/office/2015/10/relationships/revisionInfo" Target="revisionInfo.xml"/><Relationship Id="rId21" Type="http://schemas.openxmlformats.org/officeDocument/2006/relationships/slide" Target="slides/slide17.xml"/><Relationship Id="rId34"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notesMaster" Target="notesMasters/notesMaster1.xml"/><Relationship Id="rId38"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tableStyles" Target="tableStyles.xml"/><Relationship Id="rId40"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CHIBEL Halley * DAS" userId="S::halley.schibel@das.oregon.gov::05ffd99d-92ee-4a8e-899d-e3d078f38551" providerId="AD" clId="Web-{2AB90451-C250-9C11-2D99-ED53A513CC04}"/>
    <pc:docChg chg="mod modSld modMainMaster">
      <pc:chgData name="SCHIBEL Halley * DAS" userId="S::halley.schibel@das.oregon.gov::05ffd99d-92ee-4a8e-899d-e3d078f38551" providerId="AD" clId="Web-{2AB90451-C250-9C11-2D99-ED53A513CC04}" dt="2024-03-06T17:01:52.061" v="3" actId="1076"/>
      <pc:docMkLst>
        <pc:docMk/>
      </pc:docMkLst>
      <pc:sldChg chg="addSp modSp">
        <pc:chgData name="SCHIBEL Halley * DAS" userId="S::halley.schibel@das.oregon.gov::05ffd99d-92ee-4a8e-899d-e3d078f38551" providerId="AD" clId="Web-{2AB90451-C250-9C11-2D99-ED53A513CC04}" dt="2024-03-06T17:01:52.061" v="3" actId="1076"/>
        <pc:sldMkLst>
          <pc:docMk/>
          <pc:sldMk cId="995278696" sldId="256"/>
        </pc:sldMkLst>
        <pc:spChg chg="add mod">
          <ac:chgData name="SCHIBEL Halley * DAS" userId="S::halley.schibel@das.oregon.gov::05ffd99d-92ee-4a8e-899d-e3d078f38551" providerId="AD" clId="Web-{2AB90451-C250-9C11-2D99-ED53A513CC04}" dt="2024-03-06T17:01:52.061" v="3" actId="1076"/>
          <ac:spMkLst>
            <pc:docMk/>
            <pc:sldMk cId="995278696" sldId="256"/>
            <ac:spMk id="4" creationId="{D1C3D507-D0A0-A3C7-8B66-5D111DB53609}"/>
          </ac:spMkLst>
        </pc:spChg>
      </pc:sldChg>
      <pc:sldMasterChg chg="delSp">
        <pc:chgData name="SCHIBEL Halley * DAS" userId="S::halley.schibel@das.oregon.gov::05ffd99d-92ee-4a8e-899d-e3d078f38551" providerId="AD" clId="Web-{2AB90451-C250-9C11-2D99-ED53A513CC04}" dt="2024-03-06T17:01:36.154" v="0" actId="33475"/>
        <pc:sldMasterMkLst>
          <pc:docMk/>
          <pc:sldMasterMk cId="976384266" sldId="2147483672"/>
        </pc:sldMasterMkLst>
        <pc:spChg chg="del">
          <ac:chgData name="SCHIBEL Halley * DAS" userId="S::halley.schibel@das.oregon.gov::05ffd99d-92ee-4a8e-899d-e3d078f38551" providerId="AD" clId="Web-{2AB90451-C250-9C11-2D99-ED53A513CC04}" dt="2024-03-06T17:01:36.154" v="0" actId="33475"/>
          <ac:spMkLst>
            <pc:docMk/>
            <pc:sldMasterMk cId="976384266" sldId="2147483672"/>
            <ac:spMk id="8" creationId="{C5970C30-4999-09EE-8E6E-81E617E4B1C1}"/>
          </ac:spMkLst>
        </pc:spChg>
      </pc:sldMasterChg>
    </pc:docChg>
  </pc:docChgLst>
</pc:chgInfo>
</file>

<file path=ppt/comments/modernComment_121_ACF2CC0A.xml><?xml version="1.0" encoding="utf-8"?>
<p188:cmLst xmlns:a="http://schemas.openxmlformats.org/drawingml/2006/main" xmlns:r="http://schemas.openxmlformats.org/officeDocument/2006/relationships" xmlns:p188="http://schemas.microsoft.com/office/powerpoint/2018/8/main">
  <p188:cm id="{71CEAD7D-6735-48A9-9606-9EC73980C2BD}" authorId="{AC5A6023-9F6C-0FDF-7710-41752DDF334B}" created="2023-11-28T19:49:08.647">
    <pc:sldMkLst xmlns:pc="http://schemas.microsoft.com/office/powerpoint/2013/main/command">
      <pc:docMk/>
      <pc:sldMk cId="446308142" sldId="274"/>
    </pc:sldMkLst>
    <p188:txBody>
      <a:bodyPr/>
      <a:lstStyle/>
      <a:p>
        <a:r>
          <a:rPr lang="en-US"/>
          <a:t>Purview should provide us this information and we can disseminate as desired.  No script needed, I should have access this week.  </a:t>
        </a:r>
      </a:p>
    </p188:txBody>
  </p188:cm>
</p188:cmLst>
</file>

<file path=ppt/comments/modernComment_122_FC4E00D6.xml><?xml version="1.0" encoding="utf-8"?>
<p188:cmLst xmlns:a="http://schemas.openxmlformats.org/drawingml/2006/main" xmlns:r="http://schemas.openxmlformats.org/officeDocument/2006/relationships" xmlns:p188="http://schemas.microsoft.com/office/powerpoint/2018/8/main">
  <p188:cm id="{C7AFD7FC-1D1D-43FD-98BD-6F9ADED75721}" authorId="{033494A9-9736-E1FE-5C99-194B881D7AED}" status="resolved" created="2023-11-29T17:50:47.610">
    <ac:deMkLst xmlns:ac="http://schemas.microsoft.com/office/drawing/2013/main/command">
      <pc:docMk xmlns:pc="http://schemas.microsoft.com/office/powerpoint/2013/main/command"/>
      <pc:sldMk xmlns:pc="http://schemas.microsoft.com/office/powerpoint/2013/main/command" cId="4232970454" sldId="290"/>
      <ac:spMk id="2" creationId="{29CA8FDB-8E14-E4C4-CC52-0BDD1FEF8DC6}"/>
    </ac:deMkLst>
    <p188:replyLst>
      <p188:reply id="{9E71FB9D-8EFA-422D-99E9-678E91D18E47}" authorId="{36839DBD-77F8-7E0F-BF6E-9C91872CAFCE}" created="2023-11-29T22:29:22.993">
        <p188:txBody>
          <a:bodyPr/>
          <a:lstStyle/>
          <a:p>
            <a:r>
              <a:rPr lang="en-US"/>
              <a:t>Agreed- I'll plan to swap them unless I hear otherwise</a:t>
            </a:r>
          </a:p>
        </p188:txBody>
      </p188:reply>
      <p188:reply id="{239DB203-6093-4439-BB14-5C6C26C4AFF9}" authorId="{0E6A7C1A-A337-2612-23B1-4D00932CDB4A}" created="2023-11-29T22:47:44.510">
        <p188:txBody>
          <a:bodyPr/>
          <a:lstStyle/>
          <a:p>
            <a:r>
              <a:rPr lang="en-US"/>
              <a:t>Yes - I think the slides should be switched around</a:t>
            </a:r>
          </a:p>
        </p188:txBody>
      </p188:reply>
    </p188:replyLst>
    <p188:txBody>
      <a:bodyPr/>
      <a:lstStyle/>
      <a:p>
        <a:r>
          <a:rPr lang="en-US"/>
          <a:t>I would swap this slide with slide 4 - feels like slide 4 lays the groundwork and then it might flow into agency expectations?</a:t>
        </a:r>
      </a:p>
    </p188:txBody>
  </p188:cm>
  <p188:cm id="{0464A4B8-C831-4C2C-9714-1DE88872700C}" authorId="{36839DBD-77F8-7E0F-BF6E-9C91872CAFCE}" status="resolved" created="2023-12-01T18:15:52.037">
    <ac:txMkLst xmlns:ac="http://schemas.microsoft.com/office/drawing/2013/main/command">
      <pc:docMk xmlns:pc="http://schemas.microsoft.com/office/powerpoint/2013/main/command"/>
      <pc:sldMk xmlns:pc="http://schemas.microsoft.com/office/powerpoint/2013/main/command" cId="4232970454" sldId="290"/>
      <ac:spMk id="2" creationId="{29CA8FDB-8E14-E4C4-CC52-0BDD1FEF8DC6}"/>
      <ac:txMk cp="932" len="349">
        <ac:context len="932" hash="1231571918"/>
      </ac:txMk>
    </ac:txMkLst>
    <p188:pos x="0" y="0"/>
    <p188:txBody>
      <a:bodyPr/>
      <a:lstStyle/>
      <a:p>
        <a:r>
          <a:rPr lang="en-US"/>
          <a:t>Propose moving this to its own slide to 1. Reduce cramping on this slide and 2. Give a basic definition for each of the classification levels</a:t>
        </a:r>
      </a:p>
    </p188:txBody>
    <p188:extLst>
      <p:ext xmlns:p="http://schemas.openxmlformats.org/presentationml/2006/main" uri="{57CB4572-C831-44C2-8A1C-0ADB6CCDFE69}">
        <p223:reactions xmlns:p223="http://schemas.microsoft.com/office/powerpoint/2022/03/main">
          <p223:rxn type="👍">
            <p223:instance time="2024-01-30T19:58:35.247" authorId="{0E6A7C1A-A337-2612-23B1-4D00932CDB4A}"/>
          </p223:rxn>
        </p223:reactions>
      </p:ext>
    </p188:extLst>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E65D4B0-775B-497E-ADC8-C9A9FD4DE335}" type="datetimeFigureOut">
              <a:rPr lang="en-US" smtClean="0"/>
              <a:t>3/6/2024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7849D4D-9BBA-483B-AE85-A210E5824F36}" type="slidenum">
              <a:rPr lang="en-US" smtClean="0"/>
              <a:t>‹#›</a:t>
            </a:fld>
            <a:endParaRPr lang="en-US"/>
          </a:p>
        </p:txBody>
      </p:sp>
    </p:spTree>
    <p:extLst>
      <p:ext uri="{BB962C8B-B14F-4D97-AF65-F5344CB8AC3E}">
        <p14:creationId xmlns:p14="http://schemas.microsoft.com/office/powerpoint/2010/main" val="4518423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On this slide:</a:t>
            </a:r>
          </a:p>
          <a:p>
            <a:pPr marL="171450" indent="-171450">
              <a:buFont typeface="Arial" panose="020B0604020202020204" pitchFamily="34" charset="0"/>
              <a:buChar char="•"/>
            </a:pPr>
            <a:r>
              <a:rPr lang="en-US" dirty="0"/>
              <a:t>Welcome the audience</a:t>
            </a:r>
          </a:p>
          <a:p>
            <a:pPr marL="171450" indent="-171450">
              <a:buFont typeface="Arial" panose="020B0604020202020204" pitchFamily="34" charset="0"/>
              <a:buChar char="•"/>
            </a:pPr>
            <a:r>
              <a:rPr lang="en-US" dirty="0"/>
              <a:t>Introduce the speaker(s)</a:t>
            </a:r>
          </a:p>
          <a:p>
            <a:pPr marL="171450" indent="-171450">
              <a:buFont typeface="Arial" panose="020B0604020202020204" pitchFamily="34" charset="0"/>
              <a:buChar char="•"/>
            </a:pPr>
            <a:r>
              <a:rPr lang="en-US" dirty="0"/>
              <a:t>Describe the purpose and  audience for this training/session</a:t>
            </a:r>
          </a:p>
          <a:p>
            <a:pPr marL="171450" indent="-171450">
              <a:buFont typeface="Arial" panose="020B0604020202020204" pitchFamily="34" charset="0"/>
              <a:buChar char="•"/>
            </a:pPr>
            <a:r>
              <a:rPr lang="en-US" dirty="0"/>
              <a:t>Replace “YOUR INFO HERE...” with the purpose of your talk</a:t>
            </a:r>
            <a:endParaRPr lang="en-US" dirty="0">
              <a:cs typeface="Calibri"/>
            </a:endParaRPr>
          </a:p>
        </p:txBody>
      </p:sp>
      <p:sp>
        <p:nvSpPr>
          <p:cNvPr id="4" name="Slide Number Placeholder 3"/>
          <p:cNvSpPr>
            <a:spLocks noGrp="1"/>
          </p:cNvSpPr>
          <p:nvPr>
            <p:ph type="sldNum" sz="quarter" idx="5"/>
          </p:nvPr>
        </p:nvSpPr>
        <p:spPr/>
        <p:txBody>
          <a:bodyPr/>
          <a:lstStyle/>
          <a:p>
            <a:fld id="{47849D4D-9BBA-483B-AE85-A210E5824F36}" type="slidenum">
              <a:rPr lang="en-US" smtClean="0"/>
              <a:t>1</a:t>
            </a:fld>
            <a:endParaRPr lang="en-US"/>
          </a:p>
        </p:txBody>
      </p:sp>
    </p:spTree>
    <p:extLst>
      <p:ext uri="{BB962C8B-B14F-4D97-AF65-F5344CB8AC3E}">
        <p14:creationId xmlns:p14="http://schemas.microsoft.com/office/powerpoint/2010/main" val="6856442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cs typeface="Calibri" panose="020F0502020204030204"/>
              </a:rPr>
              <a:t>(this slide has animations – use the Animation Pane to edit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cs typeface="Calibri" panose="020F0502020204030204"/>
              </a:rPr>
              <a:t>On this slide: </a:t>
            </a:r>
          </a:p>
          <a:p>
            <a:pPr marL="171450" indent="-171450">
              <a:buFont typeface="Arial" panose="020B0604020202020204" pitchFamily="34" charset="0"/>
              <a:buChar char="•"/>
            </a:pPr>
            <a:r>
              <a:rPr lang="en-US" dirty="0">
                <a:cs typeface="Calibri" panose="020F0502020204030204"/>
              </a:rPr>
              <a:t>The policy particularly calls out Username/password managed by the agency to access information controlled by the agency must be classified at Level 2, at a minimum.</a:t>
            </a:r>
          </a:p>
        </p:txBody>
      </p:sp>
      <p:sp>
        <p:nvSpPr>
          <p:cNvPr id="4" name="Slide Number Placeholder 3"/>
          <p:cNvSpPr>
            <a:spLocks noGrp="1"/>
          </p:cNvSpPr>
          <p:nvPr>
            <p:ph type="sldNum" sz="quarter" idx="5"/>
          </p:nvPr>
        </p:nvSpPr>
        <p:spPr/>
        <p:txBody>
          <a:bodyPr/>
          <a:lstStyle/>
          <a:p>
            <a:fld id="{47849D4D-9BBA-483B-AE85-A210E5824F36}" type="slidenum">
              <a:rPr lang="en-US" smtClean="0"/>
              <a:t>10</a:t>
            </a:fld>
            <a:endParaRPr lang="en-US"/>
          </a:p>
        </p:txBody>
      </p:sp>
    </p:spTree>
    <p:extLst>
      <p:ext uri="{BB962C8B-B14F-4D97-AF65-F5344CB8AC3E}">
        <p14:creationId xmlns:p14="http://schemas.microsoft.com/office/powerpoint/2010/main" val="3761663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cs typeface="Calibri" panose="020F0502020204030204"/>
              </a:rPr>
              <a:t>(this slide has animations – use the Animation Pane to edit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cs typeface="Calibri" panose="020F0502020204030204"/>
              </a:rPr>
              <a:t>On this slide: </a:t>
            </a:r>
          </a:p>
          <a:p>
            <a:pPr marL="171450" indent="-171450">
              <a:buFont typeface="Arial" panose="020B0604020202020204" pitchFamily="34" charset="0"/>
              <a:buChar char="•"/>
            </a:pPr>
            <a:r>
              <a:rPr lang="en-US" dirty="0"/>
              <a:t>Level 3 Restricted information is defined as.</a:t>
            </a:r>
          </a:p>
          <a:p>
            <a:pPr marL="628650" lvl="1" indent="-171450">
              <a:buFont typeface="Arial" panose="020B0604020202020204" pitchFamily="34" charset="0"/>
              <a:buChar char="•"/>
            </a:pPr>
            <a:r>
              <a:rPr lang="en-US" dirty="0"/>
              <a:t>sensitive information – that is information that some probability of causing harm if disclosed to those who do not have access privileges to the information.</a:t>
            </a:r>
          </a:p>
          <a:p>
            <a:pPr marL="628650" lvl="1" indent="-171450">
              <a:buFont typeface="Arial" panose="020B0604020202020204" pitchFamily="34" charset="0"/>
              <a:buChar char="•"/>
            </a:pPr>
            <a:r>
              <a:rPr lang="en-US" dirty="0"/>
              <a:t>Or regulated information that is protected from public disclosure – implying that this information may be exempt from disclosure</a:t>
            </a:r>
          </a:p>
          <a:p>
            <a:pPr marL="628650" lvl="1" indent="-171450">
              <a:buFont typeface="Arial" panose="020B0604020202020204" pitchFamily="34" charset="0"/>
              <a:buChar char="•"/>
            </a:pPr>
            <a:r>
              <a:rPr lang="en-US" dirty="0"/>
              <a:t>For level 3 data, only internal agency users whose job requires them to work with this data may have access to this information,</a:t>
            </a:r>
          </a:p>
          <a:p>
            <a:pPr marL="628650" lvl="1" indent="-171450">
              <a:buFont typeface="Arial" panose="020B0604020202020204" pitchFamily="34" charset="0"/>
              <a:buChar char="•"/>
            </a:pPr>
            <a:r>
              <a:rPr lang="en-US" dirty="0"/>
              <a:t>Authorized external users must sign a contract before accessing restricted level 3 data</a:t>
            </a:r>
          </a:p>
          <a:p>
            <a:pPr marL="171450" indent="-171450">
              <a:buFont typeface="Arial" panose="020B0604020202020204" pitchFamily="34" charset="0"/>
              <a:buChar char="•"/>
            </a:pPr>
            <a:r>
              <a:rPr lang="en-US" dirty="0"/>
              <a:t>You may want to use examples that are relevant to your agency here</a:t>
            </a:r>
          </a:p>
          <a:p>
            <a:endParaRPr lang="en-US" dirty="0"/>
          </a:p>
        </p:txBody>
      </p:sp>
      <p:sp>
        <p:nvSpPr>
          <p:cNvPr id="4" name="Slide Number Placeholder 3"/>
          <p:cNvSpPr>
            <a:spLocks noGrp="1"/>
          </p:cNvSpPr>
          <p:nvPr>
            <p:ph type="sldNum" sz="quarter" idx="5"/>
          </p:nvPr>
        </p:nvSpPr>
        <p:spPr/>
        <p:txBody>
          <a:bodyPr/>
          <a:lstStyle/>
          <a:p>
            <a:fld id="{47849D4D-9BBA-483B-AE85-A210E5824F36}" type="slidenum">
              <a:rPr lang="en-US" smtClean="0"/>
              <a:t>11</a:t>
            </a:fld>
            <a:endParaRPr lang="en-US"/>
          </a:p>
        </p:txBody>
      </p:sp>
    </p:spTree>
    <p:extLst>
      <p:ext uri="{BB962C8B-B14F-4D97-AF65-F5344CB8AC3E}">
        <p14:creationId xmlns:p14="http://schemas.microsoft.com/office/powerpoint/2010/main" val="22056139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cs typeface="Calibri" panose="020F0502020204030204"/>
              </a:rPr>
              <a:t>(this slide has animations – use the Animation Pane to edit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cs typeface="Calibri" panose="020F0502020204030204"/>
              </a:rPr>
              <a:t>On this slide: </a:t>
            </a:r>
          </a:p>
          <a:p>
            <a:pPr marL="171450" indent="-171450">
              <a:buFont typeface="Arial" panose="020B0604020202020204" pitchFamily="34" charset="0"/>
              <a:buChar char="•"/>
            </a:pPr>
            <a:r>
              <a:rPr lang="en-US" dirty="0">
                <a:cs typeface="Calibri" panose="020F0502020204030204"/>
              </a:rPr>
              <a:t>The policy specifies that personally identifiable information or PII as defined in the Oregon Consumer Information Protect Act  must be classified at a Level 3, as a minimum. </a:t>
            </a:r>
          </a:p>
          <a:p>
            <a:pPr marL="171450" indent="-171450">
              <a:buFont typeface="Arial" panose="020B0604020202020204" pitchFamily="34" charset="0"/>
              <a:buChar char="•"/>
            </a:pPr>
            <a:r>
              <a:rPr lang="en-US" dirty="0">
                <a:cs typeface="Calibri" panose="020F0502020204030204"/>
              </a:rPr>
              <a:t>The policy additionally specifies that controls must in place for PII to be protected from unauthorized disclosure, alteration or destruction of data and violation of privacy practices, etc.</a:t>
            </a:r>
          </a:p>
        </p:txBody>
      </p:sp>
      <p:sp>
        <p:nvSpPr>
          <p:cNvPr id="4" name="Slide Number Placeholder 3"/>
          <p:cNvSpPr>
            <a:spLocks noGrp="1"/>
          </p:cNvSpPr>
          <p:nvPr>
            <p:ph type="sldNum" sz="quarter" idx="5"/>
          </p:nvPr>
        </p:nvSpPr>
        <p:spPr/>
        <p:txBody>
          <a:bodyPr/>
          <a:lstStyle/>
          <a:p>
            <a:fld id="{47849D4D-9BBA-483B-AE85-A210E5824F36}" type="slidenum">
              <a:rPr lang="en-US" smtClean="0"/>
              <a:t>12</a:t>
            </a:fld>
            <a:endParaRPr lang="en-US"/>
          </a:p>
        </p:txBody>
      </p:sp>
    </p:spTree>
    <p:extLst>
      <p:ext uri="{BB962C8B-B14F-4D97-AF65-F5344CB8AC3E}">
        <p14:creationId xmlns:p14="http://schemas.microsoft.com/office/powerpoint/2010/main" val="144936245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cs typeface="Calibri"/>
              </a:rPr>
              <a:t>(this slide has animations – use the Animation Pane to edit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cs typeface="Calibri"/>
              </a:rPr>
              <a:t>On this slide: </a:t>
            </a:r>
          </a:p>
          <a:p>
            <a:pPr marL="171450" indent="-171450">
              <a:buFont typeface="Arial" panose="020B0604020202020204" pitchFamily="34" charset="0"/>
              <a:buChar char="•"/>
            </a:pPr>
            <a:r>
              <a:rPr lang="en-US" dirty="0"/>
              <a:t>Level 4 Critical information is defined as.</a:t>
            </a:r>
          </a:p>
          <a:p>
            <a:pPr marL="628650" lvl="1" indent="-171450">
              <a:buFont typeface="Arial" panose="020B0604020202020204" pitchFamily="34" charset="0"/>
              <a:buChar char="•"/>
            </a:pPr>
            <a:r>
              <a:rPr lang="en-US" dirty="0"/>
              <a:t>Extremely sensitive information – that is information that could cause major damage if disclosed to those who do not have access privileges to the information.</a:t>
            </a:r>
          </a:p>
          <a:p>
            <a:pPr marL="628650" lvl="1" indent="-171450">
              <a:buFont typeface="Arial" panose="020B0604020202020204" pitchFamily="34" charset="0"/>
              <a:buChar char="•"/>
            </a:pPr>
            <a:r>
              <a:rPr lang="en-US" dirty="0"/>
              <a:t>It is typically exempt from disclosure and can be accessed only by named users.</a:t>
            </a:r>
          </a:p>
          <a:p>
            <a:pPr marL="171450" indent="-171450">
              <a:buFont typeface="Arial" panose="020B0604020202020204" pitchFamily="34" charset="0"/>
              <a:buChar char="•"/>
            </a:pPr>
            <a:r>
              <a:rPr lang="en-US" dirty="0"/>
              <a:t>You may want to use examples that are relevant to your agency here</a:t>
            </a:r>
          </a:p>
        </p:txBody>
      </p:sp>
      <p:sp>
        <p:nvSpPr>
          <p:cNvPr id="4" name="Slide Number Placeholder 3"/>
          <p:cNvSpPr>
            <a:spLocks noGrp="1"/>
          </p:cNvSpPr>
          <p:nvPr>
            <p:ph type="sldNum" sz="quarter" idx="5"/>
          </p:nvPr>
        </p:nvSpPr>
        <p:spPr/>
        <p:txBody>
          <a:bodyPr/>
          <a:lstStyle/>
          <a:p>
            <a:fld id="{47849D4D-9BBA-483B-AE85-A210E5824F36}" type="slidenum">
              <a:rPr lang="en-US" smtClean="0"/>
              <a:t>13</a:t>
            </a:fld>
            <a:endParaRPr lang="en-US"/>
          </a:p>
        </p:txBody>
      </p:sp>
    </p:spTree>
    <p:extLst>
      <p:ext uri="{BB962C8B-B14F-4D97-AF65-F5344CB8AC3E}">
        <p14:creationId xmlns:p14="http://schemas.microsoft.com/office/powerpoint/2010/main" val="33839752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This slide has a quick review of the information asset classification policy.</a:t>
            </a:r>
          </a:p>
          <a:p>
            <a:pPr marL="171450" indent="-171450">
              <a:buFont typeface="Arial" panose="020B0604020202020204" pitchFamily="34" charset="0"/>
              <a:buChar char="•"/>
            </a:pPr>
            <a:r>
              <a:rPr lang="en-US" dirty="0"/>
              <a:t>You may want to follow the slide deck to this point and the segue into your agency-specific policies and procedures.</a:t>
            </a:r>
          </a:p>
          <a:p>
            <a:pPr marL="171450" indent="-171450">
              <a:buFont typeface="Arial" panose="020B0604020202020204" pitchFamily="34" charset="0"/>
              <a:buChar char="•"/>
            </a:pPr>
            <a:r>
              <a:rPr lang="en-US" dirty="0"/>
              <a:t>If you would like to focus more on the agency-specific materials, you might consider using just this slide + slide 6( what do agencies have to do) before launching into the </a:t>
            </a:r>
            <a:r>
              <a:rPr lang="en-US"/>
              <a:t>agency-specific training.</a:t>
            </a:r>
            <a:endParaRPr lang="en-US" dirty="0"/>
          </a:p>
        </p:txBody>
      </p:sp>
      <p:sp>
        <p:nvSpPr>
          <p:cNvPr id="4" name="Slide Number Placeholder 3"/>
          <p:cNvSpPr>
            <a:spLocks noGrp="1"/>
          </p:cNvSpPr>
          <p:nvPr>
            <p:ph type="sldNum" sz="quarter" idx="5"/>
          </p:nvPr>
        </p:nvSpPr>
        <p:spPr/>
        <p:txBody>
          <a:bodyPr/>
          <a:lstStyle/>
          <a:p>
            <a:fld id="{47849D4D-9BBA-483B-AE85-A210E5824F36}" type="slidenum">
              <a:rPr lang="en-US" smtClean="0"/>
              <a:t>14</a:t>
            </a:fld>
            <a:endParaRPr lang="en-US"/>
          </a:p>
        </p:txBody>
      </p:sp>
    </p:spTree>
    <p:extLst>
      <p:ext uri="{BB962C8B-B14F-4D97-AF65-F5344CB8AC3E}">
        <p14:creationId xmlns:p14="http://schemas.microsoft.com/office/powerpoint/2010/main" val="7274900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C3CD71-C3CD-8398-92D9-7FDCB4E3131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CB65F43-F48C-A3E0-9E3E-9267DEAB1E3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B16B871-3BCD-9F41-CF09-63F857638584}"/>
              </a:ext>
            </a:extLst>
          </p:cNvPr>
          <p:cNvSpPr>
            <a:spLocks noGrp="1"/>
          </p:cNvSpPr>
          <p:nvPr>
            <p:ph type="body" idx="1"/>
          </p:nvPr>
        </p:nvSpPr>
        <p:spPr/>
        <p:txBody>
          <a:bodyPr/>
          <a:lstStyle/>
          <a:p>
            <a:pPr marL="171450" indent="-171450">
              <a:buFont typeface="Arial" panose="020B0604020202020204" pitchFamily="34" charset="0"/>
              <a:buChar char="•"/>
            </a:pPr>
            <a:endParaRPr lang="en-US" dirty="0">
              <a:cs typeface="Calibri"/>
            </a:endParaRPr>
          </a:p>
        </p:txBody>
      </p:sp>
      <p:sp>
        <p:nvSpPr>
          <p:cNvPr id="4" name="Slide Number Placeholder 3">
            <a:extLst>
              <a:ext uri="{FF2B5EF4-FFF2-40B4-BE49-F238E27FC236}">
                <a16:creationId xmlns:a16="http://schemas.microsoft.com/office/drawing/2014/main" id="{E9350A42-1B57-4195-7EFE-43E940542BD0}"/>
              </a:ext>
            </a:extLst>
          </p:cNvPr>
          <p:cNvSpPr>
            <a:spLocks noGrp="1"/>
          </p:cNvSpPr>
          <p:nvPr>
            <p:ph type="sldNum" sz="quarter" idx="5"/>
          </p:nvPr>
        </p:nvSpPr>
        <p:spPr/>
        <p:txBody>
          <a:bodyPr/>
          <a:lstStyle/>
          <a:p>
            <a:fld id="{47849D4D-9BBA-483B-AE85-A210E5824F36}" type="slidenum">
              <a:rPr lang="en-US" smtClean="0"/>
              <a:t>15</a:t>
            </a:fld>
            <a:endParaRPr lang="en-US"/>
          </a:p>
        </p:txBody>
      </p:sp>
    </p:spTree>
    <p:extLst>
      <p:ext uri="{BB962C8B-B14F-4D97-AF65-F5344CB8AC3E}">
        <p14:creationId xmlns:p14="http://schemas.microsoft.com/office/powerpoint/2010/main" val="216225416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Main points to hit:</a:t>
            </a:r>
            <a:endParaRPr lang="en-US">
              <a:cs typeface="+mn-lt"/>
            </a:endParaRPr>
          </a:p>
          <a:p>
            <a:pPr marL="171450" indent="-171450">
              <a:buFont typeface="Calibri"/>
              <a:buChar char="-"/>
            </a:pPr>
            <a:r>
              <a:rPr lang="en-US" dirty="0">
                <a:cs typeface="Calibri"/>
              </a:rPr>
              <a:t>1 is for anyone</a:t>
            </a:r>
          </a:p>
          <a:p>
            <a:pPr marL="171450" indent="-171450">
              <a:buFont typeface="Calibri"/>
              <a:buChar char="-"/>
            </a:pPr>
            <a:r>
              <a:rPr lang="en-US" dirty="0">
                <a:cs typeface="Calibri"/>
              </a:rPr>
              <a:t>2 is about agencies controlling the narrative and distribution around their data</a:t>
            </a:r>
          </a:p>
          <a:p>
            <a:pPr marL="171450" indent="-171450">
              <a:buFont typeface="Calibri"/>
              <a:buChar char="-"/>
            </a:pPr>
            <a:r>
              <a:rPr lang="en-US" dirty="0">
                <a:cs typeface="Calibri"/>
              </a:rPr>
              <a:t>Drafts!</a:t>
            </a:r>
          </a:p>
          <a:p>
            <a:endParaRPr lang="en-US">
              <a:cs typeface="Calibri"/>
            </a:endParaRPr>
          </a:p>
        </p:txBody>
      </p:sp>
      <p:sp>
        <p:nvSpPr>
          <p:cNvPr id="4" name="Slide Number Placeholder 3"/>
          <p:cNvSpPr>
            <a:spLocks noGrp="1"/>
          </p:cNvSpPr>
          <p:nvPr>
            <p:ph type="sldNum" sz="quarter" idx="5"/>
          </p:nvPr>
        </p:nvSpPr>
        <p:spPr/>
        <p:txBody>
          <a:bodyPr/>
          <a:lstStyle/>
          <a:p>
            <a:fld id="{47849D4D-9BBA-483B-AE85-A210E5824F36}" type="slidenum">
              <a:rPr lang="en-US" smtClean="0"/>
              <a:t>16</a:t>
            </a:fld>
            <a:endParaRPr lang="en-US"/>
          </a:p>
        </p:txBody>
      </p:sp>
    </p:spTree>
    <p:extLst>
      <p:ext uri="{BB962C8B-B14F-4D97-AF65-F5344CB8AC3E}">
        <p14:creationId xmlns:p14="http://schemas.microsoft.com/office/powerpoint/2010/main" val="28262277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2ADE65-3C3E-5FAD-42AE-F3768C61953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C20870E-B4B3-E493-C80E-F56FB9A3EB8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BE7538F-A4A5-0012-7F79-B36B1955F465}"/>
              </a:ext>
            </a:extLst>
          </p:cNvPr>
          <p:cNvSpPr>
            <a:spLocks noGrp="1"/>
          </p:cNvSpPr>
          <p:nvPr>
            <p:ph type="body" idx="1"/>
          </p:nvPr>
        </p:nvSpPr>
        <p:spPr/>
        <p:txBody>
          <a:bodyPr/>
          <a:lstStyle/>
          <a:p>
            <a:r>
              <a:rPr lang="en-US" dirty="0">
                <a:cs typeface="Calibri"/>
              </a:rPr>
              <a:t>Main points to hit:</a:t>
            </a:r>
          </a:p>
          <a:p>
            <a:pPr marL="171450" indent="-171450">
              <a:buFont typeface="Calibri"/>
              <a:buChar char="-"/>
            </a:pPr>
            <a:r>
              <a:rPr lang="en-US">
                <a:cs typeface="Calibri"/>
              </a:rPr>
              <a:t>Everything is level 3 unless it HAS to be level 4</a:t>
            </a:r>
          </a:p>
          <a:p>
            <a:pPr marL="171450" indent="-171450">
              <a:buFont typeface="Calibri"/>
              <a:buChar char="-"/>
            </a:pPr>
            <a:r>
              <a:rPr lang="en-US" dirty="0">
                <a:cs typeface="Calibri"/>
              </a:rPr>
              <a:t>Your agency will KNOW if it has level 4 data</a:t>
            </a:r>
          </a:p>
          <a:p>
            <a:pPr marL="171450" indent="-171450">
              <a:buFont typeface="Calibri"/>
              <a:buChar char="-"/>
            </a:pPr>
            <a:r>
              <a:rPr lang="en-US">
                <a:cs typeface="Calibri"/>
              </a:rPr>
              <a:t>Upshifting data classification levels comes with key security risks and requires consultation with cybersecurity services</a:t>
            </a:r>
          </a:p>
          <a:p>
            <a:pPr marL="171450" indent="-171450">
              <a:buFont typeface="Calibri"/>
              <a:buChar char="-"/>
            </a:pPr>
            <a:r>
              <a:rPr lang="en-US" dirty="0">
                <a:cs typeface="Calibri"/>
              </a:rPr>
              <a:t>Data sharing is heavily impacted by classification levels</a:t>
            </a:r>
          </a:p>
        </p:txBody>
      </p:sp>
      <p:sp>
        <p:nvSpPr>
          <p:cNvPr id="4" name="Slide Number Placeholder 3">
            <a:extLst>
              <a:ext uri="{FF2B5EF4-FFF2-40B4-BE49-F238E27FC236}">
                <a16:creationId xmlns:a16="http://schemas.microsoft.com/office/drawing/2014/main" id="{34DF2B5D-F5C1-687A-ADC9-35FFA20F9053}"/>
              </a:ext>
            </a:extLst>
          </p:cNvPr>
          <p:cNvSpPr>
            <a:spLocks noGrp="1"/>
          </p:cNvSpPr>
          <p:nvPr>
            <p:ph type="sldNum" sz="quarter" idx="5"/>
          </p:nvPr>
        </p:nvSpPr>
        <p:spPr/>
        <p:txBody>
          <a:bodyPr/>
          <a:lstStyle/>
          <a:p>
            <a:fld id="{47849D4D-9BBA-483B-AE85-A210E5824F36}" type="slidenum">
              <a:rPr lang="en-US" smtClean="0"/>
              <a:t>17</a:t>
            </a:fld>
            <a:endParaRPr lang="en-US"/>
          </a:p>
        </p:txBody>
      </p:sp>
    </p:spTree>
    <p:extLst>
      <p:ext uri="{BB962C8B-B14F-4D97-AF65-F5344CB8AC3E}">
        <p14:creationId xmlns:p14="http://schemas.microsoft.com/office/powerpoint/2010/main" val="31503878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C33BB1-DD7D-85E5-F4A0-E540FC75BA4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7407F94-7118-7781-B43C-7041C4C85AE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5A51BF9-9AE4-80A7-D6B4-4D7994935883}"/>
              </a:ext>
            </a:extLst>
          </p:cNvPr>
          <p:cNvSpPr>
            <a:spLocks noGrp="1"/>
          </p:cNvSpPr>
          <p:nvPr>
            <p:ph type="body" idx="1"/>
          </p:nvPr>
        </p:nvSpPr>
        <p:spPr/>
        <p:txBody>
          <a:bodyPr/>
          <a:lstStyle/>
          <a:p>
            <a:r>
              <a:rPr lang="en-US" dirty="0">
                <a:cs typeface="Calibri"/>
              </a:rPr>
              <a:t>Main points to hit:</a:t>
            </a:r>
          </a:p>
          <a:p>
            <a:pPr marL="171450" indent="-171450">
              <a:buFont typeface="Calibri"/>
              <a:buChar char="-"/>
            </a:pPr>
            <a:r>
              <a:rPr lang="en-US" dirty="0">
                <a:cs typeface="Calibri"/>
              </a:rPr>
              <a:t>Different types of </a:t>
            </a:r>
            <a:r>
              <a:rPr lang="en-US">
                <a:cs typeface="Calibri"/>
              </a:rPr>
              <a:t>data </a:t>
            </a:r>
            <a:r>
              <a:rPr lang="en-US" dirty="0">
                <a:cs typeface="Calibri"/>
              </a:rPr>
              <a:t>that come in different formats</a:t>
            </a:r>
          </a:p>
          <a:p>
            <a:pPr marL="171450" indent="-171450">
              <a:buFont typeface="Calibri"/>
              <a:buChar char="-"/>
            </a:pPr>
            <a:r>
              <a:rPr lang="en-US" dirty="0">
                <a:cs typeface="Calibri"/>
              </a:rPr>
              <a:t>These are subsets of information assets</a:t>
            </a:r>
          </a:p>
          <a:p>
            <a:pPr marL="171450" indent="-171450">
              <a:buFont typeface="Calibri"/>
              <a:buChar char="-"/>
            </a:pPr>
            <a:r>
              <a:rPr lang="en-US">
                <a:cs typeface="Calibri"/>
              </a:rPr>
              <a:t>There is a subclass that you want to highlight called 'records', and records classification must be in alignment with your retention policy</a:t>
            </a:r>
          </a:p>
          <a:p>
            <a:pPr marL="171450" indent="-171450">
              <a:buFont typeface="Calibri"/>
              <a:buChar char="-"/>
            </a:pPr>
            <a:r>
              <a:rPr lang="en-US">
                <a:cs typeface="Calibri"/>
              </a:rPr>
              <a:t>Management is over the entire lifecycle of your assets, don't forget that everything should have a beginning (creation) and end (retention/disposal) in its lifecycle!</a:t>
            </a:r>
          </a:p>
          <a:p>
            <a:pPr marL="171450" indent="-171450">
              <a:buFont typeface="Calibri"/>
              <a:buChar char="-"/>
            </a:pPr>
            <a:endParaRPr lang="en-US">
              <a:cs typeface="Calibri"/>
            </a:endParaRPr>
          </a:p>
        </p:txBody>
      </p:sp>
      <p:sp>
        <p:nvSpPr>
          <p:cNvPr id="4" name="Slide Number Placeholder 3">
            <a:extLst>
              <a:ext uri="{FF2B5EF4-FFF2-40B4-BE49-F238E27FC236}">
                <a16:creationId xmlns:a16="http://schemas.microsoft.com/office/drawing/2014/main" id="{86348BB8-62E5-2337-33B3-371DED68D22E}"/>
              </a:ext>
            </a:extLst>
          </p:cNvPr>
          <p:cNvSpPr>
            <a:spLocks noGrp="1"/>
          </p:cNvSpPr>
          <p:nvPr>
            <p:ph type="sldNum" sz="quarter" idx="5"/>
          </p:nvPr>
        </p:nvSpPr>
        <p:spPr/>
        <p:txBody>
          <a:bodyPr/>
          <a:lstStyle/>
          <a:p>
            <a:fld id="{47849D4D-9BBA-483B-AE85-A210E5824F36}" type="slidenum">
              <a:rPr lang="en-US" smtClean="0"/>
              <a:t>18</a:t>
            </a:fld>
            <a:endParaRPr lang="en-US"/>
          </a:p>
        </p:txBody>
      </p:sp>
    </p:spTree>
    <p:extLst>
      <p:ext uri="{BB962C8B-B14F-4D97-AF65-F5344CB8AC3E}">
        <p14:creationId xmlns:p14="http://schemas.microsoft.com/office/powerpoint/2010/main" val="133861290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a typeface="Calibri"/>
                <a:cs typeface="Calibri" panose="020F0502020204030204"/>
              </a:rPr>
              <a:t>Main points to hit:</a:t>
            </a:r>
          </a:p>
          <a:p>
            <a:pPr marL="171450" indent="-171450">
              <a:buFont typeface="Calibri"/>
              <a:buChar char="-"/>
            </a:pPr>
            <a:r>
              <a:rPr lang="en-US" dirty="0">
                <a:ea typeface="Calibri"/>
                <a:cs typeface="Calibri" panose="020F0502020204030204"/>
              </a:rPr>
              <a:t>Sensitivity is the level of risk the data poses</a:t>
            </a:r>
          </a:p>
          <a:p>
            <a:pPr marL="171450" indent="-171450">
              <a:buFont typeface="Calibri"/>
              <a:buChar char="-"/>
            </a:pPr>
            <a:r>
              <a:rPr lang="en-US" dirty="0">
                <a:ea typeface="Calibri"/>
                <a:cs typeface="Calibri" panose="020F0502020204030204"/>
              </a:rPr>
              <a:t>Confidentiality is about who should have access to the data</a:t>
            </a:r>
          </a:p>
          <a:p>
            <a:pPr marL="171450" indent="-171450">
              <a:buFont typeface="Calibri"/>
              <a:buChar char="-"/>
            </a:pPr>
            <a:r>
              <a:rPr lang="en-US" dirty="0">
                <a:cs typeface="Calibri" panose="020F0502020204030204"/>
              </a:rPr>
              <a:t>Agencies can always apply a greater level of protection and control based on their individual needs</a:t>
            </a:r>
          </a:p>
          <a:p>
            <a:pPr marL="171450" indent="-171450">
              <a:buFont typeface="Calibri"/>
              <a:buChar char="-"/>
            </a:pPr>
            <a:r>
              <a:rPr lang="en-US" dirty="0">
                <a:cs typeface="Calibri" panose="020F0502020204030204"/>
              </a:rPr>
              <a:t>Classification is a stepping stone to understanding several things, including system security needs, privacy controls, and governance needs</a:t>
            </a:r>
          </a:p>
          <a:p>
            <a:endParaRPr lang="en-US" dirty="0">
              <a:cs typeface="Calibri" panose="020F0502020204030204"/>
            </a:endParaRPr>
          </a:p>
        </p:txBody>
      </p:sp>
      <p:sp>
        <p:nvSpPr>
          <p:cNvPr id="4" name="Slide Number Placeholder 3"/>
          <p:cNvSpPr>
            <a:spLocks noGrp="1"/>
          </p:cNvSpPr>
          <p:nvPr>
            <p:ph type="sldNum" sz="quarter" idx="5"/>
          </p:nvPr>
        </p:nvSpPr>
        <p:spPr/>
        <p:txBody>
          <a:bodyPr/>
          <a:lstStyle/>
          <a:p>
            <a:fld id="{47849D4D-9BBA-483B-AE85-A210E5824F36}" type="slidenum">
              <a:rPr lang="en-US" smtClean="0"/>
              <a:t>19</a:t>
            </a:fld>
            <a:endParaRPr lang="en-US"/>
          </a:p>
        </p:txBody>
      </p:sp>
    </p:spTree>
    <p:extLst>
      <p:ext uri="{BB962C8B-B14F-4D97-AF65-F5344CB8AC3E}">
        <p14:creationId xmlns:p14="http://schemas.microsoft.com/office/powerpoint/2010/main" val="26532164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ea typeface="Calibri"/>
                <a:cs typeface="Calibri"/>
              </a:rPr>
              <a:t>On this slide:</a:t>
            </a:r>
          </a:p>
          <a:p>
            <a:pPr marL="171450" indent="-171450">
              <a:buFont typeface="Arial" panose="020B0604020202020204" pitchFamily="34" charset="0"/>
              <a:buChar char="•"/>
            </a:pPr>
            <a:r>
              <a:rPr lang="en-US" dirty="0">
                <a:ea typeface="Calibri"/>
                <a:cs typeface="Calibri"/>
              </a:rPr>
              <a:t>Review what the session will cover</a:t>
            </a:r>
          </a:p>
          <a:p>
            <a:pPr marL="171450" indent="-171450">
              <a:buFont typeface="Arial" panose="020B0604020202020204" pitchFamily="34" charset="0"/>
              <a:buChar char="•"/>
            </a:pPr>
            <a:r>
              <a:rPr lang="en-US" dirty="0">
                <a:ea typeface="Calibri"/>
                <a:cs typeface="Calibri"/>
              </a:rPr>
              <a:t>Briefly go over the key elements of the talk (the 5ws + 1h + resources for this slide deck)</a:t>
            </a:r>
          </a:p>
          <a:p>
            <a:pPr marL="171450" indent="-171450">
              <a:buFont typeface="Arial" panose="020B0604020202020204" pitchFamily="34" charset="0"/>
              <a:buChar char="•"/>
            </a:pPr>
            <a:r>
              <a:rPr lang="en-US" dirty="0">
                <a:ea typeface="Calibri"/>
                <a:cs typeface="Calibri"/>
              </a:rPr>
              <a:t>You may want to expand this by including information asset classification processes and controls that your agency has developed, as required by the policy (see slide 6: What agencies have to do)</a:t>
            </a:r>
          </a:p>
        </p:txBody>
      </p:sp>
      <p:sp>
        <p:nvSpPr>
          <p:cNvPr id="4" name="Slide Number Placeholder 3"/>
          <p:cNvSpPr>
            <a:spLocks noGrp="1"/>
          </p:cNvSpPr>
          <p:nvPr>
            <p:ph type="sldNum" sz="quarter" idx="5"/>
          </p:nvPr>
        </p:nvSpPr>
        <p:spPr/>
        <p:txBody>
          <a:bodyPr/>
          <a:lstStyle/>
          <a:p>
            <a:fld id="{47849D4D-9BBA-483B-AE85-A210E5824F36}" type="slidenum">
              <a:rPr lang="en-US" smtClean="0"/>
              <a:t>2</a:t>
            </a:fld>
            <a:endParaRPr lang="en-US"/>
          </a:p>
        </p:txBody>
      </p:sp>
    </p:spTree>
    <p:extLst>
      <p:ext uri="{BB962C8B-B14F-4D97-AF65-F5344CB8AC3E}">
        <p14:creationId xmlns:p14="http://schemas.microsoft.com/office/powerpoint/2010/main" val="189053767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panose="020F0502020204030204"/>
              </a:rPr>
              <a:t>Main points to hit:</a:t>
            </a:r>
          </a:p>
          <a:p>
            <a:pPr marL="171450" indent="-171450">
              <a:buFont typeface="Calibri"/>
              <a:buChar char="-"/>
            </a:pPr>
            <a:r>
              <a:rPr lang="en-US" dirty="0">
                <a:cs typeface="Calibri" panose="020F0502020204030204"/>
              </a:rPr>
              <a:t>Probably just read the slide, pretty straightforward</a:t>
            </a:r>
          </a:p>
        </p:txBody>
      </p:sp>
      <p:sp>
        <p:nvSpPr>
          <p:cNvPr id="4" name="Slide Number Placeholder 3"/>
          <p:cNvSpPr>
            <a:spLocks noGrp="1"/>
          </p:cNvSpPr>
          <p:nvPr>
            <p:ph type="sldNum" sz="quarter" idx="5"/>
          </p:nvPr>
        </p:nvSpPr>
        <p:spPr/>
        <p:txBody>
          <a:bodyPr/>
          <a:lstStyle/>
          <a:p>
            <a:fld id="{47849D4D-9BBA-483B-AE85-A210E5824F36}" type="slidenum">
              <a:rPr lang="en-US" smtClean="0"/>
              <a:t>20</a:t>
            </a:fld>
            <a:endParaRPr lang="en-US"/>
          </a:p>
        </p:txBody>
      </p:sp>
    </p:spTree>
    <p:extLst>
      <p:ext uri="{BB962C8B-B14F-4D97-AF65-F5344CB8AC3E}">
        <p14:creationId xmlns:p14="http://schemas.microsoft.com/office/powerpoint/2010/main" val="213769941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799FC6-3289-A099-A50C-BFE640AF426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1CD8F2A-F986-B3EA-BB4F-A38E56B6594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4B0B334-83BF-2573-C3F1-BD7F6FBC9256}"/>
              </a:ext>
            </a:extLst>
          </p:cNvPr>
          <p:cNvSpPr>
            <a:spLocks noGrp="1"/>
          </p:cNvSpPr>
          <p:nvPr>
            <p:ph type="body" idx="1"/>
          </p:nvPr>
        </p:nvSpPr>
        <p:spPr/>
        <p:txBody>
          <a:bodyPr/>
          <a:lstStyle/>
          <a:p>
            <a:endParaRPr lang="en-US" dirty="0">
              <a:cs typeface="Calibri"/>
            </a:endParaRPr>
          </a:p>
        </p:txBody>
      </p:sp>
      <p:sp>
        <p:nvSpPr>
          <p:cNvPr id="4" name="Slide Number Placeholder 3">
            <a:extLst>
              <a:ext uri="{FF2B5EF4-FFF2-40B4-BE49-F238E27FC236}">
                <a16:creationId xmlns:a16="http://schemas.microsoft.com/office/drawing/2014/main" id="{587F6C6E-C4A9-8512-BE38-6B6802329D2F}"/>
              </a:ext>
            </a:extLst>
          </p:cNvPr>
          <p:cNvSpPr>
            <a:spLocks noGrp="1"/>
          </p:cNvSpPr>
          <p:nvPr>
            <p:ph type="sldNum" sz="quarter" idx="5"/>
          </p:nvPr>
        </p:nvSpPr>
        <p:spPr/>
        <p:txBody>
          <a:bodyPr/>
          <a:lstStyle/>
          <a:p>
            <a:fld id="{47849D4D-9BBA-483B-AE85-A210E5824F36}" type="slidenum">
              <a:rPr lang="en-US" smtClean="0"/>
              <a:t>21</a:t>
            </a:fld>
            <a:endParaRPr lang="en-US"/>
          </a:p>
        </p:txBody>
      </p:sp>
    </p:spTree>
    <p:extLst>
      <p:ext uri="{BB962C8B-B14F-4D97-AF65-F5344CB8AC3E}">
        <p14:creationId xmlns:p14="http://schemas.microsoft.com/office/powerpoint/2010/main" val="291267464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Main points to hit:</a:t>
            </a:r>
          </a:p>
          <a:p>
            <a:pPr marL="171450" indent="-171450">
              <a:buFont typeface="Calibri"/>
              <a:buChar char="-"/>
            </a:pPr>
            <a:r>
              <a:rPr lang="en-US" dirty="0">
                <a:cs typeface="Calibri"/>
              </a:rPr>
              <a:t>Microsoft's mandatory sensitivity labelling for assets in M365 means that everyone will need to engage with classification of information assets</a:t>
            </a:r>
          </a:p>
          <a:p>
            <a:pPr marL="171450" indent="-171450">
              <a:buFont typeface="Calibri"/>
              <a:buChar char="-"/>
            </a:pPr>
            <a:r>
              <a:rPr lang="en-US" dirty="0">
                <a:cs typeface="Calibri"/>
              </a:rPr>
              <a:t>Agencies now have a push to think about a data governance approach with this new rollout</a:t>
            </a:r>
          </a:p>
        </p:txBody>
      </p:sp>
      <p:sp>
        <p:nvSpPr>
          <p:cNvPr id="4" name="Slide Number Placeholder 3"/>
          <p:cNvSpPr>
            <a:spLocks noGrp="1"/>
          </p:cNvSpPr>
          <p:nvPr>
            <p:ph type="sldNum" sz="quarter" idx="5"/>
          </p:nvPr>
        </p:nvSpPr>
        <p:spPr/>
        <p:txBody>
          <a:bodyPr/>
          <a:lstStyle/>
          <a:p>
            <a:fld id="{47849D4D-9BBA-483B-AE85-A210E5824F36}" type="slidenum">
              <a:rPr lang="en-US" smtClean="0"/>
              <a:t>22</a:t>
            </a:fld>
            <a:endParaRPr lang="en-US"/>
          </a:p>
        </p:txBody>
      </p:sp>
    </p:spTree>
    <p:extLst>
      <p:ext uri="{BB962C8B-B14F-4D97-AF65-F5344CB8AC3E}">
        <p14:creationId xmlns:p14="http://schemas.microsoft.com/office/powerpoint/2010/main" val="343702623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Main points to hit:</a:t>
            </a:r>
          </a:p>
          <a:p>
            <a:pPr marL="171450" indent="-171450">
              <a:buFont typeface="Calibri"/>
              <a:buChar char="-"/>
            </a:pPr>
            <a:r>
              <a:rPr lang="en-US">
                <a:cs typeface="Calibri"/>
              </a:rPr>
              <a:t>The sensitivity labelling only applies to a small subset of your information assets (those in M365)</a:t>
            </a:r>
          </a:p>
        </p:txBody>
      </p:sp>
      <p:sp>
        <p:nvSpPr>
          <p:cNvPr id="4" name="Slide Number Placeholder 3"/>
          <p:cNvSpPr>
            <a:spLocks noGrp="1"/>
          </p:cNvSpPr>
          <p:nvPr>
            <p:ph type="sldNum" sz="quarter" idx="5"/>
          </p:nvPr>
        </p:nvSpPr>
        <p:spPr/>
        <p:txBody>
          <a:bodyPr/>
          <a:lstStyle/>
          <a:p>
            <a:fld id="{47849D4D-9BBA-483B-AE85-A210E5824F36}" type="slidenum">
              <a:rPr lang="en-US" smtClean="0"/>
              <a:t>23</a:t>
            </a:fld>
            <a:endParaRPr lang="en-US"/>
          </a:p>
        </p:txBody>
      </p:sp>
    </p:spTree>
    <p:extLst>
      <p:ext uri="{BB962C8B-B14F-4D97-AF65-F5344CB8AC3E}">
        <p14:creationId xmlns:p14="http://schemas.microsoft.com/office/powerpoint/2010/main" val="15711508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This is a picture of what it looks like. '</a:t>
            </a:r>
            <a:r>
              <a:rPr lang="en-US" dirty="0" err="1">
                <a:cs typeface="Calibri"/>
              </a:rPr>
              <a:t>Nuff</a:t>
            </a:r>
            <a:r>
              <a:rPr lang="en-US" dirty="0">
                <a:cs typeface="Calibri"/>
              </a:rPr>
              <a:t> said.</a:t>
            </a:r>
          </a:p>
          <a:p>
            <a:endParaRPr lang="en-US">
              <a:cs typeface="Calibri"/>
            </a:endParaRPr>
          </a:p>
        </p:txBody>
      </p:sp>
      <p:sp>
        <p:nvSpPr>
          <p:cNvPr id="4" name="Slide Number Placeholder 3"/>
          <p:cNvSpPr>
            <a:spLocks noGrp="1"/>
          </p:cNvSpPr>
          <p:nvPr>
            <p:ph type="sldNum" sz="quarter" idx="5"/>
          </p:nvPr>
        </p:nvSpPr>
        <p:spPr/>
        <p:txBody>
          <a:bodyPr/>
          <a:lstStyle/>
          <a:p>
            <a:fld id="{47849D4D-9BBA-483B-AE85-A210E5824F36}" type="slidenum">
              <a:rPr lang="en-US" smtClean="0"/>
              <a:t>24</a:t>
            </a:fld>
            <a:endParaRPr lang="en-US"/>
          </a:p>
        </p:txBody>
      </p:sp>
    </p:spTree>
    <p:extLst>
      <p:ext uri="{BB962C8B-B14F-4D97-AF65-F5344CB8AC3E}">
        <p14:creationId xmlns:p14="http://schemas.microsoft.com/office/powerpoint/2010/main" val="305806291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Just </a:t>
            </a:r>
            <a:r>
              <a:rPr lang="en-US" dirty="0" err="1">
                <a:cs typeface="Calibri"/>
              </a:rPr>
              <a:t>gonna</a:t>
            </a:r>
            <a:r>
              <a:rPr lang="en-US" dirty="0">
                <a:cs typeface="Calibri"/>
              </a:rPr>
              <a:t> read these as-is since they're tips.</a:t>
            </a:r>
            <a:endParaRPr lang="en-US" dirty="0"/>
          </a:p>
        </p:txBody>
      </p:sp>
      <p:sp>
        <p:nvSpPr>
          <p:cNvPr id="4" name="Slide Number Placeholder 3"/>
          <p:cNvSpPr>
            <a:spLocks noGrp="1"/>
          </p:cNvSpPr>
          <p:nvPr>
            <p:ph type="sldNum" sz="quarter" idx="5"/>
          </p:nvPr>
        </p:nvSpPr>
        <p:spPr/>
        <p:txBody>
          <a:bodyPr/>
          <a:lstStyle/>
          <a:p>
            <a:fld id="{47849D4D-9BBA-483B-AE85-A210E5824F36}" type="slidenum">
              <a:rPr lang="en-US" smtClean="0"/>
              <a:t>25</a:t>
            </a:fld>
            <a:endParaRPr lang="en-US"/>
          </a:p>
        </p:txBody>
      </p:sp>
    </p:spTree>
    <p:extLst>
      <p:ext uri="{BB962C8B-B14F-4D97-AF65-F5344CB8AC3E}">
        <p14:creationId xmlns:p14="http://schemas.microsoft.com/office/powerpoint/2010/main" val="149651284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Main points to hit:</a:t>
            </a:r>
          </a:p>
          <a:p>
            <a:pPr marL="171450" indent="-171450">
              <a:buFont typeface="Calibri"/>
              <a:buChar char="-"/>
            </a:pPr>
            <a:r>
              <a:rPr lang="en-US">
                <a:cs typeface="Calibri"/>
              </a:rPr>
              <a:t>There are NOT required metrics for agencies</a:t>
            </a:r>
          </a:p>
          <a:p>
            <a:pPr marL="171450" indent="-171450">
              <a:buFont typeface="Calibri"/>
              <a:buChar char="-"/>
            </a:pPr>
            <a:r>
              <a:rPr lang="en-US" dirty="0">
                <a:cs typeface="Calibri"/>
              </a:rPr>
              <a:t>Auditing is a great option for determining how effective your training has been, and to see what is giving your agency issues</a:t>
            </a:r>
          </a:p>
        </p:txBody>
      </p:sp>
      <p:sp>
        <p:nvSpPr>
          <p:cNvPr id="4" name="Slide Number Placeholder 3"/>
          <p:cNvSpPr>
            <a:spLocks noGrp="1"/>
          </p:cNvSpPr>
          <p:nvPr>
            <p:ph type="sldNum" sz="quarter" idx="5"/>
          </p:nvPr>
        </p:nvSpPr>
        <p:spPr/>
        <p:txBody>
          <a:bodyPr/>
          <a:lstStyle/>
          <a:p>
            <a:fld id="{47849D4D-9BBA-483B-AE85-A210E5824F36}" type="slidenum">
              <a:rPr lang="en-US" smtClean="0"/>
              <a:t>26</a:t>
            </a:fld>
            <a:endParaRPr lang="en-US"/>
          </a:p>
        </p:txBody>
      </p:sp>
    </p:spTree>
    <p:extLst>
      <p:ext uri="{BB962C8B-B14F-4D97-AF65-F5344CB8AC3E}">
        <p14:creationId xmlns:p14="http://schemas.microsoft.com/office/powerpoint/2010/main" val="302892838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How should we link these to folks in a Workday training?</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7849D4D-9BBA-483B-AE85-A210E5824F3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5868607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Add your contact info here.</a:t>
            </a:r>
            <a:endParaRPr lang="en-US" dirty="0"/>
          </a:p>
        </p:txBody>
      </p:sp>
      <p:sp>
        <p:nvSpPr>
          <p:cNvPr id="4" name="Slide Number Placeholder 3"/>
          <p:cNvSpPr>
            <a:spLocks noGrp="1"/>
          </p:cNvSpPr>
          <p:nvPr>
            <p:ph type="sldNum" sz="quarter" idx="5"/>
          </p:nvPr>
        </p:nvSpPr>
        <p:spPr/>
        <p:txBody>
          <a:bodyPr/>
          <a:lstStyle/>
          <a:p>
            <a:fld id="{47849D4D-9BBA-483B-AE85-A210E5824F36}" type="slidenum">
              <a:rPr lang="en-US" smtClean="0"/>
              <a:t>28</a:t>
            </a:fld>
            <a:endParaRPr lang="en-US"/>
          </a:p>
        </p:txBody>
      </p:sp>
    </p:spTree>
    <p:extLst>
      <p:ext uri="{BB962C8B-B14F-4D97-AF65-F5344CB8AC3E}">
        <p14:creationId xmlns:p14="http://schemas.microsoft.com/office/powerpoint/2010/main" val="6815088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cs typeface="Calibri" panose="020F0502020204030204"/>
              </a:rPr>
              <a:t>(this slide has animations – use the Animation Pane to edit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cs typeface="Calibri" panose="020F0502020204030204"/>
              </a:rPr>
              <a:t>On this slide: </a:t>
            </a:r>
          </a:p>
          <a:p>
            <a:pPr marL="171450" indent="-171450">
              <a:buFont typeface="Arial" panose="020B0604020202020204" pitchFamily="34" charset="0"/>
              <a:buChar char="•"/>
            </a:pPr>
            <a:r>
              <a:rPr lang="en-US" dirty="0">
                <a:cs typeface="Calibri" panose="020F0502020204030204"/>
              </a:rPr>
              <a:t>Review definitions of “data”, “information”, and “asset”. </a:t>
            </a:r>
          </a:p>
          <a:p>
            <a:pPr marL="171450" indent="-171450">
              <a:buFont typeface="Arial" panose="020B0604020202020204" pitchFamily="34" charset="0"/>
              <a:buChar char="•"/>
            </a:pPr>
            <a:r>
              <a:rPr lang="en-US" dirty="0">
                <a:cs typeface="Calibri" panose="020F0502020204030204"/>
              </a:rPr>
              <a:t>Note that the definitions here are directly from the information asset classification policy.</a:t>
            </a:r>
          </a:p>
          <a:p>
            <a:pPr marL="171450" indent="-171450">
              <a:buFont typeface="Arial" panose="020B0604020202020204" pitchFamily="34" charset="0"/>
              <a:buChar char="•"/>
            </a:pPr>
            <a:r>
              <a:rPr lang="en-US" dirty="0">
                <a:cs typeface="Calibri" panose="020F0502020204030204"/>
              </a:rPr>
              <a:t>To make the talk more interactive, you could ask the audience how this meshes with how they think of data, information and assets.</a:t>
            </a:r>
          </a:p>
          <a:p>
            <a:pPr marL="171450" indent="-171450">
              <a:buFont typeface="Arial" panose="020B0604020202020204" pitchFamily="34" charset="0"/>
              <a:buChar char="•"/>
            </a:pPr>
            <a:r>
              <a:rPr lang="en-US" dirty="0">
                <a:cs typeface="Calibri" panose="020F0502020204030204"/>
              </a:rPr>
              <a:t>You could also ask for examples in the chat.</a:t>
            </a:r>
          </a:p>
        </p:txBody>
      </p:sp>
      <p:sp>
        <p:nvSpPr>
          <p:cNvPr id="4" name="Slide Number Placeholder 3"/>
          <p:cNvSpPr>
            <a:spLocks noGrp="1"/>
          </p:cNvSpPr>
          <p:nvPr>
            <p:ph type="sldNum" sz="quarter" idx="5"/>
          </p:nvPr>
        </p:nvSpPr>
        <p:spPr/>
        <p:txBody>
          <a:bodyPr/>
          <a:lstStyle/>
          <a:p>
            <a:fld id="{47849D4D-9BBA-483B-AE85-A210E5824F36}" type="slidenum">
              <a:rPr lang="en-US" smtClean="0"/>
              <a:t>3</a:t>
            </a:fld>
            <a:endParaRPr lang="en-US"/>
          </a:p>
        </p:txBody>
      </p:sp>
    </p:spTree>
    <p:extLst>
      <p:ext uri="{BB962C8B-B14F-4D97-AF65-F5344CB8AC3E}">
        <p14:creationId xmlns:p14="http://schemas.microsoft.com/office/powerpoint/2010/main" val="21702345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cs typeface="Calibri" panose="020F0502020204030204"/>
              </a:rPr>
              <a:t>(this slide has animations – use the Animation Pane to edit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cs typeface="Calibri" panose="020F0502020204030204"/>
              </a:rPr>
              <a:t>On this slide: </a:t>
            </a:r>
          </a:p>
          <a:p>
            <a:pPr marL="171450" indent="-171450">
              <a:buFont typeface="Arial" panose="020B0604020202020204" pitchFamily="34" charset="0"/>
              <a:buChar char="•"/>
            </a:pPr>
            <a:r>
              <a:rPr lang="en-US" dirty="0">
                <a:ea typeface="Calibri"/>
                <a:cs typeface="Calibri"/>
              </a:rPr>
              <a:t>Note that the policy was updated in July 2023 – but that the policy has been around since 2008</a:t>
            </a:r>
          </a:p>
          <a:p>
            <a:pPr marL="171450" indent="-171450">
              <a:buFont typeface="Arial" panose="020B0604020202020204" pitchFamily="34" charset="0"/>
              <a:buChar char="•"/>
            </a:pPr>
            <a:r>
              <a:rPr lang="en-US" dirty="0">
                <a:ea typeface="Calibri"/>
                <a:cs typeface="Calibri"/>
              </a:rPr>
              <a:t>The purpose of the policy is to identify, classify and protect the state’s information asset</a:t>
            </a:r>
          </a:p>
          <a:p>
            <a:pPr marL="171450" indent="-171450">
              <a:buFont typeface="Arial" panose="020B0604020202020204" pitchFamily="34" charset="0"/>
              <a:buChar char="•"/>
            </a:pPr>
            <a:r>
              <a:rPr lang="en-US" dirty="0">
                <a:ea typeface="Calibri"/>
                <a:cs typeface="Calibri"/>
              </a:rPr>
              <a:t>Point out that the policy covers data and information. Refer back to the definitions covered on the previous slide if necessary.</a:t>
            </a:r>
          </a:p>
          <a:p>
            <a:pPr marL="171450" indent="-171450">
              <a:buFont typeface="Arial" panose="020B0604020202020204" pitchFamily="34" charset="0"/>
              <a:buChar char="•"/>
            </a:pPr>
            <a:r>
              <a:rPr lang="en-US" dirty="0">
                <a:ea typeface="Calibri"/>
                <a:cs typeface="Calibri"/>
              </a:rPr>
              <a:t>The policy acknowledges that all information assets do not have the same, and therefore require different levels of protection.</a:t>
            </a:r>
          </a:p>
          <a:p>
            <a:pPr marL="171450" indent="-171450">
              <a:buFont typeface="Arial" panose="020B0604020202020204" pitchFamily="34" charset="0"/>
              <a:buChar char="•"/>
            </a:pPr>
            <a:r>
              <a:rPr lang="en-US" dirty="0">
                <a:ea typeface="Calibri"/>
                <a:cs typeface="Calibri"/>
              </a:rPr>
              <a:t>Information assets must be classified based confidentiality – that is who has access privileges to the information asset, and sensitivity – the risk should the information asset be misused or fall into the wrong hand.</a:t>
            </a:r>
          </a:p>
          <a:p>
            <a:pPr marL="171450" indent="-171450">
              <a:buFont typeface="Arial" panose="020B0604020202020204" pitchFamily="34" charset="0"/>
              <a:buChar char="•"/>
            </a:pPr>
            <a:r>
              <a:rPr lang="en-US" dirty="0">
                <a:ea typeface="Calibri"/>
                <a:cs typeface="Calibri"/>
              </a:rPr>
              <a:t>Protection depends on the classification level, that is the confidentiality and sensitivity.</a:t>
            </a:r>
          </a:p>
        </p:txBody>
      </p:sp>
      <p:sp>
        <p:nvSpPr>
          <p:cNvPr id="4" name="Slide Number Placeholder 3"/>
          <p:cNvSpPr>
            <a:spLocks noGrp="1"/>
          </p:cNvSpPr>
          <p:nvPr>
            <p:ph type="sldNum" sz="quarter" idx="5"/>
          </p:nvPr>
        </p:nvSpPr>
        <p:spPr/>
        <p:txBody>
          <a:bodyPr/>
          <a:lstStyle/>
          <a:p>
            <a:fld id="{47849D4D-9BBA-483B-AE85-A210E5824F36}" type="slidenum">
              <a:rPr lang="en-US" smtClean="0"/>
              <a:t>4</a:t>
            </a:fld>
            <a:endParaRPr lang="en-US"/>
          </a:p>
        </p:txBody>
      </p:sp>
    </p:spTree>
    <p:extLst>
      <p:ext uri="{BB962C8B-B14F-4D97-AF65-F5344CB8AC3E}">
        <p14:creationId xmlns:p14="http://schemas.microsoft.com/office/powerpoint/2010/main" val="14817185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cs typeface="Calibri" panose="020F0502020204030204"/>
              </a:rPr>
              <a:t>On this slide: </a:t>
            </a:r>
          </a:p>
          <a:p>
            <a:pPr marL="171450" indent="-171450">
              <a:buFont typeface="Arial" panose="020B0604020202020204" pitchFamily="34" charset="0"/>
              <a:buChar char="•"/>
            </a:pPr>
            <a:r>
              <a:rPr lang="en-US" dirty="0"/>
              <a:t>This policy applies to all agencies, commissions, boards, departments, divisions, or offices in the executive branch,  other than the exceptions noted.</a:t>
            </a:r>
          </a:p>
          <a:p>
            <a:pPr marL="0"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fld id="{47849D4D-9BBA-483B-AE85-A210E5824F36}" type="slidenum">
              <a:rPr lang="en-US" smtClean="0"/>
              <a:t>5</a:t>
            </a:fld>
            <a:endParaRPr lang="en-US"/>
          </a:p>
        </p:txBody>
      </p:sp>
    </p:spTree>
    <p:extLst>
      <p:ext uri="{BB962C8B-B14F-4D97-AF65-F5344CB8AC3E}">
        <p14:creationId xmlns:p14="http://schemas.microsoft.com/office/powerpoint/2010/main" val="40131366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cs typeface="Calibri" panose="020F0502020204030204"/>
              </a:rPr>
              <a:t>(this slide has animations – use the Animation Pane to edit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cs typeface="Calibri" panose="020F0502020204030204"/>
              </a:rPr>
              <a:t>On this slide: </a:t>
            </a:r>
          </a:p>
          <a:p>
            <a:pPr marL="171450" indent="-171450">
              <a:buFont typeface="Arial" panose="020B0604020202020204" pitchFamily="34" charset="0"/>
              <a:buChar char="•"/>
            </a:pPr>
            <a:r>
              <a:rPr lang="en-US" dirty="0"/>
              <a:t>The policy  places certain responsibilities on the agencies.</a:t>
            </a:r>
          </a:p>
          <a:p>
            <a:pPr marL="171450" indent="-171450">
              <a:buFont typeface="Arial" panose="020B0604020202020204" pitchFamily="34" charset="0"/>
              <a:buChar char="•"/>
            </a:pPr>
            <a:r>
              <a:rPr lang="en-US" dirty="0"/>
              <a:t>Specifically, agencies must:</a:t>
            </a:r>
          </a:p>
          <a:p>
            <a:pPr marL="628650" lvl="1" indent="-171450">
              <a:buFont typeface="Arial" panose="020B0604020202020204" pitchFamily="34" charset="0"/>
              <a:buChar char="•"/>
            </a:pPr>
            <a:r>
              <a:rPr lang="en-US" dirty="0"/>
              <a:t>Establish processes for inventorying and classifying information processes</a:t>
            </a:r>
          </a:p>
          <a:p>
            <a:pPr marL="628650" lvl="1" indent="-171450">
              <a:buFont typeface="Arial" panose="020B0604020202020204" pitchFamily="34" charset="0"/>
              <a:buChar char="•"/>
            </a:pPr>
            <a:r>
              <a:rPr lang="en-US" dirty="0"/>
              <a:t>Establish procedures to decide how to manage information assets including controls for ensuring access privileges</a:t>
            </a:r>
          </a:p>
          <a:p>
            <a:pPr marL="628650" lvl="1" indent="-171450">
              <a:buFont typeface="Arial" panose="020B0604020202020204" pitchFamily="34" charset="0"/>
              <a:buChar char="•"/>
            </a:pPr>
            <a:r>
              <a:rPr lang="en-US" dirty="0"/>
              <a:t>Have mechanisms in place to regularly review and update controls and management procedures as the risk landscape is constantly changing</a:t>
            </a:r>
          </a:p>
          <a:p>
            <a:pPr marL="628650" lvl="1" indent="-171450">
              <a:buFont typeface="Arial" panose="020B0604020202020204" pitchFamily="34" charset="0"/>
              <a:buChar char="•"/>
            </a:pPr>
            <a:r>
              <a:rPr lang="en-US" dirty="0"/>
              <a:t>Periodically review assets and reclassify them if needed as the business priorities, regulations or security standards change</a:t>
            </a:r>
          </a:p>
          <a:p>
            <a:pPr marL="628650" lvl="1" indent="-171450">
              <a:buFont typeface="Arial" panose="020B0604020202020204" pitchFamily="34" charset="0"/>
              <a:buChar char="•"/>
            </a:pPr>
            <a:r>
              <a:rPr lang="en-US" dirty="0"/>
              <a:t>Have practices in place that allow for releasing or sharing information assets appropriately based on their classification level, while adhering to all laws and regulations.</a:t>
            </a:r>
          </a:p>
          <a:p>
            <a:pPr marL="171450" lvl="0" indent="-171450">
              <a:buFont typeface="Arial" panose="020B0604020202020204" pitchFamily="34" charset="0"/>
              <a:buChar char="•"/>
            </a:pPr>
            <a:r>
              <a:rPr lang="en-US" dirty="0"/>
              <a:t>You may want to give examples of controls and practices that are in place in your organization to protect information.</a:t>
            </a:r>
          </a:p>
        </p:txBody>
      </p:sp>
      <p:sp>
        <p:nvSpPr>
          <p:cNvPr id="4" name="Slide Number Placeholder 3"/>
          <p:cNvSpPr>
            <a:spLocks noGrp="1"/>
          </p:cNvSpPr>
          <p:nvPr>
            <p:ph type="sldNum" sz="quarter" idx="5"/>
          </p:nvPr>
        </p:nvSpPr>
        <p:spPr/>
        <p:txBody>
          <a:bodyPr/>
          <a:lstStyle/>
          <a:p>
            <a:fld id="{47849D4D-9BBA-483B-AE85-A210E5824F36}" type="slidenum">
              <a:rPr lang="en-US" smtClean="0"/>
              <a:t>6</a:t>
            </a:fld>
            <a:endParaRPr lang="en-US"/>
          </a:p>
        </p:txBody>
      </p:sp>
    </p:spTree>
    <p:extLst>
      <p:ext uri="{BB962C8B-B14F-4D97-AF65-F5344CB8AC3E}">
        <p14:creationId xmlns:p14="http://schemas.microsoft.com/office/powerpoint/2010/main" val="41317813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cs typeface="Calibri" panose="020F0502020204030204"/>
              </a:rPr>
              <a:t>On this slide: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cs typeface="Calibri" panose="020F0502020204030204"/>
              </a:rPr>
              <a:t>The policy  defines the 4 classification levels agencies must use to classify their data.</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cs typeface="Calibri" panose="020F0502020204030204"/>
              </a:rPr>
              <a:t>The levels are: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cs typeface="Calibri" panose="020F0502020204030204"/>
              </a:rPr>
              <a:t>Level 1 “published”</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cs typeface="Calibri" panose="020F0502020204030204"/>
              </a:rPr>
              <a:t>Level 2 “Limited”</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cs typeface="Calibri" panose="020F0502020204030204"/>
              </a:rPr>
              <a:t>Level 3 “Restricted”</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cs typeface="Calibri" panose="020F0502020204030204"/>
              </a:rPr>
              <a:t>Level 4 “Critical”</a:t>
            </a:r>
          </a:p>
          <a:p>
            <a:endParaRPr lang="en-US" dirty="0"/>
          </a:p>
        </p:txBody>
      </p:sp>
      <p:sp>
        <p:nvSpPr>
          <p:cNvPr id="4" name="Slide Number Placeholder 3"/>
          <p:cNvSpPr>
            <a:spLocks noGrp="1"/>
          </p:cNvSpPr>
          <p:nvPr>
            <p:ph type="sldNum" sz="quarter" idx="5"/>
          </p:nvPr>
        </p:nvSpPr>
        <p:spPr/>
        <p:txBody>
          <a:bodyPr/>
          <a:lstStyle/>
          <a:p>
            <a:fld id="{47849D4D-9BBA-483B-AE85-A210E5824F36}" type="slidenum">
              <a:rPr lang="en-US" smtClean="0"/>
              <a:t>7</a:t>
            </a:fld>
            <a:endParaRPr lang="en-US"/>
          </a:p>
        </p:txBody>
      </p:sp>
    </p:spTree>
    <p:extLst>
      <p:ext uri="{BB962C8B-B14F-4D97-AF65-F5344CB8AC3E}">
        <p14:creationId xmlns:p14="http://schemas.microsoft.com/office/powerpoint/2010/main" val="8331706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cs typeface="Calibri" panose="020F0502020204030204"/>
              </a:rPr>
              <a:t>(this slide has animations – use the Animation Pane to edit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cs typeface="Calibri" panose="020F0502020204030204"/>
              </a:rPr>
              <a:t>On this slide: </a:t>
            </a:r>
          </a:p>
          <a:p>
            <a:pPr marL="171450" indent="-171450">
              <a:buFont typeface="Arial" panose="020B0604020202020204" pitchFamily="34" charset="0"/>
              <a:buChar char="•"/>
            </a:pPr>
            <a:r>
              <a:rPr lang="en-US" dirty="0"/>
              <a:t>The policy defines the information assets that fall in Level 1 “Published” category.</a:t>
            </a:r>
          </a:p>
          <a:p>
            <a:pPr marL="171450" indent="-171450">
              <a:buFont typeface="Arial" panose="020B0604020202020204" pitchFamily="34" charset="0"/>
              <a:buChar char="•"/>
            </a:pPr>
            <a:r>
              <a:rPr lang="en-US" dirty="0"/>
              <a:t>Level 1 Published information includes:</a:t>
            </a:r>
          </a:p>
          <a:p>
            <a:pPr marL="628650" lvl="1" indent="-171450">
              <a:buFont typeface="Arial" panose="020B0604020202020204" pitchFamily="34" charset="0"/>
              <a:buChar char="•"/>
            </a:pPr>
            <a:r>
              <a:rPr lang="en-US" dirty="0"/>
              <a:t>Low sensitive information – that is information that has little to no-</a:t>
            </a:r>
            <a:r>
              <a:rPr lang="en-US" dirty="0" err="1"/>
              <a:t>propability</a:t>
            </a:r>
            <a:r>
              <a:rPr lang="en-US" dirty="0"/>
              <a:t> of causing harm if disclosed to those who have access privileges to the information.</a:t>
            </a:r>
          </a:p>
          <a:p>
            <a:pPr marL="628650" lvl="1" indent="-171450">
              <a:buFont typeface="Arial" panose="020B0604020202020204" pitchFamily="34" charset="0"/>
              <a:buChar char="•"/>
            </a:pPr>
            <a:r>
              <a:rPr lang="en-US" dirty="0"/>
              <a:t>That is not protected from public disclosure – implying that the public has access privileges to this info</a:t>
            </a:r>
          </a:p>
          <a:p>
            <a:pPr marL="628650" lvl="1" indent="-171450">
              <a:buFont typeface="Arial" panose="020B0604020202020204" pitchFamily="34" charset="0"/>
              <a:buChar char="•"/>
            </a:pPr>
            <a:r>
              <a:rPr lang="en-US" dirty="0"/>
              <a:t>So all users internal and external to the agency can freely access this information</a:t>
            </a:r>
          </a:p>
          <a:p>
            <a:pPr marL="171450" indent="-171450">
              <a:buFont typeface="Arial" panose="020B0604020202020204" pitchFamily="34" charset="0"/>
              <a:buChar char="•"/>
            </a:pPr>
            <a:r>
              <a:rPr lang="en-US" dirty="0"/>
              <a:t>All information that an agency regularly makes available to the public falls into the Level 1 “Published” classification.</a:t>
            </a:r>
          </a:p>
          <a:p>
            <a:pPr marL="171450" indent="-171450">
              <a:buFont typeface="Arial" panose="020B0604020202020204" pitchFamily="34" charset="0"/>
              <a:buChar char="•"/>
            </a:pPr>
            <a:r>
              <a:rPr lang="en-US" dirty="0"/>
              <a:t>You may want to use examples that are relevant to your agency here</a:t>
            </a:r>
          </a:p>
        </p:txBody>
      </p:sp>
      <p:sp>
        <p:nvSpPr>
          <p:cNvPr id="4" name="Slide Number Placeholder 3"/>
          <p:cNvSpPr>
            <a:spLocks noGrp="1"/>
          </p:cNvSpPr>
          <p:nvPr>
            <p:ph type="sldNum" sz="quarter" idx="5"/>
          </p:nvPr>
        </p:nvSpPr>
        <p:spPr/>
        <p:txBody>
          <a:bodyPr/>
          <a:lstStyle/>
          <a:p>
            <a:fld id="{47849D4D-9BBA-483B-AE85-A210E5824F36}" type="slidenum">
              <a:rPr lang="en-US" smtClean="0"/>
              <a:t>8</a:t>
            </a:fld>
            <a:endParaRPr lang="en-US"/>
          </a:p>
        </p:txBody>
      </p:sp>
    </p:spTree>
    <p:extLst>
      <p:ext uri="{BB962C8B-B14F-4D97-AF65-F5344CB8AC3E}">
        <p14:creationId xmlns:p14="http://schemas.microsoft.com/office/powerpoint/2010/main" val="5268562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cs typeface="Calibri" panose="020F0502020204030204"/>
              </a:rPr>
              <a:t>(this slide has animations – use the Animation Pane to edit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cs typeface="Calibri" panose="020F0502020204030204"/>
              </a:rPr>
              <a:t>On this slide: </a:t>
            </a:r>
          </a:p>
          <a:p>
            <a:pPr marL="171450" indent="-171450">
              <a:buFont typeface="Arial" panose="020B0604020202020204" pitchFamily="34" charset="0"/>
              <a:buChar char="•"/>
            </a:pPr>
            <a:r>
              <a:rPr lang="en-US" dirty="0"/>
              <a:t>Level 2 Limited information is defined as.</a:t>
            </a:r>
          </a:p>
          <a:p>
            <a:pPr marL="628650" lvl="1" indent="-171450">
              <a:buFont typeface="Arial" panose="020B0604020202020204" pitchFamily="34" charset="0"/>
              <a:buChar char="•"/>
            </a:pPr>
            <a:r>
              <a:rPr lang="en-US" dirty="0"/>
              <a:t>potentially sensitive information – that is information that has low probability of causing harm if disclosed to those who have access privileges to the information.</a:t>
            </a:r>
          </a:p>
          <a:p>
            <a:pPr marL="628650" lvl="1" indent="-171450">
              <a:buFont typeface="Arial" panose="020B0604020202020204" pitchFamily="34" charset="0"/>
              <a:buChar char="•"/>
            </a:pPr>
            <a:r>
              <a:rPr lang="en-US" dirty="0"/>
              <a:t>And that is not protected from public disclosure – implying that the public has access privileges to this info</a:t>
            </a:r>
          </a:p>
          <a:p>
            <a:pPr marL="628650" lvl="1" indent="-171450">
              <a:buFont typeface="Arial" panose="020B0604020202020204" pitchFamily="34" charset="0"/>
              <a:buChar char="•"/>
            </a:pPr>
            <a:r>
              <a:rPr lang="en-US" dirty="0"/>
              <a:t>For level 2 data, while all internal agency users can freely access the information, the agency must have policies and procedures in place that have to be followed before releasing it to external users.</a:t>
            </a:r>
          </a:p>
          <a:p>
            <a:pPr marL="171450" indent="-171450">
              <a:buFont typeface="Arial" panose="020B0604020202020204" pitchFamily="34" charset="0"/>
              <a:buChar char="•"/>
            </a:pPr>
            <a:r>
              <a:rPr lang="en-US" dirty="0"/>
              <a:t>One category of information that falls into the Level 2 Limited classification is all documentation that come under a FOIA request – the public has a right to access these documents, but has to follow procedures to gain access.</a:t>
            </a:r>
          </a:p>
          <a:p>
            <a:pPr marL="171450" indent="-171450">
              <a:buFont typeface="Arial" panose="020B0604020202020204" pitchFamily="34" charset="0"/>
              <a:buChar char="•"/>
            </a:pPr>
            <a:r>
              <a:rPr lang="en-US" dirty="0"/>
              <a:t>You may want to use examples that are relevant to your agency here</a:t>
            </a:r>
          </a:p>
          <a:p>
            <a:endParaRPr lang="en-US" dirty="0"/>
          </a:p>
        </p:txBody>
      </p:sp>
      <p:sp>
        <p:nvSpPr>
          <p:cNvPr id="4" name="Slide Number Placeholder 3"/>
          <p:cNvSpPr>
            <a:spLocks noGrp="1"/>
          </p:cNvSpPr>
          <p:nvPr>
            <p:ph type="sldNum" sz="quarter" idx="5"/>
          </p:nvPr>
        </p:nvSpPr>
        <p:spPr/>
        <p:txBody>
          <a:bodyPr/>
          <a:lstStyle/>
          <a:p>
            <a:fld id="{47849D4D-9BBA-483B-AE85-A210E5824F36}" type="slidenum">
              <a:rPr lang="en-US" smtClean="0"/>
              <a:t>9</a:t>
            </a:fld>
            <a:endParaRPr lang="en-US"/>
          </a:p>
        </p:txBody>
      </p:sp>
    </p:spTree>
    <p:extLst>
      <p:ext uri="{BB962C8B-B14F-4D97-AF65-F5344CB8AC3E}">
        <p14:creationId xmlns:p14="http://schemas.microsoft.com/office/powerpoint/2010/main" val="6902418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p>
        </p:txBody>
      </p:sp>
      <p:sp>
        <p:nvSpPr>
          <p:cNvPr id="4" name="Date Placeholder 3"/>
          <p:cNvSpPr>
            <a:spLocks noGrp="1"/>
          </p:cNvSpPr>
          <p:nvPr>
            <p:ph type="dt" sz="half" idx="10"/>
          </p:nvPr>
        </p:nvSpPr>
        <p:spPr/>
        <p:txBody>
          <a:bodyPr/>
          <a:lstStyle/>
          <a:p>
            <a:fld id="{2A88AD2C-31C3-45A7-9F2B-5726DAB06169}" type="datetime1">
              <a:rPr lang="en-US" smtClean="0"/>
              <a:t>3/6/2024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C5ED8C0-77E5-404B-BF87-0C023BCE5044}" type="slidenum">
              <a:rPr lang="en-US" smtClean="0"/>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069048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C64B813-F8DE-48EE-83A5-7E4B1446CC14}" type="datetime1">
              <a:rPr lang="en-US" smtClean="0"/>
              <a:t>3/6/2024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C5ED8C0-77E5-404B-BF87-0C023BCE5044}" type="slidenum">
              <a:rPr lang="en-US" smtClean="0"/>
              <a:t>‹#›</a:t>
            </a:fld>
            <a:endParaRPr lang="en-US"/>
          </a:p>
        </p:txBody>
      </p:sp>
    </p:spTree>
    <p:extLst>
      <p:ext uri="{BB962C8B-B14F-4D97-AF65-F5344CB8AC3E}">
        <p14:creationId xmlns:p14="http://schemas.microsoft.com/office/powerpoint/2010/main" val="36995664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C0CF4AC-0181-454C-9333-F5CD0BBF2DFE}" type="datetime1">
              <a:rPr lang="en-US" smtClean="0"/>
              <a:t>3/6/2024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C5ED8C0-77E5-404B-BF87-0C023BCE5044}" type="slidenum">
              <a:rPr lang="en-US" smtClean="0"/>
              <a:t>‹#›</a:t>
            </a:fld>
            <a:endParaRPr lang="en-US"/>
          </a:p>
        </p:txBody>
      </p:sp>
    </p:spTree>
    <p:extLst>
      <p:ext uri="{BB962C8B-B14F-4D97-AF65-F5344CB8AC3E}">
        <p14:creationId xmlns:p14="http://schemas.microsoft.com/office/powerpoint/2010/main" val="31888051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37FCBDC-EB1E-49E4-BAEC-DF9FE5C29673}" type="datetime1">
              <a:rPr lang="en-US" smtClean="0"/>
              <a:t>3/6/2024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C5ED8C0-77E5-404B-BF87-0C023BCE5044}" type="slidenum">
              <a:rPr lang="en-US" smtClean="0"/>
              <a:t>‹#›</a:t>
            </a:fld>
            <a:endParaRPr lang="en-US"/>
          </a:p>
        </p:txBody>
      </p:sp>
    </p:spTree>
    <p:extLst>
      <p:ext uri="{BB962C8B-B14F-4D97-AF65-F5344CB8AC3E}">
        <p14:creationId xmlns:p14="http://schemas.microsoft.com/office/powerpoint/2010/main" val="20048289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204EFC6-AB43-4F79-862B-EB799D6C45E8}" type="datetime1">
              <a:rPr lang="en-US" smtClean="0"/>
              <a:t>3/6/2024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C5ED8C0-77E5-404B-BF87-0C023BCE5044}" type="slidenum">
              <a:rPr lang="en-US" smtClean="0"/>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854749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p>
        </p:txBody>
      </p:sp>
      <p:sp>
        <p:nvSpPr>
          <p:cNvPr id="3" name="Content Placeholder 2"/>
          <p:cNvSpPr>
            <a:spLocks noGrp="1"/>
          </p:cNvSpPr>
          <p:nvPr>
            <p:ph sz="half" idx="1"/>
          </p:nvPr>
        </p:nvSpPr>
        <p:spPr>
          <a:xfrm>
            <a:off x="1097279"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942171C7-096E-434C-8925-17B317E23A79}" type="datetime1">
              <a:rPr lang="en-US" smtClean="0"/>
              <a:t>3/6/2024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C5ED8C0-77E5-404B-BF87-0C023BCE5044}" type="slidenum">
              <a:rPr lang="en-US" smtClean="0"/>
              <a:t>‹#›</a:t>
            </a:fld>
            <a:endParaRPr lang="en-US"/>
          </a:p>
        </p:txBody>
      </p:sp>
    </p:spTree>
    <p:extLst>
      <p:ext uri="{BB962C8B-B14F-4D97-AF65-F5344CB8AC3E}">
        <p14:creationId xmlns:p14="http://schemas.microsoft.com/office/powerpoint/2010/main" val="22001264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9AD3F2B-2115-46CC-9765-1305E2B31109}" type="datetime1">
              <a:rPr lang="en-US" smtClean="0"/>
              <a:t>3/6/2024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C5ED8C0-77E5-404B-BF87-0C023BCE5044}" type="slidenum">
              <a:rPr lang="en-US" smtClean="0"/>
              <a:t>‹#›</a:t>
            </a:fld>
            <a:endParaRPr lang="en-US"/>
          </a:p>
        </p:txBody>
      </p:sp>
    </p:spTree>
    <p:extLst>
      <p:ext uri="{BB962C8B-B14F-4D97-AF65-F5344CB8AC3E}">
        <p14:creationId xmlns:p14="http://schemas.microsoft.com/office/powerpoint/2010/main" val="39163788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5BB74D4C-92BA-40F1-B2D1-561A6585A805}" type="datetime1">
              <a:rPr lang="en-US" smtClean="0"/>
              <a:t>3/6/2024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C5ED8C0-77E5-404B-BF87-0C023BCE5044}" type="slidenum">
              <a:rPr lang="en-US" smtClean="0"/>
              <a:t>‹#›</a:t>
            </a:fld>
            <a:endParaRPr lang="en-US"/>
          </a:p>
        </p:txBody>
      </p:sp>
    </p:spTree>
    <p:extLst>
      <p:ext uri="{BB962C8B-B14F-4D97-AF65-F5344CB8AC3E}">
        <p14:creationId xmlns:p14="http://schemas.microsoft.com/office/powerpoint/2010/main" val="32250584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F4E3942A-70E7-4B08-B839-099C7430328D}" type="datetime1">
              <a:rPr lang="en-US" smtClean="0"/>
              <a:t>3/6/2024</a:t>
            </a:fld>
            <a:endParaRPr lang="en-US"/>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a:p>
        </p:txBody>
      </p:sp>
      <p:sp>
        <p:nvSpPr>
          <p:cNvPr id="9" name="Slide Number Placeholder 8"/>
          <p:cNvSpPr>
            <a:spLocks noGrp="1"/>
          </p:cNvSpPr>
          <p:nvPr>
            <p:ph type="sldNum" sz="quarter" idx="12"/>
          </p:nvPr>
        </p:nvSpPr>
        <p:spPr/>
        <p:txBody>
          <a:bodyPr/>
          <a:lstStyle/>
          <a:p>
            <a:fld id="{1C5ED8C0-77E5-404B-BF87-0C023BCE5044}" type="slidenum">
              <a:rPr lang="en-US" smtClean="0"/>
              <a:t>‹#›</a:t>
            </a:fld>
            <a:endParaRPr lang="en-US"/>
          </a:p>
        </p:txBody>
      </p:sp>
    </p:spTree>
    <p:extLst>
      <p:ext uri="{BB962C8B-B14F-4D97-AF65-F5344CB8AC3E}">
        <p14:creationId xmlns:p14="http://schemas.microsoft.com/office/powerpoint/2010/main" val="11033741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BAFE1957-6543-45A0-B2B4-4705A7459C8D}" type="datetime1">
              <a:rPr lang="en-US" smtClean="0"/>
              <a:t>3/6/2024</a:t>
            </a:fld>
            <a:endParaRPr lang="en-US"/>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1C5ED8C0-77E5-404B-BF87-0C023BCE5044}" type="slidenum">
              <a:rPr lang="en-US" smtClean="0"/>
              <a:t>‹#›</a:t>
            </a:fld>
            <a:endParaRPr lang="en-US"/>
          </a:p>
        </p:txBody>
      </p:sp>
    </p:spTree>
    <p:extLst>
      <p:ext uri="{BB962C8B-B14F-4D97-AF65-F5344CB8AC3E}">
        <p14:creationId xmlns:p14="http://schemas.microsoft.com/office/powerpoint/2010/main" val="28883848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6B882B5-6E5C-4938-8171-488F6FCEBB9D}" type="datetime1">
              <a:rPr lang="en-US" smtClean="0"/>
              <a:t>3/6/2024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C5ED8C0-77E5-404B-BF87-0C023BCE5044}" type="slidenum">
              <a:rPr lang="en-US" smtClean="0"/>
              <a:t>‹#›</a:t>
            </a:fld>
            <a:endParaRPr lang="en-US"/>
          </a:p>
        </p:txBody>
      </p:sp>
    </p:spTree>
    <p:extLst>
      <p:ext uri="{BB962C8B-B14F-4D97-AF65-F5344CB8AC3E}">
        <p14:creationId xmlns:p14="http://schemas.microsoft.com/office/powerpoint/2010/main" val="34887785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FFF18DC8-3B1F-424B-BFBC-98C1AAD86625}" type="datetime1">
              <a:rPr lang="en-US" smtClean="0"/>
              <a:t>3/6/2024</a:t>
            </a:fld>
            <a:endParaRPr lang="en-US"/>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1C5ED8C0-77E5-404B-BF87-0C023BCE5044}" type="slidenum">
              <a:rPr lang="en-US" smtClean="0"/>
              <a:t>‹#›</a:t>
            </a:fld>
            <a:endParaRPr lang="en-US"/>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76384266"/>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ftr="0" dt="0"/>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oregon.public.law/statutes/ors_646A.602" TargetMode="External"/><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hyperlink" Target="https://www.oregonlegislature.gov/lpro/Publications/Issue%20Brief%20-%20Protecting%20Personal%20Information.pdf" TargetMode="External"/><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hyperlink" Target="https://oregon.public.law/statutes/ors_192.355" TargetMode="External"/><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7.xml"/><Relationship Id="rId5" Type="http://schemas.openxmlformats.org/officeDocument/2006/relationships/hyperlink" Target="https://oregon.public.law/statutes/ors_192.005" TargetMode="External"/><Relationship Id="rId4" Type="http://schemas.openxmlformats.org/officeDocument/2006/relationships/hyperlink" Target="https://www.iso.org/obp/ui/en/#iso:std:iso:15489:-1:ed-2:v1:en"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hyperlink" Target="https://www.oregon.gov/das/Policies/107-004-050.pdf"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4.xml"/><Relationship Id="rId1" Type="http://schemas.openxmlformats.org/officeDocument/2006/relationships/slideLayout" Target="../slideLayouts/slideLayout7.xml"/><Relationship Id="rId5" Type="http://schemas.openxmlformats.org/officeDocument/2006/relationships/image" Target="../media/image2.png"/><Relationship Id="rId4" Type="http://schemas.microsoft.com/office/2007/relationships/hdphoto" Target="../media/hdphoto1.wdp"/></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5.xml"/><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4.png"/></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8" Type="http://schemas.openxmlformats.org/officeDocument/2006/relationships/hyperlink" Target="https://www.oregon.gov/eis/cyber-security-services/Documents/2019StatewideInformationAndCyberSecurityStandardsV1.0.pdf" TargetMode="External"/><Relationship Id="rId13" Type="http://schemas.openxmlformats.org/officeDocument/2006/relationships/image" Target="../media/image2.png"/><Relationship Id="rId3" Type="http://schemas.microsoft.com/office/2018/10/relationships/comments" Target="../comments/modernComment_121_ACF2CC0A.xml"/><Relationship Id="rId7" Type="http://schemas.openxmlformats.org/officeDocument/2006/relationships/hyperlink" Target="https://sos.oregon.gov/archives/Pages/records_retention_schedule.aspx" TargetMode="External"/><Relationship Id="rId12" Type="http://schemas.openxmlformats.org/officeDocument/2006/relationships/hyperlink" Target="https://stateoforegon.sharepoint.com/SitePages/Sensitivity-Label.aspx" TargetMode="External"/><Relationship Id="rId2" Type="http://schemas.openxmlformats.org/officeDocument/2006/relationships/notesSlide" Target="../notesSlides/notesSlide27.xml"/><Relationship Id="rId1" Type="http://schemas.openxmlformats.org/officeDocument/2006/relationships/slideLayout" Target="../slideLayouts/slideLayout7.xml"/><Relationship Id="rId6" Type="http://schemas.openxmlformats.org/officeDocument/2006/relationships/hyperlink" Target="https://oregon.public.law/statutes/ors_646a.602" TargetMode="External"/><Relationship Id="rId11" Type="http://schemas.openxmlformats.org/officeDocument/2006/relationships/hyperlink" Target="https://www.oregon.gov/das/Docs/absd-sensitivity-labels-presentation-09-2023.pdf" TargetMode="External"/><Relationship Id="rId5" Type="http://schemas.openxmlformats.org/officeDocument/2006/relationships/hyperlink" Target="https://www.oregon.gov/das/Policies/107-004-160.pdf" TargetMode="External"/><Relationship Id="rId10" Type="http://schemas.openxmlformats.org/officeDocument/2006/relationships/hyperlink" Target="https://www.oregonlegislature.gov/lpro/Publications/Issue%20Brief%20-%20Protecting%20Personal%20Information.pdf" TargetMode="External"/><Relationship Id="rId4" Type="http://schemas.openxmlformats.org/officeDocument/2006/relationships/hyperlink" Target="https://www.oregon.gov/das/Policies/107-004-050.pdf" TargetMode="External"/><Relationship Id="rId9" Type="http://schemas.openxmlformats.org/officeDocument/2006/relationships/hyperlink" Target="https://oregon.public.law/statutes/ors_chapter_192" TargetMode="External"/></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hyperlink" Target="https://www.oregon.gov/das/Policies/107-004-050.pdf" TargetMode="External"/><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hyperlink" Target="https://www.oregon.gov/das/Policies/107-004-050.pdf" TargetMode="External"/></Relationships>
</file>

<file path=ppt/slides/_rels/slide5.xml.rels><?xml version="1.0" encoding="UTF-8" standalone="yes"?>
<Relationships xmlns="http://schemas.openxmlformats.org/package/2006/relationships"><Relationship Id="rId3" Type="http://schemas.microsoft.com/office/2018/10/relationships/comments" Target="../comments/modernComment_122_FC4E00D6.xml"/><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07F901-9B1D-9E6D-D02E-020DD4402599}"/>
              </a:ext>
            </a:extLst>
          </p:cNvPr>
          <p:cNvSpPr>
            <a:spLocks noGrp="1"/>
          </p:cNvSpPr>
          <p:nvPr>
            <p:ph type="ctrTitle"/>
          </p:nvPr>
        </p:nvSpPr>
        <p:spPr>
          <a:xfrm>
            <a:off x="890338" y="640080"/>
            <a:ext cx="3734014" cy="3566160"/>
          </a:xfrm>
        </p:spPr>
        <p:txBody>
          <a:bodyPr anchor="b">
            <a:normAutofit/>
          </a:bodyPr>
          <a:lstStyle/>
          <a:p>
            <a:pPr algn="l"/>
            <a:r>
              <a:rPr lang="en-US" sz="5000"/>
              <a:t>Information Asset Classification Training</a:t>
            </a:r>
          </a:p>
        </p:txBody>
      </p:sp>
      <p:sp>
        <p:nvSpPr>
          <p:cNvPr id="3" name="Subtitle 2">
            <a:extLst>
              <a:ext uri="{FF2B5EF4-FFF2-40B4-BE49-F238E27FC236}">
                <a16:creationId xmlns:a16="http://schemas.microsoft.com/office/drawing/2014/main" id="{C92C0163-383F-5EBB-E8FC-3194A9478653}"/>
              </a:ext>
            </a:extLst>
          </p:cNvPr>
          <p:cNvSpPr>
            <a:spLocks noGrp="1"/>
          </p:cNvSpPr>
          <p:nvPr>
            <p:ph type="subTitle" idx="1"/>
          </p:nvPr>
        </p:nvSpPr>
        <p:spPr>
          <a:xfrm>
            <a:off x="890339" y="4636008"/>
            <a:ext cx="3734014" cy="1572768"/>
          </a:xfrm>
        </p:spPr>
        <p:txBody>
          <a:bodyPr vert="horz" lIns="91440" tIns="45720" rIns="91440" bIns="45720" rtlCol="0" anchor="t">
            <a:normAutofit/>
          </a:bodyPr>
          <a:lstStyle/>
          <a:p>
            <a:r>
              <a:rPr lang="en-US" dirty="0">
                <a:cs typeface="Calibri"/>
              </a:rPr>
              <a:t>Your info here...</a:t>
            </a:r>
            <a:endParaRPr lang="en-US" dirty="0">
              <a:latin typeface="+mj-lt"/>
              <a:cs typeface="Calibri"/>
            </a:endParaRPr>
          </a:p>
        </p:txBody>
      </p:sp>
      <p:pic>
        <p:nvPicPr>
          <p:cNvPr id="1026" name="Picture 2" descr="image">
            <a:extLst>
              <a:ext uri="{FF2B5EF4-FFF2-40B4-BE49-F238E27FC236}">
                <a16:creationId xmlns:a16="http://schemas.microsoft.com/office/drawing/2014/main" id="{83F5B046-A9E7-7329-A935-0D89FF38AB7C}"/>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302"/>
          <a:stretch/>
        </p:blipFill>
        <p:spPr bwMode="auto">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D1C3D507-D0A0-A3C7-8B66-5D111DB53609}"/>
              </a:ext>
            </a:extLst>
          </p:cNvPr>
          <p:cNvSpPr txBox="1"/>
          <p:nvPr/>
        </p:nvSpPr>
        <p:spPr>
          <a:xfrm>
            <a:off x="92869" y="6498431"/>
            <a:ext cx="2743200" cy="2616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100">
                <a:highlight>
                  <a:srgbClr val="FFFFFF"/>
                </a:highlight>
              </a:rPr>
              <a:t>Last update: 3/6/2024</a:t>
            </a:r>
            <a:r>
              <a:rPr lang="en-US" sz="1100">
                <a:highlight>
                  <a:srgbClr val="FFFFFF"/>
                </a:highlight>
                <a:cs typeface="Calibri"/>
              </a:rPr>
              <a:t> </a:t>
            </a:r>
            <a:endParaRPr lang="en-US"/>
          </a:p>
        </p:txBody>
      </p:sp>
    </p:spTree>
    <p:extLst>
      <p:ext uri="{BB962C8B-B14F-4D97-AF65-F5344CB8AC3E}">
        <p14:creationId xmlns:p14="http://schemas.microsoft.com/office/powerpoint/2010/main" val="99527869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9CA8FDB-8E14-E4C4-CC52-0BDD1FEF8DC6}"/>
              </a:ext>
            </a:extLst>
          </p:cNvPr>
          <p:cNvSpPr txBox="1"/>
          <p:nvPr/>
        </p:nvSpPr>
        <p:spPr>
          <a:xfrm>
            <a:off x="875414" y="1019381"/>
            <a:ext cx="10441172" cy="4739759"/>
          </a:xfrm>
          <a:prstGeom prst="rect">
            <a:avLst/>
          </a:prstGeom>
          <a:noFill/>
        </p:spPr>
        <p:txBody>
          <a:bodyPr wrap="square" lIns="91440" tIns="45720" rIns="91440" bIns="45720" rtlCol="0" anchor="t">
            <a:spAutoFit/>
          </a:bodyPr>
          <a:lstStyle/>
          <a:p>
            <a:endParaRPr lang="en-US" b="0" i="0" u="none" strike="noStrike" baseline="0">
              <a:solidFill>
                <a:srgbClr val="000000"/>
              </a:solidFill>
              <a:latin typeface="+mj-lt"/>
            </a:endParaRPr>
          </a:p>
          <a:p>
            <a:r>
              <a:rPr lang="en-US" b="1">
                <a:solidFill>
                  <a:srgbClr val="000000"/>
                </a:solidFill>
                <a:latin typeface="+mj-lt"/>
              </a:rPr>
              <a:t>Protection for account credentials</a:t>
            </a:r>
            <a:endParaRPr lang="en-US" i="1">
              <a:solidFill>
                <a:srgbClr val="000000"/>
              </a:solidFill>
              <a:latin typeface="+mj-lt"/>
            </a:endParaRPr>
          </a:p>
          <a:p>
            <a:r>
              <a:rPr lang="en-US" sz="1800" b="0" i="0" u="none" strike="noStrike" baseline="0">
                <a:solidFill>
                  <a:srgbClr val="000000"/>
                </a:solidFill>
                <a:latin typeface="+mj-lt"/>
              </a:rPr>
              <a:t>For user account credentials (e.g. usernames and/or passwords) for state-owned or controlled information systems, agencies shall classify “personal information” as defined in </a:t>
            </a:r>
            <a:r>
              <a:rPr lang="en-US" sz="1800" b="0" i="0" u="none" strike="noStrike" baseline="0">
                <a:solidFill>
                  <a:srgbClr val="000000"/>
                </a:solidFill>
                <a:latin typeface="+mj-lt"/>
                <a:hlinkClick r:id="rId3"/>
              </a:rPr>
              <a:t>ORS 646A.602</a:t>
            </a:r>
            <a:r>
              <a:rPr lang="en-US" sz="1800" b="0" i="0" u="none" strike="noStrike" baseline="0">
                <a:solidFill>
                  <a:srgbClr val="000000"/>
                </a:solidFill>
                <a:latin typeface="+mj-lt"/>
              </a:rPr>
              <a:t>(12)(a)(</a:t>
            </a:r>
            <a:r>
              <a:rPr lang="en-US" sz="1800" b="1" i="0" u="none" strike="noStrike" baseline="0">
                <a:solidFill>
                  <a:srgbClr val="000000"/>
                </a:solidFill>
                <a:latin typeface="+mj-lt"/>
              </a:rPr>
              <a:t>B</a:t>
            </a:r>
            <a:r>
              <a:rPr lang="en-US" sz="1800" b="0" i="0" u="none" strike="noStrike" baseline="0">
                <a:solidFill>
                  <a:srgbClr val="000000"/>
                </a:solidFill>
                <a:latin typeface="+mj-lt"/>
              </a:rPr>
              <a:t>) </a:t>
            </a:r>
          </a:p>
          <a:p>
            <a:pPr lvl="1"/>
            <a:r>
              <a:rPr lang="en-US" sz="1600" b="0" i="1" u="none" strike="noStrike" baseline="0">
                <a:solidFill>
                  <a:srgbClr val="000000"/>
                </a:solidFill>
                <a:latin typeface="+mj-lt"/>
              </a:rPr>
              <a:t>“[a] user name or other means of identifying a consumer for the purpose of permitting access to the consumer’s account, together with any other method necessary to authenticate the user name or means of identification.”</a:t>
            </a:r>
          </a:p>
          <a:p>
            <a:r>
              <a:rPr lang="en-US" sz="1800" b="0" i="0" u="none" strike="noStrike" baseline="0">
                <a:solidFill>
                  <a:srgbClr val="000000"/>
                </a:solidFill>
                <a:latin typeface="+mj-lt"/>
              </a:rPr>
              <a:t> at a minimum as Level 2 information, unless criteria for a Level 3 or Level 4 classification for the related account or system also applies. If the related account or system contains Level 3 or Level 4 information, the user account information should be similarly classified.</a:t>
            </a:r>
            <a:r>
              <a:rPr lang="en-US">
                <a:solidFill>
                  <a:srgbClr val="000000"/>
                </a:solidFill>
                <a:latin typeface="+mj-lt"/>
              </a:rPr>
              <a:t> </a:t>
            </a:r>
            <a:endParaRPr lang="en-US" sz="1800" b="0" i="0" u="none" strike="noStrike" baseline="0">
              <a:solidFill>
                <a:srgbClr val="000000"/>
              </a:solidFill>
              <a:latin typeface="+mj-lt"/>
              <a:cs typeface="Calibri Light"/>
            </a:endParaRPr>
          </a:p>
          <a:p>
            <a:r>
              <a:rPr lang="en-US" i="1">
                <a:solidFill>
                  <a:srgbClr val="000000"/>
                </a:solidFill>
                <a:latin typeface="+mj-lt"/>
              </a:rPr>
              <a:t>Key: account credentials such as username/passwords must be classified as Level 2, at a minimum.</a:t>
            </a:r>
            <a:endParaRPr lang="en-US" i="1">
              <a:solidFill>
                <a:srgbClr val="000000"/>
              </a:solidFill>
              <a:latin typeface="+mj-lt"/>
              <a:cs typeface="Calibri Light"/>
            </a:endParaRPr>
          </a:p>
          <a:p>
            <a:endParaRPr lang="en-US" i="1">
              <a:solidFill>
                <a:srgbClr val="000000"/>
              </a:solidFill>
              <a:latin typeface="+mj-lt"/>
            </a:endParaRPr>
          </a:p>
          <a:p>
            <a:r>
              <a:rPr lang="en-US" b="1">
                <a:solidFill>
                  <a:srgbClr val="000000"/>
                </a:solidFill>
                <a:latin typeface="+mj-lt"/>
              </a:rPr>
              <a:t>Examples:</a:t>
            </a:r>
            <a:endParaRPr lang="en-US" b="1">
              <a:solidFill>
                <a:srgbClr val="000000"/>
              </a:solidFill>
              <a:latin typeface="+mj-lt"/>
              <a:cs typeface="Calibri Light"/>
            </a:endParaRPr>
          </a:p>
          <a:p>
            <a:pPr marL="285750" indent="-285750">
              <a:buFont typeface="Arial" panose="020B0604020202020204" pitchFamily="34" charset="0"/>
              <a:buChar char="•"/>
            </a:pPr>
            <a:r>
              <a:rPr lang="en-US">
                <a:solidFill>
                  <a:srgbClr val="000000"/>
                </a:solidFill>
                <a:latin typeface="+mj-lt"/>
              </a:rPr>
              <a:t>Username/passwords for Gov Delivery</a:t>
            </a:r>
            <a:endParaRPr lang="en-US">
              <a:solidFill>
                <a:srgbClr val="000000"/>
              </a:solidFill>
              <a:latin typeface="+mj-lt"/>
              <a:cs typeface="Calibri Light"/>
            </a:endParaRPr>
          </a:p>
          <a:p>
            <a:pPr marL="285750" indent="-285750">
              <a:buFont typeface="Arial" panose="020B0604020202020204" pitchFamily="34" charset="0"/>
              <a:buChar char="•"/>
            </a:pPr>
            <a:r>
              <a:rPr lang="en-US" b="0" i="0" u="none" strike="noStrike" baseline="0">
                <a:solidFill>
                  <a:srgbClr val="000000"/>
                </a:solidFill>
                <a:latin typeface="+mj-lt"/>
              </a:rPr>
              <a:t>Username/passwords</a:t>
            </a:r>
            <a:r>
              <a:rPr lang="en-US" b="0" i="0" u="none" strike="noStrike">
                <a:solidFill>
                  <a:srgbClr val="000000"/>
                </a:solidFill>
                <a:latin typeface="+mj-lt"/>
              </a:rPr>
              <a:t> for agency </a:t>
            </a:r>
            <a:r>
              <a:rPr lang="en-US" b="0" i="0" u="none" strike="noStrike" err="1">
                <a:solidFill>
                  <a:srgbClr val="000000"/>
                </a:solidFill>
                <a:latin typeface="+mj-lt"/>
              </a:rPr>
              <a:t>newletters</a:t>
            </a:r>
            <a:endParaRPr lang="en-US" b="0" i="0" u="none" strike="noStrike" baseline="0">
              <a:solidFill>
                <a:srgbClr val="000000"/>
              </a:solidFill>
              <a:latin typeface="+mj-lt"/>
              <a:cs typeface="Calibri Light"/>
            </a:endParaRPr>
          </a:p>
          <a:p>
            <a:endParaRPr lang="en-US" i="1">
              <a:solidFill>
                <a:srgbClr val="000000"/>
              </a:solidFill>
              <a:latin typeface="+mj-lt"/>
            </a:endParaRPr>
          </a:p>
          <a:p>
            <a:endParaRPr lang="en-US" b="0" i="0" u="none" strike="noStrike" baseline="0">
              <a:solidFill>
                <a:srgbClr val="000000"/>
              </a:solidFill>
              <a:latin typeface="+mj-lt"/>
            </a:endParaRPr>
          </a:p>
          <a:p>
            <a:endParaRPr lang="en-US" b="0" i="0" u="none" strike="noStrike" baseline="0">
              <a:solidFill>
                <a:srgbClr val="000000"/>
              </a:solidFill>
              <a:latin typeface="+mj-lt"/>
            </a:endParaRPr>
          </a:p>
        </p:txBody>
      </p:sp>
      <p:sp>
        <p:nvSpPr>
          <p:cNvPr id="3" name="Slide Number Placeholder 2">
            <a:extLst>
              <a:ext uri="{FF2B5EF4-FFF2-40B4-BE49-F238E27FC236}">
                <a16:creationId xmlns:a16="http://schemas.microsoft.com/office/drawing/2014/main" id="{199BC15A-9E0B-B9F3-A086-681A53DF663D}"/>
              </a:ext>
            </a:extLst>
          </p:cNvPr>
          <p:cNvSpPr>
            <a:spLocks noGrp="1"/>
          </p:cNvSpPr>
          <p:nvPr>
            <p:ph type="sldNum" sz="quarter" idx="12"/>
          </p:nvPr>
        </p:nvSpPr>
        <p:spPr>
          <a:xfrm>
            <a:off x="8616877" y="6391869"/>
            <a:ext cx="2743200" cy="365125"/>
          </a:xfrm>
        </p:spPr>
        <p:txBody>
          <a:bodyPr/>
          <a:lstStyle/>
          <a:p>
            <a:fld id="{1C5ED8C0-77E5-404B-BF87-0C023BCE5044}" type="slidenum">
              <a:rPr lang="en-US" smtClean="0"/>
              <a:t>10</a:t>
            </a:fld>
            <a:endParaRPr lang="en-US"/>
          </a:p>
        </p:txBody>
      </p:sp>
      <p:pic>
        <p:nvPicPr>
          <p:cNvPr id="7" name="Picture 2" descr="image">
            <a:extLst>
              <a:ext uri="{FF2B5EF4-FFF2-40B4-BE49-F238E27FC236}">
                <a16:creationId xmlns:a16="http://schemas.microsoft.com/office/drawing/2014/main" id="{946C1122-0ACA-5478-42AB-7304224AB4F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403567" y="6041036"/>
            <a:ext cx="728473" cy="771993"/>
          </a:xfrm>
          <a:prstGeom prst="ellipse">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DCCB5EFD-B481-63B2-ED9C-8EDF655AA903}"/>
              </a:ext>
            </a:extLst>
          </p:cNvPr>
          <p:cNvSpPr txBox="1"/>
          <p:nvPr/>
        </p:nvSpPr>
        <p:spPr>
          <a:xfrm>
            <a:off x="412229" y="255293"/>
            <a:ext cx="9811063" cy="523220"/>
          </a:xfrm>
          <a:prstGeom prst="rect">
            <a:avLst/>
          </a:prstGeom>
          <a:noFill/>
        </p:spPr>
        <p:txBody>
          <a:bodyPr wrap="square" rtlCol="0">
            <a:spAutoFit/>
          </a:bodyPr>
          <a:lstStyle/>
          <a:p>
            <a:r>
              <a:rPr lang="en-US" sz="2800">
                <a:latin typeface="+mj-lt"/>
              </a:rPr>
              <a:t>Information Classification: Level 2 cont’d</a:t>
            </a:r>
          </a:p>
        </p:txBody>
      </p:sp>
      <p:cxnSp>
        <p:nvCxnSpPr>
          <p:cNvPr id="9" name="Straight Connector 8">
            <a:extLst>
              <a:ext uri="{FF2B5EF4-FFF2-40B4-BE49-F238E27FC236}">
                <a16:creationId xmlns:a16="http://schemas.microsoft.com/office/drawing/2014/main" id="{863C6254-E313-AB15-2AA8-AF395E42C1E8}"/>
              </a:ext>
            </a:extLst>
          </p:cNvPr>
          <p:cNvCxnSpPr/>
          <p:nvPr/>
        </p:nvCxnSpPr>
        <p:spPr>
          <a:xfrm>
            <a:off x="52466" y="822006"/>
            <a:ext cx="12079574"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424921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7" end="7"/>
                                            </p:txEl>
                                          </p:spTgt>
                                        </p:tgtEl>
                                        <p:attrNameLst>
                                          <p:attrName>style.visibility</p:attrName>
                                        </p:attrNameLst>
                                      </p:cBhvr>
                                      <p:to>
                                        <p:strVal val="visible"/>
                                      </p:to>
                                    </p:set>
                                    <p:animEffect transition="in" filter="fade">
                                      <p:cBhvr>
                                        <p:cTn id="7" dur="500"/>
                                        <p:tgtEl>
                                          <p:spTgt spid="2">
                                            <p:txEl>
                                              <p:pRg st="7" end="7"/>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
                                            <p:txEl>
                                              <p:pRg st="8" end="8"/>
                                            </p:txEl>
                                          </p:spTgt>
                                        </p:tgtEl>
                                        <p:attrNameLst>
                                          <p:attrName>style.visibility</p:attrName>
                                        </p:attrNameLst>
                                      </p:cBhvr>
                                      <p:to>
                                        <p:strVal val="visible"/>
                                      </p:to>
                                    </p:set>
                                    <p:animEffect transition="in" filter="fade">
                                      <p:cBhvr>
                                        <p:cTn id="10" dur="500"/>
                                        <p:tgtEl>
                                          <p:spTgt spid="2">
                                            <p:txEl>
                                              <p:pRg st="8" end="8"/>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2">
                                            <p:txEl>
                                              <p:pRg st="9" end="9"/>
                                            </p:txEl>
                                          </p:spTgt>
                                        </p:tgtEl>
                                        <p:attrNameLst>
                                          <p:attrName>style.visibility</p:attrName>
                                        </p:attrNameLst>
                                      </p:cBhvr>
                                      <p:to>
                                        <p:strVal val="visible"/>
                                      </p:to>
                                    </p:set>
                                    <p:animEffect transition="in" filter="fade">
                                      <p:cBhvr>
                                        <p:cTn id="13" dur="500"/>
                                        <p:tgtEl>
                                          <p:spTgt spid="2">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9CA8FDB-8E14-E4C4-CC52-0BDD1FEF8DC6}"/>
              </a:ext>
            </a:extLst>
          </p:cNvPr>
          <p:cNvSpPr txBox="1"/>
          <p:nvPr/>
        </p:nvSpPr>
        <p:spPr>
          <a:xfrm>
            <a:off x="790890" y="1030864"/>
            <a:ext cx="10441172" cy="4524315"/>
          </a:xfrm>
          <a:prstGeom prst="rect">
            <a:avLst/>
          </a:prstGeom>
          <a:noFill/>
        </p:spPr>
        <p:txBody>
          <a:bodyPr wrap="square" lIns="91440" tIns="45720" rIns="91440" bIns="45720" rtlCol="0" anchor="t">
            <a:spAutoFit/>
          </a:bodyPr>
          <a:lstStyle/>
          <a:p>
            <a:endParaRPr lang="en-US" b="0" i="0" u="none" strike="noStrike" baseline="0">
              <a:solidFill>
                <a:srgbClr val="000000"/>
              </a:solidFill>
              <a:latin typeface="+mj-lt"/>
            </a:endParaRPr>
          </a:p>
          <a:p>
            <a:r>
              <a:rPr lang="en-US" sz="1800" b="1" i="0" strike="noStrike" baseline="0">
                <a:solidFill>
                  <a:srgbClr val="000000"/>
                </a:solidFill>
                <a:latin typeface="+mj-lt"/>
              </a:rPr>
              <a:t>Level 3, “Restricted” </a:t>
            </a:r>
            <a:r>
              <a:rPr lang="en-US" sz="1800" b="0" i="0" strike="noStrike" baseline="0">
                <a:solidFill>
                  <a:srgbClr val="000000"/>
                </a:solidFill>
                <a:latin typeface="+mj-lt"/>
              </a:rPr>
              <a:t>– Sensitive information, or regulated data intended for limited business use that may be exempt from public disclosure because, among other reasons, such disclosure will jeopardize the privacy or security of agency employees, clients, partners or individuals who otherwise qualify for an exemption. Information in this category may be accessed and used by internal parties only when specifically authorized to do so in the performance of their duties. External parties requesting this information for authorized agency business must be under contractual obligation of confidentiality with the agency (for example, confidentiality/non-disclosure agreement) prior to receiving it. </a:t>
            </a:r>
          </a:p>
          <a:p>
            <a:r>
              <a:rPr lang="en-US" i="1">
                <a:solidFill>
                  <a:srgbClr val="000000"/>
                </a:solidFill>
                <a:latin typeface="+mj-lt"/>
              </a:rPr>
              <a:t>Key: regulated data such HIPAA and FERPA or data that, if released, would jeopardize agency mission</a:t>
            </a:r>
            <a:endParaRPr lang="en-US" i="1">
              <a:solidFill>
                <a:srgbClr val="000000"/>
              </a:solidFill>
              <a:latin typeface="+mj-lt"/>
              <a:cs typeface="Calibri Light"/>
            </a:endParaRPr>
          </a:p>
          <a:p>
            <a:r>
              <a:rPr lang="en-US">
                <a:solidFill>
                  <a:srgbClr val="000000"/>
                </a:solidFill>
                <a:latin typeface="+mj-lt"/>
                <a:hlinkClick r:id="rId3"/>
              </a:rPr>
              <a:t>Brief on Protecting Personal Information from the Legislative Policy &amp; Research Office (2019)</a:t>
            </a:r>
            <a:r>
              <a:rPr lang="en-US" b="0" i="0" u="none" strike="noStrike" baseline="0">
                <a:solidFill>
                  <a:srgbClr val="000000"/>
                </a:solidFill>
                <a:latin typeface="+mj-lt"/>
                <a:hlinkClick r:id="rId3"/>
              </a:rPr>
              <a:t> </a:t>
            </a:r>
            <a:endParaRPr lang="en-US" b="0" i="0" u="none" strike="noStrike" baseline="0">
              <a:solidFill>
                <a:srgbClr val="000000"/>
              </a:solidFill>
              <a:latin typeface="+mj-lt"/>
            </a:endParaRPr>
          </a:p>
          <a:p>
            <a:endParaRPr lang="en-US" b="0" i="0" u="none" strike="noStrike" baseline="0">
              <a:solidFill>
                <a:srgbClr val="000000"/>
              </a:solidFill>
              <a:latin typeface="+mj-lt"/>
            </a:endParaRPr>
          </a:p>
          <a:p>
            <a:r>
              <a:rPr lang="en-US" b="1">
                <a:solidFill>
                  <a:srgbClr val="000000"/>
                </a:solidFill>
                <a:latin typeface="+mj-lt"/>
              </a:rPr>
              <a:t>Examples:</a:t>
            </a:r>
          </a:p>
          <a:p>
            <a:pPr marL="285750" indent="-285750">
              <a:buFont typeface="Arial" panose="020B0604020202020204" pitchFamily="34" charset="0"/>
              <a:buChar char="•"/>
            </a:pPr>
            <a:r>
              <a:rPr lang="en-US" b="0" i="0" u="none" strike="noStrike" baseline="0">
                <a:solidFill>
                  <a:srgbClr val="000000"/>
                </a:solidFill>
                <a:latin typeface="+mj-lt"/>
              </a:rPr>
              <a:t>Academic records covered by </a:t>
            </a:r>
            <a:r>
              <a:rPr lang="en-US">
                <a:solidFill>
                  <a:srgbClr val="000000"/>
                </a:solidFill>
                <a:latin typeface="+mj-lt"/>
              </a:rPr>
              <a:t>Family Education Rights and Privacy Act (FERPA)</a:t>
            </a:r>
            <a:endParaRPr lang="en-US" b="0" i="0" u="none" strike="noStrike" baseline="0">
              <a:solidFill>
                <a:srgbClr val="000000"/>
              </a:solidFill>
              <a:latin typeface="+mj-lt"/>
              <a:cs typeface="Calibri Light"/>
            </a:endParaRPr>
          </a:p>
          <a:p>
            <a:pPr marL="285750" indent="-285750">
              <a:buFont typeface="Arial" panose="020B0604020202020204" pitchFamily="34" charset="0"/>
              <a:buChar char="•"/>
            </a:pPr>
            <a:r>
              <a:rPr lang="en-US">
                <a:solidFill>
                  <a:srgbClr val="000000"/>
                </a:solidFill>
                <a:latin typeface="+mj-lt"/>
              </a:rPr>
              <a:t>Health information covered by Health Insurance Portability and Accountability Act (HIPAA)</a:t>
            </a:r>
            <a:endParaRPr lang="en-US">
              <a:solidFill>
                <a:srgbClr val="000000"/>
              </a:solidFill>
              <a:latin typeface="+mj-lt"/>
              <a:cs typeface="Calibri Light"/>
            </a:endParaRPr>
          </a:p>
          <a:p>
            <a:pPr marL="285750" indent="-285750">
              <a:buFont typeface="Arial" panose="020B0604020202020204" pitchFamily="34" charset="0"/>
              <a:buChar char="•"/>
            </a:pPr>
            <a:r>
              <a:rPr lang="en-US">
                <a:solidFill>
                  <a:srgbClr val="000000"/>
                </a:solidFill>
                <a:latin typeface="+mj-lt"/>
              </a:rPr>
              <a:t>Username/passwords to access sensitive databases (jeopardize agency)</a:t>
            </a:r>
          </a:p>
          <a:p>
            <a:pPr marL="285750" indent="-285750">
              <a:buFont typeface="Arial" panose="020B0604020202020204" pitchFamily="34" charset="0"/>
              <a:buChar char="•"/>
            </a:pPr>
            <a:r>
              <a:rPr lang="en-US">
                <a:solidFill>
                  <a:srgbClr val="000000"/>
                </a:solidFill>
                <a:latin typeface="+mj-lt"/>
              </a:rPr>
              <a:t>Network diagrams (jeopardize agency security)</a:t>
            </a:r>
          </a:p>
        </p:txBody>
      </p:sp>
      <p:sp>
        <p:nvSpPr>
          <p:cNvPr id="3" name="Slide Number Placeholder 2">
            <a:extLst>
              <a:ext uri="{FF2B5EF4-FFF2-40B4-BE49-F238E27FC236}">
                <a16:creationId xmlns:a16="http://schemas.microsoft.com/office/drawing/2014/main" id="{199BC15A-9E0B-B9F3-A086-681A53DF663D}"/>
              </a:ext>
            </a:extLst>
          </p:cNvPr>
          <p:cNvSpPr>
            <a:spLocks noGrp="1"/>
          </p:cNvSpPr>
          <p:nvPr>
            <p:ph type="sldNum" sz="quarter" idx="12"/>
          </p:nvPr>
        </p:nvSpPr>
        <p:spPr>
          <a:xfrm>
            <a:off x="8660367" y="6427032"/>
            <a:ext cx="2743200" cy="365125"/>
          </a:xfrm>
        </p:spPr>
        <p:txBody>
          <a:bodyPr/>
          <a:lstStyle/>
          <a:p>
            <a:fld id="{1C5ED8C0-77E5-404B-BF87-0C023BCE5044}" type="slidenum">
              <a:rPr lang="en-US" smtClean="0"/>
              <a:t>11</a:t>
            </a:fld>
            <a:endParaRPr lang="en-US"/>
          </a:p>
        </p:txBody>
      </p:sp>
      <p:pic>
        <p:nvPicPr>
          <p:cNvPr id="6" name="Picture 2" descr="image">
            <a:extLst>
              <a:ext uri="{FF2B5EF4-FFF2-40B4-BE49-F238E27FC236}">
                <a16:creationId xmlns:a16="http://schemas.microsoft.com/office/drawing/2014/main" id="{DADB51DF-DB0B-232D-CC32-F5DEA593653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403567" y="6041036"/>
            <a:ext cx="728473" cy="771993"/>
          </a:xfrm>
          <a:prstGeom prst="ellipse">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2EA76773-7342-C798-5F19-3E74EAF31D67}"/>
              </a:ext>
            </a:extLst>
          </p:cNvPr>
          <p:cNvSpPr txBox="1"/>
          <p:nvPr/>
        </p:nvSpPr>
        <p:spPr>
          <a:xfrm>
            <a:off x="412229" y="255293"/>
            <a:ext cx="9811063" cy="523220"/>
          </a:xfrm>
          <a:prstGeom prst="rect">
            <a:avLst/>
          </a:prstGeom>
          <a:noFill/>
        </p:spPr>
        <p:txBody>
          <a:bodyPr wrap="square" rtlCol="0">
            <a:spAutoFit/>
          </a:bodyPr>
          <a:lstStyle/>
          <a:p>
            <a:r>
              <a:rPr lang="en-US" sz="2800">
                <a:latin typeface="+mj-lt"/>
              </a:rPr>
              <a:t>Information Classification: Level 3</a:t>
            </a:r>
          </a:p>
        </p:txBody>
      </p:sp>
      <p:cxnSp>
        <p:nvCxnSpPr>
          <p:cNvPr id="8" name="Straight Connector 7">
            <a:extLst>
              <a:ext uri="{FF2B5EF4-FFF2-40B4-BE49-F238E27FC236}">
                <a16:creationId xmlns:a16="http://schemas.microsoft.com/office/drawing/2014/main" id="{626CC5B2-8E19-EA73-0ED8-20678EA39AB4}"/>
              </a:ext>
            </a:extLst>
          </p:cNvPr>
          <p:cNvCxnSpPr/>
          <p:nvPr/>
        </p:nvCxnSpPr>
        <p:spPr>
          <a:xfrm>
            <a:off x="52466" y="822006"/>
            <a:ext cx="12079574"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019210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fade">
                                      <p:cBhvr>
                                        <p:cTn id="7" dur="500"/>
                                        <p:tgtEl>
                                          <p:spTgt spid="2">
                                            <p:txEl>
                                              <p:pRg st="5" end="5"/>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
                                            <p:txEl>
                                              <p:pRg st="6" end="6"/>
                                            </p:txEl>
                                          </p:spTgt>
                                        </p:tgtEl>
                                        <p:attrNameLst>
                                          <p:attrName>style.visibility</p:attrName>
                                        </p:attrNameLst>
                                      </p:cBhvr>
                                      <p:to>
                                        <p:strVal val="visible"/>
                                      </p:to>
                                    </p:set>
                                    <p:animEffect transition="in" filter="fade">
                                      <p:cBhvr>
                                        <p:cTn id="10" dur="500"/>
                                        <p:tgtEl>
                                          <p:spTgt spid="2">
                                            <p:txEl>
                                              <p:pRg st="6" end="6"/>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2">
                                            <p:txEl>
                                              <p:pRg st="7" end="7"/>
                                            </p:txEl>
                                          </p:spTgt>
                                        </p:tgtEl>
                                        <p:attrNameLst>
                                          <p:attrName>style.visibility</p:attrName>
                                        </p:attrNameLst>
                                      </p:cBhvr>
                                      <p:to>
                                        <p:strVal val="visible"/>
                                      </p:to>
                                    </p:set>
                                    <p:animEffect transition="in" filter="fade">
                                      <p:cBhvr>
                                        <p:cTn id="13" dur="500"/>
                                        <p:tgtEl>
                                          <p:spTgt spid="2">
                                            <p:txEl>
                                              <p:pRg st="7" end="7"/>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2">
                                            <p:txEl>
                                              <p:pRg st="8" end="8"/>
                                            </p:txEl>
                                          </p:spTgt>
                                        </p:tgtEl>
                                        <p:attrNameLst>
                                          <p:attrName>style.visibility</p:attrName>
                                        </p:attrNameLst>
                                      </p:cBhvr>
                                      <p:to>
                                        <p:strVal val="visible"/>
                                      </p:to>
                                    </p:set>
                                    <p:animEffect transition="in" filter="fade">
                                      <p:cBhvr>
                                        <p:cTn id="16" dur="500"/>
                                        <p:tgtEl>
                                          <p:spTgt spid="2">
                                            <p:txEl>
                                              <p:pRg st="8" end="8"/>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2">
                                            <p:txEl>
                                              <p:pRg st="9" end="9"/>
                                            </p:txEl>
                                          </p:spTgt>
                                        </p:tgtEl>
                                        <p:attrNameLst>
                                          <p:attrName>style.visibility</p:attrName>
                                        </p:attrNameLst>
                                      </p:cBhvr>
                                      <p:to>
                                        <p:strVal val="visible"/>
                                      </p:to>
                                    </p:set>
                                    <p:animEffect transition="in" filter="fade">
                                      <p:cBhvr>
                                        <p:cTn id="19" dur="500"/>
                                        <p:tgtEl>
                                          <p:spTgt spid="2">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9CA8FDB-8E14-E4C4-CC52-0BDD1FEF8DC6}"/>
              </a:ext>
            </a:extLst>
          </p:cNvPr>
          <p:cNvSpPr txBox="1"/>
          <p:nvPr/>
        </p:nvSpPr>
        <p:spPr>
          <a:xfrm>
            <a:off x="875414" y="1019381"/>
            <a:ext cx="10441172" cy="5909310"/>
          </a:xfrm>
          <a:prstGeom prst="rect">
            <a:avLst/>
          </a:prstGeom>
          <a:noFill/>
        </p:spPr>
        <p:txBody>
          <a:bodyPr wrap="square" lIns="91440" tIns="45720" rIns="91440" bIns="45720" rtlCol="0" anchor="t">
            <a:spAutoFit/>
          </a:bodyPr>
          <a:lstStyle/>
          <a:p>
            <a:r>
              <a:rPr lang="en-US" b="1">
                <a:solidFill>
                  <a:srgbClr val="000000"/>
                </a:solidFill>
                <a:latin typeface="+mj-lt"/>
              </a:rPr>
              <a:t>Protection for personal data</a:t>
            </a:r>
            <a:endParaRPr lang="en-US" i="1">
              <a:solidFill>
                <a:srgbClr val="000000"/>
              </a:solidFill>
              <a:latin typeface="+mj-lt"/>
            </a:endParaRPr>
          </a:p>
          <a:p>
            <a:r>
              <a:rPr lang="en-US">
                <a:solidFill>
                  <a:srgbClr val="000000"/>
                </a:solidFill>
                <a:latin typeface="+mj-lt"/>
              </a:rPr>
              <a:t>Agencies shall classify “personal information” as defined in ORS 646A.602(12)(a)(</a:t>
            </a:r>
            <a:r>
              <a:rPr lang="en-US" b="1">
                <a:solidFill>
                  <a:srgbClr val="000000"/>
                </a:solidFill>
                <a:latin typeface="+mj-lt"/>
              </a:rPr>
              <a:t>A</a:t>
            </a:r>
            <a:r>
              <a:rPr lang="en-US">
                <a:solidFill>
                  <a:srgbClr val="000000"/>
                </a:solidFill>
                <a:latin typeface="+mj-lt"/>
              </a:rPr>
              <a:t>), at minimum as</a:t>
            </a:r>
          </a:p>
          <a:p>
            <a:r>
              <a:rPr lang="en-US">
                <a:solidFill>
                  <a:srgbClr val="000000"/>
                </a:solidFill>
                <a:latin typeface="+mj-lt"/>
              </a:rPr>
              <a:t>Level 3 information. Agencies shall classify “personal information” as Level 4 if the information meets</a:t>
            </a:r>
          </a:p>
          <a:p>
            <a:r>
              <a:rPr lang="en-US">
                <a:solidFill>
                  <a:srgbClr val="000000"/>
                </a:solidFill>
                <a:latin typeface="+mj-lt"/>
              </a:rPr>
              <a:t>the definition of Level 4 provided below.</a:t>
            </a:r>
          </a:p>
          <a:p>
            <a:endParaRPr lang="en-US">
              <a:solidFill>
                <a:srgbClr val="000000"/>
              </a:solidFill>
              <a:latin typeface="+mj-lt"/>
            </a:endParaRPr>
          </a:p>
          <a:p>
            <a:r>
              <a:rPr lang="en-US" b="1">
                <a:solidFill>
                  <a:srgbClr val="000000"/>
                </a:solidFill>
                <a:latin typeface="+mj-lt"/>
              </a:rPr>
              <a:t>Security assessment</a:t>
            </a:r>
          </a:p>
          <a:p>
            <a:r>
              <a:rPr lang="en-US">
                <a:solidFill>
                  <a:srgbClr val="000000"/>
                </a:solidFill>
                <a:latin typeface="+mj-lt"/>
              </a:rPr>
              <a:t>Security threats at this level include unauthorized disclosure, alteration or destruction of data as well as</a:t>
            </a:r>
          </a:p>
          <a:p>
            <a:r>
              <a:rPr lang="en-US">
                <a:solidFill>
                  <a:srgbClr val="000000"/>
                </a:solidFill>
                <a:latin typeface="+mj-lt"/>
              </a:rPr>
              <a:t>any violation of privacy practices, statutes or regulations. Information accessed by unauthorized</a:t>
            </a:r>
          </a:p>
          <a:p>
            <a:r>
              <a:rPr lang="en-US">
                <a:solidFill>
                  <a:srgbClr val="000000"/>
                </a:solidFill>
                <a:latin typeface="+mj-lt"/>
              </a:rPr>
              <a:t>individuals could result in financial loss or identity theft. Security efforts at this level are rigorously</a:t>
            </a:r>
          </a:p>
          <a:p>
            <a:r>
              <a:rPr lang="en-US">
                <a:solidFill>
                  <a:srgbClr val="000000"/>
                </a:solidFill>
                <a:latin typeface="+mj-lt"/>
              </a:rPr>
              <a:t>focused on confidentiality, integrity, and availability.</a:t>
            </a:r>
          </a:p>
          <a:p>
            <a:r>
              <a:rPr lang="en-US" i="1">
                <a:solidFill>
                  <a:srgbClr val="000000"/>
                </a:solidFill>
                <a:latin typeface="+mj-lt"/>
              </a:rPr>
              <a:t>Key: assets containing names, addresses, or other “personal information” must be classified as Level 3, at a minimum. Security efforts to safeguard the confidentiality, integrity and availability of the data must be provided.</a:t>
            </a:r>
            <a:endParaRPr lang="en-US" i="1">
              <a:solidFill>
                <a:srgbClr val="000000"/>
              </a:solidFill>
              <a:latin typeface="+mj-lt"/>
              <a:cs typeface="Calibri Light"/>
            </a:endParaRPr>
          </a:p>
          <a:p>
            <a:endParaRPr lang="en-US" i="1">
              <a:solidFill>
                <a:srgbClr val="000000"/>
              </a:solidFill>
              <a:latin typeface="+mj-lt"/>
            </a:endParaRPr>
          </a:p>
          <a:p>
            <a:r>
              <a:rPr lang="en-US" b="1">
                <a:solidFill>
                  <a:srgbClr val="000000"/>
                </a:solidFill>
                <a:latin typeface="+mj-lt"/>
              </a:rPr>
              <a:t>Examples:</a:t>
            </a:r>
            <a:endParaRPr lang="en-US" b="1">
              <a:solidFill>
                <a:srgbClr val="000000"/>
              </a:solidFill>
              <a:latin typeface="+mj-lt"/>
              <a:cs typeface="Calibri Light"/>
            </a:endParaRPr>
          </a:p>
          <a:p>
            <a:pPr marL="285750" indent="-285750">
              <a:buFont typeface="Arial" panose="020B0604020202020204" pitchFamily="34" charset="0"/>
              <a:buChar char="•"/>
            </a:pPr>
            <a:r>
              <a:rPr lang="en-US">
                <a:solidFill>
                  <a:srgbClr val="000000"/>
                </a:solidFill>
                <a:latin typeface="+mj-lt"/>
              </a:rPr>
              <a:t>Records with name and driver’s license number</a:t>
            </a:r>
            <a:endParaRPr lang="en-US" b="0" i="0" u="none" strike="noStrike" baseline="0">
              <a:solidFill>
                <a:srgbClr val="000000"/>
              </a:solidFill>
              <a:latin typeface="+mj-lt"/>
            </a:endParaRPr>
          </a:p>
          <a:p>
            <a:pPr marL="285750" indent="-285750">
              <a:buFont typeface="Arial" panose="020B0604020202020204" pitchFamily="34" charset="0"/>
              <a:buChar char="•"/>
            </a:pPr>
            <a:r>
              <a:rPr lang="en-US" b="0" i="0" u="none" strike="noStrike" baseline="0">
                <a:solidFill>
                  <a:srgbClr val="000000"/>
                </a:solidFill>
                <a:latin typeface="+mj-lt"/>
              </a:rPr>
              <a:t>Records with name + social</a:t>
            </a:r>
            <a:r>
              <a:rPr lang="en-US" b="0" i="0" u="none" strike="noStrike">
                <a:solidFill>
                  <a:srgbClr val="000000"/>
                </a:solidFill>
                <a:latin typeface="+mj-lt"/>
              </a:rPr>
              <a:t> security number</a:t>
            </a:r>
          </a:p>
          <a:p>
            <a:pPr marL="285750" indent="-285750">
              <a:buFont typeface="Arial" panose="020B0604020202020204" pitchFamily="34" charset="0"/>
              <a:buChar char="•"/>
            </a:pPr>
            <a:r>
              <a:rPr lang="en-US" i="1" baseline="0">
                <a:solidFill>
                  <a:srgbClr val="000000"/>
                </a:solidFill>
                <a:latin typeface="+mj-lt"/>
                <a:cs typeface="Calibri Light"/>
              </a:rPr>
              <a:t>But not </a:t>
            </a:r>
            <a:r>
              <a:rPr lang="en-US" i="1">
                <a:solidFill>
                  <a:srgbClr val="000000"/>
                </a:solidFill>
                <a:latin typeface="+mj-lt"/>
                <a:cs typeface="Calibri Light"/>
              </a:rPr>
              <a:t>(</a:t>
            </a:r>
            <a:r>
              <a:rPr lang="en-US" i="1" baseline="0">
                <a:solidFill>
                  <a:srgbClr val="000000"/>
                </a:solidFill>
                <a:latin typeface="+mj-lt"/>
                <a:cs typeface="Calibri Light"/>
              </a:rPr>
              <a:t>in general</a:t>
            </a:r>
            <a:r>
              <a:rPr lang="en-US" i="1">
                <a:solidFill>
                  <a:srgbClr val="000000"/>
                </a:solidFill>
                <a:latin typeface="+mj-lt"/>
                <a:cs typeface="Calibri Light"/>
              </a:rPr>
              <a:t>) </a:t>
            </a:r>
            <a:r>
              <a:rPr lang="en-US" i="1" baseline="0">
                <a:solidFill>
                  <a:srgbClr val="000000"/>
                </a:solidFill>
                <a:latin typeface="+mj-lt"/>
                <a:cs typeface="Calibri Light"/>
              </a:rPr>
              <a:t>names + addresses</a:t>
            </a:r>
            <a:r>
              <a:rPr lang="en-US" i="1">
                <a:solidFill>
                  <a:srgbClr val="000000"/>
                </a:solidFill>
                <a:latin typeface="+mj-lt"/>
                <a:cs typeface="Calibri Light"/>
              </a:rPr>
              <a:t>!</a:t>
            </a:r>
            <a:endParaRPr lang="en-US" b="0" i="1" u="none" strike="noStrike" baseline="0">
              <a:solidFill>
                <a:srgbClr val="000000"/>
              </a:solidFill>
              <a:latin typeface="+mj-lt"/>
              <a:cs typeface="Calibri Light"/>
            </a:endParaRPr>
          </a:p>
          <a:p>
            <a:endParaRPr lang="en-US" i="1">
              <a:solidFill>
                <a:srgbClr val="000000"/>
              </a:solidFill>
              <a:latin typeface="+mj-lt"/>
            </a:endParaRPr>
          </a:p>
          <a:p>
            <a:endParaRPr lang="en-US" b="0" i="0" u="none" strike="noStrike" baseline="0">
              <a:solidFill>
                <a:srgbClr val="000000"/>
              </a:solidFill>
              <a:latin typeface="+mj-lt"/>
            </a:endParaRPr>
          </a:p>
          <a:p>
            <a:endParaRPr lang="en-US" b="0" i="0" u="none" strike="noStrike" baseline="0">
              <a:solidFill>
                <a:srgbClr val="000000"/>
              </a:solidFill>
              <a:latin typeface="+mj-lt"/>
            </a:endParaRPr>
          </a:p>
        </p:txBody>
      </p:sp>
      <p:sp>
        <p:nvSpPr>
          <p:cNvPr id="3" name="Slide Number Placeholder 2">
            <a:extLst>
              <a:ext uri="{FF2B5EF4-FFF2-40B4-BE49-F238E27FC236}">
                <a16:creationId xmlns:a16="http://schemas.microsoft.com/office/drawing/2014/main" id="{199BC15A-9E0B-B9F3-A086-681A53DF663D}"/>
              </a:ext>
            </a:extLst>
          </p:cNvPr>
          <p:cNvSpPr>
            <a:spLocks noGrp="1"/>
          </p:cNvSpPr>
          <p:nvPr>
            <p:ph type="sldNum" sz="quarter" idx="12"/>
          </p:nvPr>
        </p:nvSpPr>
        <p:spPr>
          <a:xfrm>
            <a:off x="8616877" y="6391869"/>
            <a:ext cx="2743200" cy="365125"/>
          </a:xfrm>
        </p:spPr>
        <p:txBody>
          <a:bodyPr/>
          <a:lstStyle/>
          <a:p>
            <a:fld id="{1C5ED8C0-77E5-404B-BF87-0C023BCE5044}" type="slidenum">
              <a:rPr lang="en-US" smtClean="0"/>
              <a:t>12</a:t>
            </a:fld>
            <a:endParaRPr lang="en-US"/>
          </a:p>
        </p:txBody>
      </p:sp>
      <p:pic>
        <p:nvPicPr>
          <p:cNvPr id="7" name="Picture 2" descr="image">
            <a:extLst>
              <a:ext uri="{FF2B5EF4-FFF2-40B4-BE49-F238E27FC236}">
                <a16:creationId xmlns:a16="http://schemas.microsoft.com/office/drawing/2014/main" id="{946C1122-0ACA-5478-42AB-7304224AB4F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03567" y="6041036"/>
            <a:ext cx="728473" cy="771993"/>
          </a:xfrm>
          <a:prstGeom prst="ellipse">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DCCB5EFD-B481-63B2-ED9C-8EDF655AA903}"/>
              </a:ext>
            </a:extLst>
          </p:cNvPr>
          <p:cNvSpPr txBox="1"/>
          <p:nvPr/>
        </p:nvSpPr>
        <p:spPr>
          <a:xfrm>
            <a:off x="412229" y="255293"/>
            <a:ext cx="9811063" cy="523220"/>
          </a:xfrm>
          <a:prstGeom prst="rect">
            <a:avLst/>
          </a:prstGeom>
          <a:noFill/>
        </p:spPr>
        <p:txBody>
          <a:bodyPr wrap="square" rtlCol="0">
            <a:spAutoFit/>
          </a:bodyPr>
          <a:lstStyle/>
          <a:p>
            <a:r>
              <a:rPr lang="en-US" sz="2800">
                <a:latin typeface="+mj-lt"/>
              </a:rPr>
              <a:t>Information Classification: Level 3 cont’d</a:t>
            </a:r>
          </a:p>
        </p:txBody>
      </p:sp>
      <p:cxnSp>
        <p:nvCxnSpPr>
          <p:cNvPr id="9" name="Straight Connector 8">
            <a:extLst>
              <a:ext uri="{FF2B5EF4-FFF2-40B4-BE49-F238E27FC236}">
                <a16:creationId xmlns:a16="http://schemas.microsoft.com/office/drawing/2014/main" id="{863C6254-E313-AB15-2AA8-AF395E42C1E8}"/>
              </a:ext>
            </a:extLst>
          </p:cNvPr>
          <p:cNvCxnSpPr/>
          <p:nvPr/>
        </p:nvCxnSpPr>
        <p:spPr>
          <a:xfrm>
            <a:off x="52466" y="822006"/>
            <a:ext cx="12079574"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601983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12" end="12"/>
                                            </p:txEl>
                                          </p:spTgt>
                                        </p:tgtEl>
                                        <p:attrNameLst>
                                          <p:attrName>style.visibility</p:attrName>
                                        </p:attrNameLst>
                                      </p:cBhvr>
                                      <p:to>
                                        <p:strVal val="visible"/>
                                      </p:to>
                                    </p:set>
                                    <p:animEffect transition="in" filter="fade">
                                      <p:cBhvr>
                                        <p:cTn id="7" dur="500"/>
                                        <p:tgtEl>
                                          <p:spTgt spid="2">
                                            <p:txEl>
                                              <p:pRg st="12" end="1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
                                            <p:txEl>
                                              <p:pRg st="13" end="13"/>
                                            </p:txEl>
                                          </p:spTgt>
                                        </p:tgtEl>
                                        <p:attrNameLst>
                                          <p:attrName>style.visibility</p:attrName>
                                        </p:attrNameLst>
                                      </p:cBhvr>
                                      <p:to>
                                        <p:strVal val="visible"/>
                                      </p:to>
                                    </p:set>
                                    <p:animEffect transition="in" filter="fade">
                                      <p:cBhvr>
                                        <p:cTn id="10" dur="500"/>
                                        <p:tgtEl>
                                          <p:spTgt spid="2">
                                            <p:txEl>
                                              <p:pRg st="13" end="13"/>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2">
                                            <p:txEl>
                                              <p:pRg st="14" end="14"/>
                                            </p:txEl>
                                          </p:spTgt>
                                        </p:tgtEl>
                                        <p:attrNameLst>
                                          <p:attrName>style.visibility</p:attrName>
                                        </p:attrNameLst>
                                      </p:cBhvr>
                                      <p:to>
                                        <p:strVal val="visible"/>
                                      </p:to>
                                    </p:set>
                                    <p:animEffect transition="in" filter="fade">
                                      <p:cBhvr>
                                        <p:cTn id="13" dur="500"/>
                                        <p:tgtEl>
                                          <p:spTgt spid="2">
                                            <p:txEl>
                                              <p:pRg st="14" end="14"/>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2">
                                            <p:txEl>
                                              <p:pRg st="15" end="15"/>
                                            </p:txEl>
                                          </p:spTgt>
                                        </p:tgtEl>
                                        <p:attrNameLst>
                                          <p:attrName>style.visibility</p:attrName>
                                        </p:attrNameLst>
                                      </p:cBhvr>
                                      <p:to>
                                        <p:strVal val="visible"/>
                                      </p:to>
                                    </p:set>
                                    <p:animEffect transition="in" filter="fade">
                                      <p:cBhvr>
                                        <p:cTn id="16" dur="500"/>
                                        <p:tgtEl>
                                          <p:spTgt spid="2">
                                            <p:txEl>
                                              <p:pRg st="15" end="1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9CA8FDB-8E14-E4C4-CC52-0BDD1FEF8DC6}"/>
              </a:ext>
            </a:extLst>
          </p:cNvPr>
          <p:cNvSpPr txBox="1"/>
          <p:nvPr/>
        </p:nvSpPr>
        <p:spPr>
          <a:xfrm>
            <a:off x="871667" y="1703260"/>
            <a:ext cx="10441172" cy="2862322"/>
          </a:xfrm>
          <a:prstGeom prst="rect">
            <a:avLst/>
          </a:prstGeom>
          <a:noFill/>
        </p:spPr>
        <p:txBody>
          <a:bodyPr wrap="square" lIns="91440" tIns="45720" rIns="91440" bIns="45720" rtlCol="0" anchor="t">
            <a:spAutoFit/>
          </a:bodyPr>
          <a:lstStyle/>
          <a:p>
            <a:endParaRPr lang="en-US" b="0" i="0" u="none" strike="noStrike" baseline="0">
              <a:solidFill>
                <a:srgbClr val="000000"/>
              </a:solidFill>
              <a:latin typeface="+mj-lt"/>
            </a:endParaRPr>
          </a:p>
          <a:p>
            <a:r>
              <a:rPr lang="en-US" sz="1800" b="1" i="0" u="none" strike="noStrike" baseline="0">
                <a:solidFill>
                  <a:srgbClr val="000000"/>
                </a:solidFill>
                <a:latin typeface="+mj-lt"/>
              </a:rPr>
              <a:t>Level 4, “Critical” </a:t>
            </a:r>
            <a:r>
              <a:rPr lang="en-US" sz="1800" b="0" i="0" u="none" strike="noStrike" baseline="0">
                <a:solidFill>
                  <a:srgbClr val="000000"/>
                </a:solidFill>
                <a:latin typeface="+mj-lt"/>
              </a:rPr>
              <a:t>– Information that is deemed extremely sensitive and is intended for use by named individual(s) only. This</a:t>
            </a:r>
            <a:r>
              <a:rPr lang="en-US">
                <a:solidFill>
                  <a:srgbClr val="000000"/>
                </a:solidFill>
                <a:latin typeface="+mj-lt"/>
              </a:rPr>
              <a:t> </a:t>
            </a:r>
            <a:r>
              <a:rPr lang="en-US">
                <a:solidFill>
                  <a:srgbClr val="000000"/>
                </a:solidFill>
                <a:ea typeface="+mn-lt"/>
                <a:cs typeface="+mn-lt"/>
                <a:hlinkClick r:id="rId3"/>
              </a:rPr>
              <a:t>information is typically </a:t>
            </a:r>
            <a:r>
              <a:rPr lang="en-US">
                <a:solidFill>
                  <a:srgbClr val="000000"/>
                </a:solidFill>
                <a:ea typeface="+mn-lt"/>
                <a:cs typeface="+mn-lt"/>
                <a:hlinkClick r:id="rId3">
                  <a:extLst>
                    <a:ext uri="{A12FA001-AC4F-418D-AE19-62706E023703}">
                      <ahyp:hlinkClr xmlns:ahyp="http://schemas.microsoft.com/office/drawing/2018/hyperlinkcolor" val="tx"/>
                    </a:ext>
                  </a:extLst>
                </a:hlinkClick>
              </a:rPr>
              <a:t>exempt from</a:t>
            </a:r>
            <a:r>
              <a:rPr lang="en-US">
                <a:solidFill>
                  <a:srgbClr val="000000"/>
                </a:solidFill>
                <a:ea typeface="+mn-lt"/>
                <a:cs typeface="+mn-lt"/>
                <a:hlinkClick r:id="rId3"/>
              </a:rPr>
              <a:t> public</a:t>
            </a:r>
            <a:r>
              <a:rPr lang="en-US">
                <a:solidFill>
                  <a:srgbClr val="000000"/>
                </a:solidFill>
                <a:ea typeface="+mn-lt"/>
                <a:cs typeface="+mn-lt"/>
                <a:hlinkClick r:id="rId3">
                  <a:extLst>
                    <a:ext uri="{A12FA001-AC4F-418D-AE19-62706E023703}">
                      <ahyp:hlinkClr xmlns:ahyp="http://schemas.microsoft.com/office/drawing/2018/hyperlinkcolor" val="tx"/>
                    </a:ext>
                  </a:extLst>
                </a:hlinkClick>
              </a:rPr>
              <a:t> disclosure</a:t>
            </a:r>
            <a:r>
              <a:rPr lang="en-US">
                <a:solidFill>
                  <a:srgbClr val="000000"/>
                </a:solidFill>
                <a:ea typeface="+mn-lt"/>
                <a:cs typeface="+mn-lt"/>
              </a:rPr>
              <a:t> </a:t>
            </a:r>
            <a:r>
              <a:rPr lang="en-US">
                <a:solidFill>
                  <a:srgbClr val="000000"/>
                </a:solidFill>
                <a:latin typeface="+mj-lt"/>
              </a:rPr>
              <a:t>because</a:t>
            </a:r>
            <a:r>
              <a:rPr lang="en-US" sz="1800" b="0" i="0" u="none" strike="noStrike" baseline="0">
                <a:solidFill>
                  <a:srgbClr val="000000"/>
                </a:solidFill>
                <a:latin typeface="+mj-lt"/>
              </a:rPr>
              <a:t>, among other reasons, such disclosure would potentially cause major damage or injury up to and including death to the named individual(s), agency employees, clients, partners, or cause major harm to the agency.</a:t>
            </a:r>
            <a:r>
              <a:rPr lang="en-US">
                <a:solidFill>
                  <a:srgbClr val="000000"/>
                </a:solidFill>
                <a:latin typeface="+mj-lt"/>
              </a:rPr>
              <a:t>  </a:t>
            </a:r>
            <a:endParaRPr lang="en-US" sz="1800" b="0" i="0" u="none" strike="noStrike" baseline="0">
              <a:solidFill>
                <a:srgbClr val="000000"/>
              </a:solidFill>
              <a:latin typeface="+mj-lt"/>
              <a:cs typeface="Calibri Light"/>
            </a:endParaRPr>
          </a:p>
          <a:p>
            <a:r>
              <a:rPr lang="en-US" i="1">
                <a:solidFill>
                  <a:srgbClr val="000000"/>
                </a:solidFill>
                <a:latin typeface="+mj-lt"/>
              </a:rPr>
              <a:t>Key: data that, if released, would cause </a:t>
            </a:r>
            <a:r>
              <a:rPr lang="en-US" i="1" u="sng">
                <a:solidFill>
                  <a:srgbClr val="000000"/>
                </a:solidFill>
                <a:latin typeface="+mj-lt"/>
              </a:rPr>
              <a:t>severe harm </a:t>
            </a:r>
            <a:r>
              <a:rPr lang="en-US" i="1">
                <a:solidFill>
                  <a:srgbClr val="000000"/>
                </a:solidFill>
                <a:latin typeface="+mj-lt"/>
              </a:rPr>
              <a:t>to particular individuals or agency mission</a:t>
            </a:r>
            <a:endParaRPr lang="en-US" i="1">
              <a:solidFill>
                <a:srgbClr val="000000"/>
              </a:solidFill>
              <a:latin typeface="+mj-lt"/>
              <a:cs typeface="Calibri Light"/>
            </a:endParaRPr>
          </a:p>
          <a:p>
            <a:endParaRPr lang="en-US" b="0" i="0" u="none" strike="noStrike" baseline="0">
              <a:solidFill>
                <a:srgbClr val="000000"/>
              </a:solidFill>
              <a:latin typeface="+mj-lt"/>
            </a:endParaRPr>
          </a:p>
          <a:p>
            <a:r>
              <a:rPr lang="en-US" b="1">
                <a:solidFill>
                  <a:srgbClr val="000000"/>
                </a:solidFill>
                <a:latin typeface="+mj-lt"/>
              </a:rPr>
              <a:t>Examples:</a:t>
            </a:r>
            <a:endParaRPr lang="en-US" b="1">
              <a:solidFill>
                <a:srgbClr val="000000"/>
              </a:solidFill>
              <a:latin typeface="+mj-lt"/>
              <a:cs typeface="Calibri Light"/>
            </a:endParaRPr>
          </a:p>
          <a:p>
            <a:pPr marL="285750" indent="-285750">
              <a:buFont typeface="Arial" panose="020B0604020202020204" pitchFamily="34" charset="0"/>
              <a:buChar char="•"/>
            </a:pPr>
            <a:r>
              <a:rPr lang="en-US" b="0" i="0" u="none" strike="noStrike" baseline="0">
                <a:solidFill>
                  <a:srgbClr val="000000"/>
                </a:solidFill>
                <a:latin typeface="+mj-lt"/>
              </a:rPr>
              <a:t>Name and address of domestic violence victims, confidential informants, or undercover public safety officials</a:t>
            </a:r>
            <a:endParaRPr lang="en-US" b="0" i="0" u="none" strike="noStrike" baseline="0">
              <a:solidFill>
                <a:srgbClr val="000000"/>
              </a:solidFill>
              <a:latin typeface="+mj-lt"/>
              <a:cs typeface="Calibri Light"/>
            </a:endParaRPr>
          </a:p>
          <a:p>
            <a:pPr marL="285750" indent="-285750">
              <a:buFont typeface="Arial" panose="020B0604020202020204" pitchFamily="34" charset="0"/>
              <a:buChar char="•"/>
            </a:pPr>
            <a:r>
              <a:rPr lang="en-US">
                <a:solidFill>
                  <a:srgbClr val="000000"/>
                </a:solidFill>
                <a:latin typeface="+mj-lt"/>
              </a:rPr>
              <a:t>HIV status</a:t>
            </a:r>
            <a:endParaRPr lang="en-US">
              <a:solidFill>
                <a:srgbClr val="000000"/>
              </a:solidFill>
              <a:latin typeface="+mj-lt"/>
              <a:cs typeface="Calibri Light"/>
            </a:endParaRPr>
          </a:p>
        </p:txBody>
      </p:sp>
      <p:sp>
        <p:nvSpPr>
          <p:cNvPr id="3" name="Slide Number Placeholder 2">
            <a:extLst>
              <a:ext uri="{FF2B5EF4-FFF2-40B4-BE49-F238E27FC236}">
                <a16:creationId xmlns:a16="http://schemas.microsoft.com/office/drawing/2014/main" id="{199BC15A-9E0B-B9F3-A086-681A53DF663D}"/>
              </a:ext>
            </a:extLst>
          </p:cNvPr>
          <p:cNvSpPr>
            <a:spLocks noGrp="1"/>
          </p:cNvSpPr>
          <p:nvPr>
            <p:ph type="sldNum" sz="quarter" idx="12"/>
          </p:nvPr>
        </p:nvSpPr>
        <p:spPr>
          <a:xfrm>
            <a:off x="8641335" y="6420144"/>
            <a:ext cx="2743200" cy="365125"/>
          </a:xfrm>
        </p:spPr>
        <p:txBody>
          <a:bodyPr/>
          <a:lstStyle/>
          <a:p>
            <a:fld id="{1C5ED8C0-77E5-404B-BF87-0C023BCE5044}" type="slidenum">
              <a:rPr lang="en-US" smtClean="0"/>
              <a:t>13</a:t>
            </a:fld>
            <a:endParaRPr lang="en-US"/>
          </a:p>
        </p:txBody>
      </p:sp>
      <p:sp>
        <p:nvSpPr>
          <p:cNvPr id="6" name="TextBox 5">
            <a:extLst>
              <a:ext uri="{FF2B5EF4-FFF2-40B4-BE49-F238E27FC236}">
                <a16:creationId xmlns:a16="http://schemas.microsoft.com/office/drawing/2014/main" id="{13833435-E977-2E3B-9957-814ED1A5B9E8}"/>
              </a:ext>
            </a:extLst>
          </p:cNvPr>
          <p:cNvSpPr txBox="1"/>
          <p:nvPr/>
        </p:nvSpPr>
        <p:spPr>
          <a:xfrm>
            <a:off x="412229" y="255293"/>
            <a:ext cx="9811063" cy="523220"/>
          </a:xfrm>
          <a:prstGeom prst="rect">
            <a:avLst/>
          </a:prstGeom>
          <a:noFill/>
        </p:spPr>
        <p:txBody>
          <a:bodyPr wrap="square" rtlCol="0">
            <a:spAutoFit/>
          </a:bodyPr>
          <a:lstStyle/>
          <a:p>
            <a:r>
              <a:rPr lang="en-US" sz="2800">
                <a:latin typeface="+mj-lt"/>
              </a:rPr>
              <a:t>Information Classification: Level 4</a:t>
            </a:r>
          </a:p>
        </p:txBody>
      </p:sp>
      <p:cxnSp>
        <p:nvCxnSpPr>
          <p:cNvPr id="7" name="Straight Connector 6">
            <a:extLst>
              <a:ext uri="{FF2B5EF4-FFF2-40B4-BE49-F238E27FC236}">
                <a16:creationId xmlns:a16="http://schemas.microsoft.com/office/drawing/2014/main" id="{40E13AB6-BE58-D3AF-F8CE-68FFB49AF647}"/>
              </a:ext>
            </a:extLst>
          </p:cNvPr>
          <p:cNvCxnSpPr/>
          <p:nvPr/>
        </p:nvCxnSpPr>
        <p:spPr>
          <a:xfrm>
            <a:off x="52466" y="822006"/>
            <a:ext cx="12079574" cy="0"/>
          </a:xfrm>
          <a:prstGeom prst="line">
            <a:avLst/>
          </a:prstGeom>
        </p:spPr>
        <p:style>
          <a:lnRef idx="1">
            <a:schemeClr val="accent1"/>
          </a:lnRef>
          <a:fillRef idx="0">
            <a:schemeClr val="accent1"/>
          </a:fillRef>
          <a:effectRef idx="0">
            <a:schemeClr val="accent1"/>
          </a:effectRef>
          <a:fontRef idx="minor">
            <a:schemeClr val="tx1"/>
          </a:fontRef>
        </p:style>
      </p:cxnSp>
      <p:pic>
        <p:nvPicPr>
          <p:cNvPr id="8" name="Picture 2" descr="image">
            <a:extLst>
              <a:ext uri="{FF2B5EF4-FFF2-40B4-BE49-F238E27FC236}">
                <a16:creationId xmlns:a16="http://schemas.microsoft.com/office/drawing/2014/main" id="{6254F066-A7B9-C843-CF03-5AC0B61E1AE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403567" y="6041036"/>
            <a:ext cx="728473" cy="771993"/>
          </a:xfrm>
          <a:prstGeom prst="ellipse">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297636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animEffect transition="in" filter="fade">
                                      <p:cBhvr>
                                        <p:cTn id="7" dur="500"/>
                                        <p:tgtEl>
                                          <p:spTgt spid="2">
                                            <p:txEl>
                                              <p:pRg st="4" end="4"/>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
                                            <p:txEl>
                                              <p:pRg st="5" end="5"/>
                                            </p:txEl>
                                          </p:spTgt>
                                        </p:tgtEl>
                                        <p:attrNameLst>
                                          <p:attrName>style.visibility</p:attrName>
                                        </p:attrNameLst>
                                      </p:cBhvr>
                                      <p:to>
                                        <p:strVal val="visible"/>
                                      </p:to>
                                    </p:set>
                                    <p:animEffect transition="in" filter="fade">
                                      <p:cBhvr>
                                        <p:cTn id="10" dur="500"/>
                                        <p:tgtEl>
                                          <p:spTgt spid="2">
                                            <p:txEl>
                                              <p:pRg st="5" end="5"/>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2">
                                            <p:txEl>
                                              <p:pRg st="6" end="6"/>
                                            </p:txEl>
                                          </p:spTgt>
                                        </p:tgtEl>
                                        <p:attrNameLst>
                                          <p:attrName>style.visibility</p:attrName>
                                        </p:attrNameLst>
                                      </p:cBhvr>
                                      <p:to>
                                        <p:strVal val="visible"/>
                                      </p:to>
                                    </p:set>
                                    <p:animEffect transition="in" filter="fade">
                                      <p:cBhvr>
                                        <p:cTn id="13"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9CA8FDB-8E14-E4C4-CC52-0BDD1FEF8DC6}"/>
              </a:ext>
            </a:extLst>
          </p:cNvPr>
          <p:cNvSpPr txBox="1"/>
          <p:nvPr/>
        </p:nvSpPr>
        <p:spPr>
          <a:xfrm>
            <a:off x="412230" y="951143"/>
            <a:ext cx="6537210" cy="5386090"/>
          </a:xfrm>
          <a:prstGeom prst="rect">
            <a:avLst/>
          </a:prstGeom>
          <a:noFill/>
        </p:spPr>
        <p:txBody>
          <a:bodyPr wrap="square" lIns="91440" tIns="45720" rIns="91440" bIns="45720" rtlCol="0" anchor="t">
            <a:spAutoFit/>
          </a:bodyPr>
          <a:lstStyle/>
          <a:p>
            <a:r>
              <a:rPr lang="en-US" sz="2000" i="0" u="none" strike="noStrike" baseline="0">
                <a:solidFill>
                  <a:srgbClr val="000000"/>
                </a:solidFill>
                <a:latin typeface="+mj-lt"/>
              </a:rPr>
              <a:t>Under </a:t>
            </a:r>
            <a:r>
              <a:rPr lang="en-US" sz="2000" b="1">
                <a:latin typeface="+mj-lt"/>
              </a:rPr>
              <a:t>107-004-050</a:t>
            </a:r>
            <a:r>
              <a:rPr lang="en-US" sz="2000">
                <a:latin typeface="+mj-lt"/>
              </a:rPr>
              <a:t>, the State’s Information Asset Classification Policy:</a:t>
            </a:r>
          </a:p>
          <a:p>
            <a:endParaRPr lang="en-US" sz="600" i="0" u="none" strike="noStrike" baseline="0">
              <a:solidFill>
                <a:srgbClr val="000000"/>
              </a:solidFill>
              <a:latin typeface="+mj-lt"/>
            </a:endParaRPr>
          </a:p>
          <a:p>
            <a:pPr marL="285750" indent="-285750">
              <a:buFont typeface="Arial" panose="020B0604020202020204" pitchFamily="34" charset="0"/>
              <a:buChar char="•"/>
            </a:pPr>
            <a:r>
              <a:rPr lang="en-US" b="1">
                <a:solidFill>
                  <a:srgbClr val="000000"/>
                </a:solidFill>
                <a:latin typeface="+mj-lt"/>
              </a:rPr>
              <a:t>An Information Asset </a:t>
            </a:r>
            <a:r>
              <a:rPr lang="en-US">
                <a:solidFill>
                  <a:srgbClr val="000000"/>
                </a:solidFill>
                <a:latin typeface="+mj-lt"/>
              </a:rPr>
              <a:t>is data, documents, reports, analytical products, dashboards, or other products that have value to the organization. </a:t>
            </a:r>
          </a:p>
          <a:p>
            <a:endParaRPr lang="en-US" sz="600">
              <a:solidFill>
                <a:srgbClr val="000000"/>
              </a:solidFill>
              <a:latin typeface="+mj-lt"/>
            </a:endParaRPr>
          </a:p>
          <a:p>
            <a:pPr marL="285750" indent="-285750">
              <a:buFont typeface="Arial" panose="020B0604020202020204" pitchFamily="34" charset="0"/>
              <a:buChar char="•"/>
            </a:pPr>
            <a:r>
              <a:rPr lang="en-US">
                <a:solidFill>
                  <a:srgbClr val="000000"/>
                </a:solidFill>
                <a:latin typeface="+mj-lt"/>
              </a:rPr>
              <a:t>An Information Asset can have one of 4 classification labels based on </a:t>
            </a:r>
            <a:r>
              <a:rPr lang="en-US" b="1">
                <a:solidFill>
                  <a:srgbClr val="000000"/>
                </a:solidFill>
                <a:latin typeface="+mj-lt"/>
              </a:rPr>
              <a:t>confidentiality and sensitivity</a:t>
            </a:r>
          </a:p>
          <a:p>
            <a:pPr marL="742950" lvl="1" indent="-285750">
              <a:buFont typeface="Arial" panose="020B0604020202020204" pitchFamily="34" charset="0"/>
              <a:buChar char="•"/>
            </a:pPr>
            <a:r>
              <a:rPr lang="en-US" sz="1400" b="1">
                <a:solidFill>
                  <a:srgbClr val="000000"/>
                </a:solidFill>
                <a:latin typeface="+mj-lt"/>
              </a:rPr>
              <a:t>Level 1, “Published” </a:t>
            </a:r>
            <a:r>
              <a:rPr lang="en-US" sz="1400">
                <a:solidFill>
                  <a:srgbClr val="000000"/>
                </a:solidFill>
                <a:latin typeface="+mj-lt"/>
              </a:rPr>
              <a:t>– </a:t>
            </a:r>
            <a:r>
              <a:rPr lang="en-US" sz="1400" i="1">
                <a:solidFill>
                  <a:srgbClr val="000000"/>
                </a:solidFill>
                <a:latin typeface="+mj-lt"/>
              </a:rPr>
              <a:t>low sensitivity, not protected, kind of data agency releases as part of its mission/operations</a:t>
            </a:r>
          </a:p>
          <a:p>
            <a:pPr marL="742950" lvl="1" indent="-285750">
              <a:buFont typeface="Arial" panose="020B0604020202020204" pitchFamily="34" charset="0"/>
              <a:buChar char="•"/>
            </a:pPr>
            <a:r>
              <a:rPr lang="en-US" sz="1400" b="1">
                <a:solidFill>
                  <a:srgbClr val="000000"/>
                </a:solidFill>
                <a:latin typeface="+mj-lt"/>
              </a:rPr>
              <a:t>Level 2, “Limited” </a:t>
            </a:r>
            <a:r>
              <a:rPr lang="en-US" sz="1400">
                <a:solidFill>
                  <a:srgbClr val="000000"/>
                </a:solidFill>
                <a:latin typeface="+mj-lt"/>
              </a:rPr>
              <a:t>–</a:t>
            </a:r>
            <a:r>
              <a:rPr lang="en-US" sz="1400" i="1">
                <a:solidFill>
                  <a:srgbClr val="000000"/>
                </a:solidFill>
                <a:latin typeface="+mj-lt"/>
              </a:rPr>
              <a:t>  low sensitivity, not protected, may jeopardize privacy and security of agency employees, clients or partners, if released</a:t>
            </a:r>
          </a:p>
          <a:p>
            <a:pPr marL="742950" lvl="1" indent="-285750">
              <a:buFont typeface="Arial" panose="020B0604020202020204" pitchFamily="34" charset="0"/>
              <a:buChar char="•"/>
            </a:pPr>
            <a:r>
              <a:rPr lang="en-US" sz="1400" b="1">
                <a:solidFill>
                  <a:srgbClr val="000000"/>
                </a:solidFill>
                <a:latin typeface="+mj-lt"/>
              </a:rPr>
              <a:t>Level 3, “Restricted”</a:t>
            </a:r>
            <a:r>
              <a:rPr lang="en-US" sz="1400" b="1" i="1">
                <a:solidFill>
                  <a:srgbClr val="000000"/>
                </a:solidFill>
                <a:latin typeface="+mj-lt"/>
              </a:rPr>
              <a:t> </a:t>
            </a:r>
            <a:r>
              <a:rPr lang="en-US" sz="1400" i="1">
                <a:solidFill>
                  <a:srgbClr val="000000"/>
                </a:solidFill>
                <a:latin typeface="+mj-lt"/>
              </a:rPr>
              <a:t>– protected data such as PII, HIPAA and FERPA or data that, if released, would jeopardize agency mission</a:t>
            </a:r>
          </a:p>
          <a:p>
            <a:pPr marL="742950" lvl="1" indent="-285750">
              <a:buFont typeface="Arial" panose="020B0604020202020204" pitchFamily="34" charset="0"/>
              <a:buChar char="•"/>
            </a:pPr>
            <a:r>
              <a:rPr lang="en-US" sz="1400" b="1">
                <a:solidFill>
                  <a:srgbClr val="000000"/>
                </a:solidFill>
                <a:latin typeface="+mj-lt"/>
              </a:rPr>
              <a:t>Level 4, “Critical” </a:t>
            </a:r>
            <a:r>
              <a:rPr lang="en-US" sz="1400">
                <a:solidFill>
                  <a:srgbClr val="000000"/>
                </a:solidFill>
                <a:latin typeface="+mj-lt"/>
              </a:rPr>
              <a:t>–</a:t>
            </a:r>
            <a:r>
              <a:rPr lang="en-US" sz="1400" i="1">
                <a:solidFill>
                  <a:srgbClr val="000000"/>
                </a:solidFill>
                <a:latin typeface="+mj-lt"/>
              </a:rPr>
              <a:t> data that, if released, would cause severe harm to particular individuals or agency</a:t>
            </a:r>
          </a:p>
          <a:p>
            <a:endParaRPr lang="en-US" sz="1800" i="0" u="none" strike="noStrike" baseline="0">
              <a:solidFill>
                <a:srgbClr val="000000"/>
              </a:solidFill>
              <a:latin typeface="+mj-lt"/>
            </a:endParaRPr>
          </a:p>
          <a:p>
            <a:pPr marL="285750" indent="-285750">
              <a:buFont typeface="Arial" panose="020B0604020202020204" pitchFamily="34" charset="0"/>
              <a:buChar char="•"/>
            </a:pPr>
            <a:r>
              <a:rPr lang="en-US" sz="1800" i="0" u="none" strike="noStrike" baseline="0">
                <a:solidFill>
                  <a:srgbClr val="000000"/>
                </a:solidFill>
                <a:latin typeface="+mj-lt"/>
              </a:rPr>
              <a:t>Each agency must identify and classify its information assets and </a:t>
            </a:r>
            <a:r>
              <a:rPr lang="en-US" sz="1800" b="1" i="0" u="none" strike="noStrike" baseline="0">
                <a:solidFill>
                  <a:srgbClr val="000000"/>
                </a:solidFill>
                <a:latin typeface="+mj-lt"/>
              </a:rPr>
              <a:t>establish procedures and practices for managing information assets</a:t>
            </a:r>
            <a:r>
              <a:rPr lang="en-US" sz="1800" i="0" u="none" strike="noStrike" baseline="0">
                <a:solidFill>
                  <a:srgbClr val="000000"/>
                </a:solidFill>
                <a:latin typeface="+mj-lt"/>
              </a:rPr>
              <a:t> within the agency’s lines of business based on the classification labels.</a:t>
            </a:r>
          </a:p>
        </p:txBody>
      </p:sp>
      <p:sp>
        <p:nvSpPr>
          <p:cNvPr id="3" name="Slide Number Placeholder 2">
            <a:extLst>
              <a:ext uri="{FF2B5EF4-FFF2-40B4-BE49-F238E27FC236}">
                <a16:creationId xmlns:a16="http://schemas.microsoft.com/office/drawing/2014/main" id="{199BC15A-9E0B-B9F3-A086-681A53DF663D}"/>
              </a:ext>
            </a:extLst>
          </p:cNvPr>
          <p:cNvSpPr>
            <a:spLocks noGrp="1"/>
          </p:cNvSpPr>
          <p:nvPr>
            <p:ph type="sldNum" sz="quarter" idx="12"/>
          </p:nvPr>
        </p:nvSpPr>
        <p:spPr>
          <a:xfrm>
            <a:off x="8587547" y="6447904"/>
            <a:ext cx="2743200" cy="365125"/>
          </a:xfrm>
        </p:spPr>
        <p:txBody>
          <a:bodyPr/>
          <a:lstStyle/>
          <a:p>
            <a:fld id="{1C5ED8C0-77E5-404B-BF87-0C023BCE5044}" type="slidenum">
              <a:rPr lang="en-US" smtClean="0"/>
              <a:t>14</a:t>
            </a:fld>
            <a:endParaRPr lang="en-US"/>
          </a:p>
        </p:txBody>
      </p:sp>
      <p:pic>
        <p:nvPicPr>
          <p:cNvPr id="6" name="Picture 2" descr="image">
            <a:extLst>
              <a:ext uri="{FF2B5EF4-FFF2-40B4-BE49-F238E27FC236}">
                <a16:creationId xmlns:a16="http://schemas.microsoft.com/office/drawing/2014/main" id="{17AD5FA9-2A04-D66C-D024-EE11C12D0B6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03567" y="6035994"/>
            <a:ext cx="728473" cy="771993"/>
          </a:xfrm>
          <a:prstGeom prst="ellipse">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6B11125D-D106-9801-3E04-343681C8CAB4}"/>
              </a:ext>
            </a:extLst>
          </p:cNvPr>
          <p:cNvSpPr txBox="1"/>
          <p:nvPr/>
        </p:nvSpPr>
        <p:spPr>
          <a:xfrm>
            <a:off x="412229" y="255293"/>
            <a:ext cx="9811063" cy="523220"/>
          </a:xfrm>
          <a:prstGeom prst="rect">
            <a:avLst/>
          </a:prstGeom>
          <a:noFill/>
        </p:spPr>
        <p:txBody>
          <a:bodyPr wrap="square" rtlCol="0">
            <a:spAutoFit/>
          </a:bodyPr>
          <a:lstStyle/>
          <a:p>
            <a:r>
              <a:rPr lang="en-US" sz="2800">
                <a:latin typeface="+mj-lt"/>
              </a:rPr>
              <a:t>A quick recap 107-004-050</a:t>
            </a:r>
          </a:p>
        </p:txBody>
      </p:sp>
      <p:cxnSp>
        <p:nvCxnSpPr>
          <p:cNvPr id="8" name="Straight Connector 7">
            <a:extLst>
              <a:ext uri="{FF2B5EF4-FFF2-40B4-BE49-F238E27FC236}">
                <a16:creationId xmlns:a16="http://schemas.microsoft.com/office/drawing/2014/main" id="{E026B979-4A63-6B91-90AF-DC33FC0682AF}"/>
              </a:ext>
            </a:extLst>
          </p:cNvPr>
          <p:cNvCxnSpPr/>
          <p:nvPr/>
        </p:nvCxnSpPr>
        <p:spPr>
          <a:xfrm>
            <a:off x="52466" y="822006"/>
            <a:ext cx="12079574"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20" name="Group 19">
            <a:extLst>
              <a:ext uri="{FF2B5EF4-FFF2-40B4-BE49-F238E27FC236}">
                <a16:creationId xmlns:a16="http://schemas.microsoft.com/office/drawing/2014/main" id="{FE13D43B-F1B9-0109-F015-5916A9BCA054}"/>
              </a:ext>
            </a:extLst>
          </p:cNvPr>
          <p:cNvGrpSpPr/>
          <p:nvPr/>
        </p:nvGrpSpPr>
        <p:grpSpPr>
          <a:xfrm>
            <a:off x="7022260" y="1169835"/>
            <a:ext cx="4745543" cy="4930241"/>
            <a:chOff x="7984086" y="1293091"/>
            <a:chExt cx="4044424" cy="4930241"/>
          </a:xfrm>
        </p:grpSpPr>
        <p:cxnSp>
          <p:nvCxnSpPr>
            <p:cNvPr id="5" name="Straight Arrow Connector 4">
              <a:extLst>
                <a:ext uri="{FF2B5EF4-FFF2-40B4-BE49-F238E27FC236}">
                  <a16:creationId xmlns:a16="http://schemas.microsoft.com/office/drawing/2014/main" id="{EB2BFC7E-88BD-73BC-6465-07ACEDAE7989}"/>
                </a:ext>
              </a:extLst>
            </p:cNvPr>
            <p:cNvCxnSpPr>
              <a:cxnSpLocks/>
            </p:cNvCxnSpPr>
            <p:nvPr/>
          </p:nvCxnSpPr>
          <p:spPr>
            <a:xfrm flipV="1">
              <a:off x="8596173" y="1293091"/>
              <a:ext cx="0" cy="3818970"/>
            </a:xfrm>
            <a:prstGeom prst="straightConnector1">
              <a:avLst/>
            </a:prstGeom>
            <a:ln w="47625">
              <a:tailEnd type="stealth" w="lg" len="lg"/>
            </a:ln>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id="{B25F5489-443C-BB37-D25F-A016342F547B}"/>
                </a:ext>
              </a:extLst>
            </p:cNvPr>
            <p:cNvCxnSpPr>
              <a:cxnSpLocks/>
            </p:cNvCxnSpPr>
            <p:nvPr/>
          </p:nvCxnSpPr>
          <p:spPr>
            <a:xfrm>
              <a:off x="8587547" y="5112061"/>
              <a:ext cx="3129391" cy="0"/>
            </a:xfrm>
            <a:prstGeom prst="straightConnector1">
              <a:avLst/>
            </a:prstGeom>
            <a:ln w="47625">
              <a:tailEnd type="stealth" w="lg" len="lg"/>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3CA2AD87-EDFD-4164-72FA-F4F1D54AA731}"/>
                </a:ext>
              </a:extLst>
            </p:cNvPr>
            <p:cNvSpPr txBox="1"/>
            <p:nvPr/>
          </p:nvSpPr>
          <p:spPr>
            <a:xfrm>
              <a:off x="8829964" y="5310905"/>
              <a:ext cx="1393328" cy="338554"/>
            </a:xfrm>
            <a:prstGeom prst="rect">
              <a:avLst/>
            </a:prstGeom>
            <a:noFill/>
          </p:spPr>
          <p:txBody>
            <a:bodyPr wrap="square" rtlCol="0">
              <a:spAutoFit/>
            </a:bodyPr>
            <a:lstStyle/>
            <a:p>
              <a:r>
                <a:rPr lang="en-US" sz="1600">
                  <a:solidFill>
                    <a:srgbClr val="FF0000"/>
                  </a:solidFill>
                  <a:latin typeface="Lucida Calligraphy" panose="03010101010101010101" pitchFamily="66" charset="0"/>
                </a:rPr>
                <a:t>disclosable</a:t>
              </a:r>
            </a:p>
          </p:txBody>
        </p:sp>
        <p:sp>
          <p:nvSpPr>
            <p:cNvPr id="12" name="TextBox 11">
              <a:extLst>
                <a:ext uri="{FF2B5EF4-FFF2-40B4-BE49-F238E27FC236}">
                  <a16:creationId xmlns:a16="http://schemas.microsoft.com/office/drawing/2014/main" id="{7C27BC63-BD54-A7EE-F5C6-5CB1FAA570C8}"/>
                </a:ext>
              </a:extLst>
            </p:cNvPr>
            <p:cNvSpPr txBox="1"/>
            <p:nvPr/>
          </p:nvSpPr>
          <p:spPr>
            <a:xfrm>
              <a:off x="10323610" y="5310905"/>
              <a:ext cx="1393328" cy="338554"/>
            </a:xfrm>
            <a:prstGeom prst="rect">
              <a:avLst/>
            </a:prstGeom>
            <a:noFill/>
          </p:spPr>
          <p:txBody>
            <a:bodyPr wrap="square" rtlCol="0">
              <a:spAutoFit/>
            </a:bodyPr>
            <a:lstStyle/>
            <a:p>
              <a:r>
                <a:rPr lang="en-US" sz="1600">
                  <a:solidFill>
                    <a:srgbClr val="FF0000"/>
                  </a:solidFill>
                  <a:latin typeface="Lucida Calligraphy" panose="03010101010101010101" pitchFamily="66" charset="0"/>
                </a:rPr>
                <a:t>restricted</a:t>
              </a:r>
            </a:p>
          </p:txBody>
        </p:sp>
        <p:sp>
          <p:nvSpPr>
            <p:cNvPr id="13" name="TextBox 12">
              <a:extLst>
                <a:ext uri="{FF2B5EF4-FFF2-40B4-BE49-F238E27FC236}">
                  <a16:creationId xmlns:a16="http://schemas.microsoft.com/office/drawing/2014/main" id="{33F8F661-C1D5-AD8F-1770-2E94EC558B69}"/>
                </a:ext>
              </a:extLst>
            </p:cNvPr>
            <p:cNvSpPr txBox="1"/>
            <p:nvPr/>
          </p:nvSpPr>
          <p:spPr>
            <a:xfrm>
              <a:off x="8899120" y="5761667"/>
              <a:ext cx="3129390" cy="461665"/>
            </a:xfrm>
            <a:prstGeom prst="rect">
              <a:avLst/>
            </a:prstGeom>
            <a:noFill/>
          </p:spPr>
          <p:txBody>
            <a:bodyPr wrap="square" rtlCol="0">
              <a:spAutoFit/>
            </a:bodyPr>
            <a:lstStyle/>
            <a:p>
              <a:pPr algn="ctr"/>
              <a:r>
                <a:rPr lang="en-US" sz="2400">
                  <a:solidFill>
                    <a:srgbClr val="FF0000"/>
                  </a:solidFill>
                  <a:latin typeface="Lucida Calligraphy" panose="03010101010101010101" pitchFamily="66" charset="0"/>
                </a:rPr>
                <a:t>confidentiality</a:t>
              </a:r>
            </a:p>
          </p:txBody>
        </p:sp>
        <p:sp>
          <p:nvSpPr>
            <p:cNvPr id="14" name="TextBox 13">
              <a:extLst>
                <a:ext uri="{FF2B5EF4-FFF2-40B4-BE49-F238E27FC236}">
                  <a16:creationId xmlns:a16="http://schemas.microsoft.com/office/drawing/2014/main" id="{4C948380-4AD6-5BF7-47B9-40ADD3BA54FE}"/>
                </a:ext>
              </a:extLst>
            </p:cNvPr>
            <p:cNvSpPr txBox="1"/>
            <p:nvPr/>
          </p:nvSpPr>
          <p:spPr>
            <a:xfrm rot="-5400000">
              <a:off x="7202134" y="3360629"/>
              <a:ext cx="2025569" cy="461665"/>
            </a:xfrm>
            <a:prstGeom prst="rect">
              <a:avLst/>
            </a:prstGeom>
            <a:noFill/>
          </p:spPr>
          <p:txBody>
            <a:bodyPr wrap="square" rtlCol="0">
              <a:spAutoFit/>
            </a:bodyPr>
            <a:lstStyle/>
            <a:p>
              <a:r>
                <a:rPr lang="en-US" sz="2400">
                  <a:solidFill>
                    <a:srgbClr val="FF0000"/>
                  </a:solidFill>
                  <a:latin typeface="Lucida Calligraphy" panose="03010101010101010101" pitchFamily="66" charset="0"/>
                </a:rPr>
                <a:t>sensitivity</a:t>
              </a:r>
            </a:p>
          </p:txBody>
        </p:sp>
        <p:sp>
          <p:nvSpPr>
            <p:cNvPr id="15" name="TextBox 14">
              <a:extLst>
                <a:ext uri="{FF2B5EF4-FFF2-40B4-BE49-F238E27FC236}">
                  <a16:creationId xmlns:a16="http://schemas.microsoft.com/office/drawing/2014/main" id="{DB72FC2D-6B05-AEE2-B4CE-0FFD962A20D0}"/>
                </a:ext>
              </a:extLst>
            </p:cNvPr>
            <p:cNvSpPr txBox="1"/>
            <p:nvPr/>
          </p:nvSpPr>
          <p:spPr>
            <a:xfrm>
              <a:off x="8899121" y="4093094"/>
              <a:ext cx="979175" cy="461665"/>
            </a:xfrm>
            <a:prstGeom prst="rect">
              <a:avLst/>
            </a:prstGeom>
            <a:solidFill>
              <a:schemeClr val="accent1">
                <a:lumMod val="20000"/>
                <a:lumOff val="80000"/>
              </a:schemeClr>
            </a:solidFill>
            <a:ln>
              <a:solidFill>
                <a:schemeClr val="accent1"/>
              </a:solidFill>
            </a:ln>
          </p:spPr>
          <p:txBody>
            <a:bodyPr wrap="square" rtlCol="0">
              <a:spAutoFit/>
            </a:bodyPr>
            <a:lstStyle/>
            <a:p>
              <a:pPr algn="ctr"/>
              <a:r>
                <a:rPr lang="en-US" sz="2400">
                  <a:solidFill>
                    <a:schemeClr val="accent2"/>
                  </a:solidFill>
                  <a:latin typeface="+mj-lt"/>
                </a:rPr>
                <a:t>Level 1</a:t>
              </a:r>
            </a:p>
          </p:txBody>
        </p:sp>
        <p:sp>
          <p:nvSpPr>
            <p:cNvPr id="16" name="TextBox 15">
              <a:extLst>
                <a:ext uri="{FF2B5EF4-FFF2-40B4-BE49-F238E27FC236}">
                  <a16:creationId xmlns:a16="http://schemas.microsoft.com/office/drawing/2014/main" id="{31B8D5FA-F290-68A6-9570-EAD032F6C53C}"/>
                </a:ext>
              </a:extLst>
            </p:cNvPr>
            <p:cNvSpPr txBox="1"/>
            <p:nvPr/>
          </p:nvSpPr>
          <p:spPr>
            <a:xfrm>
              <a:off x="8844350" y="3212656"/>
              <a:ext cx="979175" cy="461665"/>
            </a:xfrm>
            <a:prstGeom prst="rect">
              <a:avLst/>
            </a:prstGeom>
            <a:solidFill>
              <a:schemeClr val="accent1">
                <a:lumMod val="20000"/>
                <a:lumOff val="80000"/>
              </a:schemeClr>
            </a:solidFill>
            <a:ln>
              <a:solidFill>
                <a:schemeClr val="accent1"/>
              </a:solidFill>
            </a:ln>
          </p:spPr>
          <p:txBody>
            <a:bodyPr wrap="square" rtlCol="0">
              <a:spAutoFit/>
            </a:bodyPr>
            <a:lstStyle/>
            <a:p>
              <a:pPr algn="ctr"/>
              <a:r>
                <a:rPr lang="en-US" sz="2400">
                  <a:solidFill>
                    <a:schemeClr val="accent2"/>
                  </a:solidFill>
                  <a:latin typeface="+mj-lt"/>
                </a:rPr>
                <a:t>Level 2</a:t>
              </a:r>
            </a:p>
          </p:txBody>
        </p:sp>
        <p:sp>
          <p:nvSpPr>
            <p:cNvPr id="17" name="TextBox 16">
              <a:extLst>
                <a:ext uri="{FF2B5EF4-FFF2-40B4-BE49-F238E27FC236}">
                  <a16:creationId xmlns:a16="http://schemas.microsoft.com/office/drawing/2014/main" id="{2B96D895-ED33-E472-5724-F9E8FFFD8FBE}"/>
                </a:ext>
              </a:extLst>
            </p:cNvPr>
            <p:cNvSpPr txBox="1"/>
            <p:nvPr/>
          </p:nvSpPr>
          <p:spPr>
            <a:xfrm>
              <a:off x="10152242" y="2566996"/>
              <a:ext cx="979175" cy="461665"/>
            </a:xfrm>
            <a:prstGeom prst="rect">
              <a:avLst/>
            </a:prstGeom>
            <a:solidFill>
              <a:schemeClr val="accent1">
                <a:lumMod val="20000"/>
                <a:lumOff val="80000"/>
              </a:schemeClr>
            </a:solidFill>
            <a:ln>
              <a:solidFill>
                <a:schemeClr val="accent1"/>
              </a:solidFill>
            </a:ln>
          </p:spPr>
          <p:txBody>
            <a:bodyPr wrap="square" rtlCol="0">
              <a:spAutoFit/>
            </a:bodyPr>
            <a:lstStyle/>
            <a:p>
              <a:pPr algn="ctr"/>
              <a:r>
                <a:rPr lang="en-US" sz="2400">
                  <a:solidFill>
                    <a:schemeClr val="accent2"/>
                  </a:solidFill>
                  <a:latin typeface="+mj-lt"/>
                </a:rPr>
                <a:t>Level 3</a:t>
              </a:r>
            </a:p>
          </p:txBody>
        </p:sp>
        <p:sp>
          <p:nvSpPr>
            <p:cNvPr id="18" name="TextBox 17">
              <a:extLst>
                <a:ext uri="{FF2B5EF4-FFF2-40B4-BE49-F238E27FC236}">
                  <a16:creationId xmlns:a16="http://schemas.microsoft.com/office/drawing/2014/main" id="{99D904F7-1655-2F8A-6457-6F1968BFC3B3}"/>
                </a:ext>
              </a:extLst>
            </p:cNvPr>
            <p:cNvSpPr txBox="1"/>
            <p:nvPr/>
          </p:nvSpPr>
          <p:spPr>
            <a:xfrm>
              <a:off x="10931467" y="1755011"/>
              <a:ext cx="979175" cy="461665"/>
            </a:xfrm>
            <a:prstGeom prst="rect">
              <a:avLst/>
            </a:prstGeom>
            <a:solidFill>
              <a:schemeClr val="accent1">
                <a:lumMod val="20000"/>
                <a:lumOff val="80000"/>
              </a:schemeClr>
            </a:solidFill>
            <a:ln>
              <a:solidFill>
                <a:schemeClr val="accent1"/>
              </a:solidFill>
            </a:ln>
          </p:spPr>
          <p:txBody>
            <a:bodyPr wrap="square" rtlCol="0">
              <a:spAutoFit/>
            </a:bodyPr>
            <a:lstStyle/>
            <a:p>
              <a:pPr algn="ctr"/>
              <a:r>
                <a:rPr lang="en-US" sz="2400">
                  <a:solidFill>
                    <a:schemeClr val="accent2"/>
                  </a:solidFill>
                  <a:latin typeface="+mj-lt"/>
                </a:rPr>
                <a:t>Level 4</a:t>
              </a:r>
            </a:p>
          </p:txBody>
        </p:sp>
      </p:grpSp>
    </p:spTree>
    <p:extLst>
      <p:ext uri="{BB962C8B-B14F-4D97-AF65-F5344CB8AC3E}">
        <p14:creationId xmlns:p14="http://schemas.microsoft.com/office/powerpoint/2010/main" val="11807279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74368B52-541D-126B-5705-E6290E5C149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5F31395-AE66-92F4-D43D-523C69D6F436}"/>
              </a:ext>
            </a:extLst>
          </p:cNvPr>
          <p:cNvSpPr>
            <a:spLocks noGrp="1"/>
          </p:cNvSpPr>
          <p:nvPr>
            <p:ph type="ctrTitle"/>
          </p:nvPr>
        </p:nvSpPr>
        <p:spPr>
          <a:xfrm>
            <a:off x="890338" y="640080"/>
            <a:ext cx="3734014" cy="3566160"/>
          </a:xfrm>
        </p:spPr>
        <p:txBody>
          <a:bodyPr anchor="b">
            <a:normAutofit/>
          </a:bodyPr>
          <a:lstStyle/>
          <a:p>
            <a:r>
              <a:rPr lang="en-US" sz="5000"/>
              <a:t>Applying This Policy to Your Sensitivity Labelling Task</a:t>
            </a:r>
            <a:endParaRPr lang="en-US" sz="5000">
              <a:cs typeface="Calibri Light"/>
            </a:endParaRPr>
          </a:p>
        </p:txBody>
      </p:sp>
      <p:pic>
        <p:nvPicPr>
          <p:cNvPr id="1026" name="Picture 2" descr="image">
            <a:extLst>
              <a:ext uri="{FF2B5EF4-FFF2-40B4-BE49-F238E27FC236}">
                <a16:creationId xmlns:a16="http://schemas.microsoft.com/office/drawing/2014/main" id="{DF08B420-42BF-F5FC-CEF9-1DE625CFBBF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302"/>
          <a:stretch/>
        </p:blipFill>
        <p:spPr bwMode="auto">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7212632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904EBD8-55BD-8CCA-B184-D142A1565AB9}"/>
              </a:ext>
            </a:extLst>
          </p:cNvPr>
          <p:cNvSpPr>
            <a:spLocks noGrp="1"/>
          </p:cNvSpPr>
          <p:nvPr>
            <p:ph type="sldNum" sz="quarter" idx="12"/>
          </p:nvPr>
        </p:nvSpPr>
        <p:spPr/>
        <p:txBody>
          <a:bodyPr/>
          <a:lstStyle/>
          <a:p>
            <a:fld id="{1C5ED8C0-77E5-404B-BF87-0C023BCE5044}" type="slidenum">
              <a:rPr lang="en-US" smtClean="0"/>
              <a:t>16</a:t>
            </a:fld>
            <a:endParaRPr lang="en-US"/>
          </a:p>
        </p:txBody>
      </p:sp>
      <p:sp>
        <p:nvSpPr>
          <p:cNvPr id="3" name="TextBox 2">
            <a:extLst>
              <a:ext uri="{FF2B5EF4-FFF2-40B4-BE49-F238E27FC236}">
                <a16:creationId xmlns:a16="http://schemas.microsoft.com/office/drawing/2014/main" id="{B1B8A326-6256-FAD7-73AC-C1E67CE617EC}"/>
              </a:ext>
            </a:extLst>
          </p:cNvPr>
          <p:cNvSpPr txBox="1"/>
          <p:nvPr/>
        </p:nvSpPr>
        <p:spPr>
          <a:xfrm>
            <a:off x="771311" y="1134642"/>
            <a:ext cx="10441172" cy="4801314"/>
          </a:xfrm>
          <a:prstGeom prst="rect">
            <a:avLst/>
          </a:prstGeom>
          <a:noFill/>
        </p:spPr>
        <p:txBody>
          <a:bodyPr wrap="square" lIns="91440" tIns="45720" rIns="91440" bIns="45720" rtlCol="0" anchor="t">
            <a:spAutoFit/>
          </a:bodyPr>
          <a:lstStyle/>
          <a:p>
            <a:pPr marL="285750" indent="-285750">
              <a:buFont typeface="Arial"/>
              <a:buChar char="•"/>
            </a:pPr>
            <a:r>
              <a:rPr lang="en-US">
                <a:solidFill>
                  <a:srgbClr val="000000"/>
                </a:solidFill>
                <a:latin typeface="+mj-lt"/>
              </a:rPr>
              <a:t>If you'd be comfortable handing a copy of something to any old person off the street, it's probably level 1. The easiest shorthand for level 1 is that it essentially has no protections. For an agency, level 1 assets will not contain information that could be used for anything outside of the agency's intended purpose or give any 'hidden' information to an interested party.</a:t>
            </a:r>
            <a:endParaRPr lang="en-US">
              <a:solidFill>
                <a:srgbClr val="000000"/>
              </a:solidFill>
              <a:latin typeface="+mj-lt"/>
              <a:cs typeface="Calibri Light"/>
            </a:endParaRPr>
          </a:p>
          <a:p>
            <a:endParaRPr lang="en-US">
              <a:solidFill>
                <a:srgbClr val="000000"/>
              </a:solidFill>
              <a:latin typeface="+mj-lt"/>
            </a:endParaRPr>
          </a:p>
          <a:p>
            <a:pPr marL="285750" indent="-285750">
              <a:buFont typeface="Arial"/>
              <a:buChar char="•"/>
            </a:pPr>
            <a:r>
              <a:rPr lang="en-US">
                <a:solidFill>
                  <a:srgbClr val="000000"/>
                </a:solidFill>
                <a:latin typeface="+mj-lt"/>
              </a:rPr>
              <a:t>If you would hesitate before sharing an asset with anyone (including bad actors), it's probably level 2. Agencies share level 2 data all the time, but it's important to consider who it's going to and what their purpose is for using it. Most public records requests fall under this category- information that the agency is willing to share, so long as they take appropriate precautions. </a:t>
            </a:r>
            <a:endParaRPr lang="en-US">
              <a:solidFill>
                <a:srgbClr val="000000"/>
              </a:solidFill>
              <a:latin typeface="+mj-lt"/>
              <a:cs typeface="Calibri Light"/>
            </a:endParaRPr>
          </a:p>
          <a:p>
            <a:endParaRPr lang="en-US">
              <a:solidFill>
                <a:srgbClr val="000000"/>
              </a:solidFill>
              <a:latin typeface="+mj-lt"/>
            </a:endParaRPr>
          </a:p>
          <a:p>
            <a:pPr marL="285750" indent="-285750">
              <a:buFont typeface="Arial"/>
              <a:buChar char="•"/>
            </a:pPr>
            <a:r>
              <a:rPr lang="en-US">
                <a:solidFill>
                  <a:srgbClr val="000000"/>
                </a:solidFill>
                <a:latin typeface="+mj-lt"/>
              </a:rPr>
              <a:t>Drafts are one of the least intuitive examples of what should be classified at level 2 rather than level 1. Drafts contain information that could lead to a difficult situation for an agency, including unverified or incomplete information, information not ready to be disclosed yet, or internal notes not meant to be shared. One of the most common questions you'll be asked is: what should I label my drafts? Unless there's a very good reason to be labelled 'pending', all drafts should be a minimum of level 2. </a:t>
            </a:r>
            <a:endParaRPr lang="en-US">
              <a:solidFill>
                <a:srgbClr val="000000"/>
              </a:solidFill>
              <a:latin typeface="+mj-lt"/>
              <a:cs typeface="Calibri Light"/>
            </a:endParaRPr>
          </a:p>
          <a:p>
            <a:endParaRPr lang="en-US">
              <a:solidFill>
                <a:srgbClr val="000000"/>
              </a:solidFill>
              <a:latin typeface="+mj-lt"/>
            </a:endParaRPr>
          </a:p>
          <a:p>
            <a:endParaRPr lang="en-US">
              <a:solidFill>
                <a:srgbClr val="000000"/>
              </a:solidFill>
              <a:latin typeface="+mj-lt"/>
              <a:cs typeface="Calibri Light"/>
            </a:endParaRPr>
          </a:p>
        </p:txBody>
      </p:sp>
      <p:pic>
        <p:nvPicPr>
          <p:cNvPr id="5" name="Picture 2" descr="image">
            <a:extLst>
              <a:ext uri="{FF2B5EF4-FFF2-40B4-BE49-F238E27FC236}">
                <a16:creationId xmlns:a16="http://schemas.microsoft.com/office/drawing/2014/main" id="{2A3AFCE9-45ED-0E33-C7DA-2701FF0A02D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03567" y="6041036"/>
            <a:ext cx="728473" cy="771993"/>
          </a:xfrm>
          <a:prstGeom prst="ellipse">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7CFE965C-EAF3-F43D-95A7-61C3DEDE3413}"/>
              </a:ext>
            </a:extLst>
          </p:cNvPr>
          <p:cNvSpPr txBox="1"/>
          <p:nvPr/>
        </p:nvSpPr>
        <p:spPr>
          <a:xfrm>
            <a:off x="412229" y="255293"/>
            <a:ext cx="9811063" cy="523220"/>
          </a:xfrm>
          <a:prstGeom prst="rect">
            <a:avLst/>
          </a:prstGeom>
          <a:noFill/>
        </p:spPr>
        <p:txBody>
          <a:bodyPr wrap="square" lIns="91440" tIns="45720" rIns="91440" bIns="45720" rtlCol="0" anchor="t">
            <a:spAutoFit/>
          </a:bodyPr>
          <a:lstStyle/>
          <a:p>
            <a:r>
              <a:rPr lang="en-US" sz="2800">
                <a:latin typeface="+mj-lt"/>
              </a:rPr>
              <a:t>So, what’s the deal with Level 1 vs. Level 2?</a:t>
            </a:r>
          </a:p>
        </p:txBody>
      </p:sp>
      <p:cxnSp>
        <p:nvCxnSpPr>
          <p:cNvPr id="7" name="Straight Connector 6">
            <a:extLst>
              <a:ext uri="{FF2B5EF4-FFF2-40B4-BE49-F238E27FC236}">
                <a16:creationId xmlns:a16="http://schemas.microsoft.com/office/drawing/2014/main" id="{F5C0B17C-2950-91C9-5A93-8B078E412C4F}"/>
              </a:ext>
            </a:extLst>
          </p:cNvPr>
          <p:cNvCxnSpPr/>
          <p:nvPr/>
        </p:nvCxnSpPr>
        <p:spPr>
          <a:xfrm>
            <a:off x="52466" y="822006"/>
            <a:ext cx="12079574"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4623764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272C27-791E-D9AD-707C-6655CA80626E}"/>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DB4784B-492A-DA66-681B-355A8944279A}"/>
              </a:ext>
            </a:extLst>
          </p:cNvPr>
          <p:cNvSpPr>
            <a:spLocks noGrp="1"/>
          </p:cNvSpPr>
          <p:nvPr>
            <p:ph type="sldNum" sz="quarter" idx="12"/>
          </p:nvPr>
        </p:nvSpPr>
        <p:spPr/>
        <p:txBody>
          <a:bodyPr/>
          <a:lstStyle/>
          <a:p>
            <a:fld id="{1C5ED8C0-77E5-404B-BF87-0C023BCE5044}" type="slidenum">
              <a:rPr lang="en-US" smtClean="0"/>
              <a:t>17</a:t>
            </a:fld>
            <a:endParaRPr lang="en-US"/>
          </a:p>
        </p:txBody>
      </p:sp>
      <p:sp>
        <p:nvSpPr>
          <p:cNvPr id="3" name="TextBox 2">
            <a:extLst>
              <a:ext uri="{FF2B5EF4-FFF2-40B4-BE49-F238E27FC236}">
                <a16:creationId xmlns:a16="http://schemas.microsoft.com/office/drawing/2014/main" id="{CE13E9F4-27C3-0E6F-77C1-35ADE7848523}"/>
              </a:ext>
            </a:extLst>
          </p:cNvPr>
          <p:cNvSpPr txBox="1"/>
          <p:nvPr/>
        </p:nvSpPr>
        <p:spPr>
          <a:xfrm>
            <a:off x="771311" y="1134642"/>
            <a:ext cx="10441172" cy="5663089"/>
          </a:xfrm>
          <a:prstGeom prst="rect">
            <a:avLst/>
          </a:prstGeom>
          <a:noFill/>
        </p:spPr>
        <p:txBody>
          <a:bodyPr wrap="square" lIns="91440" tIns="45720" rIns="91440" bIns="45720" rtlCol="0" anchor="t">
            <a:spAutoFit/>
          </a:bodyPr>
          <a:lstStyle/>
          <a:p>
            <a:pPr marL="285750" indent="-285750">
              <a:buFont typeface="Arial"/>
              <a:buChar char="•"/>
            </a:pPr>
            <a:r>
              <a:rPr lang="en-US" dirty="0">
                <a:solidFill>
                  <a:srgbClr val="000000"/>
                </a:solidFill>
                <a:latin typeface="+mj-lt"/>
              </a:rPr>
              <a:t>Overwhelmingly, sensitive information is classified at Level 3 with a few exceptions for highly regulated data, or highly sensitive data</a:t>
            </a:r>
            <a:endParaRPr lang="en-US" dirty="0"/>
          </a:p>
          <a:p>
            <a:endParaRPr lang="en-US">
              <a:solidFill>
                <a:srgbClr val="000000"/>
              </a:solidFill>
              <a:latin typeface="+mj-lt"/>
            </a:endParaRPr>
          </a:p>
          <a:p>
            <a:pPr marL="285750" indent="-285750">
              <a:buFont typeface="Arial"/>
              <a:buChar char="•"/>
            </a:pPr>
            <a:r>
              <a:rPr lang="en-US" dirty="0">
                <a:solidFill>
                  <a:srgbClr val="000000"/>
                </a:solidFill>
                <a:latin typeface="+mj-lt"/>
              </a:rPr>
              <a:t>What if I’m worried about the privacy of this Level 3 data and want to classify it at Level 4 to ensure its protection?</a:t>
            </a:r>
            <a:endParaRPr lang="en-US" dirty="0">
              <a:solidFill>
                <a:srgbClr val="000000"/>
              </a:solidFill>
              <a:latin typeface="+mj-lt"/>
              <a:cs typeface="Calibri Light" panose="020F0302020204030204"/>
            </a:endParaRPr>
          </a:p>
          <a:p>
            <a:endParaRPr lang="en-US">
              <a:solidFill>
                <a:srgbClr val="000000"/>
              </a:solidFill>
              <a:latin typeface="+mj-lt"/>
            </a:endParaRPr>
          </a:p>
          <a:p>
            <a:pPr marL="285750" indent="-285750">
              <a:buFont typeface="Arial"/>
              <a:buChar char="•"/>
            </a:pPr>
            <a:r>
              <a:rPr lang="en-US" dirty="0">
                <a:solidFill>
                  <a:srgbClr val="000000"/>
                </a:solidFill>
                <a:latin typeface="+mj-lt"/>
              </a:rPr>
              <a:t>Changing the classification of data or a document from Level 3 to 4 does not automatically apply additional protections, but it does add technical requirements and expectations for the agency. </a:t>
            </a:r>
            <a:endParaRPr lang="en-US" dirty="0">
              <a:solidFill>
                <a:srgbClr val="000000"/>
              </a:solidFill>
              <a:latin typeface="+mj-lt"/>
              <a:cs typeface="Calibri Light" panose="020F0302020204030204"/>
            </a:endParaRPr>
          </a:p>
          <a:p>
            <a:endParaRPr lang="en-US">
              <a:solidFill>
                <a:srgbClr val="000000"/>
              </a:solidFill>
              <a:latin typeface="+mj-lt"/>
            </a:endParaRPr>
          </a:p>
          <a:p>
            <a:pPr marL="285750" indent="-285750">
              <a:buFont typeface="Arial"/>
              <a:buChar char="•"/>
            </a:pPr>
            <a:r>
              <a:rPr lang="en-US" dirty="0">
                <a:solidFill>
                  <a:srgbClr val="000000"/>
                </a:solidFill>
                <a:latin typeface="+mj-lt"/>
              </a:rPr>
              <a:t>If you are concerned that a dataset is misclassified and should be Level 4, please take the following items under advisement:</a:t>
            </a:r>
            <a:endParaRPr lang="en-US" dirty="0">
              <a:solidFill>
                <a:srgbClr val="000000"/>
              </a:solidFill>
              <a:latin typeface="+mj-lt"/>
              <a:cs typeface="Calibri Light" panose="020F0302020204030204"/>
            </a:endParaRPr>
          </a:p>
          <a:p>
            <a:pPr marL="800100" lvl="1" indent="-342900">
              <a:buFont typeface="Arial" panose="020B0604020202020204" pitchFamily="34" charset="0"/>
              <a:buChar char="•"/>
            </a:pPr>
            <a:r>
              <a:rPr lang="en-US" dirty="0">
                <a:solidFill>
                  <a:srgbClr val="000000"/>
                </a:solidFill>
                <a:latin typeface="+mj-lt"/>
              </a:rPr>
              <a:t>Are there policies or privacy protections that the agency should have to help protect this information without changing the classification level?</a:t>
            </a:r>
            <a:endParaRPr lang="en-US" dirty="0">
              <a:solidFill>
                <a:srgbClr val="000000"/>
              </a:solidFill>
              <a:latin typeface="+mj-lt"/>
              <a:cs typeface="Calibri Light"/>
            </a:endParaRPr>
          </a:p>
          <a:p>
            <a:pPr marL="800100" lvl="1" indent="-342900">
              <a:buFont typeface="Arial" panose="020B0604020202020204" pitchFamily="34" charset="0"/>
              <a:buChar char="•"/>
            </a:pPr>
            <a:r>
              <a:rPr lang="en-US" dirty="0">
                <a:solidFill>
                  <a:srgbClr val="000000"/>
                </a:solidFill>
                <a:latin typeface="+mj-lt"/>
              </a:rPr>
              <a:t>In reviewing the system security standards for Level 3 vs Level 4 data, do these technical and functional requirements address the overarching concerns the agency has about appropriately protecting this data?</a:t>
            </a:r>
            <a:endParaRPr lang="en-US" dirty="0">
              <a:solidFill>
                <a:srgbClr val="000000"/>
              </a:solidFill>
              <a:latin typeface="+mj-lt"/>
              <a:cs typeface="Calibri Light" panose="020F0302020204030204"/>
            </a:endParaRPr>
          </a:p>
          <a:p>
            <a:pPr marL="800100" lvl="1" indent="-342900">
              <a:buFont typeface="Arial" panose="020B0604020202020204" pitchFamily="34" charset="0"/>
              <a:buChar char="•"/>
            </a:pPr>
            <a:r>
              <a:rPr lang="en-US" dirty="0">
                <a:solidFill>
                  <a:srgbClr val="000000"/>
                </a:solidFill>
                <a:latin typeface="+mj-lt"/>
              </a:rPr>
              <a:t>Is this data shared </a:t>
            </a:r>
            <a:r>
              <a:rPr lang="en-US" b="1" dirty="0">
                <a:solidFill>
                  <a:srgbClr val="000000"/>
                </a:solidFill>
                <a:latin typeface="+mj-lt"/>
              </a:rPr>
              <a:t>in any capacity whatsoever</a:t>
            </a:r>
            <a:r>
              <a:rPr lang="en-US" dirty="0">
                <a:solidFill>
                  <a:srgbClr val="000000"/>
                </a:solidFill>
                <a:latin typeface="+mj-lt"/>
              </a:rPr>
              <a:t> including aggregate data, redacted reports, or other mechanisms? If so, a Level 4 classification will eliminate all data sharing opportunities from this dataset</a:t>
            </a:r>
            <a:endParaRPr lang="en-US" dirty="0">
              <a:solidFill>
                <a:srgbClr val="000000"/>
              </a:solidFill>
              <a:latin typeface="+mj-lt"/>
              <a:cs typeface="Calibri Light"/>
            </a:endParaRPr>
          </a:p>
          <a:p>
            <a:pPr marL="342900" indent="-342900">
              <a:buFont typeface="Arial" panose="020B0604020202020204" pitchFamily="34" charset="0"/>
              <a:buChar char="•"/>
            </a:pPr>
            <a:endParaRPr lang="en-US" sz="2000">
              <a:solidFill>
                <a:srgbClr val="000000"/>
              </a:solidFill>
              <a:latin typeface="+mj-lt"/>
            </a:endParaRPr>
          </a:p>
          <a:p>
            <a:endParaRPr lang="en-US">
              <a:solidFill>
                <a:srgbClr val="000000"/>
              </a:solidFill>
              <a:latin typeface="+mj-lt"/>
            </a:endParaRPr>
          </a:p>
        </p:txBody>
      </p:sp>
      <p:pic>
        <p:nvPicPr>
          <p:cNvPr id="5" name="Picture 2" descr="image">
            <a:extLst>
              <a:ext uri="{FF2B5EF4-FFF2-40B4-BE49-F238E27FC236}">
                <a16:creationId xmlns:a16="http://schemas.microsoft.com/office/drawing/2014/main" id="{437CA671-ADBE-2A7F-CBFE-561CC877D3B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03567" y="6041036"/>
            <a:ext cx="728473" cy="771993"/>
          </a:xfrm>
          <a:prstGeom prst="ellipse">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D59354EF-9FC6-C7EB-B541-F9485CE6FA8A}"/>
              </a:ext>
            </a:extLst>
          </p:cNvPr>
          <p:cNvSpPr txBox="1"/>
          <p:nvPr/>
        </p:nvSpPr>
        <p:spPr>
          <a:xfrm>
            <a:off x="412229" y="255293"/>
            <a:ext cx="9811063" cy="523220"/>
          </a:xfrm>
          <a:prstGeom prst="rect">
            <a:avLst/>
          </a:prstGeom>
          <a:noFill/>
        </p:spPr>
        <p:txBody>
          <a:bodyPr wrap="square" rtlCol="0">
            <a:spAutoFit/>
          </a:bodyPr>
          <a:lstStyle/>
          <a:p>
            <a:r>
              <a:rPr lang="en-US" sz="2800">
                <a:latin typeface="+mj-lt"/>
              </a:rPr>
              <a:t>So, what’s the deal with Level 3 vs Level 4?</a:t>
            </a:r>
          </a:p>
        </p:txBody>
      </p:sp>
      <p:cxnSp>
        <p:nvCxnSpPr>
          <p:cNvPr id="7" name="Straight Connector 6">
            <a:extLst>
              <a:ext uri="{FF2B5EF4-FFF2-40B4-BE49-F238E27FC236}">
                <a16:creationId xmlns:a16="http://schemas.microsoft.com/office/drawing/2014/main" id="{66A3B40D-2DF2-D86A-925B-0B49EDE78003}"/>
              </a:ext>
            </a:extLst>
          </p:cNvPr>
          <p:cNvCxnSpPr/>
          <p:nvPr/>
        </p:nvCxnSpPr>
        <p:spPr>
          <a:xfrm>
            <a:off x="52466" y="822006"/>
            <a:ext cx="12079574"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6218352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8A1D9F-4AF8-534F-C06D-B1145C6EC5AA}"/>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B714D3A-4A87-6895-4B1B-E8307819EA92}"/>
              </a:ext>
            </a:extLst>
          </p:cNvPr>
          <p:cNvSpPr>
            <a:spLocks noGrp="1"/>
          </p:cNvSpPr>
          <p:nvPr>
            <p:ph type="sldNum" sz="quarter" idx="12"/>
          </p:nvPr>
        </p:nvSpPr>
        <p:spPr/>
        <p:txBody>
          <a:bodyPr/>
          <a:lstStyle/>
          <a:p>
            <a:fld id="{1C5ED8C0-77E5-404B-BF87-0C023BCE5044}" type="slidenum">
              <a:rPr lang="en-US" smtClean="0"/>
              <a:t>18</a:t>
            </a:fld>
            <a:endParaRPr lang="en-US"/>
          </a:p>
        </p:txBody>
      </p:sp>
      <p:pic>
        <p:nvPicPr>
          <p:cNvPr id="5" name="Picture 2" descr="image">
            <a:extLst>
              <a:ext uri="{FF2B5EF4-FFF2-40B4-BE49-F238E27FC236}">
                <a16:creationId xmlns:a16="http://schemas.microsoft.com/office/drawing/2014/main" id="{C82D0534-27D1-F70B-B041-3243C17F847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03567" y="6041036"/>
            <a:ext cx="728473" cy="771993"/>
          </a:xfrm>
          <a:prstGeom prst="ellipse">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982E354D-1577-B875-28C7-998CED1B0805}"/>
              </a:ext>
            </a:extLst>
          </p:cNvPr>
          <p:cNvSpPr txBox="1"/>
          <p:nvPr/>
        </p:nvSpPr>
        <p:spPr>
          <a:xfrm>
            <a:off x="412229" y="255293"/>
            <a:ext cx="9811063" cy="523220"/>
          </a:xfrm>
          <a:prstGeom prst="rect">
            <a:avLst/>
          </a:prstGeom>
          <a:noFill/>
        </p:spPr>
        <p:txBody>
          <a:bodyPr wrap="square" lIns="91440" tIns="45720" rIns="91440" bIns="45720" rtlCol="0" anchor="t">
            <a:spAutoFit/>
          </a:bodyPr>
          <a:lstStyle/>
          <a:p>
            <a:r>
              <a:rPr lang="en-US" sz="2800">
                <a:latin typeface="+mj-lt"/>
              </a:rPr>
              <a:t>Classifying Your Information Assets</a:t>
            </a:r>
          </a:p>
        </p:txBody>
      </p:sp>
      <p:cxnSp>
        <p:nvCxnSpPr>
          <p:cNvPr id="7" name="Straight Connector 6">
            <a:extLst>
              <a:ext uri="{FF2B5EF4-FFF2-40B4-BE49-F238E27FC236}">
                <a16:creationId xmlns:a16="http://schemas.microsoft.com/office/drawing/2014/main" id="{6BFB40A1-8609-7F52-762F-FA3A3FA9C70C}"/>
              </a:ext>
            </a:extLst>
          </p:cNvPr>
          <p:cNvCxnSpPr/>
          <p:nvPr/>
        </p:nvCxnSpPr>
        <p:spPr>
          <a:xfrm>
            <a:off x="52466" y="822006"/>
            <a:ext cx="12079574" cy="0"/>
          </a:xfrm>
          <a:prstGeom prst="line">
            <a:avLst/>
          </a:prstGeom>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47F7C02C-B6D3-8187-8017-2406FFA8267E}"/>
              </a:ext>
            </a:extLst>
          </p:cNvPr>
          <p:cNvSpPr txBox="1"/>
          <p:nvPr/>
        </p:nvSpPr>
        <p:spPr>
          <a:xfrm>
            <a:off x="1144712" y="901889"/>
            <a:ext cx="9640825" cy="646331"/>
          </a:xfrm>
          <a:prstGeom prst="rect">
            <a:avLst/>
          </a:prstGeom>
          <a:solidFill>
            <a:schemeClr val="accent1">
              <a:lumMod val="20000"/>
              <a:lumOff val="80000"/>
            </a:schemeClr>
          </a:solidFill>
          <a:ln w="28575">
            <a:solidFill>
              <a:schemeClr val="accent1">
                <a:lumMod val="75000"/>
              </a:schemeClr>
            </a:solidFill>
          </a:ln>
        </p:spPr>
        <p:txBody>
          <a:bodyPr wrap="square" rtlCol="0">
            <a:spAutoFit/>
          </a:bodyPr>
          <a:lstStyle/>
          <a:p>
            <a:pPr algn="ctr"/>
            <a:r>
              <a:rPr lang="en-US" sz="3600">
                <a:latin typeface="+mj-lt"/>
              </a:rPr>
              <a:t>Information Asset</a:t>
            </a:r>
          </a:p>
        </p:txBody>
      </p:sp>
      <p:sp>
        <p:nvSpPr>
          <p:cNvPr id="22" name="TextBox 21">
            <a:extLst>
              <a:ext uri="{FF2B5EF4-FFF2-40B4-BE49-F238E27FC236}">
                <a16:creationId xmlns:a16="http://schemas.microsoft.com/office/drawing/2014/main" id="{DA7C9847-9A41-AFAF-8A84-88C093CB1A6C}"/>
              </a:ext>
            </a:extLst>
          </p:cNvPr>
          <p:cNvSpPr txBox="1"/>
          <p:nvPr/>
        </p:nvSpPr>
        <p:spPr>
          <a:xfrm>
            <a:off x="1145095" y="1695033"/>
            <a:ext cx="4549893" cy="461665"/>
          </a:xfrm>
          <a:prstGeom prst="rect">
            <a:avLst/>
          </a:prstGeom>
          <a:solidFill>
            <a:schemeClr val="accent1">
              <a:lumMod val="40000"/>
              <a:lumOff val="60000"/>
            </a:schemeClr>
          </a:solidFill>
          <a:ln>
            <a:solidFill>
              <a:schemeClr val="accent1"/>
            </a:solidFill>
          </a:ln>
        </p:spPr>
        <p:txBody>
          <a:bodyPr wrap="square" lIns="91440" tIns="45720" rIns="91440" bIns="45720" rtlCol="0" anchor="t">
            <a:spAutoFit/>
          </a:bodyPr>
          <a:lstStyle/>
          <a:p>
            <a:pPr algn="ctr"/>
            <a:r>
              <a:rPr lang="en-US" sz="2400">
                <a:latin typeface="+mj-lt"/>
              </a:rPr>
              <a:t>Data (Structured Information)</a:t>
            </a:r>
          </a:p>
        </p:txBody>
      </p:sp>
      <p:sp>
        <p:nvSpPr>
          <p:cNvPr id="24" name="TextBox 23">
            <a:extLst>
              <a:ext uri="{FF2B5EF4-FFF2-40B4-BE49-F238E27FC236}">
                <a16:creationId xmlns:a16="http://schemas.microsoft.com/office/drawing/2014/main" id="{D16315E0-78EE-D2E9-67D9-A3A1BBB5CB6B}"/>
              </a:ext>
            </a:extLst>
          </p:cNvPr>
          <p:cNvSpPr txBox="1"/>
          <p:nvPr/>
        </p:nvSpPr>
        <p:spPr>
          <a:xfrm>
            <a:off x="5752795" y="1695032"/>
            <a:ext cx="5032742" cy="461665"/>
          </a:xfrm>
          <a:prstGeom prst="rect">
            <a:avLst/>
          </a:prstGeom>
          <a:solidFill>
            <a:schemeClr val="accent1">
              <a:lumMod val="40000"/>
              <a:lumOff val="60000"/>
            </a:schemeClr>
          </a:solidFill>
          <a:ln>
            <a:solidFill>
              <a:schemeClr val="accent1"/>
            </a:solidFill>
          </a:ln>
        </p:spPr>
        <p:txBody>
          <a:bodyPr wrap="square" lIns="91440" tIns="45720" rIns="91440" bIns="45720" rtlCol="0" anchor="t">
            <a:spAutoFit/>
          </a:bodyPr>
          <a:lstStyle/>
          <a:p>
            <a:pPr algn="ctr"/>
            <a:r>
              <a:rPr lang="en-US" sz="2400">
                <a:latin typeface="+mj-lt"/>
              </a:rPr>
              <a:t>Documents (Unstructured Information)</a:t>
            </a:r>
          </a:p>
        </p:txBody>
      </p:sp>
      <p:sp>
        <p:nvSpPr>
          <p:cNvPr id="26" name="TextBox 25">
            <a:extLst>
              <a:ext uri="{FF2B5EF4-FFF2-40B4-BE49-F238E27FC236}">
                <a16:creationId xmlns:a16="http://schemas.microsoft.com/office/drawing/2014/main" id="{424D7109-263A-9920-DDA6-0A331F5D42BC}"/>
              </a:ext>
            </a:extLst>
          </p:cNvPr>
          <p:cNvSpPr txBox="1"/>
          <p:nvPr/>
        </p:nvSpPr>
        <p:spPr>
          <a:xfrm>
            <a:off x="1145095" y="2156698"/>
            <a:ext cx="4549894" cy="2308324"/>
          </a:xfrm>
          <a:prstGeom prst="rect">
            <a:avLst/>
          </a:prstGeom>
          <a:noFill/>
          <a:ln>
            <a:solidFill>
              <a:schemeClr val="accent1"/>
            </a:solidFill>
          </a:ln>
        </p:spPr>
        <p:txBody>
          <a:bodyPr wrap="square" lIns="91440" tIns="45720" rIns="91440" bIns="45720" rtlCol="0" anchor="t">
            <a:spAutoFit/>
          </a:bodyPr>
          <a:lstStyle/>
          <a:p>
            <a:pPr marL="285750" indent="-285750">
              <a:buFont typeface="Arial" panose="020B0604020202020204" pitchFamily="34" charset="0"/>
              <a:buChar char="•"/>
            </a:pPr>
            <a:r>
              <a:rPr lang="en-US" dirty="0">
                <a:latin typeface="+mj-lt"/>
              </a:rPr>
              <a:t>Databases</a:t>
            </a:r>
            <a:endParaRPr lang="en-US" dirty="0"/>
          </a:p>
          <a:p>
            <a:pPr marL="285750" indent="-285750">
              <a:buFont typeface="Arial" panose="020B0604020202020204" pitchFamily="34" charset="0"/>
              <a:buChar char="•"/>
            </a:pPr>
            <a:r>
              <a:rPr lang="en-US">
                <a:latin typeface="+mj-lt"/>
              </a:rPr>
              <a:t>Spatial</a:t>
            </a:r>
            <a:r>
              <a:rPr lang="en-US" dirty="0">
                <a:latin typeface="+mj-lt"/>
              </a:rPr>
              <a:t> data</a:t>
            </a:r>
            <a:endParaRPr lang="en-US" dirty="0">
              <a:latin typeface="+mj-lt"/>
              <a:cs typeface="Calibri Light"/>
            </a:endParaRPr>
          </a:p>
          <a:p>
            <a:pPr marL="285750" indent="-285750">
              <a:buFont typeface="Arial" panose="020B0604020202020204" pitchFamily="34" charset="0"/>
              <a:buChar char="•"/>
            </a:pPr>
            <a:r>
              <a:rPr lang="en-US">
                <a:latin typeface="+mj-lt"/>
              </a:rPr>
              <a:t>Geodatabases</a:t>
            </a:r>
          </a:p>
          <a:p>
            <a:pPr marL="285750" indent="-285750">
              <a:buFont typeface="Arial" panose="020B0604020202020204" pitchFamily="34" charset="0"/>
              <a:buChar char="•"/>
            </a:pPr>
            <a:r>
              <a:rPr lang="en-US" dirty="0">
                <a:latin typeface="+mj-lt"/>
              </a:rPr>
              <a:t>Spreadsheets</a:t>
            </a:r>
            <a:endParaRPr lang="en-US" dirty="0">
              <a:latin typeface="+mj-lt"/>
              <a:cs typeface="Calibri Light"/>
            </a:endParaRPr>
          </a:p>
          <a:p>
            <a:pPr marL="285750" indent="-285750">
              <a:buFont typeface="Arial" panose="020B0604020202020204" pitchFamily="34" charset="0"/>
              <a:buChar char="•"/>
            </a:pPr>
            <a:r>
              <a:rPr lang="en-US" dirty="0">
                <a:latin typeface="+mj-lt"/>
              </a:rPr>
              <a:t>Model inputs/outputs</a:t>
            </a:r>
            <a:endParaRPr lang="en-US" dirty="0">
              <a:latin typeface="+mj-lt"/>
              <a:cs typeface="Calibri Light"/>
            </a:endParaRPr>
          </a:p>
          <a:p>
            <a:pPr marL="285750" indent="-285750">
              <a:buFont typeface="Arial" panose="020B0604020202020204" pitchFamily="34" charset="0"/>
              <a:buChar char="•"/>
            </a:pPr>
            <a:r>
              <a:rPr lang="en-US" dirty="0">
                <a:latin typeface="+mj-lt"/>
              </a:rPr>
              <a:t>Text files following a standard structure (xml, csv, etc.)</a:t>
            </a:r>
            <a:endParaRPr lang="en-US" dirty="0">
              <a:latin typeface="+mj-lt"/>
              <a:cs typeface="Calibri Light"/>
            </a:endParaRPr>
          </a:p>
          <a:p>
            <a:pPr marL="285750" indent="-285750">
              <a:buFont typeface="Arial" panose="020B0604020202020204" pitchFamily="34" charset="0"/>
              <a:buChar char="•"/>
            </a:pPr>
            <a:r>
              <a:rPr lang="en-US" dirty="0">
                <a:latin typeface="+mj-lt"/>
                <a:cs typeface="Calibri Light"/>
              </a:rPr>
              <a:t>File metadata</a:t>
            </a:r>
          </a:p>
        </p:txBody>
      </p:sp>
      <p:sp>
        <p:nvSpPr>
          <p:cNvPr id="28" name="TextBox 27">
            <a:extLst>
              <a:ext uri="{FF2B5EF4-FFF2-40B4-BE49-F238E27FC236}">
                <a16:creationId xmlns:a16="http://schemas.microsoft.com/office/drawing/2014/main" id="{E6C051F6-E1EF-020B-64B9-17AE9C947F87}"/>
              </a:ext>
            </a:extLst>
          </p:cNvPr>
          <p:cNvSpPr txBox="1"/>
          <p:nvPr/>
        </p:nvSpPr>
        <p:spPr>
          <a:xfrm>
            <a:off x="5758600" y="2156698"/>
            <a:ext cx="5026937" cy="2308324"/>
          </a:xfrm>
          <a:prstGeom prst="rect">
            <a:avLst/>
          </a:prstGeom>
          <a:noFill/>
          <a:ln>
            <a:solidFill>
              <a:schemeClr val="accent1"/>
            </a:solidFill>
          </a:ln>
        </p:spPr>
        <p:txBody>
          <a:bodyPr wrap="square" lIns="91440" tIns="45720" rIns="91440" bIns="45720" rtlCol="0" anchor="t">
            <a:spAutoFit/>
          </a:bodyPr>
          <a:lstStyle/>
          <a:p>
            <a:pPr marL="285750" indent="-285750">
              <a:buFont typeface="Arial" panose="020B0604020202020204" pitchFamily="34" charset="0"/>
              <a:buChar char="•"/>
            </a:pPr>
            <a:r>
              <a:rPr lang="en-US">
                <a:latin typeface="+mj-lt"/>
              </a:rPr>
              <a:t>Text files (docx, pdf)</a:t>
            </a:r>
          </a:p>
          <a:p>
            <a:pPr marL="285750" indent="-285750">
              <a:buFont typeface="Arial" panose="020B0604020202020204" pitchFamily="34" charset="0"/>
              <a:buChar char="•"/>
            </a:pPr>
            <a:r>
              <a:rPr lang="en-US">
                <a:latin typeface="+mj-lt"/>
                <a:cs typeface="Calibri Light"/>
              </a:rPr>
              <a:t>Images (pdf, jpeg)</a:t>
            </a:r>
            <a:endParaRPr lang="en-US">
              <a:latin typeface="+mj-lt"/>
            </a:endParaRPr>
          </a:p>
          <a:p>
            <a:pPr marL="285750" indent="-285750">
              <a:buFont typeface="Arial" panose="020B0604020202020204" pitchFamily="34" charset="0"/>
              <a:buChar char="•"/>
            </a:pPr>
            <a:r>
              <a:rPr lang="en-US">
                <a:latin typeface="+mj-lt"/>
              </a:rPr>
              <a:t>Presentations (pptx, </a:t>
            </a:r>
            <a:r>
              <a:rPr lang="en-US" err="1">
                <a:latin typeface="+mj-lt"/>
              </a:rPr>
              <a:t>prezi</a:t>
            </a:r>
            <a:r>
              <a:rPr lang="en-US">
                <a:latin typeface="+mj-lt"/>
              </a:rPr>
              <a:t>)</a:t>
            </a:r>
          </a:p>
          <a:p>
            <a:pPr marL="285750" indent="-285750">
              <a:buFont typeface="Arial" panose="020B0604020202020204" pitchFamily="34" charset="0"/>
              <a:buChar char="•"/>
            </a:pPr>
            <a:r>
              <a:rPr lang="en-US">
                <a:latin typeface="+mj-lt"/>
              </a:rPr>
              <a:t>Spreadsheets (xlsx)</a:t>
            </a:r>
          </a:p>
          <a:p>
            <a:pPr marL="285750" indent="-285750">
              <a:buFont typeface="Arial" panose="020B0604020202020204" pitchFamily="34" charset="0"/>
              <a:buChar char="•"/>
            </a:pPr>
            <a:r>
              <a:rPr lang="en-US">
                <a:latin typeface="+mj-lt"/>
              </a:rPr>
              <a:t>Emails</a:t>
            </a:r>
            <a:endParaRPr lang="en-US">
              <a:latin typeface="+mj-lt"/>
              <a:cs typeface="Calibri Light"/>
            </a:endParaRPr>
          </a:p>
          <a:p>
            <a:pPr marL="285750" indent="-285750">
              <a:buFont typeface="Arial" panose="020B0604020202020204" pitchFamily="34" charset="0"/>
              <a:buChar char="•"/>
            </a:pPr>
            <a:r>
              <a:rPr lang="en-US">
                <a:latin typeface="+mj-lt"/>
              </a:rPr>
              <a:t>Websites</a:t>
            </a:r>
            <a:endParaRPr lang="en-US">
              <a:latin typeface="+mj-lt"/>
              <a:cs typeface="Calibri Light"/>
            </a:endParaRPr>
          </a:p>
          <a:p>
            <a:pPr marL="285750" indent="-285750">
              <a:buFont typeface="Arial" panose="020B0604020202020204" pitchFamily="34" charset="0"/>
              <a:buChar char="•"/>
            </a:pPr>
            <a:r>
              <a:rPr lang="en-US">
                <a:latin typeface="+mj-lt"/>
              </a:rPr>
              <a:t>Videos</a:t>
            </a:r>
            <a:endParaRPr lang="en-US">
              <a:latin typeface="+mj-lt"/>
              <a:cs typeface="Calibri Light"/>
            </a:endParaRPr>
          </a:p>
          <a:p>
            <a:pPr marL="285750" indent="-285750">
              <a:buFont typeface="Arial" panose="020B0604020202020204" pitchFamily="34" charset="0"/>
              <a:buChar char="•"/>
            </a:pPr>
            <a:r>
              <a:rPr lang="en-US">
                <a:latin typeface="+mj-lt"/>
              </a:rPr>
              <a:t>Audio files</a:t>
            </a:r>
            <a:endParaRPr lang="en-US">
              <a:latin typeface="+mj-lt"/>
              <a:cs typeface="Calibri Light"/>
            </a:endParaRPr>
          </a:p>
        </p:txBody>
      </p:sp>
      <p:sp>
        <p:nvSpPr>
          <p:cNvPr id="30" name="TextBox 29">
            <a:extLst>
              <a:ext uri="{FF2B5EF4-FFF2-40B4-BE49-F238E27FC236}">
                <a16:creationId xmlns:a16="http://schemas.microsoft.com/office/drawing/2014/main" id="{CE20E97F-4B08-5B35-1FF2-8C08AF0E5407}"/>
              </a:ext>
            </a:extLst>
          </p:cNvPr>
          <p:cNvSpPr txBox="1"/>
          <p:nvPr/>
        </p:nvSpPr>
        <p:spPr>
          <a:xfrm>
            <a:off x="1145424" y="5057214"/>
            <a:ext cx="9646594" cy="1200329"/>
          </a:xfrm>
          <a:prstGeom prst="rect">
            <a:avLst/>
          </a:prstGeom>
          <a:noFill/>
          <a:ln>
            <a:solidFill>
              <a:schemeClr val="accent1"/>
            </a:solidFill>
          </a:ln>
        </p:spPr>
        <p:txBody>
          <a:bodyPr wrap="square" lIns="91440" tIns="45720" rIns="91440" bIns="45720" rtlCol="0" anchor="t">
            <a:spAutoFit/>
          </a:bodyPr>
          <a:lstStyle/>
          <a:p>
            <a:pPr marL="285750" indent="-285750">
              <a:buFont typeface="Arial" panose="020B0604020202020204" pitchFamily="34" charset="0"/>
              <a:buChar char="•"/>
            </a:pPr>
            <a:r>
              <a:rPr lang="en-US">
                <a:latin typeface="+mj-lt"/>
              </a:rPr>
              <a:t>Any piece of information that is made or maintained by an organization as evidence of business activity and legal obligations (</a:t>
            </a:r>
            <a:r>
              <a:rPr lang="en-US">
                <a:latin typeface="+mj-lt"/>
                <a:hlinkClick r:id="rId4"/>
              </a:rPr>
              <a:t>ISO 15489-1:2016</a:t>
            </a:r>
            <a:r>
              <a:rPr lang="en-US">
                <a:latin typeface="+mj-lt"/>
              </a:rPr>
              <a:t>).</a:t>
            </a:r>
            <a:endParaRPr lang="en-US">
              <a:latin typeface="+mj-lt"/>
              <a:cs typeface="Calibri Light"/>
            </a:endParaRPr>
          </a:p>
          <a:p>
            <a:pPr marL="285750" indent="-285750">
              <a:buFont typeface="Arial" panose="020B0604020202020204" pitchFamily="34" charset="0"/>
              <a:buChar char="•"/>
            </a:pPr>
            <a:r>
              <a:rPr lang="en-US">
                <a:latin typeface="Calibri Light"/>
                <a:cs typeface="Calibri Light"/>
              </a:rPr>
              <a:t>Are a subset of information assets</a:t>
            </a:r>
          </a:p>
          <a:p>
            <a:pPr marL="285750" indent="-285750">
              <a:buFont typeface="Arial" panose="020B0604020202020204" pitchFamily="34" charset="0"/>
              <a:buChar char="•"/>
            </a:pPr>
            <a:r>
              <a:rPr lang="en-US">
                <a:latin typeface="Calibri Light"/>
                <a:cs typeface="Calibri Light"/>
              </a:rPr>
              <a:t>Have retention schedules – these can help you determine what some of your assets are</a:t>
            </a:r>
          </a:p>
        </p:txBody>
      </p:sp>
      <p:sp>
        <p:nvSpPr>
          <p:cNvPr id="32" name="TextBox 31">
            <a:extLst>
              <a:ext uri="{FF2B5EF4-FFF2-40B4-BE49-F238E27FC236}">
                <a16:creationId xmlns:a16="http://schemas.microsoft.com/office/drawing/2014/main" id="{7B76D2D2-C406-A9A1-A48B-C34C5D3BF0B7}"/>
              </a:ext>
            </a:extLst>
          </p:cNvPr>
          <p:cNvSpPr txBox="1"/>
          <p:nvPr/>
        </p:nvSpPr>
        <p:spPr>
          <a:xfrm>
            <a:off x="1151194" y="4595548"/>
            <a:ext cx="9640824" cy="461665"/>
          </a:xfrm>
          <a:prstGeom prst="rect">
            <a:avLst/>
          </a:prstGeom>
          <a:solidFill>
            <a:schemeClr val="accent1">
              <a:lumMod val="20000"/>
              <a:lumOff val="80000"/>
            </a:schemeClr>
          </a:solidFill>
          <a:ln w="28575">
            <a:solidFill>
              <a:schemeClr val="accent1"/>
            </a:solidFill>
          </a:ln>
        </p:spPr>
        <p:txBody>
          <a:bodyPr wrap="square" lIns="91440" tIns="45720" rIns="91440" bIns="45720" rtlCol="0" anchor="t">
            <a:spAutoFit/>
          </a:bodyPr>
          <a:lstStyle/>
          <a:p>
            <a:pPr algn="ctr"/>
            <a:r>
              <a:rPr lang="en-US" sz="2400">
                <a:latin typeface="+mj-lt"/>
                <a:hlinkClick r:id="rId5"/>
              </a:rPr>
              <a:t>Records</a:t>
            </a:r>
            <a:endParaRPr lang="en-US" sz="2400">
              <a:latin typeface="+mj-lt"/>
            </a:endParaRPr>
          </a:p>
        </p:txBody>
      </p:sp>
    </p:spTree>
    <p:extLst>
      <p:ext uri="{BB962C8B-B14F-4D97-AF65-F5344CB8AC3E}">
        <p14:creationId xmlns:p14="http://schemas.microsoft.com/office/powerpoint/2010/main" val="28155316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fade">
                                      <p:cBhvr>
                                        <p:cTn id="12"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9CA8FDB-8E14-E4C4-CC52-0BDD1FEF8DC6}"/>
              </a:ext>
            </a:extLst>
          </p:cNvPr>
          <p:cNvSpPr txBox="1"/>
          <p:nvPr/>
        </p:nvSpPr>
        <p:spPr>
          <a:xfrm>
            <a:off x="1030982" y="1035752"/>
            <a:ext cx="10441172" cy="4555093"/>
          </a:xfrm>
          <a:prstGeom prst="rect">
            <a:avLst/>
          </a:prstGeom>
          <a:noFill/>
        </p:spPr>
        <p:txBody>
          <a:bodyPr wrap="square" lIns="91440" tIns="45720" rIns="91440" bIns="45720" rtlCol="0" anchor="t">
            <a:spAutoFit/>
          </a:bodyPr>
          <a:lstStyle/>
          <a:p>
            <a:pPr marL="285750" indent="-285750" algn="l">
              <a:buFont typeface="Arial"/>
              <a:buChar char="•"/>
            </a:pPr>
            <a:r>
              <a:rPr lang="en-US" sz="1600">
                <a:solidFill>
                  <a:srgbClr val="000000"/>
                </a:solidFill>
                <a:latin typeface="+mj-lt"/>
              </a:rPr>
              <a:t>Information classification is a tool used to help identify the </a:t>
            </a:r>
            <a:r>
              <a:rPr lang="en-US" sz="1600" i="1" u="sng">
                <a:solidFill>
                  <a:srgbClr val="000000"/>
                </a:solidFill>
                <a:latin typeface="+mj-lt"/>
              </a:rPr>
              <a:t>level of sensitivity or confidentiality</a:t>
            </a:r>
            <a:r>
              <a:rPr lang="en-US" sz="1600" u="sng">
                <a:solidFill>
                  <a:srgbClr val="000000"/>
                </a:solidFill>
                <a:latin typeface="+mj-lt"/>
              </a:rPr>
              <a:t> </a:t>
            </a:r>
            <a:r>
              <a:rPr lang="en-US" sz="1600">
                <a:solidFill>
                  <a:srgbClr val="000000"/>
                </a:solidFill>
                <a:latin typeface="+mj-lt"/>
              </a:rPr>
              <a:t>of a dataset, document, or information system</a:t>
            </a:r>
            <a:endParaRPr lang="en-US" sz="1600">
              <a:solidFill>
                <a:srgbClr val="000000"/>
              </a:solidFill>
              <a:latin typeface="+mj-lt"/>
              <a:cs typeface="Calibri Light"/>
            </a:endParaRPr>
          </a:p>
          <a:p>
            <a:pPr marL="742950" lvl="1" indent="-285750">
              <a:buFont typeface="Arial"/>
              <a:buChar char="•"/>
            </a:pPr>
            <a:r>
              <a:rPr lang="en-US" sz="1600">
                <a:solidFill>
                  <a:srgbClr val="000000"/>
                </a:solidFill>
                <a:latin typeface="+mj-lt"/>
                <a:cs typeface="Calibri Light"/>
              </a:rPr>
              <a:t>Sensitivity: level of risk to which an asset exposes an agency; risk scales directly with sensitivity</a:t>
            </a:r>
          </a:p>
          <a:p>
            <a:pPr marL="742950" lvl="1" indent="-285750">
              <a:buFont typeface="Arial"/>
              <a:buChar char="•"/>
            </a:pPr>
            <a:r>
              <a:rPr lang="en-US" sz="1600">
                <a:solidFill>
                  <a:srgbClr val="000000"/>
                </a:solidFill>
                <a:latin typeface="+mj-lt"/>
                <a:cs typeface="Calibri Light"/>
              </a:rPr>
              <a:t>Confidentiality: who has access to an asset</a:t>
            </a:r>
            <a:endParaRPr lang="en-US" sz="1600">
              <a:solidFill>
                <a:srgbClr val="000000"/>
              </a:solidFill>
              <a:latin typeface="+mj-lt"/>
            </a:endParaRPr>
          </a:p>
          <a:p>
            <a:pPr algn="l"/>
            <a:endParaRPr lang="en-US" sz="1600">
              <a:solidFill>
                <a:srgbClr val="000000"/>
              </a:solidFill>
              <a:latin typeface="+mj-lt"/>
              <a:cs typeface="Calibri Light"/>
            </a:endParaRPr>
          </a:p>
          <a:p>
            <a:pPr marL="285750" indent="-285750">
              <a:buFont typeface="Arial"/>
              <a:buChar char="•"/>
            </a:pPr>
            <a:r>
              <a:rPr lang="en-US" sz="1600" b="1">
                <a:solidFill>
                  <a:srgbClr val="000000"/>
                </a:solidFill>
                <a:latin typeface="+mj-lt"/>
                <a:cs typeface="Calibri Light"/>
              </a:rPr>
              <a:t>Agencies can always apply a greater level of protection and control based on their individual needs</a:t>
            </a:r>
            <a:endParaRPr lang="en-US" sz="1600" b="1" i="0" u="none" strike="noStrike" baseline="0">
              <a:solidFill>
                <a:srgbClr val="000000"/>
              </a:solidFill>
              <a:latin typeface="+mj-lt"/>
              <a:cs typeface="Calibri Light"/>
            </a:endParaRPr>
          </a:p>
          <a:p>
            <a:endParaRPr lang="en-US" sz="1600">
              <a:solidFill>
                <a:srgbClr val="000000"/>
              </a:solidFill>
              <a:latin typeface="+mj-lt"/>
              <a:cs typeface="Calibri Light"/>
            </a:endParaRPr>
          </a:p>
          <a:p>
            <a:pPr marL="285750" indent="-285750">
              <a:buFont typeface="Arial"/>
              <a:buChar char="•"/>
            </a:pPr>
            <a:r>
              <a:rPr lang="en-US" sz="1600">
                <a:solidFill>
                  <a:srgbClr val="000000"/>
                </a:solidFill>
                <a:latin typeface="+mj-lt"/>
              </a:rPr>
              <a:t>The sensitivity and confidentiality classification of an information asset helps to determine the system security needs for technology systems that contain information of specific classifications</a:t>
            </a:r>
            <a:endParaRPr lang="en-US" sz="1600">
              <a:solidFill>
                <a:srgbClr val="000000"/>
              </a:solidFill>
              <a:latin typeface="+mj-lt"/>
              <a:cs typeface="Calibri Light"/>
            </a:endParaRPr>
          </a:p>
          <a:p>
            <a:pPr marL="742950" lvl="1" indent="-285750">
              <a:buFont typeface="Arial"/>
              <a:buChar char="•"/>
            </a:pPr>
            <a:r>
              <a:rPr lang="en-US" sz="1600">
                <a:solidFill>
                  <a:srgbClr val="000000"/>
                </a:solidFill>
                <a:latin typeface="+mj-lt"/>
              </a:rPr>
              <a:t>For example, an information system containing the most sensitive assets will require significantly more access and technical controls than a system that contains less sensitive information assets</a:t>
            </a:r>
            <a:endParaRPr lang="en-US" sz="1600">
              <a:solidFill>
                <a:srgbClr val="000000"/>
              </a:solidFill>
              <a:latin typeface="+mj-lt"/>
              <a:cs typeface="Calibri Light"/>
            </a:endParaRPr>
          </a:p>
          <a:p>
            <a:endParaRPr lang="en-US" sz="1600">
              <a:solidFill>
                <a:srgbClr val="000000"/>
              </a:solidFill>
              <a:latin typeface="+mj-lt"/>
              <a:cs typeface="Calibri Light"/>
            </a:endParaRPr>
          </a:p>
          <a:p>
            <a:pPr marL="285750" indent="-285750">
              <a:buFont typeface="Arial"/>
              <a:buChar char="•"/>
            </a:pPr>
            <a:r>
              <a:rPr lang="en-US" sz="1600">
                <a:solidFill>
                  <a:srgbClr val="000000"/>
                </a:solidFill>
                <a:latin typeface="Calibri Light"/>
                <a:cs typeface="Calibri Light"/>
              </a:rPr>
              <a:t>Information classification is a baseline step in identifying and protecting confidential data and information resources. Information classification does not replace the need for privacy controls and governance in place to ensure that sensitive information is not released inappropriately.</a:t>
            </a:r>
            <a:endParaRPr lang="en-US" sz="1600">
              <a:solidFill>
                <a:srgbClr val="000000"/>
              </a:solidFill>
              <a:latin typeface="Calibri" panose="020F0502020204030204"/>
              <a:cs typeface="Calibri"/>
            </a:endParaRPr>
          </a:p>
          <a:p>
            <a:pPr marL="742950" lvl="1" indent="-285750">
              <a:buFont typeface="Arial"/>
              <a:buChar char="•"/>
            </a:pPr>
            <a:r>
              <a:rPr lang="en-US" sz="1600">
                <a:solidFill>
                  <a:srgbClr val="000000"/>
                </a:solidFill>
                <a:latin typeface="Calibri Light"/>
                <a:cs typeface="Calibri Light"/>
              </a:rPr>
              <a:t>As an example, a dataset may be Level 3 but still have </a:t>
            </a:r>
            <a:r>
              <a:rPr lang="en-US" sz="1600" b="1">
                <a:solidFill>
                  <a:srgbClr val="000000"/>
                </a:solidFill>
                <a:latin typeface="Calibri Light"/>
                <a:cs typeface="Calibri Light"/>
              </a:rPr>
              <a:t>privacy protections or additional controls</a:t>
            </a:r>
            <a:r>
              <a:rPr lang="en-US" sz="1600">
                <a:solidFill>
                  <a:srgbClr val="000000"/>
                </a:solidFill>
                <a:latin typeface="Calibri Light"/>
                <a:cs typeface="Calibri Light"/>
              </a:rPr>
              <a:t> as determined by the agency, due to the sensitivity of the information or identified risks should the information be shared inappropriately.</a:t>
            </a:r>
            <a:endParaRPr lang="en-US" sz="1600">
              <a:cs typeface="Calibri"/>
            </a:endParaRPr>
          </a:p>
          <a:p>
            <a:pPr algn="l"/>
            <a:endParaRPr lang="en-US" sz="1800" b="0" i="0" u="none" strike="noStrike" baseline="0">
              <a:solidFill>
                <a:srgbClr val="000000"/>
              </a:solidFill>
              <a:latin typeface="Arial" panose="020B0604020202020204" pitchFamily="34" charset="0"/>
            </a:endParaRPr>
          </a:p>
        </p:txBody>
      </p:sp>
      <p:sp>
        <p:nvSpPr>
          <p:cNvPr id="3" name="Slide Number Placeholder 2">
            <a:extLst>
              <a:ext uri="{FF2B5EF4-FFF2-40B4-BE49-F238E27FC236}">
                <a16:creationId xmlns:a16="http://schemas.microsoft.com/office/drawing/2014/main" id="{199BC15A-9E0B-B9F3-A086-681A53DF663D}"/>
              </a:ext>
            </a:extLst>
          </p:cNvPr>
          <p:cNvSpPr>
            <a:spLocks noGrp="1"/>
          </p:cNvSpPr>
          <p:nvPr>
            <p:ph type="sldNum" sz="quarter" idx="12"/>
          </p:nvPr>
        </p:nvSpPr>
        <p:spPr>
          <a:xfrm>
            <a:off x="8586745" y="6420144"/>
            <a:ext cx="2743200" cy="365125"/>
          </a:xfrm>
        </p:spPr>
        <p:txBody>
          <a:bodyPr/>
          <a:lstStyle/>
          <a:p>
            <a:fld id="{1C5ED8C0-77E5-404B-BF87-0C023BCE5044}" type="slidenum">
              <a:rPr lang="en-US" smtClean="0"/>
              <a:t>19</a:t>
            </a:fld>
            <a:endParaRPr lang="en-US"/>
          </a:p>
        </p:txBody>
      </p:sp>
      <p:sp>
        <p:nvSpPr>
          <p:cNvPr id="6" name="TextBox 5">
            <a:extLst>
              <a:ext uri="{FF2B5EF4-FFF2-40B4-BE49-F238E27FC236}">
                <a16:creationId xmlns:a16="http://schemas.microsoft.com/office/drawing/2014/main" id="{36CCF0CD-0A2D-BC43-852E-1EFA45C202BF}"/>
              </a:ext>
            </a:extLst>
          </p:cNvPr>
          <p:cNvSpPr txBox="1"/>
          <p:nvPr/>
        </p:nvSpPr>
        <p:spPr>
          <a:xfrm>
            <a:off x="412229" y="255293"/>
            <a:ext cx="9811063" cy="523220"/>
          </a:xfrm>
          <a:prstGeom prst="rect">
            <a:avLst/>
          </a:prstGeom>
          <a:noFill/>
        </p:spPr>
        <p:txBody>
          <a:bodyPr wrap="square" rtlCol="0">
            <a:spAutoFit/>
          </a:bodyPr>
          <a:lstStyle/>
          <a:p>
            <a:r>
              <a:rPr lang="en-US" sz="2800">
                <a:latin typeface="+mj-lt"/>
              </a:rPr>
              <a:t>In practical terms…</a:t>
            </a:r>
          </a:p>
        </p:txBody>
      </p:sp>
      <p:cxnSp>
        <p:nvCxnSpPr>
          <p:cNvPr id="7" name="Straight Connector 6">
            <a:extLst>
              <a:ext uri="{FF2B5EF4-FFF2-40B4-BE49-F238E27FC236}">
                <a16:creationId xmlns:a16="http://schemas.microsoft.com/office/drawing/2014/main" id="{D9DF86BD-E665-4392-2C23-5D7B39EBEDD1}"/>
              </a:ext>
            </a:extLst>
          </p:cNvPr>
          <p:cNvCxnSpPr/>
          <p:nvPr/>
        </p:nvCxnSpPr>
        <p:spPr>
          <a:xfrm>
            <a:off x="52466" y="822006"/>
            <a:ext cx="12079574" cy="0"/>
          </a:xfrm>
          <a:prstGeom prst="line">
            <a:avLst/>
          </a:prstGeom>
        </p:spPr>
        <p:style>
          <a:lnRef idx="1">
            <a:schemeClr val="accent1"/>
          </a:lnRef>
          <a:fillRef idx="0">
            <a:schemeClr val="accent1"/>
          </a:fillRef>
          <a:effectRef idx="0">
            <a:schemeClr val="accent1"/>
          </a:effectRef>
          <a:fontRef idx="minor">
            <a:schemeClr val="tx1"/>
          </a:fontRef>
        </p:style>
      </p:cxnSp>
      <p:pic>
        <p:nvPicPr>
          <p:cNvPr id="8" name="Picture 2" descr="image">
            <a:extLst>
              <a:ext uri="{FF2B5EF4-FFF2-40B4-BE49-F238E27FC236}">
                <a16:creationId xmlns:a16="http://schemas.microsoft.com/office/drawing/2014/main" id="{F6890EAB-C60C-B6A9-18A0-7E9F7364FD5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03567" y="6041036"/>
            <a:ext cx="728473" cy="771993"/>
          </a:xfrm>
          <a:prstGeom prst="ellipse">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321097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9CA8FDB-8E14-E4C4-CC52-0BDD1FEF8DC6}"/>
              </a:ext>
            </a:extLst>
          </p:cNvPr>
          <p:cNvSpPr txBox="1"/>
          <p:nvPr/>
        </p:nvSpPr>
        <p:spPr>
          <a:xfrm>
            <a:off x="1243880" y="1313933"/>
            <a:ext cx="10441172" cy="4462760"/>
          </a:xfrm>
          <a:prstGeom prst="rect">
            <a:avLst/>
          </a:prstGeom>
          <a:noFill/>
        </p:spPr>
        <p:txBody>
          <a:bodyPr wrap="square" lIns="91440" tIns="45720" rIns="91440" bIns="45720" rtlCol="0" anchor="t">
            <a:spAutoFit/>
          </a:bodyPr>
          <a:lstStyle/>
          <a:p>
            <a:pPr marL="285750" indent="-285750">
              <a:buClr>
                <a:schemeClr val="accent1"/>
              </a:buClr>
              <a:buFont typeface="Arial" panose="020B0604020202020204" pitchFamily="34" charset="0"/>
              <a:buChar char="•"/>
            </a:pPr>
            <a:r>
              <a:rPr lang="en-US" sz="2000">
                <a:latin typeface="+mj-lt"/>
              </a:rPr>
              <a:t>What - overview of the information asset classification policy</a:t>
            </a:r>
          </a:p>
          <a:p>
            <a:pPr marL="1005840" lvl="2" indent="-182880">
              <a:buClr>
                <a:schemeClr val="accent1"/>
              </a:buClr>
              <a:buFont typeface="Arial" panose="020B0604020202020204" pitchFamily="34" charset="0"/>
              <a:buChar char="•"/>
            </a:pPr>
            <a:r>
              <a:rPr lang="en-US">
                <a:latin typeface="+mj-lt"/>
              </a:rPr>
              <a:t>What is an information asset</a:t>
            </a:r>
          </a:p>
          <a:p>
            <a:pPr marL="1005840" lvl="2" indent="-182880">
              <a:buClr>
                <a:schemeClr val="accent1"/>
              </a:buClr>
              <a:buFont typeface="Arial" panose="020B0604020202020204" pitchFamily="34" charset="0"/>
              <a:buChar char="•"/>
            </a:pPr>
            <a:r>
              <a:rPr lang="en-US">
                <a:latin typeface="+mj-lt"/>
                <a:cs typeface="Calibri" panose="020F0502020204030204"/>
              </a:rPr>
              <a:t>What is information asset classification</a:t>
            </a:r>
          </a:p>
          <a:p>
            <a:pPr marL="1005840" lvl="2" indent="-182880">
              <a:buClr>
                <a:schemeClr val="accent1"/>
              </a:buClr>
              <a:buFont typeface="Arial" panose="020B0604020202020204" pitchFamily="34" charset="0"/>
              <a:buChar char="•"/>
            </a:pPr>
            <a:r>
              <a:rPr lang="en-US">
                <a:latin typeface="+mj-lt"/>
              </a:rPr>
              <a:t>The role of confidentiality and sensitivity in information classification </a:t>
            </a:r>
            <a:endParaRPr lang="en-US">
              <a:latin typeface="+mj-lt"/>
              <a:cs typeface="Calibri Light"/>
            </a:endParaRPr>
          </a:p>
          <a:p>
            <a:pPr marL="285750" indent="-285750">
              <a:buClr>
                <a:schemeClr val="accent1"/>
              </a:buClr>
              <a:buFont typeface="Arial" panose="020B0604020202020204" pitchFamily="34" charset="0"/>
              <a:buChar char="•"/>
            </a:pPr>
            <a:r>
              <a:rPr lang="en-US" sz="2000">
                <a:latin typeface="+mj-lt"/>
                <a:cs typeface="Calibri Light" panose="020F0302020204030204"/>
              </a:rPr>
              <a:t>When – when did the policy take effect</a:t>
            </a:r>
          </a:p>
          <a:p>
            <a:pPr marL="285750" indent="-285750">
              <a:buClr>
                <a:schemeClr val="accent1"/>
              </a:buClr>
              <a:buFont typeface="Arial" panose="020B0604020202020204" pitchFamily="34" charset="0"/>
              <a:buChar char="•"/>
            </a:pPr>
            <a:r>
              <a:rPr lang="en-US" sz="2000">
                <a:latin typeface="+mj-lt"/>
                <a:cs typeface="Calibri Light" panose="020F0302020204030204"/>
              </a:rPr>
              <a:t>Who - who is impacted by this policy</a:t>
            </a:r>
          </a:p>
          <a:p>
            <a:pPr marL="285750" indent="-285750">
              <a:buClr>
                <a:schemeClr val="accent1"/>
              </a:buClr>
              <a:buFont typeface="Arial" panose="020B0604020202020204" pitchFamily="34" charset="0"/>
              <a:buChar char="•"/>
            </a:pPr>
            <a:r>
              <a:rPr lang="en-US" sz="2000">
                <a:latin typeface="+mj-lt"/>
              </a:rPr>
              <a:t>Why</a:t>
            </a:r>
            <a:r>
              <a:rPr lang="en-US" sz="2000">
                <a:latin typeface="+mj-lt"/>
                <a:cs typeface="Calibri Light"/>
              </a:rPr>
              <a:t> - t</a:t>
            </a:r>
            <a:r>
              <a:rPr lang="en-US" sz="2000">
                <a:latin typeface="+mj-lt"/>
              </a:rPr>
              <a:t>he benefits of this policy</a:t>
            </a:r>
          </a:p>
          <a:p>
            <a:pPr marL="285750" indent="-285750">
              <a:buClr>
                <a:schemeClr val="accent1"/>
              </a:buClr>
              <a:buFont typeface="Arial" panose="020B0604020202020204" pitchFamily="34" charset="0"/>
              <a:buChar char="•"/>
            </a:pPr>
            <a:r>
              <a:rPr lang="en-US" sz="2000">
                <a:latin typeface="+mj-lt"/>
              </a:rPr>
              <a:t>Where – the scope of the policy</a:t>
            </a:r>
          </a:p>
          <a:p>
            <a:pPr marL="285750" indent="-285750">
              <a:buClr>
                <a:schemeClr val="accent1"/>
              </a:buClr>
              <a:buFont typeface="Arial" panose="020B0604020202020204" pitchFamily="34" charset="0"/>
              <a:buChar char="•"/>
            </a:pPr>
            <a:r>
              <a:rPr lang="en-US" sz="2000">
                <a:latin typeface="+mj-lt"/>
              </a:rPr>
              <a:t>How - t</a:t>
            </a:r>
            <a:r>
              <a:rPr lang="en-US" sz="2000">
                <a:latin typeface="+mj-lt"/>
                <a:cs typeface="Calibri Light" panose="020F0302020204030204"/>
              </a:rPr>
              <a:t>he nitty-gritty details on how to implement this policy</a:t>
            </a:r>
          </a:p>
          <a:p>
            <a:pPr marL="1005840" lvl="2" indent="-182880">
              <a:buClr>
                <a:schemeClr val="accent1"/>
              </a:buClr>
              <a:buFont typeface="Arial" panose="020B0604020202020204" pitchFamily="34" charset="0"/>
              <a:buChar char="•"/>
            </a:pPr>
            <a:r>
              <a:rPr lang="en-US">
                <a:latin typeface="+mj-lt"/>
              </a:rPr>
              <a:t>How to classify information assets</a:t>
            </a:r>
          </a:p>
          <a:p>
            <a:pPr marL="1005840" lvl="2" indent="-182880">
              <a:buClr>
                <a:schemeClr val="accent1"/>
              </a:buClr>
              <a:buFont typeface="Arial" panose="020B0604020202020204" pitchFamily="34" charset="0"/>
              <a:buChar char="•"/>
            </a:pPr>
            <a:r>
              <a:rPr lang="en-US">
                <a:latin typeface="+mj-lt"/>
              </a:rPr>
              <a:t>How to classify M365 documents using sensitivity labeling </a:t>
            </a:r>
            <a:endParaRPr lang="en-US">
              <a:latin typeface="+mj-lt"/>
              <a:cs typeface="Calibri Light"/>
            </a:endParaRPr>
          </a:p>
          <a:p>
            <a:pPr marL="1005840" lvl="3" indent="-182880">
              <a:buClr>
                <a:schemeClr val="accent1"/>
              </a:buClr>
              <a:buFont typeface="Arial" panose="020B0604020202020204" pitchFamily="34" charset="0"/>
              <a:buChar char="•"/>
            </a:pPr>
            <a:r>
              <a:rPr lang="en-US">
                <a:latin typeface="+mj-lt"/>
                <a:cs typeface="Calibri Light"/>
              </a:rPr>
              <a:t>Best practices/recommendations</a:t>
            </a:r>
          </a:p>
          <a:p>
            <a:pPr marL="1005840" lvl="2" indent="-182880">
              <a:buClr>
                <a:schemeClr val="accent1"/>
              </a:buClr>
              <a:buFont typeface="Arial" panose="020B0604020202020204" pitchFamily="34" charset="0"/>
              <a:buChar char="•"/>
            </a:pPr>
            <a:r>
              <a:rPr lang="en-US">
                <a:latin typeface="+mj-lt"/>
              </a:rPr>
              <a:t>Metrics/tracking </a:t>
            </a:r>
            <a:endParaRPr lang="en-US">
              <a:latin typeface="+mj-lt"/>
              <a:cs typeface="Calibri Light" panose="020F0302020204030204"/>
            </a:endParaRPr>
          </a:p>
          <a:p>
            <a:pPr marL="285750" indent="-285750">
              <a:buClr>
                <a:schemeClr val="accent1"/>
              </a:buClr>
              <a:buFont typeface="Arial" panose="020B0604020202020204" pitchFamily="34" charset="0"/>
              <a:buChar char="•"/>
            </a:pPr>
            <a:r>
              <a:rPr lang="en-US" sz="2000" b="1" i="1">
                <a:latin typeface="+mj-lt"/>
              </a:rPr>
              <a:t>Extra! </a:t>
            </a:r>
          </a:p>
          <a:p>
            <a:pPr marL="1200150" lvl="2" indent="-285750">
              <a:buClr>
                <a:schemeClr val="accent1"/>
              </a:buClr>
              <a:buFont typeface="Arial" panose="020B0604020202020204" pitchFamily="34" charset="0"/>
              <a:buChar char="•"/>
            </a:pPr>
            <a:r>
              <a:rPr lang="en-US">
                <a:latin typeface="+mj-lt"/>
              </a:rPr>
              <a:t>Links to resources</a:t>
            </a:r>
          </a:p>
        </p:txBody>
      </p:sp>
      <p:sp>
        <p:nvSpPr>
          <p:cNvPr id="3" name="Slide Number Placeholder 2">
            <a:extLst>
              <a:ext uri="{FF2B5EF4-FFF2-40B4-BE49-F238E27FC236}">
                <a16:creationId xmlns:a16="http://schemas.microsoft.com/office/drawing/2014/main" id="{5BF88887-58AA-2D24-63ED-84008C4C2545}"/>
              </a:ext>
            </a:extLst>
          </p:cNvPr>
          <p:cNvSpPr>
            <a:spLocks noGrp="1"/>
          </p:cNvSpPr>
          <p:nvPr>
            <p:ph type="sldNum" sz="quarter" idx="12"/>
          </p:nvPr>
        </p:nvSpPr>
        <p:spPr/>
        <p:txBody>
          <a:bodyPr/>
          <a:lstStyle/>
          <a:p>
            <a:fld id="{1C5ED8C0-77E5-404B-BF87-0C023BCE5044}" type="slidenum">
              <a:rPr lang="en-US" smtClean="0"/>
              <a:t>2</a:t>
            </a:fld>
            <a:endParaRPr lang="en-US"/>
          </a:p>
        </p:txBody>
      </p:sp>
      <p:pic>
        <p:nvPicPr>
          <p:cNvPr id="5" name="Picture 2" descr="image">
            <a:extLst>
              <a:ext uri="{FF2B5EF4-FFF2-40B4-BE49-F238E27FC236}">
                <a16:creationId xmlns:a16="http://schemas.microsoft.com/office/drawing/2014/main" id="{D5E76590-0C96-B997-ACE0-83B357E3DDE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03567" y="6041036"/>
            <a:ext cx="728473" cy="771993"/>
          </a:xfrm>
          <a:prstGeom prst="ellipse">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B21D8C6B-A1D5-2320-AF68-681AF715D397}"/>
              </a:ext>
            </a:extLst>
          </p:cNvPr>
          <p:cNvSpPr txBox="1"/>
          <p:nvPr/>
        </p:nvSpPr>
        <p:spPr>
          <a:xfrm>
            <a:off x="202084" y="229637"/>
            <a:ext cx="10938929" cy="523220"/>
          </a:xfrm>
          <a:prstGeom prst="rect">
            <a:avLst/>
          </a:prstGeom>
          <a:noFill/>
        </p:spPr>
        <p:txBody>
          <a:bodyPr wrap="square" rtlCol="0">
            <a:spAutoFit/>
          </a:bodyPr>
          <a:lstStyle/>
          <a:p>
            <a:pPr lvl="1"/>
            <a:r>
              <a:rPr lang="en-US" sz="2800">
                <a:latin typeface="+mj-lt"/>
              </a:rPr>
              <a:t>The 5 W’s of the </a:t>
            </a:r>
            <a:r>
              <a:rPr lang="en-US" sz="2800">
                <a:latin typeface="+mj-lt"/>
                <a:hlinkClick r:id="rId4"/>
              </a:rPr>
              <a:t>Information Asset Classification Policy </a:t>
            </a:r>
            <a:r>
              <a:rPr lang="en-US" sz="2800">
                <a:latin typeface="+mj-lt"/>
              </a:rPr>
              <a:t>(107-004-050)</a:t>
            </a:r>
            <a:endParaRPr lang="en-US" sz="2800"/>
          </a:p>
        </p:txBody>
      </p:sp>
      <p:cxnSp>
        <p:nvCxnSpPr>
          <p:cNvPr id="9" name="Straight Connector 8">
            <a:extLst>
              <a:ext uri="{FF2B5EF4-FFF2-40B4-BE49-F238E27FC236}">
                <a16:creationId xmlns:a16="http://schemas.microsoft.com/office/drawing/2014/main" id="{2DDBE05C-3A85-2292-15BD-18631FC29F2A}"/>
              </a:ext>
            </a:extLst>
          </p:cNvPr>
          <p:cNvCxnSpPr/>
          <p:nvPr/>
        </p:nvCxnSpPr>
        <p:spPr>
          <a:xfrm>
            <a:off x="52466" y="822006"/>
            <a:ext cx="12079574"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0159346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9CA8FDB-8E14-E4C4-CC52-0BDD1FEF8DC6}"/>
              </a:ext>
            </a:extLst>
          </p:cNvPr>
          <p:cNvSpPr txBox="1"/>
          <p:nvPr/>
        </p:nvSpPr>
        <p:spPr>
          <a:xfrm>
            <a:off x="967491" y="967773"/>
            <a:ext cx="10441172" cy="5447645"/>
          </a:xfrm>
          <a:prstGeom prst="rect">
            <a:avLst/>
          </a:prstGeom>
          <a:noFill/>
        </p:spPr>
        <p:txBody>
          <a:bodyPr wrap="square" lIns="91440" tIns="45720" rIns="91440" bIns="45720" rtlCol="0" anchor="t">
            <a:spAutoFit/>
          </a:bodyPr>
          <a:lstStyle/>
          <a:p>
            <a:pPr marL="285750" indent="-285750">
              <a:buFont typeface="Arial" panose="020B0604020202020204" pitchFamily="34" charset="0"/>
              <a:buChar char="•"/>
            </a:pPr>
            <a:r>
              <a:rPr lang="en-US" sz="2400" b="1">
                <a:solidFill>
                  <a:srgbClr val="000000"/>
                </a:solidFill>
                <a:latin typeface="+mj-lt"/>
              </a:rPr>
              <a:t>Consistent and Equitable Information Sharing</a:t>
            </a:r>
            <a:endParaRPr lang="en-US" sz="2400" b="1">
              <a:solidFill>
                <a:srgbClr val="000000"/>
              </a:solidFill>
              <a:latin typeface="+mj-lt"/>
              <a:cs typeface="Calibri Light"/>
            </a:endParaRPr>
          </a:p>
          <a:p>
            <a:pPr marL="742950" lvl="1" indent="-285750">
              <a:buFont typeface="Arial" panose="020B0604020202020204" pitchFamily="34" charset="0"/>
              <a:buChar char="•"/>
            </a:pPr>
            <a:r>
              <a:rPr lang="en-US">
                <a:solidFill>
                  <a:srgbClr val="000000"/>
                </a:solidFill>
                <a:latin typeface="+mj-lt"/>
              </a:rPr>
              <a:t>Clear and consistent guidelines across all state agencies</a:t>
            </a:r>
            <a:endParaRPr lang="en-US">
              <a:cs typeface="Calibri" panose="020F0502020204030204"/>
            </a:endParaRPr>
          </a:p>
          <a:p>
            <a:pPr marL="285750" indent="-285750">
              <a:buFont typeface="Arial" panose="020B0604020202020204" pitchFamily="34" charset="0"/>
              <a:buChar char="•"/>
            </a:pPr>
            <a:r>
              <a:rPr lang="en-US" sz="2400" b="1">
                <a:solidFill>
                  <a:srgbClr val="000000"/>
                </a:solidFill>
                <a:latin typeface="+mj-lt"/>
              </a:rPr>
              <a:t>Easy and Secure Inter- and Intra-Agency Collaboration</a:t>
            </a:r>
            <a:endParaRPr lang="en-US" b="1">
              <a:solidFill>
                <a:srgbClr val="000000"/>
              </a:solidFill>
              <a:latin typeface="Calibri" panose="020F0502020204030204"/>
              <a:cs typeface="Calibri" panose="020F0502020204030204"/>
            </a:endParaRPr>
          </a:p>
          <a:p>
            <a:pPr marL="742950" lvl="1" indent="-285750">
              <a:buFont typeface="Arial" panose="020B0604020202020204" pitchFamily="34" charset="0"/>
              <a:buChar char="•"/>
            </a:pPr>
            <a:r>
              <a:rPr lang="en-US">
                <a:solidFill>
                  <a:srgbClr val="000000"/>
                </a:solidFill>
                <a:latin typeface="+mj-lt"/>
              </a:rPr>
              <a:t>The classification is embedded in the document</a:t>
            </a:r>
            <a:endParaRPr lang="en-US">
              <a:solidFill>
                <a:srgbClr val="000000"/>
              </a:solidFill>
              <a:latin typeface="Calibri" panose="020F0502020204030204"/>
              <a:cs typeface="Calibri" panose="020F0502020204030204"/>
            </a:endParaRPr>
          </a:p>
          <a:p>
            <a:pPr marL="742950" lvl="1" indent="-285750">
              <a:buFont typeface="Arial" panose="020B0604020202020204" pitchFamily="34" charset="0"/>
              <a:buChar char="•"/>
            </a:pPr>
            <a:r>
              <a:rPr lang="en-US">
                <a:solidFill>
                  <a:srgbClr val="000000"/>
                </a:solidFill>
                <a:latin typeface="+mj-lt"/>
              </a:rPr>
              <a:t>Supports</a:t>
            </a:r>
            <a:r>
              <a:rPr lang="en-US">
                <a:solidFill>
                  <a:srgbClr val="000000"/>
                </a:solidFill>
                <a:latin typeface="+mj-lt"/>
                <a:cs typeface="Calibri Light"/>
              </a:rPr>
              <a:t> cross-agency Teams collaborations</a:t>
            </a:r>
            <a:endParaRPr lang="en-US">
              <a:solidFill>
                <a:srgbClr val="000000"/>
              </a:solidFill>
              <a:latin typeface="Calibri" panose="020F0502020204030204"/>
              <a:cs typeface="Calibri" panose="020F0502020204030204"/>
            </a:endParaRPr>
          </a:p>
          <a:p>
            <a:pPr marL="285750" indent="-285750">
              <a:buFont typeface="Arial" panose="020B0604020202020204" pitchFamily="34" charset="0"/>
              <a:buChar char="•"/>
            </a:pPr>
            <a:r>
              <a:rPr lang="en-US" sz="2400" b="1">
                <a:solidFill>
                  <a:srgbClr val="000000"/>
                </a:solidFill>
                <a:latin typeface="+mj-lt"/>
              </a:rPr>
              <a:t>Continuity of Operations and Authorship</a:t>
            </a:r>
            <a:endParaRPr lang="en-US" sz="2400" b="1">
              <a:solidFill>
                <a:srgbClr val="000000"/>
              </a:solidFill>
              <a:latin typeface="+mj-lt"/>
              <a:cs typeface="Calibri Light"/>
            </a:endParaRPr>
          </a:p>
          <a:p>
            <a:pPr marL="742950" lvl="1" indent="-285750">
              <a:buFont typeface="Arial" panose="020B0604020202020204" pitchFamily="34" charset="0"/>
              <a:buChar char="•"/>
            </a:pPr>
            <a:r>
              <a:rPr lang="en-US">
                <a:solidFill>
                  <a:srgbClr val="000000"/>
                </a:solidFill>
                <a:latin typeface="+mj-lt"/>
                <a:cs typeface="Calibri Light"/>
              </a:rPr>
              <a:t>Even if the original author of the document cannot be consulted, the sensitivity of an information asset is clear</a:t>
            </a:r>
          </a:p>
          <a:p>
            <a:pPr marL="285750" indent="-285750">
              <a:buFont typeface="Arial" panose="020B0604020202020204" pitchFamily="34" charset="0"/>
              <a:buChar char="•"/>
            </a:pPr>
            <a:r>
              <a:rPr lang="en-US" sz="2400" b="1">
                <a:solidFill>
                  <a:srgbClr val="000000"/>
                </a:solidFill>
                <a:latin typeface="+mj-lt"/>
                <a:cs typeface="Calibri Light"/>
              </a:rPr>
              <a:t>Risk</a:t>
            </a:r>
            <a:endParaRPr lang="en-US" sz="2400" b="1">
              <a:solidFill>
                <a:srgbClr val="000000"/>
              </a:solidFill>
              <a:latin typeface="+mj-lt"/>
            </a:endParaRPr>
          </a:p>
          <a:p>
            <a:pPr marL="742950" lvl="1" indent="-285750">
              <a:buFont typeface="Arial" panose="020B0604020202020204" pitchFamily="34" charset="0"/>
              <a:buChar char="•"/>
            </a:pPr>
            <a:r>
              <a:rPr lang="en-US">
                <a:solidFill>
                  <a:srgbClr val="000000"/>
                </a:solidFill>
                <a:latin typeface="+mj-lt"/>
                <a:cs typeface="Calibri Light"/>
              </a:rPr>
              <a:t>Simplifies risk evaluation and management</a:t>
            </a:r>
          </a:p>
          <a:p>
            <a:pPr marL="285750" indent="-285750">
              <a:buFont typeface="Arial" panose="020B0604020202020204" pitchFamily="34" charset="0"/>
              <a:buChar char="•"/>
            </a:pPr>
            <a:r>
              <a:rPr lang="en-US" sz="2400" b="1">
                <a:solidFill>
                  <a:srgbClr val="000000"/>
                </a:solidFill>
                <a:latin typeface="+mj-lt"/>
                <a:cs typeface="Calibri Light"/>
              </a:rPr>
              <a:t>Confidentiality</a:t>
            </a:r>
          </a:p>
          <a:p>
            <a:pPr marL="742950" lvl="1" indent="-285750">
              <a:buFont typeface="Arial" panose="020B0604020202020204" pitchFamily="34" charset="0"/>
              <a:buChar char="•"/>
            </a:pPr>
            <a:r>
              <a:rPr lang="en-US">
                <a:solidFill>
                  <a:srgbClr val="000000"/>
                </a:solidFill>
                <a:latin typeface="+mj-lt"/>
                <a:cs typeface="Calibri Light"/>
              </a:rPr>
              <a:t>Protects confidential information behind a standard system of access and controls</a:t>
            </a:r>
          </a:p>
          <a:p>
            <a:pPr marL="285750" indent="-285750">
              <a:buFont typeface="Arial" panose="020B0604020202020204" pitchFamily="34" charset="0"/>
              <a:buChar char="•"/>
            </a:pPr>
            <a:r>
              <a:rPr lang="en-US" sz="2400" b="1">
                <a:solidFill>
                  <a:srgbClr val="000000"/>
                </a:solidFill>
                <a:latin typeface="+mj-lt"/>
                <a:cs typeface="Calibri Light"/>
              </a:rPr>
              <a:t>Retention Schedules</a:t>
            </a:r>
          </a:p>
          <a:p>
            <a:pPr marL="742950" lvl="1" indent="-285750">
              <a:buFont typeface="Arial" panose="020B0604020202020204" pitchFamily="34" charset="0"/>
              <a:buChar char="•"/>
            </a:pPr>
            <a:r>
              <a:rPr lang="en-US">
                <a:solidFill>
                  <a:srgbClr val="000000"/>
                </a:solidFill>
                <a:latin typeface="+mj-lt"/>
                <a:cs typeface="Calibri Light"/>
              </a:rPr>
              <a:t>Allows for consistent retention across assets and simplifies asset reviews and updates</a:t>
            </a:r>
          </a:p>
          <a:p>
            <a:pPr marL="285750" indent="-285750">
              <a:buFont typeface="Arial" panose="020B0604020202020204" pitchFamily="34" charset="0"/>
              <a:buChar char="•"/>
            </a:pPr>
            <a:endParaRPr lang="en-US" sz="2400">
              <a:solidFill>
                <a:srgbClr val="000000"/>
              </a:solidFill>
              <a:latin typeface="+mj-lt"/>
              <a:cs typeface="Calibri Light"/>
            </a:endParaRPr>
          </a:p>
          <a:p>
            <a:pPr marL="742950" lvl="1" indent="-285750">
              <a:buFont typeface="Arial" panose="020B0604020202020204" pitchFamily="34" charset="0"/>
              <a:buChar char="•"/>
            </a:pPr>
            <a:endParaRPr lang="en-US">
              <a:solidFill>
                <a:srgbClr val="000000"/>
              </a:solidFill>
              <a:latin typeface="+mj-lt"/>
              <a:cs typeface="Calibri Light"/>
            </a:endParaRPr>
          </a:p>
          <a:p>
            <a:pPr lvl="1"/>
            <a:endParaRPr lang="en-US">
              <a:solidFill>
                <a:srgbClr val="000000"/>
              </a:solidFill>
              <a:latin typeface="+mj-lt"/>
              <a:cs typeface="Calibri Light"/>
            </a:endParaRPr>
          </a:p>
        </p:txBody>
      </p:sp>
      <p:sp>
        <p:nvSpPr>
          <p:cNvPr id="3" name="Slide Number Placeholder 2">
            <a:extLst>
              <a:ext uri="{FF2B5EF4-FFF2-40B4-BE49-F238E27FC236}">
                <a16:creationId xmlns:a16="http://schemas.microsoft.com/office/drawing/2014/main" id="{199BC15A-9E0B-B9F3-A086-681A53DF663D}"/>
              </a:ext>
            </a:extLst>
          </p:cNvPr>
          <p:cNvSpPr>
            <a:spLocks noGrp="1"/>
          </p:cNvSpPr>
          <p:nvPr>
            <p:ph type="sldNum" sz="quarter" idx="12"/>
          </p:nvPr>
        </p:nvSpPr>
        <p:spPr>
          <a:xfrm>
            <a:off x="8587547" y="6420144"/>
            <a:ext cx="2743200" cy="365125"/>
          </a:xfrm>
        </p:spPr>
        <p:txBody>
          <a:bodyPr/>
          <a:lstStyle/>
          <a:p>
            <a:fld id="{1C5ED8C0-77E5-404B-BF87-0C023BCE5044}" type="slidenum">
              <a:rPr lang="en-US" smtClean="0"/>
              <a:t>20</a:t>
            </a:fld>
            <a:endParaRPr lang="en-US"/>
          </a:p>
        </p:txBody>
      </p:sp>
      <p:sp>
        <p:nvSpPr>
          <p:cNvPr id="6" name="TextBox 5">
            <a:extLst>
              <a:ext uri="{FF2B5EF4-FFF2-40B4-BE49-F238E27FC236}">
                <a16:creationId xmlns:a16="http://schemas.microsoft.com/office/drawing/2014/main" id="{6BAA5EFB-84BE-6469-D83B-208D85862C2B}"/>
              </a:ext>
            </a:extLst>
          </p:cNvPr>
          <p:cNvSpPr txBox="1"/>
          <p:nvPr/>
        </p:nvSpPr>
        <p:spPr>
          <a:xfrm>
            <a:off x="412229" y="255293"/>
            <a:ext cx="9811063" cy="523220"/>
          </a:xfrm>
          <a:prstGeom prst="rect">
            <a:avLst/>
          </a:prstGeom>
          <a:noFill/>
        </p:spPr>
        <p:txBody>
          <a:bodyPr wrap="square" lIns="91440" tIns="45720" rIns="91440" bIns="45720" rtlCol="0" anchor="t">
            <a:spAutoFit/>
          </a:bodyPr>
          <a:lstStyle/>
          <a:p>
            <a:r>
              <a:rPr lang="en-US" sz="2800">
                <a:latin typeface="+mj-lt"/>
              </a:rPr>
              <a:t>Classifying assets is useful! Here's Why:</a:t>
            </a:r>
          </a:p>
        </p:txBody>
      </p:sp>
      <p:cxnSp>
        <p:nvCxnSpPr>
          <p:cNvPr id="7" name="Straight Connector 6">
            <a:extLst>
              <a:ext uri="{FF2B5EF4-FFF2-40B4-BE49-F238E27FC236}">
                <a16:creationId xmlns:a16="http://schemas.microsoft.com/office/drawing/2014/main" id="{3C7F7634-E394-100B-6FAF-825A329A8585}"/>
              </a:ext>
            </a:extLst>
          </p:cNvPr>
          <p:cNvCxnSpPr/>
          <p:nvPr/>
        </p:nvCxnSpPr>
        <p:spPr>
          <a:xfrm>
            <a:off x="52466" y="822006"/>
            <a:ext cx="12079574" cy="0"/>
          </a:xfrm>
          <a:prstGeom prst="line">
            <a:avLst/>
          </a:prstGeom>
        </p:spPr>
        <p:style>
          <a:lnRef idx="1">
            <a:schemeClr val="accent1"/>
          </a:lnRef>
          <a:fillRef idx="0">
            <a:schemeClr val="accent1"/>
          </a:fillRef>
          <a:effectRef idx="0">
            <a:schemeClr val="accent1"/>
          </a:effectRef>
          <a:fontRef idx="minor">
            <a:schemeClr val="tx1"/>
          </a:fontRef>
        </p:style>
      </p:cxnSp>
      <p:pic>
        <p:nvPicPr>
          <p:cNvPr id="8" name="Picture 2" descr="image">
            <a:extLst>
              <a:ext uri="{FF2B5EF4-FFF2-40B4-BE49-F238E27FC236}">
                <a16:creationId xmlns:a16="http://schemas.microsoft.com/office/drawing/2014/main" id="{23ECC675-ED93-474F-0EBF-CC2533C3563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03567" y="6041036"/>
            <a:ext cx="728473" cy="771993"/>
          </a:xfrm>
          <a:prstGeom prst="ellipse">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1666057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0620B5E9-A5A9-D4E3-B5C8-5B833AFD5ED2}"/>
            </a:ext>
          </a:extLst>
        </p:cNvPr>
        <p:cNvGrpSpPr/>
        <p:nvPr/>
      </p:nvGrpSpPr>
      <p:grpSpPr>
        <a:xfrm>
          <a:off x="0" y="0"/>
          <a:ext cx="0" cy="0"/>
          <a:chOff x="0" y="0"/>
          <a:chExt cx="0" cy="0"/>
        </a:xfrm>
      </p:grpSpPr>
      <p:sp>
        <p:nvSpPr>
          <p:cNvPr id="11" name="Rectangle 10">
            <a:extLst>
              <a:ext uri="{FF2B5EF4-FFF2-40B4-BE49-F238E27FC236}">
                <a16:creationId xmlns:a16="http://schemas.microsoft.com/office/drawing/2014/main" id="{90AA6468-80AC-4DDF-9CFB-C7A9507E203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6" y="0"/>
            <a:ext cx="458473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2" name="Title 1">
            <a:extLst>
              <a:ext uri="{FF2B5EF4-FFF2-40B4-BE49-F238E27FC236}">
                <a16:creationId xmlns:a16="http://schemas.microsoft.com/office/drawing/2014/main" id="{9BBDA09A-4CAA-F31C-09F2-834FBB0CD30C}"/>
              </a:ext>
            </a:extLst>
          </p:cNvPr>
          <p:cNvSpPr>
            <a:spLocks noGrp="1"/>
          </p:cNvSpPr>
          <p:nvPr>
            <p:ph type="ctrTitle"/>
          </p:nvPr>
        </p:nvSpPr>
        <p:spPr>
          <a:xfrm>
            <a:off x="457200" y="640080"/>
            <a:ext cx="3659246" cy="2926080"/>
          </a:xfrm>
        </p:spPr>
        <p:txBody>
          <a:bodyPr>
            <a:normAutofit/>
          </a:bodyPr>
          <a:lstStyle/>
          <a:p>
            <a:r>
              <a:rPr lang="en-US" sz="4100">
                <a:solidFill>
                  <a:srgbClr val="FFFFFF"/>
                </a:solidFill>
              </a:rPr>
              <a:t>Why Specifically Sensitivity Labelling? Why Now?</a:t>
            </a:r>
            <a:endParaRPr lang="en-US" sz="4100">
              <a:solidFill>
                <a:srgbClr val="FFFFFF"/>
              </a:solidFill>
              <a:cs typeface="Calibri Light"/>
            </a:endParaRPr>
          </a:p>
        </p:txBody>
      </p:sp>
      <p:pic>
        <p:nvPicPr>
          <p:cNvPr id="6" name="Picture 5" descr="Cute teddy bear labelling a document asking a question looking confused. Image 2 of 4">
            <a:extLst>
              <a:ext uri="{FF2B5EF4-FFF2-40B4-BE49-F238E27FC236}">
                <a16:creationId xmlns:a16="http://schemas.microsoft.com/office/drawing/2014/main" id="{AF828309-022D-4C33-4172-3EF00F86869F}"/>
              </a:ext>
            </a:extLst>
          </p:cNvPr>
          <p:cNvPicPr>
            <a:picLocks noChangeAspect="1"/>
          </p:cNvPicPr>
          <p:nvPr/>
        </p:nvPicPr>
        <p:blipFill rotWithShape="1">
          <a:blip r:embed="rId3"/>
          <a:srcRect t="723" r="2" b="8472"/>
          <a:stretch/>
        </p:blipFill>
        <p:spPr>
          <a:xfrm>
            <a:off x="4639733" y="10"/>
            <a:ext cx="7552266" cy="6857990"/>
          </a:xfrm>
          <a:prstGeom prst="rect">
            <a:avLst/>
          </a:prstGeom>
        </p:spPr>
      </p:pic>
      <p:sp>
        <p:nvSpPr>
          <p:cNvPr id="13" name="Rectangle 12">
            <a:extLst>
              <a:ext uri="{FF2B5EF4-FFF2-40B4-BE49-F238E27FC236}">
                <a16:creationId xmlns:a16="http://schemas.microsoft.com/office/drawing/2014/main" id="{4AB900CC-5074-4746-A1A4-AF640455BD4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8475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3" name="TextBox 2">
            <a:extLst>
              <a:ext uri="{FF2B5EF4-FFF2-40B4-BE49-F238E27FC236}">
                <a16:creationId xmlns:a16="http://schemas.microsoft.com/office/drawing/2014/main" id="{4E818739-4337-44D8-D093-C69F22D6EB2D}"/>
              </a:ext>
            </a:extLst>
          </p:cNvPr>
          <p:cNvSpPr txBox="1"/>
          <p:nvPr/>
        </p:nvSpPr>
        <p:spPr>
          <a:xfrm>
            <a:off x="4611943" y="5529108"/>
            <a:ext cx="2396612"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cs typeface="Calibri"/>
              </a:rPr>
              <a:t>Generated using AI</a:t>
            </a:r>
            <a:endParaRPr lang="en-US" dirty="0"/>
          </a:p>
        </p:txBody>
      </p:sp>
    </p:spTree>
    <p:extLst>
      <p:ext uri="{BB962C8B-B14F-4D97-AF65-F5344CB8AC3E}">
        <p14:creationId xmlns:p14="http://schemas.microsoft.com/office/powerpoint/2010/main" val="41373529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99BC15A-9E0B-B9F3-A086-681A53DF663D}"/>
              </a:ext>
            </a:extLst>
          </p:cNvPr>
          <p:cNvSpPr>
            <a:spLocks noGrp="1"/>
          </p:cNvSpPr>
          <p:nvPr>
            <p:ph type="sldNum" sz="quarter" idx="12"/>
          </p:nvPr>
        </p:nvSpPr>
        <p:spPr>
          <a:xfrm>
            <a:off x="8573386" y="6391869"/>
            <a:ext cx="2743200" cy="365125"/>
          </a:xfrm>
        </p:spPr>
        <p:txBody>
          <a:bodyPr/>
          <a:lstStyle/>
          <a:p>
            <a:fld id="{1C5ED8C0-77E5-404B-BF87-0C023BCE5044}" type="slidenum">
              <a:rPr lang="en-US" smtClean="0"/>
              <a:t>22</a:t>
            </a:fld>
            <a:endParaRPr lang="en-US"/>
          </a:p>
        </p:txBody>
      </p:sp>
      <p:pic>
        <p:nvPicPr>
          <p:cNvPr id="6" name="Picture 2" descr="image">
            <a:extLst>
              <a:ext uri="{FF2B5EF4-FFF2-40B4-BE49-F238E27FC236}">
                <a16:creationId xmlns:a16="http://schemas.microsoft.com/office/drawing/2014/main" id="{B9AC09DC-7702-3A0E-6D21-FC6ED2FDEBC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03567" y="6035994"/>
            <a:ext cx="728473" cy="771993"/>
          </a:xfrm>
          <a:prstGeom prst="ellipse">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F076865C-F5FD-3396-1645-A76FDDCD7DBB}"/>
              </a:ext>
            </a:extLst>
          </p:cNvPr>
          <p:cNvSpPr txBox="1"/>
          <p:nvPr/>
        </p:nvSpPr>
        <p:spPr>
          <a:xfrm>
            <a:off x="412229" y="255293"/>
            <a:ext cx="9811063" cy="523220"/>
          </a:xfrm>
          <a:prstGeom prst="rect">
            <a:avLst/>
          </a:prstGeom>
          <a:noFill/>
        </p:spPr>
        <p:txBody>
          <a:bodyPr wrap="square" lIns="91440" tIns="45720" rIns="91440" bIns="45720" rtlCol="0" anchor="t">
            <a:spAutoFit/>
          </a:bodyPr>
          <a:lstStyle/>
          <a:p>
            <a:r>
              <a:rPr lang="en-US" sz="2800">
                <a:latin typeface="+mj-lt"/>
                <a:cs typeface="Calibri Light"/>
              </a:rPr>
              <a:t>Focus On Sensitivity Labelling and Asset Classification</a:t>
            </a:r>
            <a:endParaRPr lang="en-US" sz="2800">
              <a:latin typeface="+mj-lt"/>
            </a:endParaRPr>
          </a:p>
        </p:txBody>
      </p:sp>
      <p:cxnSp>
        <p:nvCxnSpPr>
          <p:cNvPr id="8" name="Straight Connector 7">
            <a:extLst>
              <a:ext uri="{FF2B5EF4-FFF2-40B4-BE49-F238E27FC236}">
                <a16:creationId xmlns:a16="http://schemas.microsoft.com/office/drawing/2014/main" id="{4B1A89C0-2D44-811F-E191-BA8BFDEEFAE2}"/>
              </a:ext>
            </a:extLst>
          </p:cNvPr>
          <p:cNvCxnSpPr/>
          <p:nvPr/>
        </p:nvCxnSpPr>
        <p:spPr>
          <a:xfrm>
            <a:off x="52466" y="822006"/>
            <a:ext cx="12079574" cy="0"/>
          </a:xfrm>
          <a:prstGeom prst="line">
            <a:avLst/>
          </a:prstGeom>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B087AD1B-49AD-8F95-C0EB-CD023E4A10D5}"/>
              </a:ext>
            </a:extLst>
          </p:cNvPr>
          <p:cNvSpPr txBox="1"/>
          <p:nvPr/>
        </p:nvSpPr>
        <p:spPr>
          <a:xfrm>
            <a:off x="794084" y="912957"/>
            <a:ext cx="9052560" cy="529375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b="1" dirty="0">
                <a:cs typeface="Calibri" panose="020F0502020204030204"/>
              </a:rPr>
              <a:t>Hasn't the policy been around for years? Why the push for training right now?</a:t>
            </a:r>
            <a:endParaRPr lang="en-US" b="1" dirty="0"/>
          </a:p>
          <a:p>
            <a:pPr marL="285750" indent="-285750">
              <a:buFont typeface="Arial"/>
              <a:buChar char="•"/>
            </a:pPr>
            <a:r>
              <a:rPr lang="en-US" sz="2400" dirty="0">
                <a:cs typeface="Calibri" panose="020F0502020204030204"/>
              </a:rPr>
              <a:t>Microsoft has added mandatory sensitivity labelling for assets within the M365 environment</a:t>
            </a:r>
          </a:p>
          <a:p>
            <a:pPr marL="742950" lvl="1" indent="-285750">
              <a:buFont typeface="Arial"/>
              <a:buChar char="•"/>
            </a:pPr>
            <a:r>
              <a:rPr lang="en-US" sz="2000" dirty="0">
                <a:cs typeface="Calibri" panose="020F0502020204030204"/>
              </a:rPr>
              <a:t>Staff across the enterprise will encounter the need to assign a classification level to documents they work with on an everyday basis- this has caused a need for immediate support and guidance from the Chief Data Officer and Agency Partners (you!)</a:t>
            </a:r>
          </a:p>
          <a:p>
            <a:pPr marL="285750" indent="-285750">
              <a:buFont typeface="Arial"/>
              <a:buChar char="•"/>
            </a:pPr>
            <a:r>
              <a:rPr lang="en-US" sz="2400" dirty="0">
                <a:cs typeface="Calibri" panose="020F0502020204030204"/>
              </a:rPr>
              <a:t>The topics covered today have broad applicability, despite the mandatory change in M365 being fairly narrow in scope</a:t>
            </a:r>
          </a:p>
          <a:p>
            <a:pPr marL="285750" indent="-285750">
              <a:buFont typeface="Arial"/>
              <a:buChar char="•"/>
            </a:pPr>
            <a:r>
              <a:rPr lang="en-US" sz="2400" dirty="0">
                <a:cs typeface="Calibri" panose="020F0502020204030204"/>
              </a:rPr>
              <a:t>This training provides a foundation for not only the simple task of clicking a classification level, but creating an approach for your Agency to handle the data and knowledge created as part of this becoming mandatory across the enterprise</a:t>
            </a:r>
          </a:p>
          <a:p>
            <a:pPr marL="285750" indent="-285750">
              <a:buFont typeface="Arial"/>
              <a:buChar char="•"/>
            </a:pPr>
            <a:endParaRPr lang="en-US">
              <a:cs typeface="Calibri" panose="020F0502020204030204"/>
            </a:endParaRPr>
          </a:p>
        </p:txBody>
      </p:sp>
    </p:spTree>
    <p:extLst>
      <p:ext uri="{BB962C8B-B14F-4D97-AF65-F5344CB8AC3E}">
        <p14:creationId xmlns:p14="http://schemas.microsoft.com/office/powerpoint/2010/main" val="177815448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99BC15A-9E0B-B9F3-A086-681A53DF663D}"/>
              </a:ext>
            </a:extLst>
          </p:cNvPr>
          <p:cNvSpPr>
            <a:spLocks noGrp="1"/>
          </p:cNvSpPr>
          <p:nvPr>
            <p:ph type="sldNum" sz="quarter" idx="12"/>
          </p:nvPr>
        </p:nvSpPr>
        <p:spPr>
          <a:xfrm>
            <a:off x="8573386" y="6427032"/>
            <a:ext cx="2743200" cy="365125"/>
          </a:xfrm>
        </p:spPr>
        <p:txBody>
          <a:bodyPr/>
          <a:lstStyle/>
          <a:p>
            <a:fld id="{1C5ED8C0-77E5-404B-BF87-0C023BCE5044}" type="slidenum">
              <a:rPr lang="en-US" smtClean="0"/>
              <a:t>23</a:t>
            </a:fld>
            <a:endParaRPr lang="en-US"/>
          </a:p>
        </p:txBody>
      </p:sp>
      <p:sp>
        <p:nvSpPr>
          <p:cNvPr id="10" name="TextBox 9">
            <a:extLst>
              <a:ext uri="{FF2B5EF4-FFF2-40B4-BE49-F238E27FC236}">
                <a16:creationId xmlns:a16="http://schemas.microsoft.com/office/drawing/2014/main" id="{72724C50-C2B6-F353-B67F-D1048C55F1C8}"/>
              </a:ext>
            </a:extLst>
          </p:cNvPr>
          <p:cNvSpPr txBox="1"/>
          <p:nvPr/>
        </p:nvSpPr>
        <p:spPr>
          <a:xfrm>
            <a:off x="1689354" y="2133565"/>
            <a:ext cx="8291000" cy="646331"/>
          </a:xfrm>
          <a:prstGeom prst="rect">
            <a:avLst/>
          </a:prstGeom>
          <a:solidFill>
            <a:schemeClr val="accent1">
              <a:lumMod val="20000"/>
              <a:lumOff val="80000"/>
            </a:schemeClr>
          </a:solidFill>
          <a:ln w="28575">
            <a:solidFill>
              <a:schemeClr val="accent2"/>
            </a:solidFill>
          </a:ln>
        </p:spPr>
        <p:txBody>
          <a:bodyPr wrap="square" rtlCol="0">
            <a:spAutoFit/>
          </a:bodyPr>
          <a:lstStyle/>
          <a:p>
            <a:pPr algn="ctr"/>
            <a:r>
              <a:rPr lang="en-US" sz="3600">
                <a:latin typeface="+mj-lt"/>
              </a:rPr>
              <a:t>Information Asset</a:t>
            </a:r>
          </a:p>
        </p:txBody>
      </p:sp>
      <p:sp>
        <p:nvSpPr>
          <p:cNvPr id="11" name="TextBox 10">
            <a:extLst>
              <a:ext uri="{FF2B5EF4-FFF2-40B4-BE49-F238E27FC236}">
                <a16:creationId xmlns:a16="http://schemas.microsoft.com/office/drawing/2014/main" id="{81C69AAE-8209-156B-4FC8-BE897BD7DE83}"/>
              </a:ext>
            </a:extLst>
          </p:cNvPr>
          <p:cNvSpPr txBox="1"/>
          <p:nvPr/>
        </p:nvSpPr>
        <p:spPr>
          <a:xfrm>
            <a:off x="1689354" y="2828351"/>
            <a:ext cx="1987978" cy="461665"/>
          </a:xfrm>
          <a:prstGeom prst="rect">
            <a:avLst/>
          </a:prstGeom>
          <a:solidFill>
            <a:schemeClr val="accent1">
              <a:lumMod val="40000"/>
              <a:lumOff val="60000"/>
            </a:schemeClr>
          </a:solidFill>
          <a:ln>
            <a:solidFill>
              <a:schemeClr val="accent1"/>
            </a:solidFill>
          </a:ln>
        </p:spPr>
        <p:txBody>
          <a:bodyPr wrap="square" rtlCol="0">
            <a:spAutoFit/>
          </a:bodyPr>
          <a:lstStyle/>
          <a:p>
            <a:pPr algn="ctr"/>
            <a:r>
              <a:rPr lang="en-US" sz="2400">
                <a:latin typeface="+mj-lt"/>
              </a:rPr>
              <a:t>Geo data</a:t>
            </a:r>
          </a:p>
        </p:txBody>
      </p:sp>
      <p:sp>
        <p:nvSpPr>
          <p:cNvPr id="12" name="TextBox 11">
            <a:extLst>
              <a:ext uri="{FF2B5EF4-FFF2-40B4-BE49-F238E27FC236}">
                <a16:creationId xmlns:a16="http://schemas.microsoft.com/office/drawing/2014/main" id="{67EBF6E3-98A1-9C31-C796-2DC1B1DA6F3A}"/>
              </a:ext>
            </a:extLst>
          </p:cNvPr>
          <p:cNvSpPr txBox="1"/>
          <p:nvPr/>
        </p:nvSpPr>
        <p:spPr>
          <a:xfrm>
            <a:off x="3783254" y="2815972"/>
            <a:ext cx="1987976" cy="461665"/>
          </a:xfrm>
          <a:prstGeom prst="rect">
            <a:avLst/>
          </a:prstGeom>
          <a:solidFill>
            <a:schemeClr val="accent1">
              <a:lumMod val="40000"/>
              <a:lumOff val="60000"/>
            </a:schemeClr>
          </a:solidFill>
          <a:ln>
            <a:solidFill>
              <a:schemeClr val="accent1"/>
            </a:solidFill>
          </a:ln>
        </p:spPr>
        <p:txBody>
          <a:bodyPr wrap="square" lIns="91440" tIns="45720" rIns="91440" bIns="45720" rtlCol="0" anchor="t">
            <a:spAutoFit/>
          </a:bodyPr>
          <a:lstStyle/>
          <a:p>
            <a:pPr algn="ctr"/>
            <a:r>
              <a:rPr lang="en-US" sz="2400" dirty="0">
                <a:latin typeface="+mj-lt"/>
              </a:rPr>
              <a:t>Open Data</a:t>
            </a:r>
          </a:p>
        </p:txBody>
      </p:sp>
      <p:sp>
        <p:nvSpPr>
          <p:cNvPr id="13" name="TextBox 12">
            <a:extLst>
              <a:ext uri="{FF2B5EF4-FFF2-40B4-BE49-F238E27FC236}">
                <a16:creationId xmlns:a16="http://schemas.microsoft.com/office/drawing/2014/main" id="{985E9561-8364-410C-8AF6-B5ED297DF5EE}"/>
              </a:ext>
            </a:extLst>
          </p:cNvPr>
          <p:cNvSpPr txBox="1"/>
          <p:nvPr/>
        </p:nvSpPr>
        <p:spPr>
          <a:xfrm>
            <a:off x="1689354" y="3291276"/>
            <a:ext cx="1987978" cy="923330"/>
          </a:xfrm>
          <a:prstGeom prst="rect">
            <a:avLst/>
          </a:prstGeom>
          <a:noFill/>
          <a:ln>
            <a:solidFill>
              <a:schemeClr val="accent1"/>
            </a:solidFill>
          </a:ln>
        </p:spPr>
        <p:txBody>
          <a:bodyPr wrap="square" rtlCol="0">
            <a:spAutoFit/>
          </a:bodyPr>
          <a:lstStyle/>
          <a:p>
            <a:r>
              <a:rPr lang="en-US">
                <a:latin typeface="+mj-lt"/>
              </a:rPr>
              <a:t>Shapefiles</a:t>
            </a:r>
          </a:p>
          <a:p>
            <a:r>
              <a:rPr lang="en-US">
                <a:latin typeface="+mj-lt"/>
              </a:rPr>
              <a:t>Geodatabases</a:t>
            </a:r>
          </a:p>
          <a:p>
            <a:endParaRPr lang="en-US">
              <a:latin typeface="+mj-lt"/>
            </a:endParaRPr>
          </a:p>
        </p:txBody>
      </p:sp>
      <p:sp>
        <p:nvSpPr>
          <p:cNvPr id="15" name="TextBox 14">
            <a:extLst>
              <a:ext uri="{FF2B5EF4-FFF2-40B4-BE49-F238E27FC236}">
                <a16:creationId xmlns:a16="http://schemas.microsoft.com/office/drawing/2014/main" id="{EB6566AB-9251-754F-9B42-968B1EC5A74D}"/>
              </a:ext>
            </a:extLst>
          </p:cNvPr>
          <p:cNvSpPr txBox="1"/>
          <p:nvPr/>
        </p:nvSpPr>
        <p:spPr>
          <a:xfrm>
            <a:off x="5887050" y="2823555"/>
            <a:ext cx="2037138" cy="474578"/>
          </a:xfrm>
          <a:prstGeom prst="rect">
            <a:avLst/>
          </a:prstGeom>
          <a:solidFill>
            <a:schemeClr val="accent1">
              <a:lumMod val="40000"/>
              <a:lumOff val="60000"/>
            </a:schemeClr>
          </a:solidFill>
          <a:ln>
            <a:solidFill>
              <a:schemeClr val="accent1"/>
            </a:solidFill>
          </a:ln>
        </p:spPr>
        <p:txBody>
          <a:bodyPr wrap="square" lIns="91440" tIns="45720" rIns="91440" bIns="45720" rtlCol="0" anchor="t">
            <a:spAutoFit/>
          </a:bodyPr>
          <a:lstStyle/>
          <a:p>
            <a:pPr algn="ctr"/>
            <a:r>
              <a:rPr lang="en-US" sz="2400" dirty="0">
                <a:latin typeface="+mj-lt"/>
              </a:rPr>
              <a:t>M365</a:t>
            </a:r>
          </a:p>
        </p:txBody>
      </p:sp>
      <p:sp>
        <p:nvSpPr>
          <p:cNvPr id="16" name="TextBox 15">
            <a:extLst>
              <a:ext uri="{FF2B5EF4-FFF2-40B4-BE49-F238E27FC236}">
                <a16:creationId xmlns:a16="http://schemas.microsoft.com/office/drawing/2014/main" id="{5874A03D-A477-2B71-C93F-C33ECAF82392}"/>
              </a:ext>
            </a:extLst>
          </p:cNvPr>
          <p:cNvSpPr txBox="1"/>
          <p:nvPr/>
        </p:nvSpPr>
        <p:spPr>
          <a:xfrm>
            <a:off x="3783252" y="3289637"/>
            <a:ext cx="1987978" cy="923330"/>
          </a:xfrm>
          <a:prstGeom prst="rect">
            <a:avLst/>
          </a:prstGeom>
          <a:noFill/>
          <a:ln>
            <a:solidFill>
              <a:schemeClr val="accent1"/>
            </a:solidFill>
          </a:ln>
        </p:spPr>
        <p:txBody>
          <a:bodyPr wrap="square" lIns="91440" tIns="45720" rIns="91440" bIns="45720" rtlCol="0" anchor="t">
            <a:spAutoFit/>
          </a:bodyPr>
          <a:lstStyle/>
          <a:p>
            <a:r>
              <a:rPr lang="en-US">
                <a:latin typeface="+mj-lt"/>
              </a:rPr>
              <a:t>Open datasets Open databases</a:t>
            </a:r>
          </a:p>
          <a:p>
            <a:endParaRPr lang="en-US">
              <a:latin typeface="+mj-lt"/>
            </a:endParaRPr>
          </a:p>
        </p:txBody>
      </p:sp>
      <p:sp>
        <p:nvSpPr>
          <p:cNvPr id="18" name="TextBox 17">
            <a:extLst>
              <a:ext uri="{FF2B5EF4-FFF2-40B4-BE49-F238E27FC236}">
                <a16:creationId xmlns:a16="http://schemas.microsoft.com/office/drawing/2014/main" id="{F9DC981A-F04F-2139-CDD1-84C32E13DC85}"/>
              </a:ext>
            </a:extLst>
          </p:cNvPr>
          <p:cNvSpPr txBox="1"/>
          <p:nvPr/>
        </p:nvSpPr>
        <p:spPr>
          <a:xfrm>
            <a:off x="5911630" y="3291276"/>
            <a:ext cx="1987978" cy="923330"/>
          </a:xfrm>
          <a:prstGeom prst="rect">
            <a:avLst/>
          </a:prstGeom>
          <a:noFill/>
          <a:ln>
            <a:solidFill>
              <a:schemeClr val="accent1"/>
            </a:solidFill>
          </a:ln>
        </p:spPr>
        <p:txBody>
          <a:bodyPr wrap="square" rtlCol="0">
            <a:spAutoFit/>
          </a:bodyPr>
          <a:lstStyle/>
          <a:p>
            <a:r>
              <a:rPr lang="en-US" dirty="0">
                <a:latin typeface="+mj-lt"/>
              </a:rPr>
              <a:t>*.docx</a:t>
            </a:r>
          </a:p>
          <a:p>
            <a:r>
              <a:rPr lang="en-US" dirty="0">
                <a:latin typeface="+mj-lt"/>
              </a:rPr>
              <a:t>*.xlsx</a:t>
            </a:r>
          </a:p>
          <a:p>
            <a:r>
              <a:rPr lang="en-US" dirty="0">
                <a:latin typeface="+mj-lt"/>
              </a:rPr>
              <a:t>*.pptx</a:t>
            </a:r>
          </a:p>
        </p:txBody>
      </p:sp>
      <p:sp>
        <p:nvSpPr>
          <p:cNvPr id="19" name="TextBox 18">
            <a:extLst>
              <a:ext uri="{FF2B5EF4-FFF2-40B4-BE49-F238E27FC236}">
                <a16:creationId xmlns:a16="http://schemas.microsoft.com/office/drawing/2014/main" id="{1E6D1AD1-333E-EB4B-5E03-C88FC838A17E}"/>
              </a:ext>
            </a:extLst>
          </p:cNvPr>
          <p:cNvSpPr txBox="1"/>
          <p:nvPr/>
        </p:nvSpPr>
        <p:spPr>
          <a:xfrm>
            <a:off x="7992376" y="2819565"/>
            <a:ext cx="1987978" cy="461665"/>
          </a:xfrm>
          <a:prstGeom prst="rect">
            <a:avLst/>
          </a:prstGeom>
          <a:solidFill>
            <a:schemeClr val="accent1">
              <a:lumMod val="40000"/>
              <a:lumOff val="60000"/>
            </a:schemeClr>
          </a:solidFill>
          <a:ln>
            <a:solidFill>
              <a:schemeClr val="accent1"/>
            </a:solidFill>
          </a:ln>
        </p:spPr>
        <p:txBody>
          <a:bodyPr wrap="square" lIns="91440" tIns="45720" rIns="91440" bIns="45720" rtlCol="0" anchor="t">
            <a:spAutoFit/>
          </a:bodyPr>
          <a:lstStyle/>
          <a:p>
            <a:pPr algn="ctr"/>
            <a:r>
              <a:rPr lang="en-US" sz="2400" dirty="0">
                <a:latin typeface="+mj-lt"/>
              </a:rPr>
              <a:t>Other</a:t>
            </a:r>
          </a:p>
        </p:txBody>
      </p:sp>
      <p:sp>
        <p:nvSpPr>
          <p:cNvPr id="20" name="TextBox 19">
            <a:extLst>
              <a:ext uri="{FF2B5EF4-FFF2-40B4-BE49-F238E27FC236}">
                <a16:creationId xmlns:a16="http://schemas.microsoft.com/office/drawing/2014/main" id="{FD8E0B85-99B5-5A17-1445-D132D582BFCC}"/>
              </a:ext>
            </a:extLst>
          </p:cNvPr>
          <p:cNvSpPr txBox="1"/>
          <p:nvPr/>
        </p:nvSpPr>
        <p:spPr>
          <a:xfrm>
            <a:off x="7992374" y="3277347"/>
            <a:ext cx="1987978" cy="923330"/>
          </a:xfrm>
          <a:prstGeom prst="rect">
            <a:avLst/>
          </a:prstGeom>
          <a:noFill/>
          <a:ln>
            <a:solidFill>
              <a:schemeClr val="accent1"/>
            </a:solidFill>
          </a:ln>
        </p:spPr>
        <p:txBody>
          <a:bodyPr wrap="square" rtlCol="0">
            <a:spAutoFit/>
          </a:bodyPr>
          <a:lstStyle/>
          <a:p>
            <a:r>
              <a:rPr lang="en-US">
                <a:latin typeface="+mj-lt"/>
              </a:rPr>
              <a:t>*.doc, *.</a:t>
            </a:r>
            <a:r>
              <a:rPr lang="en-US" err="1">
                <a:latin typeface="+mj-lt"/>
              </a:rPr>
              <a:t>xls</a:t>
            </a:r>
            <a:r>
              <a:rPr lang="en-US">
                <a:latin typeface="+mj-lt"/>
              </a:rPr>
              <a:t>, *.ppt</a:t>
            </a:r>
          </a:p>
          <a:p>
            <a:r>
              <a:rPr lang="en-US">
                <a:latin typeface="+mj-lt"/>
              </a:rPr>
              <a:t>*.pdf, *.txt</a:t>
            </a:r>
            <a:br>
              <a:rPr lang="en-US">
                <a:latin typeface="+mj-lt"/>
              </a:rPr>
            </a:br>
            <a:r>
              <a:rPr lang="en-US">
                <a:latin typeface="+mj-lt"/>
              </a:rPr>
              <a:t>*. mp4, *.jpg</a:t>
            </a:r>
          </a:p>
        </p:txBody>
      </p:sp>
      <p:sp>
        <p:nvSpPr>
          <p:cNvPr id="4" name="TextBox 3">
            <a:extLst>
              <a:ext uri="{FF2B5EF4-FFF2-40B4-BE49-F238E27FC236}">
                <a16:creationId xmlns:a16="http://schemas.microsoft.com/office/drawing/2014/main" id="{8679F8F5-FB05-9DAD-68E3-88F7901B9D0F}"/>
              </a:ext>
            </a:extLst>
          </p:cNvPr>
          <p:cNvSpPr txBox="1"/>
          <p:nvPr/>
        </p:nvSpPr>
        <p:spPr>
          <a:xfrm>
            <a:off x="1689354" y="4270701"/>
            <a:ext cx="4069586" cy="461665"/>
          </a:xfrm>
          <a:prstGeom prst="rect">
            <a:avLst/>
          </a:prstGeom>
          <a:solidFill>
            <a:schemeClr val="accent5">
              <a:lumMod val="60000"/>
              <a:lumOff val="40000"/>
            </a:schemeClr>
          </a:solidFill>
          <a:ln w="12700">
            <a:solidFill>
              <a:schemeClr val="accent5">
                <a:lumMod val="75000"/>
              </a:schemeClr>
            </a:solidFill>
          </a:ln>
        </p:spPr>
        <p:txBody>
          <a:bodyPr wrap="square" rtlCol="0">
            <a:spAutoFit/>
          </a:bodyPr>
          <a:lstStyle/>
          <a:p>
            <a:pPr algn="ctr"/>
            <a:r>
              <a:rPr lang="en-US" sz="2400">
                <a:latin typeface="+mj-lt"/>
              </a:rPr>
              <a:t>Best practices exist</a:t>
            </a:r>
          </a:p>
        </p:txBody>
      </p:sp>
      <p:sp>
        <p:nvSpPr>
          <p:cNvPr id="5" name="TextBox 4">
            <a:extLst>
              <a:ext uri="{FF2B5EF4-FFF2-40B4-BE49-F238E27FC236}">
                <a16:creationId xmlns:a16="http://schemas.microsoft.com/office/drawing/2014/main" id="{3D205A7A-8F70-F5CB-2E17-33C70FC60A32}"/>
              </a:ext>
            </a:extLst>
          </p:cNvPr>
          <p:cNvSpPr txBox="1"/>
          <p:nvPr/>
        </p:nvSpPr>
        <p:spPr>
          <a:xfrm>
            <a:off x="5888222" y="4270701"/>
            <a:ext cx="2034793" cy="461665"/>
          </a:xfrm>
          <a:prstGeom prst="rect">
            <a:avLst/>
          </a:prstGeom>
          <a:solidFill>
            <a:schemeClr val="accent5">
              <a:lumMod val="60000"/>
              <a:lumOff val="40000"/>
            </a:schemeClr>
          </a:solidFill>
          <a:ln w="38100">
            <a:solidFill>
              <a:schemeClr val="accent5">
                <a:lumMod val="75000"/>
              </a:schemeClr>
            </a:solidFill>
          </a:ln>
        </p:spPr>
        <p:txBody>
          <a:bodyPr wrap="square" lIns="91440" tIns="45720" rIns="91440" bIns="45720" rtlCol="0" anchor="t">
            <a:spAutoFit/>
          </a:bodyPr>
          <a:lstStyle/>
          <a:p>
            <a:pPr algn="ctr"/>
            <a:r>
              <a:rPr lang="en-US" sz="2400" b="1">
                <a:latin typeface="+mj-lt"/>
              </a:rPr>
              <a:t>Recent change</a:t>
            </a:r>
          </a:p>
        </p:txBody>
      </p:sp>
      <p:sp>
        <p:nvSpPr>
          <p:cNvPr id="6" name="TextBox 5">
            <a:extLst>
              <a:ext uri="{FF2B5EF4-FFF2-40B4-BE49-F238E27FC236}">
                <a16:creationId xmlns:a16="http://schemas.microsoft.com/office/drawing/2014/main" id="{2C04F03A-390F-D300-4AC8-616BD57787CB}"/>
              </a:ext>
            </a:extLst>
          </p:cNvPr>
          <p:cNvSpPr txBox="1"/>
          <p:nvPr/>
        </p:nvSpPr>
        <p:spPr>
          <a:xfrm>
            <a:off x="7992375" y="4265308"/>
            <a:ext cx="1987978" cy="461665"/>
          </a:xfrm>
          <a:prstGeom prst="rect">
            <a:avLst/>
          </a:prstGeom>
          <a:solidFill>
            <a:schemeClr val="accent5">
              <a:lumMod val="60000"/>
              <a:lumOff val="40000"/>
            </a:schemeClr>
          </a:solidFill>
          <a:ln w="12700">
            <a:solidFill>
              <a:schemeClr val="accent5">
                <a:lumMod val="75000"/>
              </a:schemeClr>
            </a:solidFill>
          </a:ln>
        </p:spPr>
        <p:txBody>
          <a:bodyPr wrap="square" rtlCol="0">
            <a:spAutoFit/>
          </a:bodyPr>
          <a:lstStyle/>
          <a:p>
            <a:pPr algn="ctr"/>
            <a:r>
              <a:rPr lang="en-US" sz="2400">
                <a:latin typeface="+mj-lt"/>
              </a:rPr>
              <a:t>Not covered</a:t>
            </a:r>
          </a:p>
        </p:txBody>
      </p:sp>
      <p:pic>
        <p:nvPicPr>
          <p:cNvPr id="9" name="Picture 2" descr="image">
            <a:extLst>
              <a:ext uri="{FF2B5EF4-FFF2-40B4-BE49-F238E27FC236}">
                <a16:creationId xmlns:a16="http://schemas.microsoft.com/office/drawing/2014/main" id="{088B47A8-FF20-464A-B265-1C20DCD9590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03567" y="6035994"/>
            <a:ext cx="728473" cy="771993"/>
          </a:xfrm>
          <a:prstGeom prst="ellipse">
            <a:avLst/>
          </a:prstGeom>
          <a:noFill/>
          <a:extLst>
            <a:ext uri="{909E8E84-426E-40DD-AFC4-6F175D3DCCD1}">
              <a14:hiddenFill xmlns:a14="http://schemas.microsoft.com/office/drawing/2010/main">
                <a:solidFill>
                  <a:srgbClr val="FFFFFF"/>
                </a:solidFill>
              </a14:hiddenFill>
            </a:ext>
          </a:extLst>
        </p:spPr>
      </p:pic>
      <p:sp>
        <p:nvSpPr>
          <p:cNvPr id="14" name="TextBox 13">
            <a:extLst>
              <a:ext uri="{FF2B5EF4-FFF2-40B4-BE49-F238E27FC236}">
                <a16:creationId xmlns:a16="http://schemas.microsoft.com/office/drawing/2014/main" id="{A57A9154-A9CB-CCAC-953E-D6B3407F2BB7}"/>
              </a:ext>
            </a:extLst>
          </p:cNvPr>
          <p:cNvSpPr txBox="1"/>
          <p:nvPr/>
        </p:nvSpPr>
        <p:spPr>
          <a:xfrm>
            <a:off x="412229" y="255293"/>
            <a:ext cx="9811063" cy="523220"/>
          </a:xfrm>
          <a:prstGeom prst="rect">
            <a:avLst/>
          </a:prstGeom>
          <a:noFill/>
        </p:spPr>
        <p:txBody>
          <a:bodyPr wrap="square" lIns="91440" tIns="45720" rIns="91440" bIns="45720" rtlCol="0" anchor="t">
            <a:spAutoFit/>
          </a:bodyPr>
          <a:lstStyle/>
          <a:p>
            <a:r>
              <a:rPr lang="en-US" sz="2800">
                <a:latin typeface="+mj-lt"/>
              </a:rPr>
              <a:t>Overview of Information Assets and Scope of M365 Labelling</a:t>
            </a:r>
          </a:p>
        </p:txBody>
      </p:sp>
      <p:cxnSp>
        <p:nvCxnSpPr>
          <p:cNvPr id="17" name="Straight Connector 16">
            <a:extLst>
              <a:ext uri="{FF2B5EF4-FFF2-40B4-BE49-F238E27FC236}">
                <a16:creationId xmlns:a16="http://schemas.microsoft.com/office/drawing/2014/main" id="{A5CEF908-CCA8-35F8-3262-CF158A67E4D0}"/>
              </a:ext>
            </a:extLst>
          </p:cNvPr>
          <p:cNvCxnSpPr/>
          <p:nvPr/>
        </p:nvCxnSpPr>
        <p:spPr>
          <a:xfrm>
            <a:off x="52466" y="822006"/>
            <a:ext cx="12079574" cy="0"/>
          </a:xfrm>
          <a:prstGeom prst="line">
            <a:avLst/>
          </a:prstGeom>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38699803-14AF-3103-7B33-643596EE969D}"/>
              </a:ext>
            </a:extLst>
          </p:cNvPr>
          <p:cNvSpPr txBox="1"/>
          <p:nvPr/>
        </p:nvSpPr>
        <p:spPr>
          <a:xfrm>
            <a:off x="1692992" y="1245931"/>
            <a:ext cx="6014576"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600" b="1" dirty="0">
                <a:cs typeface="Calibri"/>
              </a:rPr>
              <a:t>Where is it???</a:t>
            </a:r>
            <a:endParaRPr lang="en-US" sz="3600" b="1" dirty="0"/>
          </a:p>
        </p:txBody>
      </p:sp>
      <p:pic>
        <p:nvPicPr>
          <p:cNvPr id="8" name="Picture 7" descr="Cute teddy bear labelling a document asking a question looking confused. Image 2 of 4">
            <a:extLst>
              <a:ext uri="{FF2B5EF4-FFF2-40B4-BE49-F238E27FC236}">
                <a16:creationId xmlns:a16="http://schemas.microsoft.com/office/drawing/2014/main" id="{DD189BDB-FD17-EE1C-1CE1-F7390C4EF35B}"/>
              </a:ext>
            </a:extLst>
          </p:cNvPr>
          <p:cNvPicPr>
            <a:picLocks noChangeAspect="1"/>
          </p:cNvPicPr>
          <p:nvPr/>
        </p:nvPicPr>
        <p:blipFill rotWithShape="1">
          <a:blip r:embed="rId4"/>
          <a:srcRect t="723" r="2" b="8472"/>
          <a:stretch/>
        </p:blipFill>
        <p:spPr>
          <a:xfrm>
            <a:off x="9949152" y="36880"/>
            <a:ext cx="2119944" cy="1917281"/>
          </a:xfrm>
          <a:prstGeom prst="rect">
            <a:avLst/>
          </a:prstGeom>
        </p:spPr>
      </p:pic>
    </p:spTree>
    <p:extLst>
      <p:ext uri="{BB962C8B-B14F-4D97-AF65-F5344CB8AC3E}">
        <p14:creationId xmlns:p14="http://schemas.microsoft.com/office/powerpoint/2010/main" val="34021924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25C8D2C1-DA83-420D-9635-D52CE066B5D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15" name="Rectangle 14">
            <a:extLst>
              <a:ext uri="{FF2B5EF4-FFF2-40B4-BE49-F238E27FC236}">
                <a16:creationId xmlns:a16="http://schemas.microsoft.com/office/drawing/2014/main" id="{434F74C9-6A0B-409E-AD1C-45B58BE91B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cxnSp>
        <p:nvCxnSpPr>
          <p:cNvPr id="17" name="Straight Connector 16">
            <a:extLst>
              <a:ext uri="{FF2B5EF4-FFF2-40B4-BE49-F238E27FC236}">
                <a16:creationId xmlns:a16="http://schemas.microsoft.com/office/drawing/2014/main" id="{F5486A9D-1265-4B57-91E6-68E666B978B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9" name="Rectangle 18">
            <a:extLst>
              <a:ext uri="{FF2B5EF4-FFF2-40B4-BE49-F238E27FC236}">
                <a16:creationId xmlns:a16="http://schemas.microsoft.com/office/drawing/2014/main" id="{90AA6468-80AC-4DDF-9CFB-C7A9507E203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6" y="0"/>
            <a:ext cx="458473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4" name="TextBox 3">
            <a:extLst>
              <a:ext uri="{FF2B5EF4-FFF2-40B4-BE49-F238E27FC236}">
                <a16:creationId xmlns:a16="http://schemas.microsoft.com/office/drawing/2014/main" id="{1B22209F-13D5-6827-3E3A-BB1ED5B335D7}"/>
              </a:ext>
            </a:extLst>
          </p:cNvPr>
          <p:cNvSpPr txBox="1"/>
          <p:nvPr/>
        </p:nvSpPr>
        <p:spPr>
          <a:xfrm>
            <a:off x="457200" y="640080"/>
            <a:ext cx="3659246" cy="2926080"/>
          </a:xfrm>
          <a:prstGeom prst="rect">
            <a:avLst/>
          </a:prstGeom>
        </p:spPr>
        <p:txBody>
          <a:bodyPr vert="horz" lIns="91440" tIns="45720" rIns="91440" bIns="45720" rtlCol="0" anchor="b">
            <a:normAutofit/>
          </a:bodyPr>
          <a:lstStyle/>
          <a:p>
            <a:pPr defTabSz="914400">
              <a:lnSpc>
                <a:spcPct val="85000"/>
              </a:lnSpc>
              <a:spcBef>
                <a:spcPct val="0"/>
              </a:spcBef>
              <a:spcAft>
                <a:spcPts val="600"/>
              </a:spcAft>
              <a:buClr>
                <a:schemeClr val="accent1"/>
              </a:buClr>
            </a:pPr>
            <a:r>
              <a:rPr lang="en-US" sz="4400" spc="-50">
                <a:solidFill>
                  <a:srgbClr val="FFFFFF"/>
                </a:solidFill>
                <a:latin typeface="+mj-lt"/>
                <a:ea typeface="+mj-ea"/>
                <a:cs typeface="+mj-cs"/>
              </a:rPr>
              <a:t>Sensitivity Labeling in M365</a:t>
            </a:r>
          </a:p>
          <a:p>
            <a:pPr defTabSz="914400">
              <a:lnSpc>
                <a:spcPct val="85000"/>
              </a:lnSpc>
              <a:spcBef>
                <a:spcPct val="0"/>
              </a:spcBef>
              <a:spcAft>
                <a:spcPts val="600"/>
              </a:spcAft>
              <a:buClr>
                <a:schemeClr val="accent1"/>
              </a:buClr>
            </a:pPr>
            <a:endParaRPr lang="en-US" sz="4400" b="0" i="0" u="none" strike="noStrike" spc="-50">
              <a:solidFill>
                <a:srgbClr val="FFFFFF"/>
              </a:solidFill>
              <a:latin typeface="+mj-lt"/>
              <a:ea typeface="+mj-ea"/>
              <a:cs typeface="+mj-cs"/>
            </a:endParaRPr>
          </a:p>
          <a:p>
            <a:pPr defTabSz="914400">
              <a:lnSpc>
                <a:spcPct val="85000"/>
              </a:lnSpc>
              <a:spcBef>
                <a:spcPct val="0"/>
              </a:spcBef>
              <a:spcAft>
                <a:spcPts val="600"/>
              </a:spcAft>
              <a:buClr>
                <a:schemeClr val="accent1"/>
              </a:buClr>
            </a:pPr>
            <a:endParaRPr lang="en-US" sz="4400" b="0" i="0" u="none" strike="noStrike" spc="-50">
              <a:solidFill>
                <a:srgbClr val="FFFFFF"/>
              </a:solidFill>
              <a:latin typeface="+mj-lt"/>
              <a:ea typeface="+mj-ea"/>
              <a:cs typeface="+mj-cs"/>
            </a:endParaRPr>
          </a:p>
        </p:txBody>
      </p:sp>
      <p:sp>
        <p:nvSpPr>
          <p:cNvPr id="2" name="Slide Number Placeholder 1">
            <a:extLst>
              <a:ext uri="{FF2B5EF4-FFF2-40B4-BE49-F238E27FC236}">
                <a16:creationId xmlns:a16="http://schemas.microsoft.com/office/drawing/2014/main" id="{71ACAD33-5C26-3404-B2C2-69E68161474A}"/>
              </a:ext>
            </a:extLst>
          </p:cNvPr>
          <p:cNvSpPr>
            <a:spLocks noGrp="1"/>
          </p:cNvSpPr>
          <p:nvPr>
            <p:ph type="sldNum" sz="quarter" idx="12"/>
          </p:nvPr>
        </p:nvSpPr>
        <p:spPr>
          <a:xfrm>
            <a:off x="486810" y="6459785"/>
            <a:ext cx="725557" cy="365125"/>
          </a:xfrm>
        </p:spPr>
        <p:txBody>
          <a:bodyPr vert="horz" lIns="91440" tIns="45720" rIns="91440" bIns="45720" rtlCol="0" anchor="ctr">
            <a:normAutofit/>
          </a:bodyPr>
          <a:lstStyle/>
          <a:p>
            <a:pPr algn="l" defTabSz="914400">
              <a:spcAft>
                <a:spcPts val="600"/>
              </a:spcAft>
            </a:pPr>
            <a:fld id="{1C5ED8C0-77E5-404B-BF87-0C023BCE5044}" type="slidenum">
              <a:rPr lang="en-US"/>
              <a:pPr algn="l" defTabSz="914400">
                <a:spcAft>
                  <a:spcPts val="600"/>
                </a:spcAft>
              </a:pPr>
              <a:t>24</a:t>
            </a:fld>
            <a:endParaRPr lang="en-US"/>
          </a:p>
        </p:txBody>
      </p:sp>
      <p:pic>
        <p:nvPicPr>
          <p:cNvPr id="8" name="Picture 7">
            <a:extLst>
              <a:ext uri="{FF2B5EF4-FFF2-40B4-BE49-F238E27FC236}">
                <a16:creationId xmlns:a16="http://schemas.microsoft.com/office/drawing/2014/main" id="{05D7C1F5-D73E-801A-F351-79DF3EC4BE32}"/>
              </a:ext>
            </a:extLst>
          </p:cNvPr>
          <p:cNvPicPr>
            <a:picLocks noChangeAspect="1"/>
          </p:cNvPicPr>
          <p:nvPr/>
        </p:nvPicPr>
        <p:blipFill rotWithShape="1">
          <a:blip r:embed="rId3">
            <a:extLst>
              <a:ext uri="{BEBA8EAE-BF5A-486C-A8C5-ECC9F3942E4B}">
                <a14:imgProps xmlns:a14="http://schemas.microsoft.com/office/drawing/2010/main">
                  <a14:imgLayer r:embed="rId4">
                    <a14:imgEffect>
                      <a14:sharpenSoften amount="28000"/>
                    </a14:imgEffect>
                    <a14:imgEffect>
                      <a14:brightnessContrast contrast="-29000"/>
                    </a14:imgEffect>
                  </a14:imgLayer>
                </a14:imgProps>
              </a:ext>
            </a:extLst>
          </a:blip>
          <a:srcRect b="4496"/>
          <a:stretch/>
        </p:blipFill>
        <p:spPr>
          <a:xfrm>
            <a:off x="4639733" y="10"/>
            <a:ext cx="7552266" cy="6857990"/>
          </a:xfrm>
          <a:prstGeom prst="rect">
            <a:avLst/>
          </a:prstGeom>
        </p:spPr>
      </p:pic>
      <p:sp>
        <p:nvSpPr>
          <p:cNvPr id="21" name="Rectangle 20">
            <a:extLst>
              <a:ext uri="{FF2B5EF4-FFF2-40B4-BE49-F238E27FC236}">
                <a16:creationId xmlns:a16="http://schemas.microsoft.com/office/drawing/2014/main" id="{4AB900CC-5074-4746-A1A4-AF640455BD4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8475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pic>
        <p:nvPicPr>
          <p:cNvPr id="3" name="Picture 2" descr="image">
            <a:extLst>
              <a:ext uri="{FF2B5EF4-FFF2-40B4-BE49-F238E27FC236}">
                <a16:creationId xmlns:a16="http://schemas.microsoft.com/office/drawing/2014/main" id="{023F4A2D-31F2-36E1-4CB5-21D83819B4C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403567" y="6035994"/>
            <a:ext cx="728473" cy="771993"/>
          </a:xfrm>
          <a:prstGeom prst="ellipse">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8046074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1ACAD33-5C26-3404-B2C2-69E68161474A}"/>
              </a:ext>
            </a:extLst>
          </p:cNvPr>
          <p:cNvSpPr>
            <a:spLocks noGrp="1"/>
          </p:cNvSpPr>
          <p:nvPr>
            <p:ph type="sldNum" sz="quarter" idx="12"/>
          </p:nvPr>
        </p:nvSpPr>
        <p:spPr/>
        <p:txBody>
          <a:bodyPr/>
          <a:lstStyle/>
          <a:p>
            <a:fld id="{1C5ED8C0-77E5-404B-BF87-0C023BCE5044}" type="slidenum">
              <a:rPr lang="en-US" smtClean="0"/>
              <a:t>25</a:t>
            </a:fld>
            <a:endParaRPr lang="en-US"/>
          </a:p>
        </p:txBody>
      </p:sp>
      <p:sp>
        <p:nvSpPr>
          <p:cNvPr id="4" name="TextBox 3">
            <a:extLst>
              <a:ext uri="{FF2B5EF4-FFF2-40B4-BE49-F238E27FC236}">
                <a16:creationId xmlns:a16="http://schemas.microsoft.com/office/drawing/2014/main" id="{AD9A2BAE-B805-B9A6-B4AB-3B51104A3F01}"/>
              </a:ext>
            </a:extLst>
          </p:cNvPr>
          <p:cNvSpPr txBox="1"/>
          <p:nvPr/>
        </p:nvSpPr>
        <p:spPr>
          <a:xfrm>
            <a:off x="939800" y="1261848"/>
            <a:ext cx="6070600" cy="4247317"/>
          </a:xfrm>
          <a:prstGeom prst="rect">
            <a:avLst/>
          </a:prstGeom>
          <a:noFill/>
        </p:spPr>
        <p:txBody>
          <a:bodyPr wrap="square" rtlCol="0">
            <a:spAutoFit/>
          </a:bodyPr>
          <a:lstStyle/>
          <a:p>
            <a:endParaRPr lang="en-US">
              <a:latin typeface="+mj-lt"/>
            </a:endParaRPr>
          </a:p>
          <a:p>
            <a:pPr marL="285750" indent="-285750">
              <a:buFont typeface="Arial" panose="020B0604020202020204" pitchFamily="34" charset="0"/>
              <a:buChar char="•"/>
            </a:pPr>
            <a:r>
              <a:rPr lang="en-US">
                <a:latin typeface="+mj-lt"/>
              </a:rPr>
              <a:t>It is best not to use the unclassified/pending classification option, as it does not provide downstream users any useful information.</a:t>
            </a:r>
          </a:p>
          <a:p>
            <a:pPr marL="285750" indent="-285750">
              <a:buFont typeface="Arial" panose="020B0604020202020204" pitchFamily="34" charset="0"/>
              <a:buChar char="•"/>
            </a:pPr>
            <a:r>
              <a:rPr lang="en-US">
                <a:latin typeface="+mj-lt"/>
              </a:rPr>
              <a:t>It is easy to change classification, though you do have to provide a reason</a:t>
            </a:r>
          </a:p>
          <a:p>
            <a:pPr marL="285750" indent="-285750">
              <a:buFont typeface="Arial" panose="020B0604020202020204" pitchFamily="34" charset="0"/>
              <a:buChar char="•"/>
            </a:pPr>
            <a:r>
              <a:rPr lang="en-US">
                <a:latin typeface="+mj-lt"/>
              </a:rPr>
              <a:t>Most documents that are going to be shared via emails or Teams will be Level 1 or Level 2.</a:t>
            </a:r>
          </a:p>
          <a:p>
            <a:pPr marL="285750" indent="-285750">
              <a:buFont typeface="Arial" panose="020B0604020202020204" pitchFamily="34" charset="0"/>
              <a:buChar char="•"/>
            </a:pPr>
            <a:r>
              <a:rPr lang="en-US">
                <a:latin typeface="+mj-lt"/>
              </a:rPr>
              <a:t>Level 3 &amp; 4 documents should not be shared via Teams or email – they need a more secure setup.</a:t>
            </a:r>
          </a:p>
          <a:p>
            <a:pPr marL="285750" indent="-285750">
              <a:buFont typeface="Arial" panose="020B0604020202020204" pitchFamily="34" charset="0"/>
              <a:buChar char="•"/>
            </a:pPr>
            <a:r>
              <a:rPr lang="en-US">
                <a:latin typeface="+mj-lt"/>
              </a:rPr>
              <a:t>Use the “draft” or equivalent watermark when working on documents that are in process or that have not been reviewed.</a:t>
            </a:r>
          </a:p>
          <a:p>
            <a:pPr marL="285750" indent="-285750">
              <a:buFont typeface="Arial" panose="020B0604020202020204" pitchFamily="34" charset="0"/>
              <a:buChar char="•"/>
            </a:pPr>
            <a:r>
              <a:rPr lang="en-US">
                <a:latin typeface="+mj-lt"/>
              </a:rPr>
              <a:t>Consider creating “draft” templates which have the watermark already as the default for new documents</a:t>
            </a:r>
          </a:p>
        </p:txBody>
      </p:sp>
      <p:pic>
        <p:nvPicPr>
          <p:cNvPr id="7" name="Picture 2" descr="image">
            <a:extLst>
              <a:ext uri="{FF2B5EF4-FFF2-40B4-BE49-F238E27FC236}">
                <a16:creationId xmlns:a16="http://schemas.microsoft.com/office/drawing/2014/main" id="{E73B5B0E-5260-FDA6-CBFB-AB000047A8B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03567" y="6035994"/>
            <a:ext cx="728473" cy="771993"/>
          </a:xfrm>
          <a:prstGeom prst="ellipse">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00A20981-A1C1-6115-22F4-BBB832BBEE7E}"/>
              </a:ext>
            </a:extLst>
          </p:cNvPr>
          <p:cNvSpPr txBox="1"/>
          <p:nvPr/>
        </p:nvSpPr>
        <p:spPr>
          <a:xfrm>
            <a:off x="412229" y="255293"/>
            <a:ext cx="9811063" cy="523220"/>
          </a:xfrm>
          <a:prstGeom prst="rect">
            <a:avLst/>
          </a:prstGeom>
          <a:noFill/>
        </p:spPr>
        <p:txBody>
          <a:bodyPr wrap="square" rtlCol="0">
            <a:spAutoFit/>
          </a:bodyPr>
          <a:lstStyle/>
          <a:p>
            <a:r>
              <a:rPr lang="en-US" sz="2800">
                <a:latin typeface="+mj-lt"/>
              </a:rPr>
              <a:t>Some useful things to know…</a:t>
            </a:r>
          </a:p>
        </p:txBody>
      </p:sp>
      <p:cxnSp>
        <p:nvCxnSpPr>
          <p:cNvPr id="9" name="Straight Connector 8">
            <a:extLst>
              <a:ext uri="{FF2B5EF4-FFF2-40B4-BE49-F238E27FC236}">
                <a16:creationId xmlns:a16="http://schemas.microsoft.com/office/drawing/2014/main" id="{E98A7037-EE1B-3D5B-C5A8-7BC7D4D2693E}"/>
              </a:ext>
            </a:extLst>
          </p:cNvPr>
          <p:cNvCxnSpPr/>
          <p:nvPr/>
        </p:nvCxnSpPr>
        <p:spPr>
          <a:xfrm>
            <a:off x="52466" y="822006"/>
            <a:ext cx="12079574" cy="0"/>
          </a:xfrm>
          <a:prstGeom prst="line">
            <a:avLst/>
          </a:prstGeom>
        </p:spPr>
        <p:style>
          <a:lnRef idx="1">
            <a:schemeClr val="accent1"/>
          </a:lnRef>
          <a:fillRef idx="0">
            <a:schemeClr val="accent1"/>
          </a:fillRef>
          <a:effectRef idx="0">
            <a:schemeClr val="accent1"/>
          </a:effectRef>
          <a:fontRef idx="minor">
            <a:schemeClr val="tx1"/>
          </a:fontRef>
        </p:style>
      </p:cxnSp>
      <p:pic>
        <p:nvPicPr>
          <p:cNvPr id="6" name="Picture 5">
            <a:extLst>
              <a:ext uri="{FF2B5EF4-FFF2-40B4-BE49-F238E27FC236}">
                <a16:creationId xmlns:a16="http://schemas.microsoft.com/office/drawing/2014/main" id="{7844BA19-9657-2C4B-0AFB-9D2F358B678B}"/>
              </a:ext>
            </a:extLst>
          </p:cNvPr>
          <p:cNvPicPr>
            <a:picLocks noChangeAspect="1"/>
          </p:cNvPicPr>
          <p:nvPr/>
        </p:nvPicPr>
        <p:blipFill>
          <a:blip r:embed="rId4">
            <a:extLst>
              <a:ext uri="{BEBA8EAE-BF5A-486C-A8C5-ECC9F3942E4B}">
                <a14:imgProps xmlns:a14="http://schemas.microsoft.com/office/drawing/2010/main">
                  <a14:imgLayer r:embed="rId5">
                    <a14:imgEffect>
                      <a14:sharpenSoften amount="28000"/>
                    </a14:imgEffect>
                    <a14:imgEffect>
                      <a14:brightnessContrast contrast="-29000"/>
                    </a14:imgEffect>
                  </a14:imgLayer>
                </a14:imgProps>
              </a:ext>
            </a:extLst>
          </a:blip>
          <a:stretch>
            <a:fillRect/>
          </a:stretch>
        </p:blipFill>
        <p:spPr>
          <a:xfrm>
            <a:off x="7511235" y="1632215"/>
            <a:ext cx="3970626" cy="3775349"/>
          </a:xfrm>
          <a:prstGeom prst="rect">
            <a:avLst/>
          </a:prstGeom>
          <a:ln>
            <a:solidFill>
              <a:schemeClr val="tx1">
                <a:lumMod val="50000"/>
                <a:lumOff val="50000"/>
              </a:schemeClr>
            </a:solidFill>
          </a:ln>
          <a:effectLst>
            <a:softEdge rad="0"/>
          </a:effectLst>
        </p:spPr>
      </p:pic>
    </p:spTree>
    <p:extLst>
      <p:ext uri="{BB962C8B-B14F-4D97-AF65-F5344CB8AC3E}">
        <p14:creationId xmlns:p14="http://schemas.microsoft.com/office/powerpoint/2010/main" val="309413158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13FE9996-7EAC-4679-B37D-C1045F42F9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26" name="Rectangle 25">
            <a:extLst>
              <a:ext uri="{FF2B5EF4-FFF2-40B4-BE49-F238E27FC236}">
                <a16:creationId xmlns:a16="http://schemas.microsoft.com/office/drawing/2014/main" id="{761DF1FE-5CC8-43D2-A76C-93C76EEDE1E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cxnSp>
        <p:nvCxnSpPr>
          <p:cNvPr id="27" name="Straight Connector 26">
            <a:extLst>
              <a:ext uri="{FF2B5EF4-FFF2-40B4-BE49-F238E27FC236}">
                <a16:creationId xmlns:a16="http://schemas.microsoft.com/office/drawing/2014/main" id="{E161BEBD-A23C-409E-ABC7-73F9EDC02F2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useBgFill="1">
        <p:nvSpPr>
          <p:cNvPr id="28" name="Rectangle 27">
            <a:extLst>
              <a:ext uri="{FF2B5EF4-FFF2-40B4-BE49-F238E27FC236}">
                <a16:creationId xmlns:a16="http://schemas.microsoft.com/office/drawing/2014/main" id="{3741B58E-3B65-4A01-A276-975AB2CF8A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7AAC67C3-831B-4AB1-A259-DFB839CAFAF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29" name="TextBox 28">
            <a:extLst>
              <a:ext uri="{FF2B5EF4-FFF2-40B4-BE49-F238E27FC236}">
                <a16:creationId xmlns:a16="http://schemas.microsoft.com/office/drawing/2014/main" id="{2227E2CE-3814-1342-15B9-4F0C306DED8F}"/>
              </a:ext>
            </a:extLst>
          </p:cNvPr>
          <p:cNvSpPr txBox="1"/>
          <p:nvPr/>
        </p:nvSpPr>
        <p:spPr>
          <a:xfrm>
            <a:off x="492370" y="605896"/>
            <a:ext cx="3084844" cy="5646208"/>
          </a:xfrm>
          <a:prstGeom prst="rect">
            <a:avLst/>
          </a:prstGeom>
        </p:spPr>
        <p:txBody>
          <a:bodyPr vert="horz" lIns="91440" tIns="45720" rIns="91440" bIns="45720" rtlCol="0" anchor="ctr">
            <a:normAutofit/>
          </a:bodyPr>
          <a:lstStyle/>
          <a:p>
            <a:pPr defTabSz="914400">
              <a:lnSpc>
                <a:spcPct val="85000"/>
              </a:lnSpc>
              <a:spcBef>
                <a:spcPct val="0"/>
              </a:spcBef>
              <a:spcAft>
                <a:spcPts val="600"/>
              </a:spcAft>
              <a:buClr>
                <a:schemeClr val="accent1"/>
              </a:buClr>
            </a:pPr>
            <a:r>
              <a:rPr lang="en-US" sz="3600" spc="-50">
                <a:solidFill>
                  <a:srgbClr val="FFFFFF"/>
                </a:solidFill>
                <a:latin typeface="+mj-lt"/>
                <a:ea typeface="+mj-ea"/>
                <a:cs typeface="+mj-cs"/>
              </a:rPr>
              <a:t>Tracking </a:t>
            </a:r>
          </a:p>
          <a:p>
            <a:pPr defTabSz="914400">
              <a:lnSpc>
                <a:spcPct val="85000"/>
              </a:lnSpc>
              <a:spcBef>
                <a:spcPct val="0"/>
              </a:spcBef>
              <a:spcAft>
                <a:spcPts val="600"/>
              </a:spcAft>
              <a:buClr>
                <a:schemeClr val="accent1"/>
              </a:buClr>
            </a:pPr>
            <a:r>
              <a:rPr lang="en-US" sz="3600" spc="-50">
                <a:solidFill>
                  <a:srgbClr val="FFFFFF"/>
                </a:solidFill>
                <a:latin typeface="+mj-lt"/>
                <a:ea typeface="+mj-ea"/>
                <a:cs typeface="+mj-cs"/>
              </a:rPr>
              <a:t>&amp;</a:t>
            </a:r>
          </a:p>
          <a:p>
            <a:pPr defTabSz="914400">
              <a:lnSpc>
                <a:spcPct val="85000"/>
              </a:lnSpc>
              <a:spcBef>
                <a:spcPct val="0"/>
              </a:spcBef>
              <a:spcAft>
                <a:spcPts val="600"/>
              </a:spcAft>
              <a:buClr>
                <a:schemeClr val="accent1"/>
              </a:buClr>
            </a:pPr>
            <a:r>
              <a:rPr lang="en-US" sz="3600" spc="-50">
                <a:solidFill>
                  <a:srgbClr val="FFFFFF"/>
                </a:solidFill>
                <a:latin typeface="+mj-lt"/>
                <a:ea typeface="+mj-ea"/>
                <a:cs typeface="+mj-cs"/>
              </a:rPr>
              <a:t>Metrics</a:t>
            </a:r>
          </a:p>
          <a:p>
            <a:pPr defTabSz="914400">
              <a:lnSpc>
                <a:spcPct val="85000"/>
              </a:lnSpc>
              <a:spcBef>
                <a:spcPct val="0"/>
              </a:spcBef>
              <a:spcAft>
                <a:spcPts val="600"/>
              </a:spcAft>
              <a:buClr>
                <a:schemeClr val="accent1"/>
              </a:buClr>
            </a:pPr>
            <a:endParaRPr lang="en-US" sz="3600" b="0" i="0" u="none" strike="noStrike" spc="-50">
              <a:solidFill>
                <a:srgbClr val="FFFFFF"/>
              </a:solidFill>
              <a:latin typeface="+mj-lt"/>
              <a:ea typeface="+mj-ea"/>
              <a:cs typeface="+mj-cs"/>
            </a:endParaRPr>
          </a:p>
          <a:p>
            <a:pPr defTabSz="914400">
              <a:lnSpc>
                <a:spcPct val="85000"/>
              </a:lnSpc>
              <a:spcBef>
                <a:spcPct val="0"/>
              </a:spcBef>
              <a:spcAft>
                <a:spcPts val="600"/>
              </a:spcAft>
              <a:buClr>
                <a:schemeClr val="accent1"/>
              </a:buClr>
            </a:pPr>
            <a:endParaRPr lang="en-US" sz="3600" b="0" i="0" u="none" strike="noStrike" spc="-50">
              <a:solidFill>
                <a:srgbClr val="FFFFFF"/>
              </a:solidFill>
              <a:latin typeface="+mj-lt"/>
              <a:ea typeface="+mj-ea"/>
              <a:cs typeface="+mj-cs"/>
            </a:endParaRPr>
          </a:p>
        </p:txBody>
      </p:sp>
      <p:sp>
        <p:nvSpPr>
          <p:cNvPr id="22" name="Rectangle 21">
            <a:extLst>
              <a:ext uri="{FF2B5EF4-FFF2-40B4-BE49-F238E27FC236}">
                <a16:creationId xmlns:a16="http://schemas.microsoft.com/office/drawing/2014/main" id="{054B3F04-9EAC-45C0-B3CE-0387EEA10A0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2" name="TextBox 1">
            <a:extLst>
              <a:ext uri="{FF2B5EF4-FFF2-40B4-BE49-F238E27FC236}">
                <a16:creationId xmlns:a16="http://schemas.microsoft.com/office/drawing/2014/main" id="{29CA8FDB-8E14-E4C4-CC52-0BDD1FEF8DC6}"/>
              </a:ext>
            </a:extLst>
          </p:cNvPr>
          <p:cNvSpPr txBox="1"/>
          <p:nvPr/>
        </p:nvSpPr>
        <p:spPr>
          <a:xfrm>
            <a:off x="4742016" y="605896"/>
            <a:ext cx="6413663" cy="5646208"/>
          </a:xfrm>
          <a:prstGeom prst="rect">
            <a:avLst/>
          </a:prstGeom>
        </p:spPr>
        <p:txBody>
          <a:bodyPr vert="horz" lIns="0" tIns="45720" rIns="0" bIns="45720" rtlCol="0" anchor="ctr">
            <a:normAutofit/>
          </a:bodyPr>
          <a:lstStyle/>
          <a:p>
            <a:pPr defTabSz="914400">
              <a:lnSpc>
                <a:spcPct val="90000"/>
              </a:lnSpc>
              <a:spcAft>
                <a:spcPts val="600"/>
              </a:spcAft>
              <a:buClr>
                <a:schemeClr val="accent1"/>
              </a:buClr>
              <a:buFont typeface="Calibri" panose="020F0502020204030204" pitchFamily="34" charset="0"/>
            </a:pPr>
            <a:endParaRPr lang="en-US">
              <a:solidFill>
                <a:schemeClr val="tx1">
                  <a:lumMod val="75000"/>
                  <a:lumOff val="25000"/>
                </a:schemeClr>
              </a:solidFill>
            </a:endParaRPr>
          </a:p>
          <a:p>
            <a:pPr defTabSz="914400">
              <a:lnSpc>
                <a:spcPct val="90000"/>
              </a:lnSpc>
              <a:spcAft>
                <a:spcPts val="600"/>
              </a:spcAft>
              <a:buClr>
                <a:schemeClr val="accent1"/>
              </a:buClr>
              <a:buFont typeface="Calibri" panose="020F0502020204030204" pitchFamily="34" charset="0"/>
            </a:pPr>
            <a:r>
              <a:rPr lang="en-US">
                <a:solidFill>
                  <a:schemeClr val="tx1">
                    <a:lumMod val="75000"/>
                    <a:lumOff val="25000"/>
                  </a:schemeClr>
                </a:solidFill>
              </a:rPr>
              <a:t>Suggestions for metrics and tracking:</a:t>
            </a:r>
            <a:endParaRPr lang="en-US">
              <a:solidFill>
                <a:schemeClr val="tx1">
                  <a:lumMod val="75000"/>
                  <a:lumOff val="25000"/>
                </a:schemeClr>
              </a:solidFill>
              <a:cs typeface="Calibri"/>
            </a:endParaRPr>
          </a:p>
          <a:p>
            <a:pPr marL="457200" indent="-457200" defTabSz="914400">
              <a:lnSpc>
                <a:spcPct val="90000"/>
              </a:lnSpc>
              <a:spcAft>
                <a:spcPts val="600"/>
              </a:spcAft>
              <a:buClr>
                <a:schemeClr val="accent1"/>
              </a:buClr>
              <a:buFont typeface="Calibri" panose="020F0502020204030204" pitchFamily="34" charset="0"/>
              <a:buChar char="•"/>
            </a:pPr>
            <a:r>
              <a:rPr lang="en-US">
                <a:solidFill>
                  <a:schemeClr val="tx1">
                    <a:lumMod val="75000"/>
                    <a:lumOff val="25000"/>
                  </a:schemeClr>
                </a:solidFill>
              </a:rPr>
              <a:t>Script to generate report for all files in SharePoint (% of files labeled)</a:t>
            </a:r>
            <a:endParaRPr lang="en-US">
              <a:solidFill>
                <a:schemeClr val="tx1">
                  <a:lumMod val="75000"/>
                  <a:lumOff val="25000"/>
                </a:schemeClr>
              </a:solidFill>
              <a:cs typeface="Calibri"/>
            </a:endParaRPr>
          </a:p>
          <a:p>
            <a:pPr marL="457200" indent="-457200" defTabSz="914400">
              <a:lnSpc>
                <a:spcPct val="90000"/>
              </a:lnSpc>
              <a:spcAft>
                <a:spcPts val="600"/>
              </a:spcAft>
              <a:buClr>
                <a:schemeClr val="accent1"/>
              </a:buClr>
              <a:buFont typeface="Calibri" panose="020F0502020204030204" pitchFamily="34" charset="0"/>
              <a:buChar char="•"/>
            </a:pPr>
            <a:r>
              <a:rPr lang="en-US">
                <a:solidFill>
                  <a:schemeClr val="tx1">
                    <a:lumMod val="75000"/>
                    <a:lumOff val="25000"/>
                  </a:schemeClr>
                </a:solidFill>
              </a:rPr>
              <a:t>Annual sampling of labeled files to verify label (estimate of files labeled correctly)</a:t>
            </a:r>
            <a:endParaRPr lang="en-US">
              <a:solidFill>
                <a:schemeClr val="tx1">
                  <a:lumMod val="75000"/>
                  <a:lumOff val="25000"/>
                </a:schemeClr>
              </a:solidFill>
              <a:cs typeface="Calibri"/>
            </a:endParaRPr>
          </a:p>
          <a:p>
            <a:pPr marL="457200" indent="-457200" defTabSz="914400">
              <a:lnSpc>
                <a:spcPct val="90000"/>
              </a:lnSpc>
              <a:spcAft>
                <a:spcPts val="600"/>
              </a:spcAft>
              <a:buClr>
                <a:schemeClr val="accent1"/>
              </a:buClr>
              <a:buFont typeface="Calibri" panose="020F0502020204030204" pitchFamily="34" charset="0"/>
              <a:buChar char="•"/>
            </a:pPr>
            <a:r>
              <a:rPr lang="en-US">
                <a:solidFill>
                  <a:schemeClr val="tx1">
                    <a:lumMod val="75000"/>
                    <a:lumOff val="25000"/>
                  </a:schemeClr>
                </a:solidFill>
                <a:cs typeface="Calibri"/>
              </a:rPr>
              <a:t>Risk assessments (management of critical asset classification types for your Agency)</a:t>
            </a:r>
          </a:p>
          <a:p>
            <a:pPr marL="457200" indent="-457200" defTabSz="914400">
              <a:lnSpc>
                <a:spcPct val="90000"/>
              </a:lnSpc>
              <a:spcAft>
                <a:spcPts val="600"/>
              </a:spcAft>
              <a:buClr>
                <a:schemeClr val="accent1"/>
              </a:buClr>
              <a:buFont typeface="Calibri" panose="020F0502020204030204" pitchFamily="34" charset="0"/>
              <a:buChar char="•"/>
            </a:pPr>
            <a:endParaRPr lang="en-US" b="0" i="0" u="none" strike="noStrike" baseline="0">
              <a:solidFill>
                <a:schemeClr val="tx1">
                  <a:lumMod val="75000"/>
                  <a:lumOff val="25000"/>
                </a:schemeClr>
              </a:solidFill>
              <a:cs typeface="Calibri"/>
            </a:endParaRPr>
          </a:p>
          <a:p>
            <a:pPr defTabSz="914400">
              <a:lnSpc>
                <a:spcPct val="90000"/>
              </a:lnSpc>
              <a:spcAft>
                <a:spcPts val="600"/>
              </a:spcAft>
              <a:buClr>
                <a:schemeClr val="accent1"/>
              </a:buClr>
              <a:buFont typeface="Calibri" panose="020F0502020204030204" pitchFamily="34" charset="0"/>
            </a:pPr>
            <a:endParaRPr lang="en-US" b="0" i="0" u="none" strike="noStrike" baseline="0">
              <a:solidFill>
                <a:schemeClr val="tx1">
                  <a:lumMod val="75000"/>
                  <a:lumOff val="25000"/>
                </a:schemeClr>
              </a:solidFill>
            </a:endParaRPr>
          </a:p>
          <a:p>
            <a:pPr defTabSz="914400">
              <a:lnSpc>
                <a:spcPct val="90000"/>
              </a:lnSpc>
              <a:spcAft>
                <a:spcPts val="600"/>
              </a:spcAft>
              <a:buClr>
                <a:schemeClr val="accent1"/>
              </a:buClr>
              <a:buFont typeface="Calibri" panose="020F0502020204030204" pitchFamily="34" charset="0"/>
            </a:pPr>
            <a:endParaRPr lang="en-US">
              <a:solidFill>
                <a:schemeClr val="tx1">
                  <a:lumMod val="75000"/>
                  <a:lumOff val="25000"/>
                </a:schemeClr>
              </a:solidFill>
              <a:cs typeface="Calibri" panose="020F0502020204030204"/>
            </a:endParaRPr>
          </a:p>
        </p:txBody>
      </p:sp>
      <p:sp>
        <p:nvSpPr>
          <p:cNvPr id="3" name="Slide Number Placeholder 2">
            <a:extLst>
              <a:ext uri="{FF2B5EF4-FFF2-40B4-BE49-F238E27FC236}">
                <a16:creationId xmlns:a16="http://schemas.microsoft.com/office/drawing/2014/main" id="{199BC15A-9E0B-B9F3-A086-681A53DF663D}"/>
              </a:ext>
            </a:extLst>
          </p:cNvPr>
          <p:cNvSpPr>
            <a:spLocks noGrp="1"/>
          </p:cNvSpPr>
          <p:nvPr>
            <p:ph type="sldNum" sz="quarter" idx="12"/>
          </p:nvPr>
        </p:nvSpPr>
        <p:spPr>
          <a:xfrm>
            <a:off x="10123055" y="6459785"/>
            <a:ext cx="1089428" cy="365125"/>
          </a:xfrm>
        </p:spPr>
        <p:txBody>
          <a:bodyPr vert="horz" lIns="91440" tIns="45720" rIns="91440" bIns="45720" rtlCol="0" anchor="ctr">
            <a:normAutofit/>
          </a:bodyPr>
          <a:lstStyle/>
          <a:p>
            <a:pPr>
              <a:spcAft>
                <a:spcPts val="600"/>
              </a:spcAft>
            </a:pPr>
            <a:fld id="{1C5ED8C0-77E5-404B-BF87-0C023BCE5044}" type="slidenum">
              <a:rPr lang="en-US">
                <a:solidFill>
                  <a:schemeClr val="tx2"/>
                </a:solidFill>
              </a:rPr>
              <a:pPr>
                <a:spcAft>
                  <a:spcPts val="600"/>
                </a:spcAft>
              </a:pPr>
              <a:t>26</a:t>
            </a:fld>
            <a:endParaRPr lang="en-US">
              <a:solidFill>
                <a:schemeClr val="tx2"/>
              </a:solidFill>
            </a:endParaRPr>
          </a:p>
        </p:txBody>
      </p:sp>
      <p:pic>
        <p:nvPicPr>
          <p:cNvPr id="4" name="Picture 2" descr="image">
            <a:extLst>
              <a:ext uri="{FF2B5EF4-FFF2-40B4-BE49-F238E27FC236}">
                <a16:creationId xmlns:a16="http://schemas.microsoft.com/office/drawing/2014/main" id="{521AD9C7-B6B0-E959-9332-16B88682719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03567" y="6035994"/>
            <a:ext cx="728473" cy="771993"/>
          </a:xfrm>
          <a:prstGeom prst="ellipse">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4630814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13FE9996-7EAC-4679-B37D-C1045F42F9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14" name="Rectangle 13">
            <a:extLst>
              <a:ext uri="{FF2B5EF4-FFF2-40B4-BE49-F238E27FC236}">
                <a16:creationId xmlns:a16="http://schemas.microsoft.com/office/drawing/2014/main" id="{761DF1FE-5CC8-43D2-A76C-93C76EEDE1E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cxnSp>
        <p:nvCxnSpPr>
          <p:cNvPr id="16" name="Straight Connector 15">
            <a:extLst>
              <a:ext uri="{FF2B5EF4-FFF2-40B4-BE49-F238E27FC236}">
                <a16:creationId xmlns:a16="http://schemas.microsoft.com/office/drawing/2014/main" id="{E161BEBD-A23C-409E-ABC7-73F9EDC02F2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useBgFill="1">
        <p:nvSpPr>
          <p:cNvPr id="18" name="Rectangle 17">
            <a:extLst>
              <a:ext uri="{FF2B5EF4-FFF2-40B4-BE49-F238E27FC236}">
                <a16:creationId xmlns:a16="http://schemas.microsoft.com/office/drawing/2014/main" id="{3741B58E-3B65-4A01-A276-975AB2CF8A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7AAC67C3-831B-4AB1-A259-DFB839CAFAF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7" name="TextBox 6">
            <a:extLst>
              <a:ext uri="{FF2B5EF4-FFF2-40B4-BE49-F238E27FC236}">
                <a16:creationId xmlns:a16="http://schemas.microsoft.com/office/drawing/2014/main" id="{2227E2CE-3814-1342-15B9-4F0C306DED8F}"/>
              </a:ext>
            </a:extLst>
          </p:cNvPr>
          <p:cNvSpPr txBox="1"/>
          <p:nvPr/>
        </p:nvSpPr>
        <p:spPr>
          <a:xfrm>
            <a:off x="492370" y="605896"/>
            <a:ext cx="3084844" cy="5646208"/>
          </a:xfrm>
          <a:prstGeom prst="rect">
            <a:avLst/>
          </a:prstGeom>
        </p:spPr>
        <p:txBody>
          <a:bodyPr vert="horz" lIns="91440" tIns="45720" rIns="91440" bIns="45720" rtlCol="0" anchor="ctr">
            <a:normAutofit/>
          </a:bodyPr>
          <a:lstStyle/>
          <a:p>
            <a:pPr marR="0" lvl="0" indent="0" defTabSz="914400" fontAlgn="auto">
              <a:lnSpc>
                <a:spcPct val="85000"/>
              </a:lnSpc>
              <a:spcBef>
                <a:spcPct val="0"/>
              </a:spcBef>
              <a:spcAft>
                <a:spcPts val="600"/>
              </a:spcAft>
              <a:buClr>
                <a:srgbClr val="E48312"/>
              </a:buClr>
              <a:buSzTx/>
              <a:tabLst/>
              <a:defRPr/>
            </a:pPr>
            <a:r>
              <a:rPr kumimoji="0" lang="en-US" sz="3600" b="0" i="0" u="none" strike="noStrike" cap="none" spc="-50" normalizeH="0" noProof="0">
                <a:ln>
                  <a:noFill/>
                </a:ln>
                <a:solidFill>
                  <a:srgbClr val="FFFFFF"/>
                </a:solidFill>
                <a:effectLst/>
                <a:uLnTx/>
                <a:uFillTx/>
                <a:latin typeface="+mj-lt"/>
                <a:ea typeface="+mj-ea"/>
                <a:cs typeface="+mj-cs"/>
              </a:rPr>
              <a:t>Resources</a:t>
            </a:r>
          </a:p>
          <a:p>
            <a:pPr marR="0" lvl="0" indent="0" defTabSz="914400" fontAlgn="auto">
              <a:lnSpc>
                <a:spcPct val="85000"/>
              </a:lnSpc>
              <a:spcBef>
                <a:spcPct val="0"/>
              </a:spcBef>
              <a:spcAft>
                <a:spcPts val="600"/>
              </a:spcAft>
              <a:buClr>
                <a:srgbClr val="E48312"/>
              </a:buClr>
              <a:buSzTx/>
              <a:tabLst/>
              <a:defRPr/>
            </a:pPr>
            <a:endParaRPr kumimoji="0" lang="en-US" sz="3600" b="0" i="0" u="none" strike="noStrike" cap="none" spc="-50" normalizeH="0" noProof="0">
              <a:ln>
                <a:noFill/>
              </a:ln>
              <a:solidFill>
                <a:srgbClr val="FFFFFF"/>
              </a:solidFill>
              <a:effectLst/>
              <a:uLnTx/>
              <a:uFillTx/>
              <a:latin typeface="+mj-lt"/>
              <a:ea typeface="+mj-ea"/>
              <a:cs typeface="+mj-cs"/>
            </a:endParaRPr>
          </a:p>
          <a:p>
            <a:pPr marR="0" lvl="0" indent="0" defTabSz="914400" fontAlgn="auto">
              <a:lnSpc>
                <a:spcPct val="85000"/>
              </a:lnSpc>
              <a:spcBef>
                <a:spcPct val="0"/>
              </a:spcBef>
              <a:spcAft>
                <a:spcPts val="600"/>
              </a:spcAft>
              <a:buClr>
                <a:srgbClr val="E48312"/>
              </a:buClr>
              <a:buSzTx/>
              <a:tabLst/>
              <a:defRPr/>
            </a:pPr>
            <a:endParaRPr kumimoji="0" lang="en-US" sz="3600" b="0" i="0" u="none" strike="noStrike" cap="none" spc="-50" normalizeH="0" noProof="0">
              <a:ln>
                <a:noFill/>
              </a:ln>
              <a:solidFill>
                <a:srgbClr val="FFFFFF"/>
              </a:solidFill>
              <a:effectLst/>
              <a:uLnTx/>
              <a:uFillTx/>
              <a:latin typeface="+mj-lt"/>
              <a:ea typeface="+mj-ea"/>
              <a:cs typeface="+mj-cs"/>
            </a:endParaRPr>
          </a:p>
        </p:txBody>
      </p:sp>
      <p:sp>
        <p:nvSpPr>
          <p:cNvPr id="22" name="Rectangle 21">
            <a:extLst>
              <a:ext uri="{FF2B5EF4-FFF2-40B4-BE49-F238E27FC236}">
                <a16:creationId xmlns:a16="http://schemas.microsoft.com/office/drawing/2014/main" id="{054B3F04-9EAC-45C0-B3CE-0387EEA10A0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4" name="TextBox 3">
            <a:extLst>
              <a:ext uri="{FF2B5EF4-FFF2-40B4-BE49-F238E27FC236}">
                <a16:creationId xmlns:a16="http://schemas.microsoft.com/office/drawing/2014/main" id="{D3D10D25-6787-008D-55B9-111ED037708E}"/>
              </a:ext>
            </a:extLst>
          </p:cNvPr>
          <p:cNvSpPr txBox="1"/>
          <p:nvPr/>
        </p:nvSpPr>
        <p:spPr>
          <a:xfrm>
            <a:off x="4742016" y="605896"/>
            <a:ext cx="6413663" cy="5646208"/>
          </a:xfrm>
          <a:prstGeom prst="rect">
            <a:avLst/>
          </a:prstGeom>
        </p:spPr>
        <p:txBody>
          <a:bodyPr vert="horz" lIns="0" tIns="45720" rIns="0" bIns="45720" rtlCol="0" anchor="ctr">
            <a:normAutofit/>
          </a:bodyPr>
          <a:lstStyle/>
          <a:p>
            <a:pPr marL="285750" indent="-285750" defTabSz="914400">
              <a:lnSpc>
                <a:spcPct val="90000"/>
              </a:lnSpc>
              <a:spcAft>
                <a:spcPts val="600"/>
              </a:spcAft>
              <a:buClr>
                <a:schemeClr val="accent1"/>
              </a:buClr>
              <a:buFont typeface="Calibri" panose="020F0502020204030204" pitchFamily="34" charset="0"/>
              <a:buChar char="•"/>
            </a:pPr>
            <a:r>
              <a:rPr lang="en-US">
                <a:solidFill>
                  <a:schemeClr val="tx1">
                    <a:lumMod val="75000"/>
                    <a:lumOff val="25000"/>
                  </a:schemeClr>
                </a:solidFill>
                <a:hlinkClick r:id="rId4"/>
              </a:rPr>
              <a:t>Information Asset Classification Policy (107-004-050)</a:t>
            </a:r>
          </a:p>
          <a:p>
            <a:pPr marL="742950" lvl="1" indent="-285750" defTabSz="914400">
              <a:lnSpc>
                <a:spcPct val="90000"/>
              </a:lnSpc>
              <a:spcAft>
                <a:spcPts val="600"/>
              </a:spcAft>
              <a:buClr>
                <a:schemeClr val="accent1"/>
              </a:buClr>
              <a:buFont typeface="Calibri" panose="020F0502020204030204" pitchFamily="34" charset="0"/>
              <a:buChar char="•"/>
            </a:pPr>
            <a:r>
              <a:rPr lang="en-US">
                <a:solidFill>
                  <a:schemeClr val="tx1">
                    <a:lumMod val="75000"/>
                    <a:lumOff val="25000"/>
                  </a:schemeClr>
                </a:solidFill>
              </a:rPr>
              <a:t>For policy questions</a:t>
            </a:r>
          </a:p>
          <a:p>
            <a:pPr marL="285750" indent="-285750" defTabSz="914400">
              <a:lnSpc>
                <a:spcPct val="90000"/>
              </a:lnSpc>
              <a:spcAft>
                <a:spcPts val="600"/>
              </a:spcAft>
              <a:buClr>
                <a:schemeClr val="accent1"/>
              </a:buClr>
              <a:buFont typeface="Calibri" panose="020F0502020204030204" pitchFamily="34" charset="0"/>
              <a:buChar char="•"/>
            </a:pPr>
            <a:r>
              <a:rPr lang="en-US">
                <a:solidFill>
                  <a:schemeClr val="tx1">
                    <a:lumMod val="75000"/>
                    <a:lumOff val="25000"/>
                  </a:schemeClr>
                </a:solidFill>
                <a:hlinkClick r:id="rId5"/>
              </a:rPr>
              <a:t>Data Governance Policy (107-004-160) </a:t>
            </a:r>
            <a:endParaRPr lang="en-US">
              <a:solidFill>
                <a:schemeClr val="tx1">
                  <a:lumMod val="75000"/>
                  <a:lumOff val="25000"/>
                </a:schemeClr>
              </a:solidFill>
            </a:endParaRPr>
          </a:p>
          <a:p>
            <a:pPr marL="285750" indent="-285750" defTabSz="914400">
              <a:lnSpc>
                <a:spcPct val="90000"/>
              </a:lnSpc>
              <a:spcAft>
                <a:spcPts val="600"/>
              </a:spcAft>
              <a:buClr>
                <a:schemeClr val="accent1"/>
              </a:buClr>
              <a:buFont typeface="Calibri" panose="020F0502020204030204" pitchFamily="34" charset="0"/>
              <a:buChar char="•"/>
            </a:pPr>
            <a:r>
              <a:rPr lang="en-US">
                <a:solidFill>
                  <a:schemeClr val="tx1">
                    <a:lumMod val="75000"/>
                    <a:lumOff val="25000"/>
                  </a:schemeClr>
                </a:solidFill>
              </a:rPr>
              <a:t>Personal Information definition under the Oregon Consumer Protection Act </a:t>
            </a:r>
            <a:r>
              <a:rPr lang="en-US">
                <a:solidFill>
                  <a:schemeClr val="tx1">
                    <a:lumMod val="75000"/>
                    <a:lumOff val="25000"/>
                  </a:schemeClr>
                </a:solidFill>
                <a:hlinkClick r:id="rId6"/>
              </a:rPr>
              <a:t>646A.602</a:t>
            </a:r>
            <a:r>
              <a:rPr lang="en-US">
                <a:solidFill>
                  <a:schemeClr val="tx1">
                    <a:lumMod val="75000"/>
                    <a:lumOff val="25000"/>
                  </a:schemeClr>
                </a:solidFill>
              </a:rPr>
              <a:t>(12)</a:t>
            </a:r>
          </a:p>
          <a:p>
            <a:pPr marL="742950" lvl="1" indent="-285750" defTabSz="914400">
              <a:lnSpc>
                <a:spcPct val="90000"/>
              </a:lnSpc>
              <a:spcAft>
                <a:spcPts val="600"/>
              </a:spcAft>
              <a:buClr>
                <a:schemeClr val="accent1"/>
              </a:buClr>
              <a:buFont typeface="Calibri" panose="020F0502020204030204" pitchFamily="34" charset="0"/>
              <a:buChar char="•"/>
            </a:pPr>
            <a:endParaRPr lang="en-US">
              <a:solidFill>
                <a:schemeClr val="tx1">
                  <a:lumMod val="75000"/>
                  <a:lumOff val="25000"/>
                </a:schemeClr>
              </a:solidFill>
            </a:endParaRPr>
          </a:p>
          <a:p>
            <a:pPr marL="285750" indent="-285750" defTabSz="914400">
              <a:lnSpc>
                <a:spcPct val="90000"/>
              </a:lnSpc>
              <a:spcAft>
                <a:spcPts val="600"/>
              </a:spcAft>
              <a:buClr>
                <a:schemeClr val="accent1"/>
              </a:buClr>
              <a:buFont typeface="Calibri" panose="020F0502020204030204" pitchFamily="34" charset="0"/>
              <a:buChar char="•"/>
            </a:pPr>
            <a:r>
              <a:rPr lang="en-US">
                <a:solidFill>
                  <a:schemeClr val="tx1">
                    <a:lumMod val="75000"/>
                    <a:lumOff val="25000"/>
                  </a:schemeClr>
                </a:solidFill>
                <a:hlinkClick r:id="rId7"/>
              </a:rPr>
              <a:t>Retention schedules</a:t>
            </a:r>
            <a:endParaRPr lang="en-US">
              <a:solidFill>
                <a:schemeClr val="tx1">
                  <a:lumMod val="75000"/>
                  <a:lumOff val="25000"/>
                </a:schemeClr>
              </a:solidFill>
            </a:endParaRPr>
          </a:p>
          <a:p>
            <a:pPr marL="285750" indent="-285750" defTabSz="914400">
              <a:lnSpc>
                <a:spcPct val="90000"/>
              </a:lnSpc>
              <a:spcAft>
                <a:spcPts val="600"/>
              </a:spcAft>
              <a:buClr>
                <a:schemeClr val="accent1"/>
              </a:buClr>
              <a:buFont typeface="Calibri" panose="020F0502020204030204" pitchFamily="34" charset="0"/>
              <a:buChar char="•"/>
            </a:pPr>
            <a:r>
              <a:rPr lang="en-US">
                <a:solidFill>
                  <a:schemeClr val="tx1">
                    <a:lumMod val="75000"/>
                    <a:lumOff val="25000"/>
                  </a:schemeClr>
                </a:solidFill>
                <a:hlinkClick r:id="rId8"/>
              </a:rPr>
              <a:t>Statewide Information and Cyber Security Standards</a:t>
            </a:r>
            <a:endParaRPr lang="en-US">
              <a:solidFill>
                <a:schemeClr val="tx1">
                  <a:lumMod val="75000"/>
                  <a:lumOff val="25000"/>
                </a:schemeClr>
              </a:solidFill>
            </a:endParaRPr>
          </a:p>
          <a:p>
            <a:pPr marL="285750" indent="-285750" defTabSz="914400">
              <a:lnSpc>
                <a:spcPct val="90000"/>
              </a:lnSpc>
              <a:spcAft>
                <a:spcPts val="600"/>
              </a:spcAft>
              <a:buClr>
                <a:schemeClr val="accent1"/>
              </a:buClr>
              <a:buFont typeface="Calibri" panose="020F0502020204030204" pitchFamily="34" charset="0"/>
              <a:buChar char="•"/>
            </a:pPr>
            <a:r>
              <a:rPr lang="en-US">
                <a:solidFill>
                  <a:schemeClr val="tx1">
                    <a:lumMod val="75000"/>
                    <a:lumOff val="25000"/>
                  </a:schemeClr>
                </a:solidFill>
                <a:hlinkClick r:id="rId9"/>
              </a:rPr>
              <a:t>ORS 192: Policy concerning public records</a:t>
            </a:r>
            <a:endParaRPr lang="en-US">
              <a:solidFill>
                <a:schemeClr val="tx1">
                  <a:lumMod val="75000"/>
                  <a:lumOff val="25000"/>
                </a:schemeClr>
              </a:solidFill>
            </a:endParaRPr>
          </a:p>
          <a:p>
            <a:pPr marL="285750" indent="-285750" defTabSz="914400">
              <a:lnSpc>
                <a:spcPct val="90000"/>
              </a:lnSpc>
              <a:spcAft>
                <a:spcPts val="600"/>
              </a:spcAft>
              <a:buClr>
                <a:schemeClr val="accent1"/>
              </a:buClr>
              <a:buFont typeface="Calibri" panose="020F0502020204030204" pitchFamily="34" charset="0"/>
              <a:buChar char="•"/>
            </a:pPr>
            <a:r>
              <a:rPr lang="en-US">
                <a:solidFill>
                  <a:schemeClr val="tx1">
                    <a:lumMod val="75000"/>
                    <a:lumOff val="25000"/>
                  </a:schemeClr>
                </a:solidFill>
                <a:hlinkClick r:id="rId10"/>
              </a:rPr>
              <a:t>LPRO Issue Brief “Protecting Personal Information” (2019)</a:t>
            </a:r>
            <a:endParaRPr lang="en-US">
              <a:solidFill>
                <a:schemeClr val="tx1">
                  <a:lumMod val="75000"/>
                  <a:lumOff val="25000"/>
                </a:schemeClr>
              </a:solidFill>
            </a:endParaRPr>
          </a:p>
          <a:p>
            <a:pPr marL="285750" indent="-285750" defTabSz="914400">
              <a:lnSpc>
                <a:spcPct val="90000"/>
              </a:lnSpc>
              <a:spcAft>
                <a:spcPts val="600"/>
              </a:spcAft>
              <a:buClr>
                <a:schemeClr val="accent1"/>
              </a:buClr>
              <a:buFont typeface="Calibri" panose="020F0502020204030204" pitchFamily="34" charset="0"/>
              <a:buChar char="•"/>
            </a:pPr>
            <a:r>
              <a:rPr lang="en-US">
                <a:solidFill>
                  <a:schemeClr val="tx1">
                    <a:lumMod val="75000"/>
                    <a:lumOff val="25000"/>
                  </a:schemeClr>
                </a:solidFill>
                <a:hlinkClick r:id="rId11"/>
              </a:rPr>
              <a:t>M365 Sensitivity Labels Review (Jennifer de Jong, EIS, 2023)</a:t>
            </a:r>
            <a:endParaRPr lang="en-US">
              <a:solidFill>
                <a:schemeClr val="tx1">
                  <a:lumMod val="75000"/>
                  <a:lumOff val="25000"/>
                </a:schemeClr>
              </a:solidFill>
            </a:endParaRPr>
          </a:p>
          <a:p>
            <a:pPr marL="285750" indent="-285750" defTabSz="914400">
              <a:lnSpc>
                <a:spcPct val="90000"/>
              </a:lnSpc>
              <a:spcAft>
                <a:spcPts val="600"/>
              </a:spcAft>
              <a:buClr>
                <a:schemeClr val="accent1"/>
              </a:buClr>
              <a:buFont typeface="Calibri" panose="020F0502020204030204" pitchFamily="34" charset="0"/>
              <a:buChar char="•"/>
            </a:pPr>
            <a:r>
              <a:rPr lang="en-US">
                <a:solidFill>
                  <a:schemeClr val="tx1">
                    <a:lumMod val="75000"/>
                    <a:lumOff val="25000"/>
                  </a:schemeClr>
                </a:solidFill>
                <a:hlinkClick r:id="rId12"/>
              </a:rPr>
              <a:t>Sensitivity Labels on EIS’ Microsoft 365 Hub</a:t>
            </a:r>
            <a:endParaRPr lang="en-US">
              <a:solidFill>
                <a:schemeClr val="tx1">
                  <a:lumMod val="75000"/>
                  <a:lumOff val="25000"/>
                </a:schemeClr>
              </a:solidFill>
            </a:endParaRPr>
          </a:p>
          <a:p>
            <a:pPr marL="285750" indent="-285750" defTabSz="914400">
              <a:lnSpc>
                <a:spcPct val="90000"/>
              </a:lnSpc>
              <a:spcAft>
                <a:spcPts val="600"/>
              </a:spcAft>
              <a:buClr>
                <a:schemeClr val="accent1"/>
              </a:buClr>
              <a:buFont typeface="Calibri" panose="020F0502020204030204" pitchFamily="34" charset="0"/>
              <a:buChar char="•"/>
            </a:pPr>
            <a:endParaRPr lang="en-US">
              <a:solidFill>
                <a:schemeClr val="tx1">
                  <a:lumMod val="75000"/>
                  <a:lumOff val="25000"/>
                </a:schemeClr>
              </a:solidFill>
            </a:endParaRPr>
          </a:p>
          <a:p>
            <a:pPr defTabSz="914400">
              <a:lnSpc>
                <a:spcPct val="90000"/>
              </a:lnSpc>
              <a:spcAft>
                <a:spcPts val="600"/>
              </a:spcAft>
              <a:buClr>
                <a:schemeClr val="accent1"/>
              </a:buClr>
              <a:buFont typeface="Calibri" panose="020F0502020204030204" pitchFamily="34" charset="0"/>
            </a:pPr>
            <a:endParaRPr lang="en-US">
              <a:solidFill>
                <a:schemeClr val="tx1">
                  <a:lumMod val="75000"/>
                  <a:lumOff val="25000"/>
                </a:schemeClr>
              </a:solidFill>
            </a:endParaRPr>
          </a:p>
          <a:p>
            <a:pPr marL="285750" indent="-285750" defTabSz="914400">
              <a:lnSpc>
                <a:spcPct val="90000"/>
              </a:lnSpc>
              <a:spcAft>
                <a:spcPts val="600"/>
              </a:spcAft>
              <a:buClr>
                <a:schemeClr val="accent1"/>
              </a:buClr>
              <a:buFont typeface="Calibri" panose="020F0502020204030204" pitchFamily="34" charset="0"/>
              <a:buChar char="•"/>
            </a:pPr>
            <a:endParaRPr lang="en-US">
              <a:solidFill>
                <a:schemeClr val="tx1">
                  <a:lumMod val="75000"/>
                  <a:lumOff val="25000"/>
                </a:schemeClr>
              </a:solidFill>
            </a:endParaRPr>
          </a:p>
          <a:p>
            <a:pPr marL="285750" indent="-285750" defTabSz="914400">
              <a:lnSpc>
                <a:spcPct val="90000"/>
              </a:lnSpc>
              <a:spcAft>
                <a:spcPts val="600"/>
              </a:spcAft>
              <a:buClr>
                <a:schemeClr val="accent1"/>
              </a:buClr>
              <a:buFont typeface="Calibri" panose="020F0502020204030204" pitchFamily="34" charset="0"/>
              <a:buChar char="•"/>
            </a:pPr>
            <a:endParaRPr lang="en-US">
              <a:solidFill>
                <a:schemeClr val="tx1">
                  <a:lumMod val="75000"/>
                  <a:lumOff val="25000"/>
                </a:schemeClr>
              </a:solidFill>
            </a:endParaRPr>
          </a:p>
        </p:txBody>
      </p:sp>
      <p:sp>
        <p:nvSpPr>
          <p:cNvPr id="3" name="Slide Number Placeholder 2">
            <a:extLst>
              <a:ext uri="{FF2B5EF4-FFF2-40B4-BE49-F238E27FC236}">
                <a16:creationId xmlns:a16="http://schemas.microsoft.com/office/drawing/2014/main" id="{199BC15A-9E0B-B9F3-A086-681A53DF663D}"/>
              </a:ext>
            </a:extLst>
          </p:cNvPr>
          <p:cNvSpPr>
            <a:spLocks noGrp="1"/>
          </p:cNvSpPr>
          <p:nvPr>
            <p:ph type="sldNum" sz="quarter" idx="12"/>
          </p:nvPr>
        </p:nvSpPr>
        <p:spPr>
          <a:xfrm>
            <a:off x="10123055" y="6459785"/>
            <a:ext cx="1089428" cy="365125"/>
          </a:xfrm>
        </p:spPr>
        <p:txBody>
          <a:bodyPr vert="horz" lIns="91440" tIns="45720" rIns="91440" bIns="45720" rtlCol="0" anchor="ctr">
            <a:normAutofit/>
          </a:bodyPr>
          <a:lstStyle/>
          <a:p>
            <a:pPr marR="0" lvl="0" indent="0" fontAlgn="auto">
              <a:spcBef>
                <a:spcPts val="0"/>
              </a:spcBef>
              <a:spcAft>
                <a:spcPts val="600"/>
              </a:spcAft>
              <a:buClrTx/>
              <a:buSzTx/>
              <a:buFontTx/>
              <a:buNone/>
              <a:tabLst/>
              <a:defRPr/>
            </a:pPr>
            <a:fld id="{1C5ED8C0-77E5-404B-BF87-0C023BCE5044}" type="slidenum">
              <a:rPr kumimoji="0" lang="en-US" b="0" i="0" u="none" strike="noStrike" cap="none" spc="0" normalizeH="0" baseline="0" noProof="0">
                <a:ln>
                  <a:noFill/>
                </a:ln>
                <a:solidFill>
                  <a:schemeClr val="tx2"/>
                </a:solidFill>
                <a:effectLst/>
                <a:uLnTx/>
                <a:uFillTx/>
              </a:rPr>
              <a:pPr marR="0" lvl="0" indent="0" fontAlgn="auto">
                <a:spcBef>
                  <a:spcPts val="0"/>
                </a:spcBef>
                <a:spcAft>
                  <a:spcPts val="600"/>
                </a:spcAft>
                <a:buClrTx/>
                <a:buSzTx/>
                <a:buFontTx/>
                <a:buNone/>
                <a:tabLst/>
                <a:defRPr/>
              </a:pPr>
              <a:t>27</a:t>
            </a:fld>
            <a:endParaRPr kumimoji="0" lang="en-US" b="0" i="0" u="none" strike="noStrike" cap="none" spc="0" normalizeH="0" baseline="0" noProof="0">
              <a:ln>
                <a:noFill/>
              </a:ln>
              <a:solidFill>
                <a:schemeClr val="tx2"/>
              </a:solidFill>
              <a:effectLst/>
              <a:uLnTx/>
              <a:uFillTx/>
            </a:endParaRPr>
          </a:p>
        </p:txBody>
      </p:sp>
      <p:sp>
        <p:nvSpPr>
          <p:cNvPr id="2" name="TextBox 1">
            <a:extLst>
              <a:ext uri="{FF2B5EF4-FFF2-40B4-BE49-F238E27FC236}">
                <a16:creationId xmlns:a16="http://schemas.microsoft.com/office/drawing/2014/main" id="{29CA8FDB-8E14-E4C4-CC52-0BDD1FEF8DC6}"/>
              </a:ext>
            </a:extLst>
          </p:cNvPr>
          <p:cNvSpPr txBox="1"/>
          <p:nvPr/>
        </p:nvSpPr>
        <p:spPr>
          <a:xfrm>
            <a:off x="4493719" y="605896"/>
            <a:ext cx="6904162" cy="5646208"/>
          </a:xfrm>
          <a:prstGeom prst="rect">
            <a:avLst/>
          </a:prstGeom>
        </p:spPr>
        <p:txBody>
          <a:bodyPr vert="horz" lIns="0" tIns="45720" rIns="0" bIns="45720" rtlCol="0" anchor="ctr">
            <a:normAutofit/>
          </a:bodyPr>
          <a:lstStyle/>
          <a:p>
            <a:pPr marL="0" marR="0" lvl="0" indent="0" algn="l" defTabSz="914400" rtl="0" eaLnBrk="1" fontAlgn="auto" latinLnBrk="0" hangingPunct="1">
              <a:lnSpc>
                <a:spcPct val="90000"/>
              </a:lnSpc>
              <a:spcBef>
                <a:spcPts val="0"/>
              </a:spcBef>
              <a:spcAft>
                <a:spcPts val="600"/>
              </a:spcAft>
              <a:buClr>
                <a:srgbClr val="E48312"/>
              </a:buClr>
              <a:buSzTx/>
              <a:buFont typeface="Calibri" panose="020F0502020204030204" pitchFamily="34" charset="0"/>
              <a:buNone/>
              <a:tabLst/>
              <a:defRPr/>
            </a:pPr>
            <a:endParaRPr kumimoji="0" lang="en-US" sz="2000" b="0" i="0" u="none" strike="noStrike" kern="1200" cap="none" spc="0" normalizeH="0" baseline="0" noProof="0">
              <a:ln>
                <a:noFill/>
              </a:ln>
              <a:solidFill>
                <a:srgbClr val="000000">
                  <a:lumMod val="75000"/>
                  <a:lumOff val="25000"/>
                </a:srgbClr>
              </a:solidFill>
              <a:effectLst/>
              <a:uLnTx/>
              <a:uFillTx/>
              <a:latin typeface="Calibri Light" panose="020F0302020204030204"/>
              <a:ea typeface="+mn-ea"/>
              <a:cs typeface="+mn-cs"/>
            </a:endParaRPr>
          </a:p>
          <a:p>
            <a:pPr marL="0" marR="0" lvl="0" indent="0" algn="l" defTabSz="914400" rtl="0" eaLnBrk="1" fontAlgn="auto" latinLnBrk="0" hangingPunct="1">
              <a:lnSpc>
                <a:spcPct val="90000"/>
              </a:lnSpc>
              <a:spcBef>
                <a:spcPts val="0"/>
              </a:spcBef>
              <a:spcAft>
                <a:spcPts val="600"/>
              </a:spcAft>
              <a:buClr>
                <a:srgbClr val="E48312"/>
              </a:buClr>
              <a:buSzTx/>
              <a:buFont typeface="Calibri" panose="020F0502020204030204" pitchFamily="34" charset="0"/>
              <a:buNone/>
              <a:tabLst/>
              <a:defRPr/>
            </a:pPr>
            <a:endParaRPr kumimoji="0" lang="en-US" sz="1800" b="0" i="0" u="none" strike="noStrike" kern="1200" cap="none" spc="0" normalizeH="0" baseline="0" noProof="0">
              <a:ln>
                <a:noFill/>
              </a:ln>
              <a:solidFill>
                <a:srgbClr val="000000">
                  <a:lumMod val="75000"/>
                  <a:lumOff val="25000"/>
                </a:srgbClr>
              </a:solidFill>
              <a:effectLst/>
              <a:uLnTx/>
              <a:uFillTx/>
              <a:latin typeface="+mj-lt"/>
              <a:ea typeface="+mn-ea"/>
              <a:cs typeface="+mn-cs"/>
            </a:endParaRPr>
          </a:p>
          <a:p>
            <a:pPr marL="0" marR="0" lvl="0" indent="0" algn="l" defTabSz="914400" rtl="0" eaLnBrk="1" fontAlgn="auto" latinLnBrk="0" hangingPunct="1">
              <a:lnSpc>
                <a:spcPct val="90000"/>
              </a:lnSpc>
              <a:spcBef>
                <a:spcPts val="0"/>
              </a:spcBef>
              <a:spcAft>
                <a:spcPts val="600"/>
              </a:spcAft>
              <a:buClr>
                <a:srgbClr val="E48312"/>
              </a:buClr>
              <a:buSzTx/>
              <a:buFont typeface="Calibri" panose="020F0502020204030204" pitchFamily="34" charset="0"/>
              <a:buNone/>
              <a:tabLst/>
              <a:defRPr/>
            </a:pPr>
            <a:endParaRPr kumimoji="0" lang="en-US" sz="1800" b="0" i="0" u="none" strike="noStrike" kern="1200" cap="none" spc="0" normalizeH="0" baseline="0" noProof="0">
              <a:ln>
                <a:noFill/>
              </a:ln>
              <a:solidFill>
                <a:srgbClr val="000000">
                  <a:lumMod val="75000"/>
                  <a:lumOff val="25000"/>
                </a:srgbClr>
              </a:solidFill>
              <a:effectLst/>
              <a:uLnTx/>
              <a:uFillTx/>
              <a:latin typeface="Calibri" panose="020F0502020204030204"/>
              <a:ea typeface="+mn-ea"/>
              <a:cs typeface="+mn-cs"/>
            </a:endParaRPr>
          </a:p>
        </p:txBody>
      </p:sp>
      <p:pic>
        <p:nvPicPr>
          <p:cNvPr id="6" name="Picture 2" descr="image">
            <a:extLst>
              <a:ext uri="{FF2B5EF4-FFF2-40B4-BE49-F238E27FC236}">
                <a16:creationId xmlns:a16="http://schemas.microsoft.com/office/drawing/2014/main" id="{7577D828-DCFD-B547-8645-1769F30B3ED0}"/>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1403567" y="6035994"/>
            <a:ext cx="728473" cy="771993"/>
          </a:xfrm>
          <a:prstGeom prst="ellipse">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01593098"/>
      </p:ext>
    </p:extLst>
  </p:cSld>
  <p:clrMapOvr>
    <a:masterClrMapping/>
  </p:clrMapOvr>
  <p:extLst>
    <p:ext uri="{6950BFC3-D8DA-4A85-94F7-54DA5524770B}">
      <p188:commentRel xmlns:p188="http://schemas.microsoft.com/office/powerpoint/2018/8/main" r:id="rId3"/>
    </p:ext>
  </p:extLst>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07F901-9B1D-9E6D-D02E-020DD4402599}"/>
              </a:ext>
            </a:extLst>
          </p:cNvPr>
          <p:cNvSpPr>
            <a:spLocks noGrp="1"/>
          </p:cNvSpPr>
          <p:nvPr>
            <p:ph type="ctrTitle"/>
          </p:nvPr>
        </p:nvSpPr>
        <p:spPr>
          <a:xfrm>
            <a:off x="1097280" y="286603"/>
            <a:ext cx="10058400" cy="1450757"/>
          </a:xfrm>
        </p:spPr>
        <p:txBody>
          <a:bodyPr vert="horz" lIns="91440" tIns="45720" rIns="91440" bIns="45720" rtlCol="0" anchor="b">
            <a:normAutofit/>
          </a:bodyPr>
          <a:lstStyle/>
          <a:p>
            <a:r>
              <a:rPr lang="en-US" sz="4800" kern="1200" spc="-50" baseline="0">
                <a:solidFill>
                  <a:schemeClr val="tx1">
                    <a:lumMod val="75000"/>
                    <a:lumOff val="25000"/>
                  </a:schemeClr>
                </a:solidFill>
                <a:latin typeface="+mj-lt"/>
                <a:ea typeface="+mj-ea"/>
                <a:cs typeface="+mj-cs"/>
              </a:rPr>
              <a:t>Questions?</a:t>
            </a:r>
          </a:p>
        </p:txBody>
      </p:sp>
      <p:sp>
        <p:nvSpPr>
          <p:cNvPr id="3" name="Subtitle 2">
            <a:extLst>
              <a:ext uri="{FF2B5EF4-FFF2-40B4-BE49-F238E27FC236}">
                <a16:creationId xmlns:a16="http://schemas.microsoft.com/office/drawing/2014/main" id="{C92C0163-383F-5EBB-E8FC-3194A9478653}"/>
              </a:ext>
            </a:extLst>
          </p:cNvPr>
          <p:cNvSpPr>
            <a:spLocks noGrp="1"/>
          </p:cNvSpPr>
          <p:nvPr>
            <p:ph type="subTitle" idx="1"/>
          </p:nvPr>
        </p:nvSpPr>
        <p:spPr>
          <a:xfrm>
            <a:off x="4639733" y="1845734"/>
            <a:ext cx="6515947" cy="4023360"/>
          </a:xfrm>
        </p:spPr>
        <p:txBody>
          <a:bodyPr vert="horz" lIns="0" tIns="45720" rIns="0" bIns="45720" rtlCol="0" anchor="t">
            <a:normAutofit/>
          </a:bodyPr>
          <a:lstStyle/>
          <a:p>
            <a:r>
              <a:rPr lang="en-US" dirty="0">
                <a:solidFill>
                  <a:schemeClr val="tx1">
                    <a:lumMod val="75000"/>
                    <a:lumOff val="25000"/>
                  </a:schemeClr>
                </a:solidFill>
                <a:latin typeface="+mn-lt"/>
              </a:rPr>
              <a:t>EMAIL:</a:t>
            </a:r>
            <a:endParaRPr lang="en-US" dirty="0"/>
          </a:p>
          <a:p>
            <a:br>
              <a:rPr lang="en-US" dirty="0">
                <a:latin typeface="+mn-lt"/>
              </a:rPr>
            </a:br>
            <a:r>
              <a:rPr lang="en-US" dirty="0">
                <a:solidFill>
                  <a:schemeClr val="tx1">
                    <a:lumMod val="75000"/>
                    <a:lumOff val="25000"/>
                  </a:schemeClr>
                </a:solidFill>
                <a:latin typeface="+mn-lt"/>
                <a:cs typeface="Calibri"/>
              </a:rPr>
              <a:t>MYEMAIL@OREGON.GOV</a:t>
            </a:r>
            <a:endParaRPr lang="en-US" dirty="0">
              <a:solidFill>
                <a:schemeClr val="tx1">
                  <a:lumMod val="75000"/>
                  <a:lumOff val="25000"/>
                </a:schemeClr>
              </a:solidFill>
            </a:endParaRPr>
          </a:p>
        </p:txBody>
      </p:sp>
      <p:pic>
        <p:nvPicPr>
          <p:cNvPr id="1026" name="Picture 2" descr="image">
            <a:extLst>
              <a:ext uri="{FF2B5EF4-FFF2-40B4-BE49-F238E27FC236}">
                <a16:creationId xmlns:a16="http://schemas.microsoft.com/office/drawing/2014/main" id="{83F5B046-A9E7-7329-A935-0D89FF38AB7C}"/>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5416" r="5422" b="5"/>
          <a:stretch/>
        </p:blipFill>
        <p:spPr bwMode="auto">
          <a:xfrm>
            <a:off x="1076432" y="1916318"/>
            <a:ext cx="3094997" cy="3471012"/>
          </a:xfrm>
          <a:prstGeom prst="ellipse">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94309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9CA8FDB-8E14-E4C4-CC52-0BDD1FEF8DC6}"/>
              </a:ext>
            </a:extLst>
          </p:cNvPr>
          <p:cNvSpPr txBox="1"/>
          <p:nvPr/>
        </p:nvSpPr>
        <p:spPr>
          <a:xfrm>
            <a:off x="962395" y="1726034"/>
            <a:ext cx="10441172" cy="3323987"/>
          </a:xfrm>
          <a:prstGeom prst="rect">
            <a:avLst/>
          </a:prstGeom>
          <a:noFill/>
        </p:spPr>
        <p:txBody>
          <a:bodyPr wrap="square" lIns="91440" tIns="45720" rIns="91440" bIns="45720" rtlCol="0" anchor="t">
            <a:spAutoFit/>
          </a:bodyPr>
          <a:lstStyle/>
          <a:p>
            <a:pPr algn="l"/>
            <a:endParaRPr lang="en-US" sz="1800" b="0" i="0" u="none" strike="noStrike" baseline="0">
              <a:solidFill>
                <a:srgbClr val="000000"/>
              </a:solidFill>
              <a:latin typeface="Arial" panose="020B0604020202020204" pitchFamily="34" charset="0"/>
            </a:endParaRPr>
          </a:p>
          <a:p>
            <a:r>
              <a:rPr lang="en-US" sz="2400" b="1">
                <a:solidFill>
                  <a:srgbClr val="000000"/>
                </a:solidFill>
                <a:latin typeface="+mj-lt"/>
                <a:cs typeface="Calibri Light"/>
                <a:hlinkClick r:id="rId3"/>
              </a:rPr>
              <a:t>Data</a:t>
            </a:r>
            <a:r>
              <a:rPr lang="en-US" sz="2400" b="1">
                <a:solidFill>
                  <a:srgbClr val="000000"/>
                </a:solidFill>
                <a:latin typeface="+mj-lt"/>
                <a:cs typeface="Calibri Light"/>
              </a:rPr>
              <a:t>: </a:t>
            </a:r>
            <a:r>
              <a:rPr lang="en-US" sz="2400">
                <a:solidFill>
                  <a:srgbClr val="000000"/>
                </a:solidFill>
                <a:latin typeface="+mj-lt"/>
                <a:cs typeface="Calibri Light"/>
              </a:rPr>
              <a:t>unprocessed facts, raw numbers, figures, images, words, sounds, derived from observations or measurements. Data is the raw material for information.</a:t>
            </a:r>
            <a:endParaRPr lang="en-US" sz="2400" b="1">
              <a:solidFill>
                <a:srgbClr val="000000"/>
              </a:solidFill>
              <a:latin typeface="+mj-lt"/>
            </a:endParaRPr>
          </a:p>
          <a:p>
            <a:endParaRPr lang="en-US" sz="2400" b="1">
              <a:solidFill>
                <a:srgbClr val="000000"/>
              </a:solidFill>
              <a:latin typeface="+mj-lt"/>
            </a:endParaRPr>
          </a:p>
          <a:p>
            <a:r>
              <a:rPr lang="en-US" sz="2400" b="1" i="0" u="none" strike="noStrike" baseline="0">
                <a:solidFill>
                  <a:srgbClr val="000000"/>
                </a:solidFill>
                <a:latin typeface="+mj-lt"/>
                <a:hlinkClick r:id="rId3"/>
              </a:rPr>
              <a:t>Information</a:t>
            </a:r>
            <a:r>
              <a:rPr lang="en-US" sz="2400" b="1" i="0" u="none" strike="noStrike" baseline="0">
                <a:solidFill>
                  <a:srgbClr val="000000"/>
                </a:solidFill>
                <a:latin typeface="+mj-lt"/>
              </a:rPr>
              <a:t>: </a:t>
            </a:r>
            <a:r>
              <a:rPr lang="en-US" sz="2400" b="0" i="0" u="none" strike="noStrike" baseline="0">
                <a:solidFill>
                  <a:srgbClr val="000000"/>
                </a:solidFill>
                <a:latin typeface="+mj-lt"/>
              </a:rPr>
              <a:t>Data that has been processed to add context, meaning, and/or interpretation. Information assets may be documents, reports, analytical products, dashboards, or other products and exists in both digital and analog forms.</a:t>
            </a:r>
            <a:r>
              <a:rPr lang="en-US" sz="2400">
                <a:solidFill>
                  <a:srgbClr val="000000"/>
                </a:solidFill>
                <a:latin typeface="+mj-lt"/>
              </a:rPr>
              <a:t> </a:t>
            </a:r>
            <a:endParaRPr lang="en-US" sz="2400">
              <a:latin typeface="+mj-lt"/>
            </a:endParaRPr>
          </a:p>
          <a:p>
            <a:endParaRPr lang="en-US" sz="2400">
              <a:solidFill>
                <a:srgbClr val="000000"/>
              </a:solidFill>
              <a:latin typeface="+mj-lt"/>
              <a:cs typeface="Calibri Light"/>
            </a:endParaRPr>
          </a:p>
          <a:p>
            <a:r>
              <a:rPr lang="en-US" sz="2400" b="1" i="0" u="none" strike="noStrike" baseline="0">
                <a:solidFill>
                  <a:srgbClr val="000000"/>
                </a:solidFill>
                <a:latin typeface="+mj-lt"/>
                <a:hlinkClick r:id="rId3"/>
              </a:rPr>
              <a:t>Asset</a:t>
            </a:r>
            <a:r>
              <a:rPr lang="en-US" sz="2400" b="1" i="0" u="none" strike="noStrike" baseline="0">
                <a:solidFill>
                  <a:srgbClr val="000000"/>
                </a:solidFill>
                <a:latin typeface="+mj-lt"/>
              </a:rPr>
              <a:t>: </a:t>
            </a:r>
            <a:r>
              <a:rPr lang="en-US" sz="2400" b="0" i="0" u="none" strike="noStrike" baseline="0">
                <a:solidFill>
                  <a:srgbClr val="000000"/>
                </a:solidFill>
                <a:latin typeface="+mj-lt"/>
              </a:rPr>
              <a:t>Anything </a:t>
            </a:r>
            <a:r>
              <a:rPr lang="en-US" sz="2400">
                <a:solidFill>
                  <a:srgbClr val="000000"/>
                </a:solidFill>
                <a:latin typeface="+mj-lt"/>
              </a:rPr>
              <a:t>that </a:t>
            </a:r>
            <a:r>
              <a:rPr lang="en-US" sz="2400" b="0" i="0" u="none" strike="noStrike" baseline="0">
                <a:solidFill>
                  <a:srgbClr val="000000"/>
                </a:solidFill>
                <a:latin typeface="+mj-lt"/>
              </a:rPr>
              <a:t>has value to the organization. (Source: NIST Glossary)</a:t>
            </a:r>
            <a:r>
              <a:rPr lang="en-US" sz="2400">
                <a:solidFill>
                  <a:srgbClr val="000000"/>
                </a:solidFill>
                <a:latin typeface="+mj-lt"/>
              </a:rPr>
              <a:t> </a:t>
            </a:r>
            <a:endParaRPr lang="en-US" sz="2400" b="0" i="0" u="none" strike="noStrike" baseline="0">
              <a:solidFill>
                <a:srgbClr val="000000"/>
              </a:solidFill>
              <a:latin typeface="+mj-lt"/>
              <a:cs typeface="Calibri Light"/>
            </a:endParaRPr>
          </a:p>
        </p:txBody>
      </p:sp>
      <p:sp>
        <p:nvSpPr>
          <p:cNvPr id="3" name="Slide Number Placeholder 2">
            <a:extLst>
              <a:ext uri="{FF2B5EF4-FFF2-40B4-BE49-F238E27FC236}">
                <a16:creationId xmlns:a16="http://schemas.microsoft.com/office/drawing/2014/main" id="{199BC15A-9E0B-B9F3-A086-681A53DF663D}"/>
              </a:ext>
            </a:extLst>
          </p:cNvPr>
          <p:cNvSpPr>
            <a:spLocks noGrp="1"/>
          </p:cNvSpPr>
          <p:nvPr>
            <p:ph type="sldNum" sz="quarter" idx="12"/>
          </p:nvPr>
        </p:nvSpPr>
        <p:spPr>
          <a:xfrm>
            <a:off x="8573386" y="6391869"/>
            <a:ext cx="2743200" cy="365125"/>
          </a:xfrm>
        </p:spPr>
        <p:txBody>
          <a:bodyPr/>
          <a:lstStyle/>
          <a:p>
            <a:fld id="{1C5ED8C0-77E5-404B-BF87-0C023BCE5044}" type="slidenum">
              <a:rPr lang="en-US" smtClean="0"/>
              <a:t>3</a:t>
            </a:fld>
            <a:endParaRPr lang="en-US"/>
          </a:p>
        </p:txBody>
      </p:sp>
      <p:pic>
        <p:nvPicPr>
          <p:cNvPr id="6" name="Picture 2" descr="image">
            <a:extLst>
              <a:ext uri="{FF2B5EF4-FFF2-40B4-BE49-F238E27FC236}">
                <a16:creationId xmlns:a16="http://schemas.microsoft.com/office/drawing/2014/main" id="{EA8783F7-CAC8-67B4-7F85-BB97E808AA8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403567" y="6041036"/>
            <a:ext cx="728473" cy="771993"/>
          </a:xfrm>
          <a:prstGeom prst="ellipse">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B131FDAC-310E-D757-5B83-53E0A0AA42F9}"/>
              </a:ext>
            </a:extLst>
          </p:cNvPr>
          <p:cNvSpPr txBox="1"/>
          <p:nvPr/>
        </p:nvSpPr>
        <p:spPr>
          <a:xfrm>
            <a:off x="412229" y="255293"/>
            <a:ext cx="9811063" cy="523220"/>
          </a:xfrm>
          <a:prstGeom prst="rect">
            <a:avLst/>
          </a:prstGeom>
          <a:noFill/>
        </p:spPr>
        <p:txBody>
          <a:bodyPr wrap="square" rtlCol="0">
            <a:spAutoFit/>
          </a:bodyPr>
          <a:lstStyle/>
          <a:p>
            <a:r>
              <a:rPr lang="en-US" sz="2800">
                <a:latin typeface="+mj-lt"/>
              </a:rPr>
              <a:t>Key definitions</a:t>
            </a:r>
          </a:p>
        </p:txBody>
      </p:sp>
      <p:cxnSp>
        <p:nvCxnSpPr>
          <p:cNvPr id="10" name="Straight Connector 9">
            <a:extLst>
              <a:ext uri="{FF2B5EF4-FFF2-40B4-BE49-F238E27FC236}">
                <a16:creationId xmlns:a16="http://schemas.microsoft.com/office/drawing/2014/main" id="{28B14E52-2CE3-6008-2CB5-528E5284CE95}"/>
              </a:ext>
            </a:extLst>
          </p:cNvPr>
          <p:cNvCxnSpPr/>
          <p:nvPr/>
        </p:nvCxnSpPr>
        <p:spPr>
          <a:xfrm>
            <a:off x="52466" y="822006"/>
            <a:ext cx="12079574"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768356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fade">
                                      <p:cBhvr>
                                        <p:cTn id="7" dur="500"/>
                                        <p:tgtEl>
                                          <p:spTgt spid="2">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fade">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5BF88887-58AA-2D24-63ED-84008C4C2545}"/>
              </a:ext>
            </a:extLst>
          </p:cNvPr>
          <p:cNvSpPr>
            <a:spLocks noGrp="1"/>
          </p:cNvSpPr>
          <p:nvPr>
            <p:ph type="sldNum" sz="quarter" idx="12"/>
          </p:nvPr>
        </p:nvSpPr>
        <p:spPr/>
        <p:txBody>
          <a:bodyPr/>
          <a:lstStyle/>
          <a:p>
            <a:fld id="{1C5ED8C0-77E5-404B-BF87-0C023BCE5044}" type="slidenum">
              <a:rPr lang="en-US" smtClean="0"/>
              <a:t>4</a:t>
            </a:fld>
            <a:endParaRPr lang="en-US"/>
          </a:p>
        </p:txBody>
      </p:sp>
      <p:pic>
        <p:nvPicPr>
          <p:cNvPr id="5" name="Picture 2" descr="image">
            <a:extLst>
              <a:ext uri="{FF2B5EF4-FFF2-40B4-BE49-F238E27FC236}">
                <a16:creationId xmlns:a16="http://schemas.microsoft.com/office/drawing/2014/main" id="{D5E76590-0C96-B997-ACE0-83B357E3DDE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03567" y="6041036"/>
            <a:ext cx="728473" cy="771993"/>
          </a:xfrm>
          <a:prstGeom prst="ellipse">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B21D8C6B-A1D5-2320-AF68-681AF715D397}"/>
              </a:ext>
            </a:extLst>
          </p:cNvPr>
          <p:cNvSpPr txBox="1"/>
          <p:nvPr/>
        </p:nvSpPr>
        <p:spPr>
          <a:xfrm>
            <a:off x="412229" y="255293"/>
            <a:ext cx="9811063" cy="523220"/>
          </a:xfrm>
          <a:prstGeom prst="rect">
            <a:avLst/>
          </a:prstGeom>
          <a:noFill/>
        </p:spPr>
        <p:txBody>
          <a:bodyPr wrap="square" rtlCol="0">
            <a:spAutoFit/>
          </a:bodyPr>
          <a:lstStyle/>
          <a:p>
            <a:r>
              <a:rPr lang="en-US" sz="2800">
                <a:latin typeface="+mj-lt"/>
                <a:hlinkClick r:id="rId4"/>
              </a:rPr>
              <a:t>107-004-050</a:t>
            </a:r>
            <a:r>
              <a:rPr lang="en-US" sz="2800">
                <a:latin typeface="+mj-lt"/>
              </a:rPr>
              <a:t>: the State’s Information Asset Classification Policy</a:t>
            </a:r>
          </a:p>
        </p:txBody>
      </p:sp>
      <p:cxnSp>
        <p:nvCxnSpPr>
          <p:cNvPr id="9" name="Straight Connector 8">
            <a:extLst>
              <a:ext uri="{FF2B5EF4-FFF2-40B4-BE49-F238E27FC236}">
                <a16:creationId xmlns:a16="http://schemas.microsoft.com/office/drawing/2014/main" id="{2DDBE05C-3A85-2292-15BD-18631FC29F2A}"/>
              </a:ext>
            </a:extLst>
          </p:cNvPr>
          <p:cNvCxnSpPr/>
          <p:nvPr/>
        </p:nvCxnSpPr>
        <p:spPr>
          <a:xfrm>
            <a:off x="52466" y="822006"/>
            <a:ext cx="12079574" cy="0"/>
          </a:xfrm>
          <a:prstGeom prst="line">
            <a:avLst/>
          </a:prstGeom>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FCBEE028-E758-3AE0-2E46-F58B54BDD438}"/>
              </a:ext>
            </a:extLst>
          </p:cNvPr>
          <p:cNvSpPr txBox="1"/>
          <p:nvPr/>
        </p:nvSpPr>
        <p:spPr>
          <a:xfrm>
            <a:off x="871667" y="1015401"/>
            <a:ext cx="10441172" cy="4524315"/>
          </a:xfrm>
          <a:prstGeom prst="rect">
            <a:avLst/>
          </a:prstGeom>
          <a:noFill/>
        </p:spPr>
        <p:txBody>
          <a:bodyPr wrap="square" rtlCol="0">
            <a:spAutoFit/>
          </a:bodyPr>
          <a:lstStyle/>
          <a:p>
            <a:pPr algn="l"/>
            <a:endParaRPr lang="en-US" sz="1800" b="0" i="0" u="none" strike="noStrike" baseline="0">
              <a:solidFill>
                <a:srgbClr val="000000"/>
              </a:solidFill>
              <a:latin typeface="Arial" panose="020B0604020202020204" pitchFamily="34" charset="0"/>
            </a:endParaRPr>
          </a:p>
          <a:p>
            <a:r>
              <a:rPr lang="en-US" b="1" cap="all">
                <a:solidFill>
                  <a:srgbClr val="000000"/>
                </a:solidFill>
                <a:latin typeface="+mj-lt"/>
              </a:rPr>
              <a:t>Effective</a:t>
            </a:r>
            <a:r>
              <a:rPr lang="en-US" sz="1800" b="1" i="0" u="none" strike="noStrike" cap="all" baseline="0">
                <a:solidFill>
                  <a:srgbClr val="000000"/>
                </a:solidFill>
                <a:latin typeface="+mj-lt"/>
              </a:rPr>
              <a:t> </a:t>
            </a:r>
            <a:endParaRPr lang="en-US" sz="1800" b="0" i="0" u="none" strike="noStrike" cap="all" baseline="0">
              <a:solidFill>
                <a:srgbClr val="000000"/>
              </a:solidFill>
              <a:latin typeface="+mj-lt"/>
            </a:endParaRPr>
          </a:p>
          <a:p>
            <a:r>
              <a:rPr lang="en-US" sz="1800" b="0" i="0" u="none" strike="noStrike" baseline="0">
                <a:solidFill>
                  <a:srgbClr val="000000"/>
                </a:solidFill>
                <a:latin typeface="+mj-lt"/>
              </a:rPr>
              <a:t>12</a:t>
            </a:r>
            <a:r>
              <a:rPr lang="en-US" sz="1800" b="0" i="0" u="none" strike="noStrike" baseline="30000">
                <a:solidFill>
                  <a:srgbClr val="000000"/>
                </a:solidFill>
                <a:latin typeface="+mj-lt"/>
              </a:rPr>
              <a:t>th</a:t>
            </a:r>
            <a:r>
              <a:rPr lang="en-US" sz="1800" b="0" i="0" u="none" strike="noStrike" baseline="0">
                <a:solidFill>
                  <a:srgbClr val="000000"/>
                </a:solidFill>
                <a:latin typeface="+mj-lt"/>
              </a:rPr>
              <a:t> July, 2023</a:t>
            </a:r>
          </a:p>
          <a:p>
            <a:r>
              <a:rPr lang="en-US" sz="1800" b="0" i="0" u="none" strike="noStrike" baseline="0">
                <a:solidFill>
                  <a:srgbClr val="000000"/>
                </a:solidFill>
                <a:latin typeface="+mj-lt"/>
              </a:rPr>
              <a:t> </a:t>
            </a:r>
          </a:p>
          <a:p>
            <a:r>
              <a:rPr lang="en-US" sz="1800" b="1" i="0" u="none" strike="noStrike" baseline="0">
                <a:solidFill>
                  <a:srgbClr val="000000"/>
                </a:solidFill>
                <a:latin typeface="+mj-lt"/>
              </a:rPr>
              <a:t>PURPOSE </a:t>
            </a:r>
            <a:endParaRPr lang="en-US" sz="1800" b="0" i="0" u="none" strike="noStrike" baseline="0">
              <a:solidFill>
                <a:srgbClr val="000000"/>
              </a:solidFill>
              <a:latin typeface="+mj-lt"/>
            </a:endParaRPr>
          </a:p>
          <a:p>
            <a:r>
              <a:rPr lang="en-US" sz="1800" b="0" i="0" u="none" strike="noStrike" baseline="0">
                <a:solidFill>
                  <a:srgbClr val="000000"/>
                </a:solidFill>
                <a:latin typeface="+mj-lt"/>
              </a:rPr>
              <a:t>This policy defines Oregon state government’s approach to </a:t>
            </a:r>
            <a:r>
              <a:rPr lang="en-US" sz="1800" b="0" i="0" u="sng" strike="noStrike" baseline="0">
                <a:solidFill>
                  <a:srgbClr val="000000"/>
                </a:solidFill>
                <a:latin typeface="+mj-lt"/>
              </a:rPr>
              <a:t>identifying, classifying, and protecting state data and information assets</a:t>
            </a:r>
            <a:r>
              <a:rPr lang="en-US" sz="1800" b="0" i="0" u="none" strike="noStrike" baseline="0">
                <a:solidFill>
                  <a:srgbClr val="000000"/>
                </a:solidFill>
                <a:latin typeface="+mj-lt"/>
              </a:rPr>
              <a:t> throughout their lifecycles. Information, like other assets, must be properly managed from its creation to disposal. For the purpose of this policy, data is incorporated into the definition of “information.”</a:t>
            </a:r>
          </a:p>
          <a:p>
            <a:endParaRPr lang="en-US">
              <a:solidFill>
                <a:srgbClr val="000000"/>
              </a:solidFill>
              <a:latin typeface="+mj-lt"/>
            </a:endParaRPr>
          </a:p>
          <a:p>
            <a:r>
              <a:rPr lang="en-US" sz="1800" b="1" i="0" u="none" strike="noStrike" baseline="0">
                <a:solidFill>
                  <a:srgbClr val="000000"/>
                </a:solidFill>
                <a:latin typeface="+mj-lt"/>
              </a:rPr>
              <a:t>GENERAL INFORMATION </a:t>
            </a:r>
            <a:endParaRPr lang="en-US" sz="1800" b="0" i="0" u="none" strike="noStrike" baseline="0">
              <a:solidFill>
                <a:srgbClr val="000000"/>
              </a:solidFill>
              <a:latin typeface="+mj-lt"/>
            </a:endParaRPr>
          </a:p>
          <a:p>
            <a:r>
              <a:rPr lang="en-US" sz="1800" b="0" i="0" u="none" strike="noStrike" baseline="0">
                <a:solidFill>
                  <a:srgbClr val="000000"/>
                </a:solidFill>
                <a:latin typeface="+mj-lt"/>
              </a:rPr>
              <a:t>As with other assets, not all data and information assets have the same value or importance to the state and </a:t>
            </a:r>
            <a:r>
              <a:rPr lang="en-US" sz="1800" b="0" i="0" u="sng" strike="noStrike" baseline="0">
                <a:solidFill>
                  <a:srgbClr val="000000"/>
                </a:solidFill>
                <a:latin typeface="+mj-lt"/>
              </a:rPr>
              <a:t>therefore information requires different levels of protection</a:t>
            </a:r>
            <a:r>
              <a:rPr lang="en-US" sz="1800" b="0" i="0" u="none" strike="noStrike" baseline="0">
                <a:solidFill>
                  <a:srgbClr val="000000"/>
                </a:solidFill>
                <a:latin typeface="+mj-lt"/>
              </a:rPr>
              <a:t>. Information asset classification is a critical first step to ensure that the state’s information assets have a level of protection corresponding to their sensitivity and value. </a:t>
            </a:r>
            <a:r>
              <a:rPr lang="en-US" sz="1800" b="1" i="0" u="sng" strike="noStrike" baseline="0">
                <a:solidFill>
                  <a:srgbClr val="000000"/>
                </a:solidFill>
                <a:latin typeface="+mj-lt"/>
              </a:rPr>
              <a:t>All state agency information must be classified and protected </a:t>
            </a:r>
            <a:r>
              <a:rPr lang="en-US" sz="1800" b="0" i="0" u="none" strike="noStrike" baseline="0">
                <a:solidFill>
                  <a:srgbClr val="000000"/>
                </a:solidFill>
                <a:latin typeface="+mj-lt"/>
              </a:rPr>
              <a:t>based on its </a:t>
            </a:r>
            <a:r>
              <a:rPr lang="en-US" sz="1800" b="0" i="0" u="sng" strike="noStrike" baseline="0">
                <a:solidFill>
                  <a:srgbClr val="000000"/>
                </a:solidFill>
                <a:latin typeface="+mj-lt"/>
              </a:rPr>
              <a:t>confidentiality and sensitivity </a:t>
            </a:r>
            <a:r>
              <a:rPr lang="en-US" sz="1800" b="0" i="0" u="none" strike="noStrike" baseline="0">
                <a:solidFill>
                  <a:srgbClr val="000000"/>
                </a:solidFill>
                <a:latin typeface="+mj-lt"/>
              </a:rPr>
              <a:t>requirements.</a:t>
            </a:r>
            <a:endParaRPr lang="en-US">
              <a:latin typeface="+mj-lt"/>
            </a:endParaRPr>
          </a:p>
        </p:txBody>
      </p:sp>
    </p:spTree>
    <p:extLst>
      <p:ext uri="{BB962C8B-B14F-4D97-AF65-F5344CB8AC3E}">
        <p14:creationId xmlns:p14="http://schemas.microsoft.com/office/powerpoint/2010/main" val="40039038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animEffect transition="in" filter="fade">
                                      <p:cBhvr>
                                        <p:cTn id="7" dur="500"/>
                                        <p:tgtEl>
                                          <p:spTgt spid="4">
                                            <p:txEl>
                                              <p:pRg st="4" end="4"/>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
                                            <p:txEl>
                                              <p:pRg st="5" end="5"/>
                                            </p:txEl>
                                          </p:spTgt>
                                        </p:tgtEl>
                                        <p:attrNameLst>
                                          <p:attrName>style.visibility</p:attrName>
                                        </p:attrNameLst>
                                      </p:cBhvr>
                                      <p:to>
                                        <p:strVal val="visible"/>
                                      </p:to>
                                    </p:set>
                                    <p:animEffect transition="in" filter="fade">
                                      <p:cBhvr>
                                        <p:cTn id="10" dur="500"/>
                                        <p:tgtEl>
                                          <p:spTgt spid="4">
                                            <p:txEl>
                                              <p:pRg st="5" end="5"/>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4">
                                            <p:txEl>
                                              <p:pRg st="7" end="7"/>
                                            </p:txEl>
                                          </p:spTgt>
                                        </p:tgtEl>
                                        <p:attrNameLst>
                                          <p:attrName>style.visibility</p:attrName>
                                        </p:attrNameLst>
                                      </p:cBhvr>
                                      <p:to>
                                        <p:strVal val="visible"/>
                                      </p:to>
                                    </p:set>
                                    <p:animEffect transition="in" filter="fade">
                                      <p:cBhvr>
                                        <p:cTn id="15" dur="500"/>
                                        <p:tgtEl>
                                          <p:spTgt spid="4">
                                            <p:txEl>
                                              <p:pRg st="7" end="7"/>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4">
                                            <p:txEl>
                                              <p:pRg st="8" end="8"/>
                                            </p:txEl>
                                          </p:spTgt>
                                        </p:tgtEl>
                                        <p:attrNameLst>
                                          <p:attrName>style.visibility</p:attrName>
                                        </p:attrNameLst>
                                      </p:cBhvr>
                                      <p:to>
                                        <p:strVal val="visible"/>
                                      </p:to>
                                    </p:set>
                                    <p:animEffect transition="in" filter="fade">
                                      <p:cBhvr>
                                        <p:cTn id="18" dur="500"/>
                                        <p:tgtEl>
                                          <p:spTgt spid="4">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99BC15A-9E0B-B9F3-A086-681A53DF663D}"/>
              </a:ext>
            </a:extLst>
          </p:cNvPr>
          <p:cNvSpPr>
            <a:spLocks noGrp="1"/>
          </p:cNvSpPr>
          <p:nvPr>
            <p:ph type="sldNum" sz="quarter" idx="12"/>
          </p:nvPr>
        </p:nvSpPr>
        <p:spPr/>
        <p:txBody>
          <a:bodyPr/>
          <a:lstStyle/>
          <a:p>
            <a:fld id="{1C5ED8C0-77E5-404B-BF87-0C023BCE5044}" type="slidenum">
              <a:rPr lang="en-US" smtClean="0"/>
              <a:t>5</a:t>
            </a:fld>
            <a:endParaRPr lang="en-US"/>
          </a:p>
        </p:txBody>
      </p:sp>
      <p:pic>
        <p:nvPicPr>
          <p:cNvPr id="6" name="Picture 2" descr="image">
            <a:extLst>
              <a:ext uri="{FF2B5EF4-FFF2-40B4-BE49-F238E27FC236}">
                <a16:creationId xmlns:a16="http://schemas.microsoft.com/office/drawing/2014/main" id="{6184F7B8-A060-D097-ADAF-0AA6055868D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403567" y="6041036"/>
            <a:ext cx="728473" cy="771993"/>
          </a:xfrm>
          <a:prstGeom prst="ellipse">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5F839871-3CEA-76E4-FC5E-44E57E413993}"/>
              </a:ext>
            </a:extLst>
          </p:cNvPr>
          <p:cNvSpPr txBox="1"/>
          <p:nvPr/>
        </p:nvSpPr>
        <p:spPr>
          <a:xfrm>
            <a:off x="412229" y="255293"/>
            <a:ext cx="9811063" cy="523220"/>
          </a:xfrm>
          <a:prstGeom prst="rect">
            <a:avLst/>
          </a:prstGeom>
          <a:noFill/>
        </p:spPr>
        <p:txBody>
          <a:bodyPr wrap="square" rtlCol="0">
            <a:spAutoFit/>
          </a:bodyPr>
          <a:lstStyle/>
          <a:p>
            <a:r>
              <a:rPr lang="en-US" sz="2800">
                <a:latin typeface="+mj-lt"/>
              </a:rPr>
              <a:t>107-004-050: Who does it apply to?</a:t>
            </a:r>
          </a:p>
        </p:txBody>
      </p:sp>
      <p:cxnSp>
        <p:nvCxnSpPr>
          <p:cNvPr id="10" name="Straight Connector 9">
            <a:extLst>
              <a:ext uri="{FF2B5EF4-FFF2-40B4-BE49-F238E27FC236}">
                <a16:creationId xmlns:a16="http://schemas.microsoft.com/office/drawing/2014/main" id="{6D5111BB-7A42-32BC-506B-5DA9AC270E7C}"/>
              </a:ext>
            </a:extLst>
          </p:cNvPr>
          <p:cNvCxnSpPr/>
          <p:nvPr/>
        </p:nvCxnSpPr>
        <p:spPr>
          <a:xfrm>
            <a:off x="52466" y="822006"/>
            <a:ext cx="12079574" cy="0"/>
          </a:xfrm>
          <a:prstGeom prst="line">
            <a:avLst/>
          </a:prstGeom>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8F4DCD95-C3FC-4F71-74C0-BA61A461409C}"/>
              </a:ext>
            </a:extLst>
          </p:cNvPr>
          <p:cNvSpPr txBox="1"/>
          <p:nvPr/>
        </p:nvSpPr>
        <p:spPr>
          <a:xfrm>
            <a:off x="896643" y="1580225"/>
            <a:ext cx="9774315" cy="3354765"/>
          </a:xfrm>
          <a:prstGeom prst="rect">
            <a:avLst/>
          </a:prstGeom>
          <a:noFill/>
        </p:spPr>
        <p:txBody>
          <a:bodyPr wrap="square" lIns="91440" tIns="45720" rIns="91440" bIns="45720" rtlCol="0" anchor="t">
            <a:spAutoFit/>
          </a:bodyPr>
          <a:lstStyle/>
          <a:p>
            <a:r>
              <a:rPr lang="en-US" sz="2400" b="1">
                <a:latin typeface="+mj-lt"/>
              </a:rPr>
              <a:t>APPLICABILITY</a:t>
            </a:r>
          </a:p>
          <a:p>
            <a:endParaRPr lang="en-US" sz="800" b="1">
              <a:latin typeface="+mj-lt"/>
            </a:endParaRPr>
          </a:p>
          <a:p>
            <a:r>
              <a:rPr lang="en-US" sz="2000">
                <a:latin typeface="+mj-lt"/>
              </a:rPr>
              <a:t>This policy applies to all state agencies as defined in ORS 276A.230, and includes any board, commission, department, division, or office within the Oregon Executive Branch. The following agencies and boards are </a:t>
            </a:r>
            <a:r>
              <a:rPr lang="en-US" sz="2000" u="sng">
                <a:latin typeface="+mj-lt"/>
              </a:rPr>
              <a:t>excluded</a:t>
            </a:r>
            <a:r>
              <a:rPr lang="en-US" sz="2000">
                <a:latin typeface="+mj-lt"/>
              </a:rPr>
              <a:t>:</a:t>
            </a:r>
            <a:endParaRPr lang="en-US" sz="2000">
              <a:latin typeface="+mj-lt"/>
              <a:cs typeface="Calibri Light"/>
            </a:endParaRPr>
          </a:p>
          <a:p>
            <a:pPr marL="742950" lvl="1" indent="-285750">
              <a:buFont typeface="Arial" panose="020B0604020202020204" pitchFamily="34" charset="0"/>
              <a:buChar char="•"/>
            </a:pPr>
            <a:r>
              <a:rPr lang="en-US" sz="2000">
                <a:latin typeface="+mj-lt"/>
              </a:rPr>
              <a:t>Secretary of State</a:t>
            </a:r>
            <a:endParaRPr lang="en-US" sz="2000">
              <a:latin typeface="+mj-lt"/>
              <a:cs typeface="Calibri Light"/>
            </a:endParaRPr>
          </a:p>
          <a:p>
            <a:pPr marL="742950" lvl="1" indent="-285750">
              <a:buFont typeface="Arial" panose="020B0604020202020204" pitchFamily="34" charset="0"/>
              <a:buChar char="•"/>
            </a:pPr>
            <a:r>
              <a:rPr lang="en-US" sz="2000">
                <a:latin typeface="+mj-lt"/>
              </a:rPr>
              <a:t>State Treasurer</a:t>
            </a:r>
            <a:endParaRPr lang="en-US" sz="2000">
              <a:latin typeface="+mj-lt"/>
              <a:cs typeface="Calibri Light"/>
            </a:endParaRPr>
          </a:p>
          <a:p>
            <a:pPr marL="742950" lvl="1" indent="-285750">
              <a:buFont typeface="Arial" panose="020B0604020202020204" pitchFamily="34" charset="0"/>
              <a:buChar char="•"/>
            </a:pPr>
            <a:r>
              <a:rPr lang="en-US" sz="2000">
                <a:latin typeface="+mj-lt"/>
              </a:rPr>
              <a:t>The Attorney General, but only with respect to its authority under ORS 276A.303 over information systems security in the Department of Justice</a:t>
            </a:r>
            <a:endParaRPr lang="en-US" sz="2000">
              <a:latin typeface="+mj-lt"/>
              <a:cs typeface="Calibri Light"/>
            </a:endParaRPr>
          </a:p>
          <a:p>
            <a:pPr marL="742950" lvl="1" indent="-285750">
              <a:buFont typeface="Arial" panose="020B0604020202020204" pitchFamily="34" charset="0"/>
              <a:buChar char="•"/>
            </a:pPr>
            <a:r>
              <a:rPr lang="en-US" sz="2000">
                <a:latin typeface="+mj-lt"/>
              </a:rPr>
              <a:t>Oregon State Lottery</a:t>
            </a:r>
          </a:p>
          <a:p>
            <a:pPr marL="742950" lvl="1" indent="-285750">
              <a:buFont typeface="Arial" panose="020B0604020202020204" pitchFamily="34" charset="0"/>
              <a:buChar char="•"/>
            </a:pPr>
            <a:r>
              <a:rPr lang="en-US" sz="2000">
                <a:latin typeface="+mj-lt"/>
              </a:rPr>
              <a:t>State Board of Higher Education or any public university listed in ORS 352.002</a:t>
            </a:r>
            <a:endParaRPr lang="en-US" sz="2000">
              <a:latin typeface="+mj-lt"/>
              <a:cs typeface="Calibri Light"/>
            </a:endParaRPr>
          </a:p>
        </p:txBody>
      </p:sp>
    </p:spTree>
    <p:extLst>
      <p:ext uri="{BB962C8B-B14F-4D97-AF65-F5344CB8AC3E}">
        <p14:creationId xmlns:p14="http://schemas.microsoft.com/office/powerpoint/2010/main" val="4232970454"/>
      </p:ext>
    </p:extLst>
  </p:cSld>
  <p:clrMapOvr>
    <a:masterClrMapping/>
  </p:clrMapOvr>
  <p:extLst>
    <p:ext uri="{6950BFC3-D8DA-4A85-94F7-54DA5524770B}">
      <p188:commentRel xmlns:p188="http://schemas.microsoft.com/office/powerpoint/2018/8/main" r:id="rId3"/>
    </p:ext>
  </p:extLs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9CA8FDB-8E14-E4C4-CC52-0BDD1FEF8DC6}"/>
              </a:ext>
            </a:extLst>
          </p:cNvPr>
          <p:cNvSpPr txBox="1"/>
          <p:nvPr/>
        </p:nvSpPr>
        <p:spPr>
          <a:xfrm>
            <a:off x="871667" y="971981"/>
            <a:ext cx="10441172" cy="4832092"/>
          </a:xfrm>
          <a:prstGeom prst="rect">
            <a:avLst/>
          </a:prstGeom>
          <a:noFill/>
        </p:spPr>
        <p:txBody>
          <a:bodyPr wrap="square" lIns="91440" tIns="45720" rIns="91440" bIns="45720" rtlCol="0" anchor="t">
            <a:spAutoFit/>
          </a:bodyPr>
          <a:lstStyle/>
          <a:p>
            <a:pPr algn="l"/>
            <a:endParaRPr lang="en-US" sz="1800" b="0" i="0" u="none" strike="noStrike" baseline="0">
              <a:solidFill>
                <a:srgbClr val="000000"/>
              </a:solidFill>
              <a:latin typeface="Arial" panose="020B0604020202020204" pitchFamily="34" charset="0"/>
            </a:endParaRPr>
          </a:p>
          <a:p>
            <a:r>
              <a:rPr lang="en-US" sz="2400" b="1" i="0" u="none" strike="noStrike" baseline="0">
                <a:solidFill>
                  <a:srgbClr val="000000"/>
                </a:solidFill>
                <a:latin typeface="Calibri Light"/>
                <a:cs typeface="Calibri Light"/>
              </a:rPr>
              <a:t>Information Classification Responsibilities</a:t>
            </a:r>
            <a:r>
              <a:rPr lang="en-US" sz="2400" b="1">
                <a:solidFill>
                  <a:srgbClr val="000000"/>
                </a:solidFill>
                <a:latin typeface="Calibri Light"/>
                <a:cs typeface="Calibri Light"/>
              </a:rPr>
              <a:t> </a:t>
            </a:r>
            <a:endParaRPr lang="en-US" sz="2400" b="1" i="0" u="none" strike="noStrike" baseline="0">
              <a:solidFill>
                <a:srgbClr val="000000"/>
              </a:solidFill>
              <a:latin typeface="Calibri Light" panose="020F0302020204030204" pitchFamily="34" charset="0"/>
              <a:cs typeface="Calibri Light" panose="020F0302020204030204" pitchFamily="34" charset="0"/>
            </a:endParaRPr>
          </a:p>
          <a:p>
            <a:endParaRPr lang="en-US" sz="800" b="0" i="0" u="none" strike="noStrike" baseline="0">
              <a:solidFill>
                <a:srgbClr val="000000"/>
              </a:solidFill>
              <a:latin typeface="Calibri Light" panose="020F0302020204030204" pitchFamily="34" charset="0"/>
              <a:cs typeface="Calibri Light" panose="020F0302020204030204" pitchFamily="34" charset="0"/>
            </a:endParaRPr>
          </a:p>
          <a:p>
            <a:r>
              <a:rPr lang="en-US" sz="2000" b="0" i="0" u="none" strike="noStrike" baseline="0">
                <a:solidFill>
                  <a:srgbClr val="000000"/>
                </a:solidFill>
                <a:latin typeface="Calibri Light"/>
                <a:cs typeface="Calibri Light"/>
              </a:rPr>
              <a:t>Each agency must establish procedures and practices for managing information assets within the agency’s lines of business. These procedures and practices must:</a:t>
            </a:r>
            <a:r>
              <a:rPr lang="en-US" sz="2000">
                <a:solidFill>
                  <a:srgbClr val="000000"/>
                </a:solidFill>
                <a:latin typeface="Calibri Light"/>
                <a:cs typeface="Calibri Light"/>
              </a:rPr>
              <a:t> </a:t>
            </a:r>
            <a:endParaRPr lang="en-US" sz="2000" b="0" i="0" u="none" strike="noStrike" baseline="0">
              <a:solidFill>
                <a:srgbClr val="000000"/>
              </a:solidFill>
              <a:latin typeface="Calibri Light" panose="020F0302020204030204" pitchFamily="34" charset="0"/>
              <a:cs typeface="Calibri Light" panose="020F0302020204030204" pitchFamily="34" charset="0"/>
            </a:endParaRPr>
          </a:p>
          <a:p>
            <a:pPr marL="914400" lvl="1" indent="-457200">
              <a:buFont typeface="+mj-lt"/>
              <a:buAutoNum type="arabicParenR"/>
            </a:pPr>
            <a:r>
              <a:rPr lang="en-US" sz="2000" b="0" i="0" u="none" strike="noStrike" baseline="0">
                <a:solidFill>
                  <a:srgbClr val="000000"/>
                </a:solidFill>
                <a:latin typeface="Calibri Light"/>
                <a:cs typeface="Calibri Light"/>
              </a:rPr>
              <a:t>Establish processes for identifying agency information assets and assigning classification levels;</a:t>
            </a:r>
            <a:r>
              <a:rPr lang="en-US" sz="2000">
                <a:solidFill>
                  <a:srgbClr val="000000"/>
                </a:solidFill>
                <a:latin typeface="Calibri Light"/>
                <a:cs typeface="Calibri Light"/>
              </a:rPr>
              <a:t> </a:t>
            </a:r>
            <a:endParaRPr lang="en-US" sz="2000" b="0" i="0" u="none" strike="noStrike" baseline="0">
              <a:solidFill>
                <a:srgbClr val="000000"/>
              </a:solidFill>
              <a:latin typeface="Calibri Light" panose="020F0302020204030204" pitchFamily="34" charset="0"/>
              <a:cs typeface="Calibri Light" panose="020F0302020204030204" pitchFamily="34" charset="0"/>
            </a:endParaRPr>
          </a:p>
          <a:p>
            <a:pPr marL="914400" lvl="1" indent="-457200">
              <a:buFont typeface="+mj-lt"/>
              <a:buAutoNum type="arabicParenR"/>
            </a:pPr>
            <a:r>
              <a:rPr lang="en-US" sz="2000" b="0" i="0" u="none" strike="noStrike" baseline="0">
                <a:solidFill>
                  <a:srgbClr val="000000"/>
                </a:solidFill>
                <a:latin typeface="Calibri Light"/>
                <a:cs typeface="Calibri Light"/>
              </a:rPr>
              <a:t>Establish procedures in support of decision-making regarding controls, access privileges of users, and ongoing information management;</a:t>
            </a:r>
            <a:r>
              <a:rPr lang="en-US" sz="2000">
                <a:solidFill>
                  <a:srgbClr val="000000"/>
                </a:solidFill>
                <a:latin typeface="Calibri Light"/>
                <a:cs typeface="Calibri Light"/>
              </a:rPr>
              <a:t> </a:t>
            </a:r>
            <a:endParaRPr lang="en-US" sz="2000" b="0" i="0" u="none" strike="noStrike" baseline="0">
              <a:solidFill>
                <a:srgbClr val="000000"/>
              </a:solidFill>
              <a:latin typeface="Calibri Light" panose="020F0302020204030204" pitchFamily="34" charset="0"/>
              <a:cs typeface="Calibri Light" panose="020F0302020204030204" pitchFamily="34" charset="0"/>
            </a:endParaRPr>
          </a:p>
          <a:p>
            <a:pPr marL="914400" lvl="1" indent="-457200">
              <a:buFont typeface="+mj-lt"/>
              <a:buAutoNum type="arabicParenR"/>
            </a:pPr>
            <a:r>
              <a:rPr lang="en-US" sz="2000" b="0" i="0" u="none" strike="noStrike" baseline="0">
                <a:solidFill>
                  <a:srgbClr val="000000"/>
                </a:solidFill>
                <a:latin typeface="Calibri Light"/>
                <a:cs typeface="Calibri Light"/>
              </a:rPr>
              <a:t>Ensure the information is regularly reviewed for value and updated to manage changes to risks due to new threats, vulnerabilities, or changes in the environment;</a:t>
            </a:r>
            <a:r>
              <a:rPr lang="en-US" sz="2000">
                <a:solidFill>
                  <a:srgbClr val="000000"/>
                </a:solidFill>
                <a:latin typeface="Calibri Light"/>
                <a:cs typeface="Calibri Light"/>
              </a:rPr>
              <a:t> </a:t>
            </a:r>
            <a:endParaRPr lang="en-US" sz="2000" b="0" i="0" u="none" strike="noStrike" baseline="0">
              <a:solidFill>
                <a:srgbClr val="000000"/>
              </a:solidFill>
              <a:latin typeface="Calibri Light" panose="020F0302020204030204" pitchFamily="34" charset="0"/>
              <a:cs typeface="Calibri Light" panose="020F0302020204030204" pitchFamily="34" charset="0"/>
            </a:endParaRPr>
          </a:p>
          <a:p>
            <a:pPr marL="914400" lvl="1" indent="-457200">
              <a:buFont typeface="+mj-lt"/>
              <a:buAutoNum type="arabicParenR"/>
            </a:pPr>
            <a:r>
              <a:rPr lang="en-US" sz="2000" b="0" i="0" u="none" strike="noStrike" baseline="0">
                <a:solidFill>
                  <a:srgbClr val="000000"/>
                </a:solidFill>
                <a:latin typeface="Calibri Light"/>
                <a:cs typeface="Calibri Light"/>
              </a:rPr>
              <a:t>Establish practices for periodic reclassification based on business impact, changing business priorities or new laws, regulations, and security standards; and</a:t>
            </a:r>
            <a:r>
              <a:rPr lang="en-US" sz="2000">
                <a:solidFill>
                  <a:srgbClr val="000000"/>
                </a:solidFill>
                <a:latin typeface="Calibri Light"/>
                <a:cs typeface="Calibri Light"/>
              </a:rPr>
              <a:t> </a:t>
            </a:r>
            <a:endParaRPr lang="en-US" sz="2000" b="0" i="0" u="none" strike="noStrike" baseline="0">
              <a:solidFill>
                <a:srgbClr val="000000"/>
              </a:solidFill>
              <a:latin typeface="Calibri Light" panose="020F0302020204030204" pitchFamily="34" charset="0"/>
              <a:cs typeface="Calibri Light" panose="020F0302020204030204" pitchFamily="34" charset="0"/>
            </a:endParaRPr>
          </a:p>
          <a:p>
            <a:pPr marL="914400" lvl="1" indent="-457200">
              <a:buFont typeface="+mj-lt"/>
              <a:buAutoNum type="arabicParenR"/>
            </a:pPr>
            <a:r>
              <a:rPr lang="en-US" sz="2000" b="0" i="0" u="none" strike="noStrike" baseline="0">
                <a:solidFill>
                  <a:srgbClr val="000000"/>
                </a:solidFill>
                <a:latin typeface="Calibri Light"/>
                <a:cs typeface="Calibri Light"/>
              </a:rPr>
              <a:t>Establish practices in accordance with all laws and regulations for releasing or sharing information assets according to their classification level.</a:t>
            </a:r>
            <a:r>
              <a:rPr lang="en-US" sz="2000">
                <a:solidFill>
                  <a:srgbClr val="000000"/>
                </a:solidFill>
                <a:latin typeface="Calibri Light"/>
                <a:cs typeface="Calibri Light"/>
              </a:rPr>
              <a:t> </a:t>
            </a:r>
            <a:endParaRPr lang="en-US" sz="2000" b="0" i="0" u="none" strike="noStrike" baseline="0">
              <a:solidFill>
                <a:srgbClr val="000000"/>
              </a:solidFill>
              <a:latin typeface="Calibri Light" panose="020F0302020204030204" pitchFamily="34" charset="0"/>
              <a:cs typeface="Calibri Light" panose="020F0302020204030204" pitchFamily="34" charset="0"/>
            </a:endParaRPr>
          </a:p>
          <a:p>
            <a:pPr lvl="1"/>
            <a:endParaRPr lang="en-US">
              <a:solidFill>
                <a:srgbClr val="000000"/>
              </a:solidFill>
              <a:latin typeface="+mj-lt"/>
            </a:endParaRPr>
          </a:p>
        </p:txBody>
      </p:sp>
      <p:sp>
        <p:nvSpPr>
          <p:cNvPr id="3" name="Slide Number Placeholder 2">
            <a:extLst>
              <a:ext uri="{FF2B5EF4-FFF2-40B4-BE49-F238E27FC236}">
                <a16:creationId xmlns:a16="http://schemas.microsoft.com/office/drawing/2014/main" id="{199BC15A-9E0B-B9F3-A086-681A53DF663D}"/>
              </a:ext>
            </a:extLst>
          </p:cNvPr>
          <p:cNvSpPr>
            <a:spLocks noGrp="1"/>
          </p:cNvSpPr>
          <p:nvPr>
            <p:ph type="sldNum" sz="quarter" idx="12"/>
          </p:nvPr>
        </p:nvSpPr>
        <p:spPr/>
        <p:txBody>
          <a:bodyPr/>
          <a:lstStyle/>
          <a:p>
            <a:fld id="{1C5ED8C0-77E5-404B-BF87-0C023BCE5044}" type="slidenum">
              <a:rPr lang="en-US" smtClean="0"/>
              <a:t>6</a:t>
            </a:fld>
            <a:endParaRPr lang="en-US"/>
          </a:p>
        </p:txBody>
      </p:sp>
      <p:pic>
        <p:nvPicPr>
          <p:cNvPr id="6" name="Picture 2" descr="image">
            <a:extLst>
              <a:ext uri="{FF2B5EF4-FFF2-40B4-BE49-F238E27FC236}">
                <a16:creationId xmlns:a16="http://schemas.microsoft.com/office/drawing/2014/main" id="{6184F7B8-A060-D097-ADAF-0AA6055868D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03567" y="6041036"/>
            <a:ext cx="728473" cy="771993"/>
          </a:xfrm>
          <a:prstGeom prst="ellipse">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5F839871-3CEA-76E4-FC5E-44E57E413993}"/>
              </a:ext>
            </a:extLst>
          </p:cNvPr>
          <p:cNvSpPr txBox="1"/>
          <p:nvPr/>
        </p:nvSpPr>
        <p:spPr>
          <a:xfrm>
            <a:off x="412229" y="255293"/>
            <a:ext cx="9811063" cy="523220"/>
          </a:xfrm>
          <a:prstGeom prst="rect">
            <a:avLst/>
          </a:prstGeom>
          <a:noFill/>
        </p:spPr>
        <p:txBody>
          <a:bodyPr wrap="square" rtlCol="0">
            <a:spAutoFit/>
          </a:bodyPr>
          <a:lstStyle/>
          <a:p>
            <a:r>
              <a:rPr lang="en-US" sz="2800">
                <a:latin typeface="+mj-lt"/>
              </a:rPr>
              <a:t>107-004-050: what do agencies have to do?</a:t>
            </a:r>
          </a:p>
        </p:txBody>
      </p:sp>
      <p:cxnSp>
        <p:nvCxnSpPr>
          <p:cNvPr id="10" name="Straight Connector 9">
            <a:extLst>
              <a:ext uri="{FF2B5EF4-FFF2-40B4-BE49-F238E27FC236}">
                <a16:creationId xmlns:a16="http://schemas.microsoft.com/office/drawing/2014/main" id="{6D5111BB-7A42-32BC-506B-5DA9AC270E7C}"/>
              </a:ext>
            </a:extLst>
          </p:cNvPr>
          <p:cNvCxnSpPr/>
          <p:nvPr/>
        </p:nvCxnSpPr>
        <p:spPr>
          <a:xfrm>
            <a:off x="52466" y="822006"/>
            <a:ext cx="12079574" cy="0"/>
          </a:xfrm>
          <a:prstGeom prst="line">
            <a:avLst/>
          </a:prstGeom>
        </p:spPr>
        <p:style>
          <a:lnRef idx="1">
            <a:schemeClr val="accent1"/>
          </a:lnRef>
          <a:fillRef idx="0">
            <a:schemeClr val="accent1"/>
          </a:fillRef>
          <a:effectRef idx="0">
            <a:schemeClr val="accent1"/>
          </a:effectRef>
          <a:fontRef idx="minor">
            <a:schemeClr val="tx1"/>
          </a:fontRef>
        </p:style>
      </p:cxnSp>
      <p:sp>
        <p:nvSpPr>
          <p:cNvPr id="4" name="Arrow: Right 3">
            <a:extLst>
              <a:ext uri="{FF2B5EF4-FFF2-40B4-BE49-F238E27FC236}">
                <a16:creationId xmlns:a16="http://schemas.microsoft.com/office/drawing/2014/main" id="{55094939-19B2-B9D4-D821-62EBA834C9A7}"/>
              </a:ext>
            </a:extLst>
          </p:cNvPr>
          <p:cNvSpPr/>
          <p:nvPr/>
        </p:nvSpPr>
        <p:spPr>
          <a:xfrm>
            <a:off x="792480" y="2394857"/>
            <a:ext cx="444138" cy="330924"/>
          </a:xfrm>
          <a:prstGeom prst="rightArrow">
            <a:avLst/>
          </a:prstGeom>
          <a:solidFill>
            <a:schemeClr val="accent2"/>
          </a:solid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Arrow: Right 4">
            <a:extLst>
              <a:ext uri="{FF2B5EF4-FFF2-40B4-BE49-F238E27FC236}">
                <a16:creationId xmlns:a16="http://schemas.microsoft.com/office/drawing/2014/main" id="{52103A26-4756-ACCF-623F-A16D7441FDBB}"/>
              </a:ext>
            </a:extLst>
          </p:cNvPr>
          <p:cNvSpPr/>
          <p:nvPr/>
        </p:nvSpPr>
        <p:spPr>
          <a:xfrm>
            <a:off x="792480" y="2935135"/>
            <a:ext cx="444138" cy="330924"/>
          </a:xfrm>
          <a:prstGeom prst="rightArrow">
            <a:avLst/>
          </a:prstGeom>
          <a:solidFill>
            <a:schemeClr val="accent2"/>
          </a:solid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Arrow: Right 6">
            <a:extLst>
              <a:ext uri="{FF2B5EF4-FFF2-40B4-BE49-F238E27FC236}">
                <a16:creationId xmlns:a16="http://schemas.microsoft.com/office/drawing/2014/main" id="{006BD55C-681B-3C86-1ECB-17E636DC5761}"/>
              </a:ext>
            </a:extLst>
          </p:cNvPr>
          <p:cNvSpPr/>
          <p:nvPr/>
        </p:nvSpPr>
        <p:spPr>
          <a:xfrm>
            <a:off x="792480" y="3591942"/>
            <a:ext cx="444138" cy="330924"/>
          </a:xfrm>
          <a:prstGeom prst="rightArrow">
            <a:avLst/>
          </a:prstGeom>
          <a:solidFill>
            <a:schemeClr val="accent2"/>
          </a:solid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Arrow: Right 7">
            <a:extLst>
              <a:ext uri="{FF2B5EF4-FFF2-40B4-BE49-F238E27FC236}">
                <a16:creationId xmlns:a16="http://schemas.microsoft.com/office/drawing/2014/main" id="{1E077269-7347-4E1E-5009-4C8C287B7AB7}"/>
              </a:ext>
            </a:extLst>
          </p:cNvPr>
          <p:cNvSpPr/>
          <p:nvPr/>
        </p:nvSpPr>
        <p:spPr>
          <a:xfrm>
            <a:off x="792480" y="4269067"/>
            <a:ext cx="444138" cy="330924"/>
          </a:xfrm>
          <a:prstGeom prst="rightArrow">
            <a:avLst/>
          </a:prstGeom>
          <a:solidFill>
            <a:schemeClr val="accent2"/>
          </a:solid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Arrow: Right 10">
            <a:extLst>
              <a:ext uri="{FF2B5EF4-FFF2-40B4-BE49-F238E27FC236}">
                <a16:creationId xmlns:a16="http://schemas.microsoft.com/office/drawing/2014/main" id="{B8CEA568-0B1F-B82E-80D1-2170F13F137B}"/>
              </a:ext>
            </a:extLst>
          </p:cNvPr>
          <p:cNvSpPr/>
          <p:nvPr/>
        </p:nvSpPr>
        <p:spPr>
          <a:xfrm>
            <a:off x="792480" y="4871108"/>
            <a:ext cx="444138" cy="330924"/>
          </a:xfrm>
          <a:prstGeom prst="rightArrow">
            <a:avLst/>
          </a:prstGeom>
          <a:solidFill>
            <a:schemeClr val="accent2"/>
          </a:solid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4138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par>
                                <p:cTn id="13" presetID="10" presetClass="exit" presetSubtype="0" fill="hold" grpId="1" nodeType="withEffect">
                                  <p:stCondLst>
                                    <p:cond delay="0"/>
                                  </p:stCondLst>
                                  <p:childTnLst>
                                    <p:animEffect transition="out" filter="fade">
                                      <p:cBhvr>
                                        <p:cTn id="14" dur="500"/>
                                        <p:tgtEl>
                                          <p:spTgt spid="4"/>
                                        </p:tgtEl>
                                      </p:cBhvr>
                                    </p:animEffect>
                                    <p:set>
                                      <p:cBhvr>
                                        <p:cTn id="15" dur="1" fill="hold">
                                          <p:stCondLst>
                                            <p:cond delay="499"/>
                                          </p:stCondLst>
                                        </p:cTn>
                                        <p:tgtEl>
                                          <p:spTgt spid="4"/>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par>
                                <p:cTn id="21" presetID="10" presetClass="exit" presetSubtype="0" fill="hold" grpId="1" nodeType="withEffect">
                                  <p:stCondLst>
                                    <p:cond delay="0"/>
                                  </p:stCondLst>
                                  <p:childTnLst>
                                    <p:animEffect transition="out" filter="fade">
                                      <p:cBhvr>
                                        <p:cTn id="22" dur="500"/>
                                        <p:tgtEl>
                                          <p:spTgt spid="5"/>
                                        </p:tgtEl>
                                      </p:cBhvr>
                                    </p:animEffect>
                                    <p:set>
                                      <p:cBhvr>
                                        <p:cTn id="23" dur="1" fill="hold">
                                          <p:stCondLst>
                                            <p:cond delay="499"/>
                                          </p:stCondLst>
                                        </p:cTn>
                                        <p:tgtEl>
                                          <p:spTgt spid="5"/>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childTnLst>
                                </p:cTn>
                              </p:par>
                              <p:par>
                                <p:cTn id="29" presetID="10" presetClass="exit" presetSubtype="0" fill="hold" grpId="1" nodeType="withEffect">
                                  <p:stCondLst>
                                    <p:cond delay="0"/>
                                  </p:stCondLst>
                                  <p:childTnLst>
                                    <p:animEffect transition="out" filter="fade">
                                      <p:cBhvr>
                                        <p:cTn id="30" dur="500"/>
                                        <p:tgtEl>
                                          <p:spTgt spid="7"/>
                                        </p:tgtEl>
                                      </p:cBhvr>
                                    </p:animEffect>
                                    <p:set>
                                      <p:cBhvr>
                                        <p:cTn id="31" dur="1" fill="hold">
                                          <p:stCondLst>
                                            <p:cond delay="499"/>
                                          </p:stCondLst>
                                        </p:cTn>
                                        <p:tgtEl>
                                          <p:spTgt spid="7"/>
                                        </p:tgtEl>
                                        <p:attrNameLst>
                                          <p:attrName>style.visibility</p:attrName>
                                        </p:attrNameLst>
                                      </p:cBhvr>
                                      <p:to>
                                        <p:strVal val="hidden"/>
                                      </p:to>
                                    </p:se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500"/>
                                        <p:tgtEl>
                                          <p:spTgt spid="11"/>
                                        </p:tgtEl>
                                      </p:cBhvr>
                                    </p:animEffect>
                                  </p:childTnLst>
                                </p:cTn>
                              </p:par>
                              <p:par>
                                <p:cTn id="37" presetID="10" presetClass="exit" presetSubtype="0" fill="hold" grpId="1" nodeType="withEffect">
                                  <p:stCondLst>
                                    <p:cond delay="0"/>
                                  </p:stCondLst>
                                  <p:childTnLst>
                                    <p:animEffect transition="out" filter="fade">
                                      <p:cBhvr>
                                        <p:cTn id="38" dur="500"/>
                                        <p:tgtEl>
                                          <p:spTgt spid="8"/>
                                        </p:tgtEl>
                                      </p:cBhvr>
                                    </p:animEffect>
                                    <p:set>
                                      <p:cBhvr>
                                        <p:cTn id="39"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5" grpId="0" animBg="1"/>
      <p:bldP spid="5" grpId="1" animBg="1"/>
      <p:bldP spid="7" grpId="0" animBg="1"/>
      <p:bldP spid="7" grpId="1" animBg="1"/>
      <p:bldP spid="8" grpId="0" animBg="1"/>
      <p:bldP spid="8" grpId="1" animBg="1"/>
      <p:bldP spid="1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9CA8FDB-8E14-E4C4-CC52-0BDD1FEF8DC6}"/>
              </a:ext>
            </a:extLst>
          </p:cNvPr>
          <p:cNvSpPr txBox="1"/>
          <p:nvPr/>
        </p:nvSpPr>
        <p:spPr>
          <a:xfrm>
            <a:off x="1154102" y="1525904"/>
            <a:ext cx="10441172" cy="3293209"/>
          </a:xfrm>
          <a:prstGeom prst="rect">
            <a:avLst/>
          </a:prstGeom>
          <a:noFill/>
        </p:spPr>
        <p:txBody>
          <a:bodyPr wrap="square" rtlCol="0">
            <a:spAutoFit/>
          </a:bodyPr>
          <a:lstStyle/>
          <a:p>
            <a:pPr algn="l"/>
            <a:endParaRPr lang="en-US" sz="1800" b="0" i="0" u="none" strike="noStrike" baseline="0">
              <a:solidFill>
                <a:srgbClr val="000000"/>
              </a:solidFill>
              <a:latin typeface="Arial" panose="020B0604020202020204" pitchFamily="34" charset="0"/>
            </a:endParaRPr>
          </a:p>
          <a:p>
            <a:pPr lvl="1"/>
            <a:endParaRPr lang="en-US">
              <a:solidFill>
                <a:srgbClr val="000000"/>
              </a:solidFill>
              <a:latin typeface="+mj-lt"/>
            </a:endParaRPr>
          </a:p>
          <a:p>
            <a:r>
              <a:rPr lang="en-US" sz="2400" b="1" i="0" u="none" strike="noStrike" baseline="0">
                <a:solidFill>
                  <a:srgbClr val="000000"/>
                </a:solidFill>
                <a:latin typeface="+mj-lt"/>
              </a:rPr>
              <a:t>Information Classification Levels </a:t>
            </a:r>
          </a:p>
          <a:p>
            <a:endParaRPr lang="en-US" sz="800" b="0" i="0" u="none" strike="noStrike" baseline="0">
              <a:solidFill>
                <a:srgbClr val="000000"/>
              </a:solidFill>
              <a:latin typeface="+mj-lt"/>
            </a:endParaRPr>
          </a:p>
          <a:p>
            <a:r>
              <a:rPr lang="en-US" sz="2000" b="0" i="0" u="none" strike="noStrike" baseline="0">
                <a:solidFill>
                  <a:srgbClr val="000000"/>
                </a:solidFill>
                <a:latin typeface="+mj-lt"/>
              </a:rPr>
              <a:t>Each agency shall identify its information assets and their sensitivity according to the classification scheme identified below. All information assets shall be classified strictly according to their level of sensitivity as follows: </a:t>
            </a:r>
          </a:p>
          <a:p>
            <a:pPr lvl="1"/>
            <a:r>
              <a:rPr lang="en-US" sz="2000" b="1" i="0" u="none" strike="noStrike" baseline="0">
                <a:solidFill>
                  <a:srgbClr val="000000"/>
                </a:solidFill>
                <a:latin typeface="+mj-lt"/>
              </a:rPr>
              <a:t>Level 1, “Published”</a:t>
            </a:r>
          </a:p>
          <a:p>
            <a:pPr lvl="1"/>
            <a:r>
              <a:rPr lang="en-US" sz="2000" b="1" i="0" u="none" strike="noStrike" baseline="0">
                <a:solidFill>
                  <a:srgbClr val="000000"/>
                </a:solidFill>
                <a:latin typeface="+mj-lt"/>
              </a:rPr>
              <a:t>Level 2, “Limited”</a:t>
            </a:r>
          </a:p>
          <a:p>
            <a:pPr lvl="1"/>
            <a:r>
              <a:rPr lang="en-US" sz="2000" b="1" i="0" u="none" strike="noStrike" baseline="0">
                <a:solidFill>
                  <a:srgbClr val="000000"/>
                </a:solidFill>
                <a:latin typeface="+mj-lt"/>
              </a:rPr>
              <a:t>Level 3, “Restricted”</a:t>
            </a:r>
            <a:endParaRPr lang="en-US" sz="2000" b="1">
              <a:solidFill>
                <a:srgbClr val="000000"/>
              </a:solidFill>
              <a:latin typeface="+mj-lt"/>
            </a:endParaRPr>
          </a:p>
          <a:p>
            <a:pPr lvl="1"/>
            <a:r>
              <a:rPr lang="en-US" sz="2000" b="1" i="0" u="none" strike="noStrike" baseline="0">
                <a:solidFill>
                  <a:srgbClr val="000000"/>
                </a:solidFill>
                <a:latin typeface="+mj-lt"/>
              </a:rPr>
              <a:t>Level 4, “Critical”</a:t>
            </a:r>
            <a:endParaRPr lang="en-US" sz="2000" b="0" i="0" u="none" strike="noStrike" baseline="0">
              <a:solidFill>
                <a:srgbClr val="000000"/>
              </a:solidFill>
              <a:latin typeface="+mj-lt"/>
            </a:endParaRPr>
          </a:p>
        </p:txBody>
      </p:sp>
      <p:sp>
        <p:nvSpPr>
          <p:cNvPr id="3" name="Slide Number Placeholder 2">
            <a:extLst>
              <a:ext uri="{FF2B5EF4-FFF2-40B4-BE49-F238E27FC236}">
                <a16:creationId xmlns:a16="http://schemas.microsoft.com/office/drawing/2014/main" id="{199BC15A-9E0B-B9F3-A086-681A53DF663D}"/>
              </a:ext>
            </a:extLst>
          </p:cNvPr>
          <p:cNvSpPr>
            <a:spLocks noGrp="1"/>
          </p:cNvSpPr>
          <p:nvPr>
            <p:ph type="sldNum" sz="quarter" idx="12"/>
          </p:nvPr>
        </p:nvSpPr>
        <p:spPr/>
        <p:txBody>
          <a:bodyPr/>
          <a:lstStyle/>
          <a:p>
            <a:fld id="{1C5ED8C0-77E5-404B-BF87-0C023BCE5044}" type="slidenum">
              <a:rPr lang="en-US" smtClean="0"/>
              <a:t>7</a:t>
            </a:fld>
            <a:endParaRPr lang="en-US"/>
          </a:p>
        </p:txBody>
      </p:sp>
      <p:pic>
        <p:nvPicPr>
          <p:cNvPr id="6" name="Picture 2" descr="image">
            <a:extLst>
              <a:ext uri="{FF2B5EF4-FFF2-40B4-BE49-F238E27FC236}">
                <a16:creationId xmlns:a16="http://schemas.microsoft.com/office/drawing/2014/main" id="{6184F7B8-A060-D097-ADAF-0AA6055868D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03567" y="6041036"/>
            <a:ext cx="728473" cy="771993"/>
          </a:xfrm>
          <a:prstGeom prst="ellipse">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5F839871-3CEA-76E4-FC5E-44E57E413993}"/>
              </a:ext>
            </a:extLst>
          </p:cNvPr>
          <p:cNvSpPr txBox="1"/>
          <p:nvPr/>
        </p:nvSpPr>
        <p:spPr>
          <a:xfrm>
            <a:off x="412229" y="255293"/>
            <a:ext cx="9811063" cy="523220"/>
          </a:xfrm>
          <a:prstGeom prst="rect">
            <a:avLst/>
          </a:prstGeom>
          <a:noFill/>
        </p:spPr>
        <p:txBody>
          <a:bodyPr wrap="square" rtlCol="0">
            <a:spAutoFit/>
          </a:bodyPr>
          <a:lstStyle/>
          <a:p>
            <a:r>
              <a:rPr lang="en-US" sz="2800">
                <a:latin typeface="+mj-lt"/>
              </a:rPr>
              <a:t>107-004-050: the key details</a:t>
            </a:r>
          </a:p>
        </p:txBody>
      </p:sp>
      <p:cxnSp>
        <p:nvCxnSpPr>
          <p:cNvPr id="10" name="Straight Connector 9">
            <a:extLst>
              <a:ext uri="{FF2B5EF4-FFF2-40B4-BE49-F238E27FC236}">
                <a16:creationId xmlns:a16="http://schemas.microsoft.com/office/drawing/2014/main" id="{6D5111BB-7A42-32BC-506B-5DA9AC270E7C}"/>
              </a:ext>
            </a:extLst>
          </p:cNvPr>
          <p:cNvCxnSpPr/>
          <p:nvPr/>
        </p:nvCxnSpPr>
        <p:spPr>
          <a:xfrm>
            <a:off x="52466" y="822006"/>
            <a:ext cx="12079574"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068082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9CA8FDB-8E14-E4C4-CC52-0BDD1FEF8DC6}"/>
              </a:ext>
            </a:extLst>
          </p:cNvPr>
          <p:cNvSpPr txBox="1"/>
          <p:nvPr/>
        </p:nvSpPr>
        <p:spPr>
          <a:xfrm>
            <a:off x="934734" y="1203162"/>
            <a:ext cx="10441172" cy="4801314"/>
          </a:xfrm>
          <a:prstGeom prst="rect">
            <a:avLst/>
          </a:prstGeom>
          <a:noFill/>
        </p:spPr>
        <p:txBody>
          <a:bodyPr wrap="square" lIns="91440" tIns="45720" rIns="91440" bIns="45720" rtlCol="0" anchor="t">
            <a:spAutoFit/>
          </a:bodyPr>
          <a:lstStyle/>
          <a:p>
            <a:r>
              <a:rPr lang="en-US" sz="1800" b="1" i="0" u="none" strike="noStrike" baseline="0">
                <a:solidFill>
                  <a:srgbClr val="000000"/>
                </a:solidFill>
                <a:latin typeface="+mj-lt"/>
              </a:rPr>
              <a:t>Level 1, “Published” </a:t>
            </a:r>
            <a:r>
              <a:rPr lang="en-US" sz="1800" b="0" i="0" u="none" strike="noStrike" baseline="0">
                <a:solidFill>
                  <a:srgbClr val="000000"/>
                </a:solidFill>
                <a:latin typeface="+mj-lt"/>
              </a:rPr>
              <a:t>– Low-sensitive information. Information that is not protected from disclosure, that if disclosed will not jeopardize the privacy or security of agency employees, clients and partners. This includes information regularly made available to the public via electronic, verbal or hard copy media.</a:t>
            </a:r>
            <a:r>
              <a:rPr lang="en-US">
                <a:solidFill>
                  <a:srgbClr val="000000"/>
                </a:solidFill>
                <a:latin typeface="+mj-lt"/>
              </a:rPr>
              <a:t> </a:t>
            </a:r>
          </a:p>
          <a:p>
            <a:r>
              <a:rPr lang="en-US" i="1">
                <a:solidFill>
                  <a:srgbClr val="000000"/>
                </a:solidFill>
                <a:latin typeface="+mj-lt"/>
              </a:rPr>
              <a:t>Key: low sensitivity, not protected, kind of data agency releases as part of its mission/operations</a:t>
            </a:r>
            <a:endParaRPr lang="en-US" i="1">
              <a:solidFill>
                <a:srgbClr val="000000"/>
              </a:solidFill>
              <a:latin typeface="+mj-lt"/>
              <a:cs typeface="Calibri Light"/>
            </a:endParaRPr>
          </a:p>
          <a:p>
            <a:endParaRPr lang="en-US" b="0" i="0" u="none" strike="noStrike" baseline="0">
              <a:solidFill>
                <a:srgbClr val="000000"/>
              </a:solidFill>
              <a:latin typeface="+mj-lt"/>
            </a:endParaRPr>
          </a:p>
          <a:p>
            <a:r>
              <a:rPr lang="en-US" b="1">
                <a:solidFill>
                  <a:srgbClr val="000000"/>
                </a:solidFill>
                <a:latin typeface="+mj-lt"/>
              </a:rPr>
              <a:t>Examples</a:t>
            </a:r>
            <a:endParaRPr lang="en-US" b="1">
              <a:solidFill>
                <a:srgbClr val="000000"/>
              </a:solidFill>
              <a:latin typeface="+mj-lt"/>
              <a:cs typeface="Calibri Light"/>
            </a:endParaRPr>
          </a:p>
          <a:p>
            <a:pPr marL="285750" indent="-285750">
              <a:buFont typeface="Arial" panose="020B0604020202020204" pitchFamily="34" charset="0"/>
              <a:buChar char="•"/>
            </a:pPr>
            <a:r>
              <a:rPr lang="en-US">
                <a:solidFill>
                  <a:srgbClr val="000000"/>
                </a:solidFill>
                <a:latin typeface="+mj-lt"/>
              </a:rPr>
              <a:t>Website content</a:t>
            </a:r>
            <a:endParaRPr lang="en-US">
              <a:solidFill>
                <a:srgbClr val="000000"/>
              </a:solidFill>
              <a:latin typeface="+mj-lt"/>
              <a:cs typeface="Calibri Light"/>
            </a:endParaRPr>
          </a:p>
          <a:p>
            <a:pPr marL="285750" indent="-285750">
              <a:buFont typeface="Arial" panose="020B0604020202020204" pitchFamily="34" charset="0"/>
              <a:buChar char="•"/>
            </a:pPr>
            <a:r>
              <a:rPr lang="en-US">
                <a:solidFill>
                  <a:srgbClr val="000000"/>
                </a:solidFill>
                <a:latin typeface="+mj-lt"/>
              </a:rPr>
              <a:t>Pamphlets, public FAQs, recordings of public hearings</a:t>
            </a:r>
            <a:endParaRPr lang="en-US">
              <a:solidFill>
                <a:srgbClr val="000000"/>
              </a:solidFill>
              <a:latin typeface="+mj-lt"/>
              <a:cs typeface="Calibri Light"/>
            </a:endParaRPr>
          </a:p>
          <a:p>
            <a:pPr marL="285750" indent="-285750">
              <a:buFont typeface="Arial" panose="020B0604020202020204" pitchFamily="34" charset="0"/>
              <a:buChar char="•"/>
            </a:pPr>
            <a:r>
              <a:rPr lang="en-US">
                <a:solidFill>
                  <a:srgbClr val="000000"/>
                </a:solidFill>
                <a:latin typeface="+mj-lt"/>
              </a:rPr>
              <a:t>Annual agency reports</a:t>
            </a:r>
            <a:endParaRPr lang="en-US">
              <a:solidFill>
                <a:srgbClr val="000000"/>
              </a:solidFill>
              <a:latin typeface="+mj-lt"/>
              <a:cs typeface="Calibri Light"/>
            </a:endParaRPr>
          </a:p>
          <a:p>
            <a:pPr marL="285750" indent="-285750">
              <a:buFont typeface="Arial" panose="020B0604020202020204" pitchFamily="34" charset="0"/>
              <a:buChar char="•"/>
            </a:pPr>
            <a:r>
              <a:rPr lang="en-US">
                <a:solidFill>
                  <a:srgbClr val="000000"/>
                </a:solidFill>
                <a:latin typeface="+mj-lt"/>
              </a:rPr>
              <a:t>Governor’s Final Recommended Budget</a:t>
            </a:r>
            <a:endParaRPr lang="en-US">
              <a:solidFill>
                <a:srgbClr val="000000"/>
              </a:solidFill>
              <a:latin typeface="+mj-lt"/>
              <a:cs typeface="Calibri Light"/>
            </a:endParaRPr>
          </a:p>
          <a:p>
            <a:pPr marL="285750" indent="-285750">
              <a:buFont typeface="Arial" panose="020B0604020202020204" pitchFamily="34" charset="0"/>
              <a:buChar char="•"/>
            </a:pPr>
            <a:r>
              <a:rPr lang="en-US">
                <a:solidFill>
                  <a:srgbClr val="000000"/>
                </a:solidFill>
                <a:latin typeface="+mj-lt"/>
                <a:cs typeface="Calibri Light"/>
              </a:rPr>
              <a:t>Anonymized or aggregated data</a:t>
            </a:r>
            <a:endParaRPr lang="en-US">
              <a:solidFill>
                <a:srgbClr val="000000"/>
              </a:solidFill>
              <a:latin typeface="+mj-lt"/>
            </a:endParaRPr>
          </a:p>
          <a:p>
            <a:pPr marL="285750" indent="-285750">
              <a:buFont typeface="Arial" panose="020B0604020202020204" pitchFamily="34" charset="0"/>
              <a:buChar char="•"/>
            </a:pPr>
            <a:r>
              <a:rPr lang="en-US" b="0" i="0" u="none" strike="noStrike" baseline="0">
                <a:solidFill>
                  <a:srgbClr val="000000"/>
                </a:solidFill>
                <a:latin typeface="+mj-lt"/>
              </a:rPr>
              <a:t>Data sets that adhere to the open data standards</a:t>
            </a:r>
            <a:endParaRPr lang="en-US" b="0" i="0" u="none" strike="noStrike" baseline="0">
              <a:solidFill>
                <a:srgbClr val="000000"/>
              </a:solidFill>
              <a:latin typeface="+mj-lt"/>
              <a:cs typeface="Calibri Light"/>
            </a:endParaRPr>
          </a:p>
          <a:p>
            <a:pPr marL="742950" lvl="1" indent="-285750">
              <a:buFont typeface="Arial" panose="020B0604020202020204" pitchFamily="34" charset="0"/>
              <a:buChar char="•"/>
            </a:pPr>
            <a:r>
              <a:rPr lang="en-US">
                <a:solidFill>
                  <a:srgbClr val="000000"/>
                </a:solidFill>
                <a:latin typeface="+mj-lt"/>
              </a:rPr>
              <a:t>Temperature record at a monitoring site</a:t>
            </a:r>
            <a:endParaRPr lang="en-US">
              <a:solidFill>
                <a:srgbClr val="000000"/>
              </a:solidFill>
              <a:latin typeface="+mj-lt"/>
              <a:cs typeface="Calibri Light"/>
            </a:endParaRPr>
          </a:p>
          <a:p>
            <a:pPr marL="742950" lvl="1" indent="-285750">
              <a:buFont typeface="Arial" panose="020B0604020202020204" pitchFamily="34" charset="0"/>
              <a:buChar char="•"/>
            </a:pPr>
            <a:r>
              <a:rPr lang="en-US">
                <a:solidFill>
                  <a:srgbClr val="000000"/>
                </a:solidFill>
                <a:latin typeface="+mj-lt"/>
              </a:rPr>
              <a:t>Elevation data</a:t>
            </a:r>
            <a:endParaRPr lang="en-US">
              <a:solidFill>
                <a:srgbClr val="000000"/>
              </a:solidFill>
              <a:latin typeface="+mj-lt"/>
              <a:cs typeface="Calibri Light"/>
            </a:endParaRPr>
          </a:p>
          <a:p>
            <a:pPr marL="742950" lvl="1" indent="-285750">
              <a:buFont typeface="Arial" panose="020B0604020202020204" pitchFamily="34" charset="0"/>
              <a:buChar char="•"/>
            </a:pPr>
            <a:r>
              <a:rPr lang="en-US">
                <a:solidFill>
                  <a:srgbClr val="000000"/>
                </a:solidFill>
                <a:latin typeface="+mj-lt"/>
              </a:rPr>
              <a:t>Asthma rates at the county level</a:t>
            </a:r>
            <a:endParaRPr lang="en-US">
              <a:solidFill>
                <a:srgbClr val="000000"/>
              </a:solidFill>
              <a:latin typeface="+mj-lt"/>
              <a:cs typeface="Calibri Light"/>
            </a:endParaRPr>
          </a:p>
          <a:p>
            <a:pPr marL="742950" lvl="1" indent="-285750">
              <a:buFont typeface="Arial" panose="020B0604020202020204" pitchFamily="34" charset="0"/>
              <a:buChar char="•"/>
            </a:pPr>
            <a:r>
              <a:rPr lang="en-US">
                <a:solidFill>
                  <a:srgbClr val="000000"/>
                </a:solidFill>
                <a:latin typeface="+mj-lt"/>
              </a:rPr>
              <a:t>Population data </a:t>
            </a:r>
            <a:endParaRPr lang="en-US" b="0" i="0" u="none" strike="noStrike" baseline="0">
              <a:solidFill>
                <a:srgbClr val="000000"/>
              </a:solidFill>
              <a:latin typeface="+mj-lt"/>
              <a:cs typeface="Calibri Light"/>
            </a:endParaRPr>
          </a:p>
          <a:p>
            <a:pPr marL="285750" indent="-285750">
              <a:buFont typeface="Arial" panose="020B0604020202020204" pitchFamily="34" charset="0"/>
              <a:buChar char="•"/>
            </a:pPr>
            <a:endParaRPr lang="en-US" b="0" i="0" u="none" strike="noStrike" baseline="0">
              <a:solidFill>
                <a:srgbClr val="000000"/>
              </a:solidFill>
              <a:latin typeface="+mj-lt"/>
            </a:endParaRPr>
          </a:p>
        </p:txBody>
      </p:sp>
      <p:sp>
        <p:nvSpPr>
          <p:cNvPr id="3" name="Slide Number Placeholder 2">
            <a:extLst>
              <a:ext uri="{FF2B5EF4-FFF2-40B4-BE49-F238E27FC236}">
                <a16:creationId xmlns:a16="http://schemas.microsoft.com/office/drawing/2014/main" id="{199BC15A-9E0B-B9F3-A086-681A53DF663D}"/>
              </a:ext>
            </a:extLst>
          </p:cNvPr>
          <p:cNvSpPr>
            <a:spLocks noGrp="1"/>
          </p:cNvSpPr>
          <p:nvPr>
            <p:ph type="sldNum" sz="quarter" idx="12"/>
          </p:nvPr>
        </p:nvSpPr>
        <p:spPr>
          <a:xfrm>
            <a:off x="8616877" y="6391869"/>
            <a:ext cx="2743200" cy="365125"/>
          </a:xfrm>
        </p:spPr>
        <p:txBody>
          <a:bodyPr/>
          <a:lstStyle/>
          <a:p>
            <a:fld id="{1C5ED8C0-77E5-404B-BF87-0C023BCE5044}" type="slidenum">
              <a:rPr lang="en-US" smtClean="0"/>
              <a:t>8</a:t>
            </a:fld>
            <a:endParaRPr lang="en-US"/>
          </a:p>
        </p:txBody>
      </p:sp>
      <p:pic>
        <p:nvPicPr>
          <p:cNvPr id="6" name="Picture 2" descr="image">
            <a:extLst>
              <a:ext uri="{FF2B5EF4-FFF2-40B4-BE49-F238E27FC236}">
                <a16:creationId xmlns:a16="http://schemas.microsoft.com/office/drawing/2014/main" id="{4152FEE4-FE88-E829-CD12-1DC175C8861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03567" y="6041036"/>
            <a:ext cx="728473" cy="771993"/>
          </a:xfrm>
          <a:prstGeom prst="ellipse">
            <a:avLst/>
          </a:prstGeom>
          <a:noFill/>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8BA61F41-883D-69C5-B863-0F5977DA149C}"/>
              </a:ext>
            </a:extLst>
          </p:cNvPr>
          <p:cNvSpPr txBox="1"/>
          <p:nvPr/>
        </p:nvSpPr>
        <p:spPr>
          <a:xfrm>
            <a:off x="412229" y="255293"/>
            <a:ext cx="9811063" cy="523220"/>
          </a:xfrm>
          <a:prstGeom prst="rect">
            <a:avLst/>
          </a:prstGeom>
          <a:noFill/>
        </p:spPr>
        <p:txBody>
          <a:bodyPr wrap="square" rtlCol="0">
            <a:spAutoFit/>
          </a:bodyPr>
          <a:lstStyle/>
          <a:p>
            <a:r>
              <a:rPr lang="en-US" sz="2800">
                <a:latin typeface="+mj-lt"/>
              </a:rPr>
              <a:t>Information Classification: Level 1</a:t>
            </a:r>
          </a:p>
        </p:txBody>
      </p:sp>
      <p:cxnSp>
        <p:nvCxnSpPr>
          <p:cNvPr id="12" name="Straight Connector 11">
            <a:extLst>
              <a:ext uri="{FF2B5EF4-FFF2-40B4-BE49-F238E27FC236}">
                <a16:creationId xmlns:a16="http://schemas.microsoft.com/office/drawing/2014/main" id="{6834422A-56C3-DD4B-6D1E-E27DE10A05D0}"/>
              </a:ext>
            </a:extLst>
          </p:cNvPr>
          <p:cNvCxnSpPr/>
          <p:nvPr/>
        </p:nvCxnSpPr>
        <p:spPr>
          <a:xfrm>
            <a:off x="52466" y="822006"/>
            <a:ext cx="12079574"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41775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fade">
                                      <p:cBhvr>
                                        <p:cTn id="7" dur="500"/>
                                        <p:tgtEl>
                                          <p:spTgt spid="2">
                                            <p:txEl>
                                              <p:pRg st="3" end="3"/>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
                                            <p:txEl>
                                              <p:pRg st="9" end="9"/>
                                            </p:txEl>
                                          </p:spTgt>
                                        </p:tgtEl>
                                        <p:attrNameLst>
                                          <p:attrName>style.visibility</p:attrName>
                                        </p:attrNameLst>
                                      </p:cBhvr>
                                      <p:to>
                                        <p:strVal val="visible"/>
                                      </p:to>
                                    </p:set>
                                    <p:animEffect transition="in" filter="fade">
                                      <p:cBhvr>
                                        <p:cTn id="10" dur="500"/>
                                        <p:tgtEl>
                                          <p:spTgt spid="2">
                                            <p:txEl>
                                              <p:pRg st="9" end="9"/>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2">
                                            <p:txEl>
                                              <p:pRg st="8" end="8"/>
                                            </p:txEl>
                                          </p:spTgt>
                                        </p:tgtEl>
                                        <p:attrNameLst>
                                          <p:attrName>style.visibility</p:attrName>
                                        </p:attrNameLst>
                                      </p:cBhvr>
                                      <p:to>
                                        <p:strVal val="visible"/>
                                      </p:to>
                                    </p:set>
                                    <p:animEffect transition="in" filter="fade">
                                      <p:cBhvr>
                                        <p:cTn id="13" dur="500"/>
                                        <p:tgtEl>
                                          <p:spTgt spid="2">
                                            <p:txEl>
                                              <p:pRg st="8" end="8"/>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2">
                                            <p:txEl>
                                              <p:pRg st="7" end="7"/>
                                            </p:txEl>
                                          </p:spTgt>
                                        </p:tgtEl>
                                        <p:attrNameLst>
                                          <p:attrName>style.visibility</p:attrName>
                                        </p:attrNameLst>
                                      </p:cBhvr>
                                      <p:to>
                                        <p:strVal val="visible"/>
                                      </p:to>
                                    </p:set>
                                    <p:animEffect transition="in" filter="fade">
                                      <p:cBhvr>
                                        <p:cTn id="16" dur="500"/>
                                        <p:tgtEl>
                                          <p:spTgt spid="2">
                                            <p:txEl>
                                              <p:pRg st="7" end="7"/>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animEffect transition="in" filter="fade">
                                      <p:cBhvr>
                                        <p:cTn id="19" dur="500"/>
                                        <p:tgtEl>
                                          <p:spTgt spid="2">
                                            <p:txEl>
                                              <p:pRg st="4" end="4"/>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2">
                                            <p:txEl>
                                              <p:pRg st="5" end="5"/>
                                            </p:txEl>
                                          </p:spTgt>
                                        </p:tgtEl>
                                        <p:attrNameLst>
                                          <p:attrName>style.visibility</p:attrName>
                                        </p:attrNameLst>
                                      </p:cBhvr>
                                      <p:to>
                                        <p:strVal val="visible"/>
                                      </p:to>
                                    </p:set>
                                    <p:animEffect transition="in" filter="fade">
                                      <p:cBhvr>
                                        <p:cTn id="22" dur="500"/>
                                        <p:tgtEl>
                                          <p:spTgt spid="2">
                                            <p:txEl>
                                              <p:pRg st="5" end="5"/>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2">
                                            <p:txEl>
                                              <p:pRg st="6" end="6"/>
                                            </p:txEl>
                                          </p:spTgt>
                                        </p:tgtEl>
                                        <p:attrNameLst>
                                          <p:attrName>style.visibility</p:attrName>
                                        </p:attrNameLst>
                                      </p:cBhvr>
                                      <p:to>
                                        <p:strVal val="visible"/>
                                      </p:to>
                                    </p:set>
                                    <p:animEffect transition="in" filter="fade">
                                      <p:cBhvr>
                                        <p:cTn id="25" dur="500"/>
                                        <p:tgtEl>
                                          <p:spTgt spid="2">
                                            <p:txEl>
                                              <p:pRg st="6" end="6"/>
                                            </p:txEl>
                                          </p:spTgt>
                                        </p:tgtEl>
                                      </p:cBhvr>
                                    </p:animEffect>
                                  </p:childTnLst>
                                </p:cTn>
                              </p:par>
                              <p:par>
                                <p:cTn id="26" presetID="10" presetClass="entr" presetSubtype="0" fill="hold" nodeType="withEffect">
                                  <p:stCondLst>
                                    <p:cond delay="0"/>
                                  </p:stCondLst>
                                  <p:childTnLst>
                                    <p:set>
                                      <p:cBhvr>
                                        <p:cTn id="27" dur="1" fill="hold">
                                          <p:stCondLst>
                                            <p:cond delay="0"/>
                                          </p:stCondLst>
                                        </p:cTn>
                                        <p:tgtEl>
                                          <p:spTgt spid="2">
                                            <p:txEl>
                                              <p:pRg st="10" end="10"/>
                                            </p:txEl>
                                          </p:spTgt>
                                        </p:tgtEl>
                                        <p:attrNameLst>
                                          <p:attrName>style.visibility</p:attrName>
                                        </p:attrNameLst>
                                      </p:cBhvr>
                                      <p:to>
                                        <p:strVal val="visible"/>
                                      </p:to>
                                    </p:set>
                                    <p:animEffect transition="in" filter="fade">
                                      <p:cBhvr>
                                        <p:cTn id="28" dur="500"/>
                                        <p:tgtEl>
                                          <p:spTgt spid="2">
                                            <p:txEl>
                                              <p:pRg st="10" end="10"/>
                                            </p:txEl>
                                          </p:spTgt>
                                        </p:tgtEl>
                                      </p:cBhvr>
                                    </p:animEffect>
                                  </p:childTnLst>
                                </p:cTn>
                              </p:par>
                              <p:par>
                                <p:cTn id="29" presetID="10" presetClass="entr" presetSubtype="0" fill="hold" nodeType="withEffect">
                                  <p:stCondLst>
                                    <p:cond delay="0"/>
                                  </p:stCondLst>
                                  <p:childTnLst>
                                    <p:set>
                                      <p:cBhvr>
                                        <p:cTn id="30" dur="1" fill="hold">
                                          <p:stCondLst>
                                            <p:cond delay="0"/>
                                          </p:stCondLst>
                                        </p:cTn>
                                        <p:tgtEl>
                                          <p:spTgt spid="2">
                                            <p:txEl>
                                              <p:pRg st="11" end="11"/>
                                            </p:txEl>
                                          </p:spTgt>
                                        </p:tgtEl>
                                        <p:attrNameLst>
                                          <p:attrName>style.visibility</p:attrName>
                                        </p:attrNameLst>
                                      </p:cBhvr>
                                      <p:to>
                                        <p:strVal val="visible"/>
                                      </p:to>
                                    </p:set>
                                    <p:animEffect transition="in" filter="fade">
                                      <p:cBhvr>
                                        <p:cTn id="31" dur="500"/>
                                        <p:tgtEl>
                                          <p:spTgt spid="2">
                                            <p:txEl>
                                              <p:pRg st="11" end="11"/>
                                            </p:txEl>
                                          </p:spTgt>
                                        </p:tgtEl>
                                      </p:cBhvr>
                                    </p:animEffect>
                                  </p:childTnLst>
                                </p:cTn>
                              </p:par>
                              <p:par>
                                <p:cTn id="32" presetID="10" presetClass="entr" presetSubtype="0" fill="hold" nodeType="withEffect">
                                  <p:stCondLst>
                                    <p:cond delay="0"/>
                                  </p:stCondLst>
                                  <p:childTnLst>
                                    <p:set>
                                      <p:cBhvr>
                                        <p:cTn id="33" dur="1" fill="hold">
                                          <p:stCondLst>
                                            <p:cond delay="0"/>
                                          </p:stCondLst>
                                        </p:cTn>
                                        <p:tgtEl>
                                          <p:spTgt spid="2">
                                            <p:txEl>
                                              <p:pRg st="12" end="12"/>
                                            </p:txEl>
                                          </p:spTgt>
                                        </p:tgtEl>
                                        <p:attrNameLst>
                                          <p:attrName>style.visibility</p:attrName>
                                        </p:attrNameLst>
                                      </p:cBhvr>
                                      <p:to>
                                        <p:strVal val="visible"/>
                                      </p:to>
                                    </p:set>
                                    <p:animEffect transition="in" filter="fade">
                                      <p:cBhvr>
                                        <p:cTn id="34" dur="500"/>
                                        <p:tgtEl>
                                          <p:spTgt spid="2">
                                            <p:txEl>
                                              <p:pRg st="12" end="12"/>
                                            </p:txEl>
                                          </p:spTgt>
                                        </p:tgtEl>
                                      </p:cBhvr>
                                    </p:animEffect>
                                  </p:childTnLst>
                                </p:cTn>
                              </p:par>
                              <p:par>
                                <p:cTn id="35" presetID="10" presetClass="entr" presetSubtype="0" fill="hold" nodeType="withEffect">
                                  <p:stCondLst>
                                    <p:cond delay="0"/>
                                  </p:stCondLst>
                                  <p:childTnLst>
                                    <p:set>
                                      <p:cBhvr>
                                        <p:cTn id="36" dur="1" fill="hold">
                                          <p:stCondLst>
                                            <p:cond delay="0"/>
                                          </p:stCondLst>
                                        </p:cTn>
                                        <p:tgtEl>
                                          <p:spTgt spid="2">
                                            <p:txEl>
                                              <p:pRg st="13" end="13"/>
                                            </p:txEl>
                                          </p:spTgt>
                                        </p:tgtEl>
                                        <p:attrNameLst>
                                          <p:attrName>style.visibility</p:attrName>
                                        </p:attrNameLst>
                                      </p:cBhvr>
                                      <p:to>
                                        <p:strVal val="visible"/>
                                      </p:to>
                                    </p:set>
                                    <p:animEffect transition="in" filter="fade">
                                      <p:cBhvr>
                                        <p:cTn id="37" dur="500"/>
                                        <p:tgtEl>
                                          <p:spTgt spid="2">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9CA8FDB-8E14-E4C4-CC52-0BDD1FEF8DC6}"/>
              </a:ext>
            </a:extLst>
          </p:cNvPr>
          <p:cNvSpPr txBox="1"/>
          <p:nvPr/>
        </p:nvSpPr>
        <p:spPr>
          <a:xfrm>
            <a:off x="875414" y="1157694"/>
            <a:ext cx="10441172" cy="4801314"/>
          </a:xfrm>
          <a:prstGeom prst="rect">
            <a:avLst/>
          </a:prstGeom>
          <a:noFill/>
        </p:spPr>
        <p:txBody>
          <a:bodyPr wrap="square" lIns="91440" tIns="45720" rIns="91440" bIns="45720" rtlCol="0" anchor="t">
            <a:spAutoFit/>
          </a:bodyPr>
          <a:lstStyle/>
          <a:p>
            <a:r>
              <a:rPr lang="en-US" sz="1800" b="1" i="0" u="none" strike="noStrike" baseline="0">
                <a:solidFill>
                  <a:srgbClr val="000000"/>
                </a:solidFill>
                <a:latin typeface="+mj-lt"/>
              </a:rPr>
              <a:t>Level 2, “Limited” </a:t>
            </a:r>
            <a:r>
              <a:rPr lang="en-US" sz="1800" b="0" i="0" u="none" strike="noStrike" baseline="0">
                <a:solidFill>
                  <a:srgbClr val="000000"/>
                </a:solidFill>
                <a:latin typeface="+mj-lt"/>
              </a:rPr>
              <a:t>– Potentially sensitive information that may not be protected from public disclosure but if made easily and readily available, may jeopardize the privacy or security of agency employees, clients or partners. Agency shall follow its disclosure policies and procedures before providing this information to external parties. </a:t>
            </a:r>
            <a:br>
              <a:rPr lang="en-US" sz="1800" b="0" i="0" u="none" strike="noStrike" baseline="0">
                <a:latin typeface="+mj-lt"/>
              </a:rPr>
            </a:br>
            <a:r>
              <a:rPr lang="en-US" i="1">
                <a:solidFill>
                  <a:srgbClr val="000000"/>
                </a:solidFill>
                <a:latin typeface="+mj-lt"/>
              </a:rPr>
              <a:t>Key: low sensitivity, not protected, may jeopardize privacy and security of agency employees, clients or partners, if released</a:t>
            </a:r>
            <a:endParaRPr lang="en-US" i="1">
              <a:solidFill>
                <a:srgbClr val="000000"/>
              </a:solidFill>
              <a:latin typeface="+mj-lt"/>
              <a:cs typeface="Calibri Light"/>
            </a:endParaRPr>
          </a:p>
          <a:p>
            <a:endParaRPr lang="en-US" sz="1800" b="0" i="0" u="none" strike="noStrike" baseline="0">
              <a:solidFill>
                <a:srgbClr val="000000"/>
              </a:solidFill>
              <a:latin typeface="+mj-lt"/>
            </a:endParaRPr>
          </a:p>
          <a:p>
            <a:endParaRPr lang="en-US" b="0" i="0" u="none" strike="noStrike" baseline="0">
              <a:solidFill>
                <a:srgbClr val="000000"/>
              </a:solidFill>
              <a:latin typeface="+mj-lt"/>
            </a:endParaRPr>
          </a:p>
          <a:p>
            <a:r>
              <a:rPr lang="en-US" b="1">
                <a:solidFill>
                  <a:srgbClr val="000000"/>
                </a:solidFill>
                <a:latin typeface="+mj-lt"/>
              </a:rPr>
              <a:t>Examples:</a:t>
            </a:r>
            <a:endParaRPr lang="en-US" b="1">
              <a:solidFill>
                <a:srgbClr val="000000"/>
              </a:solidFill>
              <a:latin typeface="+mj-lt"/>
              <a:cs typeface="Calibri Light"/>
            </a:endParaRPr>
          </a:p>
          <a:p>
            <a:pPr marL="285750" indent="-285750">
              <a:buFont typeface="Arial" panose="020B0604020202020204" pitchFamily="34" charset="0"/>
              <a:buChar char="•"/>
            </a:pPr>
            <a:r>
              <a:rPr lang="en-US">
                <a:solidFill>
                  <a:srgbClr val="000000"/>
                </a:solidFill>
                <a:latin typeface="+mj-lt"/>
              </a:rPr>
              <a:t>Published internal audit reports</a:t>
            </a:r>
            <a:endParaRPr lang="en-US">
              <a:solidFill>
                <a:srgbClr val="000000"/>
              </a:solidFill>
              <a:latin typeface="+mj-lt"/>
              <a:cs typeface="Calibri Light"/>
            </a:endParaRPr>
          </a:p>
          <a:p>
            <a:pPr marL="285750" indent="-285750">
              <a:buFont typeface="Arial" panose="020B0604020202020204" pitchFamily="34" charset="0"/>
              <a:buChar char="•"/>
            </a:pPr>
            <a:r>
              <a:rPr lang="en-US">
                <a:solidFill>
                  <a:srgbClr val="000000"/>
                </a:solidFill>
                <a:latin typeface="+mj-lt"/>
              </a:rPr>
              <a:t>Working drafts of documents that will ultimately be published</a:t>
            </a:r>
            <a:endParaRPr lang="en-US">
              <a:solidFill>
                <a:srgbClr val="000000"/>
              </a:solidFill>
              <a:latin typeface="+mj-lt"/>
              <a:cs typeface="Calibri Light"/>
            </a:endParaRPr>
          </a:p>
          <a:p>
            <a:pPr marL="285750" indent="-285750">
              <a:buFont typeface="Arial" panose="020B0604020202020204" pitchFamily="34" charset="0"/>
              <a:buChar char="•"/>
            </a:pPr>
            <a:r>
              <a:rPr lang="en-US">
                <a:solidFill>
                  <a:srgbClr val="000000"/>
                </a:solidFill>
                <a:latin typeface="+mj-lt"/>
              </a:rPr>
              <a:t>Name and other personal information that is not protected from disclosure </a:t>
            </a:r>
            <a:endParaRPr lang="en-US">
              <a:solidFill>
                <a:srgbClr val="000000"/>
              </a:solidFill>
              <a:latin typeface="+mj-lt"/>
              <a:cs typeface="Calibri Light"/>
            </a:endParaRPr>
          </a:p>
          <a:p>
            <a:pPr marL="285750" indent="-285750">
              <a:buFont typeface="Arial" panose="020B0604020202020204" pitchFamily="34" charset="0"/>
              <a:buChar char="•"/>
            </a:pPr>
            <a:r>
              <a:rPr lang="en-US" b="0" i="0" u="none" strike="noStrike" baseline="0">
                <a:solidFill>
                  <a:srgbClr val="000000"/>
                </a:solidFill>
                <a:latin typeface="+mj-lt"/>
              </a:rPr>
              <a:t>Data sets </a:t>
            </a:r>
            <a:r>
              <a:rPr lang="en-US">
                <a:solidFill>
                  <a:srgbClr val="000000"/>
                </a:solidFill>
                <a:latin typeface="+mj-lt"/>
              </a:rPr>
              <a:t>that may</a:t>
            </a:r>
            <a:r>
              <a:rPr lang="en-US" b="0" i="0" u="none" strike="noStrike" baseline="0">
                <a:solidFill>
                  <a:srgbClr val="000000"/>
                </a:solidFill>
                <a:latin typeface="+mj-lt"/>
              </a:rPr>
              <a:t> expose sensitive information that is not protected</a:t>
            </a:r>
            <a:endParaRPr lang="en-US" b="0" i="0" u="none" strike="noStrike" baseline="0">
              <a:solidFill>
                <a:srgbClr val="000000"/>
              </a:solidFill>
              <a:latin typeface="+mj-lt"/>
              <a:cs typeface="Calibri Light"/>
            </a:endParaRPr>
          </a:p>
          <a:p>
            <a:pPr marL="742950" lvl="1" indent="-285750">
              <a:buFont typeface="Arial" panose="020B0604020202020204" pitchFamily="34" charset="0"/>
              <a:buChar char="•"/>
            </a:pPr>
            <a:r>
              <a:rPr lang="en-US">
                <a:solidFill>
                  <a:srgbClr val="000000"/>
                </a:solidFill>
                <a:latin typeface="+mj-lt"/>
              </a:rPr>
              <a:t>Tree height and location data – exposes location of tallest tree</a:t>
            </a:r>
            <a:endParaRPr lang="en-US">
              <a:solidFill>
                <a:srgbClr val="000000"/>
              </a:solidFill>
              <a:latin typeface="+mj-lt"/>
              <a:cs typeface="Calibri Light"/>
            </a:endParaRPr>
          </a:p>
          <a:p>
            <a:pPr marL="742950" lvl="1" indent="-285750">
              <a:buFont typeface="Arial" panose="020B0604020202020204" pitchFamily="34" charset="0"/>
              <a:buChar char="•"/>
            </a:pPr>
            <a:r>
              <a:rPr lang="en-US">
                <a:solidFill>
                  <a:srgbClr val="000000"/>
                </a:solidFill>
                <a:latin typeface="+mj-lt"/>
              </a:rPr>
              <a:t>Household income data at the block level – potential for matching household with income</a:t>
            </a:r>
            <a:endParaRPr lang="en-US">
              <a:solidFill>
                <a:srgbClr val="000000"/>
              </a:solidFill>
              <a:latin typeface="+mj-lt"/>
              <a:cs typeface="Calibri Light"/>
            </a:endParaRPr>
          </a:p>
          <a:p>
            <a:pPr marL="742950" lvl="1" indent="-285750">
              <a:buFont typeface="Arial" panose="020B0604020202020204" pitchFamily="34" charset="0"/>
              <a:buChar char="•"/>
            </a:pPr>
            <a:r>
              <a:rPr lang="en-US" b="0" i="0" u="none" strike="noStrike" baseline="0">
                <a:solidFill>
                  <a:srgbClr val="000000"/>
                </a:solidFill>
                <a:latin typeface="+mj-lt"/>
              </a:rPr>
              <a:t>Data outputs from unfinished analysis</a:t>
            </a:r>
            <a:endParaRPr lang="en-US" b="0" i="0" u="none" strike="noStrike" baseline="0">
              <a:solidFill>
                <a:srgbClr val="000000"/>
              </a:solidFill>
              <a:latin typeface="+mj-lt"/>
              <a:cs typeface="Calibri Light"/>
            </a:endParaRPr>
          </a:p>
          <a:p>
            <a:pPr marL="742950" lvl="1" indent="-285750">
              <a:buFont typeface="Arial" panose="020B0604020202020204" pitchFamily="34" charset="0"/>
              <a:buChar char="•"/>
            </a:pPr>
            <a:r>
              <a:rPr lang="en-US" b="0" i="0" u="none" strike="noStrike" baseline="0">
                <a:solidFill>
                  <a:srgbClr val="000000"/>
                </a:solidFill>
                <a:latin typeface="+mj-lt"/>
              </a:rPr>
              <a:t>Unvalidated model outputs</a:t>
            </a:r>
            <a:endParaRPr lang="en-US" b="0" i="0" u="none" strike="noStrike" baseline="0">
              <a:solidFill>
                <a:srgbClr val="000000"/>
              </a:solidFill>
              <a:latin typeface="+mj-lt"/>
              <a:cs typeface="Calibri Light"/>
            </a:endParaRPr>
          </a:p>
        </p:txBody>
      </p:sp>
      <p:sp>
        <p:nvSpPr>
          <p:cNvPr id="3" name="Slide Number Placeholder 2">
            <a:extLst>
              <a:ext uri="{FF2B5EF4-FFF2-40B4-BE49-F238E27FC236}">
                <a16:creationId xmlns:a16="http://schemas.microsoft.com/office/drawing/2014/main" id="{199BC15A-9E0B-B9F3-A086-681A53DF663D}"/>
              </a:ext>
            </a:extLst>
          </p:cNvPr>
          <p:cNvSpPr>
            <a:spLocks noGrp="1"/>
          </p:cNvSpPr>
          <p:nvPr>
            <p:ph type="sldNum" sz="quarter" idx="12"/>
          </p:nvPr>
        </p:nvSpPr>
        <p:spPr>
          <a:xfrm>
            <a:off x="8660367" y="6447904"/>
            <a:ext cx="2743200" cy="365125"/>
          </a:xfrm>
        </p:spPr>
        <p:txBody>
          <a:bodyPr/>
          <a:lstStyle/>
          <a:p>
            <a:fld id="{1C5ED8C0-77E5-404B-BF87-0C023BCE5044}" type="slidenum">
              <a:rPr lang="en-US" smtClean="0"/>
              <a:t>9</a:t>
            </a:fld>
            <a:endParaRPr lang="en-US"/>
          </a:p>
        </p:txBody>
      </p:sp>
      <p:sp>
        <p:nvSpPr>
          <p:cNvPr id="8" name="TextBox 7">
            <a:extLst>
              <a:ext uri="{FF2B5EF4-FFF2-40B4-BE49-F238E27FC236}">
                <a16:creationId xmlns:a16="http://schemas.microsoft.com/office/drawing/2014/main" id="{BF44A72D-C548-FA32-8832-90C9A10B59FF}"/>
              </a:ext>
            </a:extLst>
          </p:cNvPr>
          <p:cNvSpPr txBox="1"/>
          <p:nvPr/>
        </p:nvSpPr>
        <p:spPr>
          <a:xfrm>
            <a:off x="412229" y="255293"/>
            <a:ext cx="9811063" cy="523220"/>
          </a:xfrm>
          <a:prstGeom prst="rect">
            <a:avLst/>
          </a:prstGeom>
          <a:noFill/>
        </p:spPr>
        <p:txBody>
          <a:bodyPr wrap="square" rtlCol="0">
            <a:spAutoFit/>
          </a:bodyPr>
          <a:lstStyle/>
          <a:p>
            <a:r>
              <a:rPr lang="en-US" sz="2800">
                <a:latin typeface="+mj-lt"/>
              </a:rPr>
              <a:t>Information Classification: Level 2</a:t>
            </a:r>
          </a:p>
        </p:txBody>
      </p:sp>
      <p:cxnSp>
        <p:nvCxnSpPr>
          <p:cNvPr id="9" name="Straight Connector 8">
            <a:extLst>
              <a:ext uri="{FF2B5EF4-FFF2-40B4-BE49-F238E27FC236}">
                <a16:creationId xmlns:a16="http://schemas.microsoft.com/office/drawing/2014/main" id="{25F8F903-42FE-392E-9440-03CA61DFB6B3}"/>
              </a:ext>
            </a:extLst>
          </p:cNvPr>
          <p:cNvCxnSpPr/>
          <p:nvPr/>
        </p:nvCxnSpPr>
        <p:spPr>
          <a:xfrm>
            <a:off x="52466" y="822006"/>
            <a:ext cx="12079574" cy="0"/>
          </a:xfrm>
          <a:prstGeom prst="line">
            <a:avLst/>
          </a:prstGeom>
        </p:spPr>
        <p:style>
          <a:lnRef idx="1">
            <a:schemeClr val="accent1"/>
          </a:lnRef>
          <a:fillRef idx="0">
            <a:schemeClr val="accent1"/>
          </a:fillRef>
          <a:effectRef idx="0">
            <a:schemeClr val="accent1"/>
          </a:effectRef>
          <a:fontRef idx="minor">
            <a:schemeClr val="tx1"/>
          </a:fontRef>
        </p:style>
      </p:cxnSp>
      <p:pic>
        <p:nvPicPr>
          <p:cNvPr id="10" name="Picture 2" descr="image">
            <a:extLst>
              <a:ext uri="{FF2B5EF4-FFF2-40B4-BE49-F238E27FC236}">
                <a16:creationId xmlns:a16="http://schemas.microsoft.com/office/drawing/2014/main" id="{C8AFD775-2962-3CE5-F6A8-52ABE49F233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03567" y="6041036"/>
            <a:ext cx="728473" cy="771993"/>
          </a:xfrm>
          <a:prstGeom prst="ellipse">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926227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fade">
                                      <p:cBhvr>
                                        <p:cTn id="7" dur="500"/>
                                        <p:tgtEl>
                                          <p:spTgt spid="2">
                                            <p:txEl>
                                              <p:pRg st="3" end="3"/>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
                                            <p:txEl>
                                              <p:pRg st="7" end="7"/>
                                            </p:txEl>
                                          </p:spTgt>
                                        </p:tgtEl>
                                        <p:attrNameLst>
                                          <p:attrName>style.visibility</p:attrName>
                                        </p:attrNameLst>
                                      </p:cBhvr>
                                      <p:to>
                                        <p:strVal val="visible"/>
                                      </p:to>
                                    </p:set>
                                    <p:animEffect transition="in" filter="fade">
                                      <p:cBhvr>
                                        <p:cTn id="10" dur="500"/>
                                        <p:tgtEl>
                                          <p:spTgt spid="2">
                                            <p:txEl>
                                              <p:pRg st="7" end="7"/>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animEffect transition="in" filter="fade">
                                      <p:cBhvr>
                                        <p:cTn id="13" dur="500"/>
                                        <p:tgtEl>
                                          <p:spTgt spid="2">
                                            <p:txEl>
                                              <p:pRg st="4" end="4"/>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2">
                                            <p:txEl>
                                              <p:pRg st="5" end="5"/>
                                            </p:txEl>
                                          </p:spTgt>
                                        </p:tgtEl>
                                        <p:attrNameLst>
                                          <p:attrName>style.visibility</p:attrName>
                                        </p:attrNameLst>
                                      </p:cBhvr>
                                      <p:to>
                                        <p:strVal val="visible"/>
                                      </p:to>
                                    </p:set>
                                    <p:animEffect transition="in" filter="fade">
                                      <p:cBhvr>
                                        <p:cTn id="16" dur="500"/>
                                        <p:tgtEl>
                                          <p:spTgt spid="2">
                                            <p:txEl>
                                              <p:pRg st="5" end="5"/>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animEffect transition="in" filter="fade">
                                      <p:cBhvr>
                                        <p:cTn id="19" dur="500"/>
                                        <p:tgtEl>
                                          <p:spTgt spid="2">
                                            <p:txEl>
                                              <p:pRg st="6" end="6"/>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2">
                                            <p:txEl>
                                              <p:pRg st="8" end="8"/>
                                            </p:txEl>
                                          </p:spTgt>
                                        </p:tgtEl>
                                        <p:attrNameLst>
                                          <p:attrName>style.visibility</p:attrName>
                                        </p:attrNameLst>
                                      </p:cBhvr>
                                      <p:to>
                                        <p:strVal val="visible"/>
                                      </p:to>
                                    </p:set>
                                    <p:animEffect transition="in" filter="fade">
                                      <p:cBhvr>
                                        <p:cTn id="22" dur="500"/>
                                        <p:tgtEl>
                                          <p:spTgt spid="2">
                                            <p:txEl>
                                              <p:pRg st="8" end="8"/>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animEffect transition="in" filter="fade">
                                      <p:cBhvr>
                                        <p:cTn id="25" dur="500"/>
                                        <p:tgtEl>
                                          <p:spTgt spid="2">
                                            <p:txEl>
                                              <p:pRg st="9" end="9"/>
                                            </p:txEl>
                                          </p:spTgt>
                                        </p:tgtEl>
                                      </p:cBhvr>
                                    </p:animEffect>
                                  </p:childTnLst>
                                </p:cTn>
                              </p:par>
                              <p:par>
                                <p:cTn id="26" presetID="10" presetClass="entr" presetSubtype="0" fill="hold" nodeType="withEffect">
                                  <p:stCondLst>
                                    <p:cond delay="0"/>
                                  </p:stCondLst>
                                  <p:childTnLst>
                                    <p:set>
                                      <p:cBhvr>
                                        <p:cTn id="27" dur="1" fill="hold">
                                          <p:stCondLst>
                                            <p:cond delay="0"/>
                                          </p:stCondLst>
                                        </p:cTn>
                                        <p:tgtEl>
                                          <p:spTgt spid="2">
                                            <p:txEl>
                                              <p:pRg st="10" end="10"/>
                                            </p:txEl>
                                          </p:spTgt>
                                        </p:tgtEl>
                                        <p:attrNameLst>
                                          <p:attrName>style.visibility</p:attrName>
                                        </p:attrNameLst>
                                      </p:cBhvr>
                                      <p:to>
                                        <p:strVal val="visible"/>
                                      </p:to>
                                    </p:set>
                                    <p:animEffect transition="in" filter="fade">
                                      <p:cBhvr>
                                        <p:cTn id="28" dur="500"/>
                                        <p:tgtEl>
                                          <p:spTgt spid="2">
                                            <p:txEl>
                                              <p:pRg st="10" end="10"/>
                                            </p:txEl>
                                          </p:spTgt>
                                        </p:tgtEl>
                                      </p:cBhvr>
                                    </p:animEffect>
                                  </p:childTnLst>
                                </p:cTn>
                              </p:par>
                              <p:par>
                                <p:cTn id="29" presetID="10" presetClass="entr" presetSubtype="0" fill="hold" nodeType="withEffect">
                                  <p:stCondLst>
                                    <p:cond delay="0"/>
                                  </p:stCondLst>
                                  <p:childTnLst>
                                    <p:set>
                                      <p:cBhvr>
                                        <p:cTn id="30" dur="1" fill="hold">
                                          <p:stCondLst>
                                            <p:cond delay="0"/>
                                          </p:stCondLst>
                                        </p:cTn>
                                        <p:tgtEl>
                                          <p:spTgt spid="2">
                                            <p:txEl>
                                              <p:pRg st="11" end="11"/>
                                            </p:txEl>
                                          </p:spTgt>
                                        </p:tgtEl>
                                        <p:attrNameLst>
                                          <p:attrName>style.visibility</p:attrName>
                                        </p:attrNameLst>
                                      </p:cBhvr>
                                      <p:to>
                                        <p:strVal val="visible"/>
                                      </p:to>
                                    </p:set>
                                    <p:animEffect transition="in" filter="fade">
                                      <p:cBhvr>
                                        <p:cTn id="31" dur="500"/>
                                        <p:tgtEl>
                                          <p:spTgt spid="2">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Retrospect">
  <a:themeElements>
    <a:clrScheme name="Retrospect">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71FF4BBD91CB24492129991FB845AA9" ma:contentTypeVersion="21" ma:contentTypeDescription="Create a new document." ma:contentTypeScope="" ma:versionID="a55877c93fe911d42d6c044b69370381">
  <xsd:schema xmlns:xsd="http://www.w3.org/2001/XMLSchema" xmlns:xs="http://www.w3.org/2001/XMLSchema" xmlns:p="http://schemas.microsoft.com/office/2006/metadata/properties" xmlns:ns2="4c04394c-d571-44f8-a398-737c86fd78f4" xmlns:ns3="eb691718-c86a-4754-8d0a-6e8f9e30b7d9" targetNamespace="http://schemas.microsoft.com/office/2006/metadata/properties" ma:root="true" ma:fieldsID="c872949d8199fef3f630990baf27a326" ns2:_="" ns3:_="">
    <xsd:import namespace="4c04394c-d571-44f8-a398-737c86fd78f4"/>
    <xsd:import namespace="eb691718-c86a-4754-8d0a-6e8f9e30b7d9"/>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GenerationTime" minOccurs="0"/>
                <xsd:element ref="ns2:MediaServiceEventHashCode" minOccurs="0"/>
                <xsd:element ref="ns3:SharedWithUsers" minOccurs="0"/>
                <xsd:element ref="ns3:SharedWithDetails" minOccurs="0"/>
                <xsd:element ref="ns3:TaxCatchAll" minOccurs="0"/>
                <xsd:element ref="ns2:MediaServiceDateTaken" minOccurs="0"/>
                <xsd:element ref="ns2:MediaServiceLocation" minOccurs="0"/>
                <xsd:element ref="ns2:lcf76f155ced4ddcb4097134ff3c332f" minOccurs="0"/>
                <xsd:element ref="ns2:MediaLengthInSeconds" minOccurs="0"/>
                <xsd:element ref="ns2:Notes"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c04394c-d571-44f8-a398-737c86fd78f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Extracted Text" ma:internalName="MediaServiceOCR" ma:readOnly="true">
      <xsd:simpleType>
        <xsd:restriction base="dms:Note">
          <xsd:maxLength value="255"/>
        </xsd:restriction>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3bc13bb2-4050-4808-9050-3ebd68b2d7b0" ma:termSetId="09814cd3-568e-fe90-9814-8d621ff8fb84" ma:anchorId="fba54fb3-c3e1-fe81-a776-ca4b69148c4d" ma:open="true" ma:isKeyword="false">
      <xsd:complexType>
        <xsd:sequence>
          <xsd:element ref="pc:Terms" minOccurs="0" maxOccurs="1"/>
        </xsd:sequence>
      </xsd:complexType>
    </xsd:element>
    <xsd:element name="MediaLengthInSeconds" ma:index="20" nillable="true" ma:displayName="MediaLengthInSeconds" ma:hidden="true" ma:internalName="MediaLengthInSeconds" ma:readOnly="true">
      <xsd:simpleType>
        <xsd:restriction base="dms:Unknown"/>
      </xsd:simpleType>
    </xsd:element>
    <xsd:element name="Notes" ma:index="21" nillable="true" ma:displayName="Notes" ma:description="Any notes about the specific document." ma:format="Dropdown" ma:internalName="Notes">
      <xsd:simpleType>
        <xsd:restriction base="dms:Note">
          <xsd:maxLength value="255"/>
        </xsd:restriction>
      </xsd:simple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eb691718-c86a-4754-8d0a-6e8f9e30b7d9"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5" nillable="true" ma:displayName="Taxonomy Catch All Column" ma:hidden="true" ma:list="{5d99c264-6e5d-4b5a-bcdf-51c21f916afe}" ma:internalName="TaxCatchAll" ma:showField="CatchAllData" ma:web="eb691718-c86a-4754-8d0a-6e8f9e30b7d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eb691718-c86a-4754-8d0a-6e8f9e30b7d9" xsi:nil="true"/>
    <lcf76f155ced4ddcb4097134ff3c332f xmlns="4c04394c-d571-44f8-a398-737c86fd78f4">
      <Terms xmlns="http://schemas.microsoft.com/office/infopath/2007/PartnerControls"/>
    </lcf76f155ced4ddcb4097134ff3c332f>
    <Notes xmlns="4c04394c-d571-44f8-a398-737c86fd78f4" xsi:nil="true"/>
    <SharedWithUsers xmlns="eb691718-c86a-4754-8d0a-6e8f9e30b7d9">
      <UserInfo>
        <DisplayName>RAO Meenakshi * DAS</DisplayName>
        <AccountId>215</AccountId>
        <AccountType/>
      </UserInfo>
      <UserInfo>
        <DisplayName>PALACIOS Dan A * DCBS</DisplayName>
        <AccountId>333</AccountId>
        <AccountType/>
      </UserInfo>
    </SharedWithUser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EB2F475-3E51-4925-BF16-3FF152CCB957}">
  <ds:schemaRefs>
    <ds:schemaRef ds:uri="4c04394c-d571-44f8-a398-737c86fd78f4"/>
    <ds:schemaRef ds:uri="eb691718-c86a-4754-8d0a-6e8f9e30b7d9"/>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67D3264D-7700-497D-A398-D9D99A933DF0}">
  <ds:schemaRefs>
    <ds:schemaRef ds:uri="http://schemas.microsoft.com/office/2006/metadata/properties"/>
    <ds:schemaRef ds:uri="http://www.w3.org/XML/1998/namespace"/>
    <ds:schemaRef ds:uri="http://purl.org/dc/dcmitype/"/>
    <ds:schemaRef ds:uri="eb691718-c86a-4754-8d0a-6e8f9e30b7d9"/>
    <ds:schemaRef ds:uri="http://purl.org/dc/elements/1.1/"/>
    <ds:schemaRef ds:uri="http://schemas.microsoft.com/office/2006/documentManagement/types"/>
    <ds:schemaRef ds:uri="http://schemas.microsoft.com/office/infopath/2007/PartnerControls"/>
    <ds:schemaRef ds:uri="http://schemas.openxmlformats.org/package/2006/metadata/core-properties"/>
    <ds:schemaRef ds:uri="4c04394c-d571-44f8-a398-737c86fd78f4"/>
    <ds:schemaRef ds:uri="http://purl.org/dc/terms/"/>
  </ds:schemaRefs>
</ds:datastoreItem>
</file>

<file path=customXml/itemProps3.xml><?xml version="1.0" encoding="utf-8"?>
<ds:datastoreItem xmlns:ds="http://schemas.openxmlformats.org/officeDocument/2006/customXml" ds:itemID="{40D7ED0A-918C-4852-B505-93CAE143784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Retrospect</Template>
  <TotalTime>168</TotalTime>
  <Words>5077</Words>
  <Application>Microsoft Office PowerPoint</Application>
  <PresentationFormat>Widescreen</PresentationFormat>
  <Paragraphs>474</Paragraphs>
  <Slides>28</Slides>
  <Notes>28</Notes>
  <HiddenSlides>0</HiddenSlides>
  <MMClips>0</MMClips>
  <ScaleCrop>false</ScaleCrop>
  <HeadingPairs>
    <vt:vector size="4" baseType="variant">
      <vt:variant>
        <vt:lpstr>Theme</vt:lpstr>
      </vt:variant>
      <vt:variant>
        <vt:i4>1</vt:i4>
      </vt:variant>
      <vt:variant>
        <vt:lpstr>Slide Titles</vt:lpstr>
      </vt:variant>
      <vt:variant>
        <vt:i4>28</vt:i4>
      </vt:variant>
    </vt:vector>
  </HeadingPairs>
  <TitlesOfParts>
    <vt:vector size="29" baseType="lpstr">
      <vt:lpstr>Retrospect</vt:lpstr>
      <vt:lpstr>Information Asset Classification Training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Applying This Policy to Your Sensitivity Labelling Task</vt:lpstr>
      <vt:lpstr>PowerPoint Presentation</vt:lpstr>
      <vt:lpstr>PowerPoint Presentation</vt:lpstr>
      <vt:lpstr>PowerPoint Presentation</vt:lpstr>
      <vt:lpstr>PowerPoint Presentation</vt:lpstr>
      <vt:lpstr>PowerPoint Presentation</vt:lpstr>
      <vt:lpstr>Why Specifically Sensitivity Labelling? Why Now?</vt:lpstr>
      <vt:lpstr>PowerPoint Presentation</vt:lpstr>
      <vt:lpstr>PowerPoint Presentation</vt:lpstr>
      <vt:lpstr>PowerPoint Presentation</vt:lpstr>
      <vt:lpstr>PowerPoint Presentation</vt:lpstr>
      <vt:lpstr>PowerPoint Presentation</vt:lpstr>
      <vt:lpstr>PowerPoint Presentation</vt:lpstr>
      <vt:lpstr>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Information Asset Classification Training</dc:title>
  <dc:creator>RAO Meenakshi * DAS</dc:creator>
  <cp:lastModifiedBy>RAO Meenakshi * DAS</cp:lastModifiedBy>
  <cp:revision>303</cp:revision>
  <dcterms:created xsi:type="dcterms:W3CDTF">2023-11-07T00:50:24Z</dcterms:created>
  <dcterms:modified xsi:type="dcterms:W3CDTF">2024-03-06T17:01:56Z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0x010100371FF4BBD91CB24492129991FB845AA9</vt:lpwstr>
  </property>
  <property fmtid="{D5CDD505-2E9C-101B-9397-08002B2CF9AE}" pid="3" name="MediaServiceImageTags">
    <vt:lpwstr/>
  </property>
  <property fmtid="{D5CDD505-2E9C-101B-9397-08002B2CF9AE}" pid="4" name="ClassificationContentMarkingFooterLocations">
    <vt:lpwstr>Retrospect:11</vt:lpwstr>
  </property>
  <property fmtid="{D5CDD505-2E9C-101B-9397-08002B2CF9AE}" pid="5" name="ClassificationContentMarkingFooterText">
    <vt:lpwstr>Level 3 - Restricted</vt:lpwstr>
  </property>
  <property fmtid="{D5CDD505-2E9C-101B-9397-08002B2CF9AE}" pid="6" name="MSIP_Label_09b73270-2993-4076-be47-9c78f42a1e84_Enabled">
    <vt:lpwstr>true</vt:lpwstr>
  </property>
  <property fmtid="{D5CDD505-2E9C-101B-9397-08002B2CF9AE}" pid="7" name="MSIP_Label_09b73270-2993-4076-be47-9c78f42a1e84_SetDate">
    <vt:lpwstr>2024-03-06T17:01:36Z</vt:lpwstr>
  </property>
  <property fmtid="{D5CDD505-2E9C-101B-9397-08002B2CF9AE}" pid="8" name="MSIP_Label_09b73270-2993-4076-be47-9c78f42a1e84_Method">
    <vt:lpwstr>Privileged</vt:lpwstr>
  </property>
  <property fmtid="{D5CDD505-2E9C-101B-9397-08002B2CF9AE}" pid="9" name="MSIP_Label_09b73270-2993-4076-be47-9c78f42a1e84_Name">
    <vt:lpwstr>Level 1 - Published (Items)</vt:lpwstr>
  </property>
  <property fmtid="{D5CDD505-2E9C-101B-9397-08002B2CF9AE}" pid="10" name="MSIP_Label_09b73270-2993-4076-be47-9c78f42a1e84_SiteId">
    <vt:lpwstr>aa3f6932-fa7c-47b4-a0ce-a598cad161cf</vt:lpwstr>
  </property>
  <property fmtid="{D5CDD505-2E9C-101B-9397-08002B2CF9AE}" pid="11" name="MSIP_Label_09b73270-2993-4076-be47-9c78f42a1e84_ActionId">
    <vt:lpwstr>4344e764-ac22-451f-80d3-a4ac018f1845</vt:lpwstr>
  </property>
  <property fmtid="{D5CDD505-2E9C-101B-9397-08002B2CF9AE}" pid="12" name="MSIP_Label_09b73270-2993-4076-be47-9c78f42a1e84_ContentBits">
    <vt:lpwstr>0</vt:lpwstr>
  </property>
</Properties>
</file>