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Be Vietnam" panose="020B0604020202020204" charset="0"/>
      <p:regular r:id="rId8"/>
    </p:embeddedFont>
    <p:embeddedFont>
      <p:font typeface="Be Vietnam Ultra-Bold" panose="020B0604020202020204" charset="0"/>
      <p:regular r:id="rId9"/>
    </p:embeddedFont>
    <p:embeddedFont>
      <p:font typeface="Canva Sans" panose="020B0604020202020204" charset="0"/>
      <p:regular r:id="rId10"/>
    </p:embeddedFont>
    <p:embeddedFont>
      <p:font typeface="Canva Sans Bold" panose="020B0604020202020204" charset="0"/>
      <p:regular r:id="rId11"/>
    </p:embeddedFont>
    <p:embeddedFont>
      <p:font typeface="Helios Extended" panose="020B0604020202020204" charset="0"/>
      <p:regular r:id="rId12"/>
    </p:embeddedFont>
    <p:embeddedFont>
      <p:font typeface="Helios Extended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07" autoAdjust="0"/>
  </p:normalViewPr>
  <p:slideViewPr>
    <p:cSldViewPr>
      <p:cViewPr varScale="1">
        <p:scale>
          <a:sx n="74" d="100"/>
          <a:sy n="74" d="100"/>
        </p:scale>
        <p:origin x="89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4.svg"/><Relationship Id="rId7" Type="http://schemas.openxmlformats.org/officeDocument/2006/relationships/image" Target="../media/image19.sv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3.png"/><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Freeform 2"/>
          <p:cNvSpPr/>
          <p:nvPr/>
        </p:nvSpPr>
        <p:spPr>
          <a:xfrm rot="5400000">
            <a:off x="790272" y="-790272"/>
            <a:ext cx="10287000" cy="11867544"/>
          </a:xfrm>
          <a:custGeom>
            <a:avLst/>
            <a:gdLst/>
            <a:ahLst/>
            <a:cxnLst/>
            <a:rect l="l" t="t" r="r" b="b"/>
            <a:pathLst>
              <a:path w="10562114" h="11867544">
                <a:moveTo>
                  <a:pt x="0" y="0"/>
                </a:moveTo>
                <a:lnTo>
                  <a:pt x="10562114" y="0"/>
                </a:lnTo>
                <a:lnTo>
                  <a:pt x="10562114" y="11867544"/>
                </a:lnTo>
                <a:lnTo>
                  <a:pt x="0" y="118675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556822" y="14679"/>
            <a:ext cx="9715500" cy="10829142"/>
          </a:xfrm>
          <a:custGeom>
            <a:avLst/>
            <a:gdLst/>
            <a:ahLst/>
            <a:cxnLst/>
            <a:rect l="l" t="t" r="r" b="b"/>
            <a:pathLst>
              <a:path w="10550036" h="10961076">
                <a:moveTo>
                  <a:pt x="0" y="0"/>
                </a:moveTo>
                <a:lnTo>
                  <a:pt x="10550036" y="0"/>
                </a:lnTo>
                <a:lnTo>
                  <a:pt x="10550036" y="10961076"/>
                </a:lnTo>
                <a:lnTo>
                  <a:pt x="0" y="10961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a:grpSpLocks noChangeAspect="1"/>
          </p:cNvGrpSpPr>
          <p:nvPr/>
        </p:nvGrpSpPr>
        <p:grpSpPr>
          <a:xfrm>
            <a:off x="1028700" y="2008562"/>
            <a:ext cx="6269876" cy="6269876"/>
            <a:chOff x="0" y="0"/>
            <a:chExt cx="6350000" cy="6350000"/>
          </a:xfrm>
        </p:grpSpPr>
        <p:sp>
          <p:nvSpPr>
            <p:cNvPr id="5" name="Freeform 5"/>
            <p:cNvSpPr/>
            <p:nvPr/>
          </p:nvSpPr>
          <p:spPr>
            <a:xfrm>
              <a:off x="0" y="0"/>
              <a:ext cx="6350000" cy="6350000"/>
            </a:xfrm>
            <a:custGeom>
              <a:avLst/>
              <a:gdLst/>
              <a:ahLst/>
              <a:cxnLst/>
              <a:rect l="l" t="t" r="r" b="b"/>
              <a:pathLst>
                <a:path w="6350000" h="6350000">
                  <a:moveTo>
                    <a:pt x="3810000" y="6350000"/>
                  </a:moveTo>
                  <a:lnTo>
                    <a:pt x="2540000" y="6350000"/>
                  </a:lnTo>
                  <a:cubicBezTo>
                    <a:pt x="1136650" y="6350000"/>
                    <a:pt x="0" y="5213350"/>
                    <a:pt x="0" y="3810000"/>
                  </a:cubicBezTo>
                  <a:lnTo>
                    <a:pt x="0" y="2540000"/>
                  </a:lnTo>
                  <a:cubicBezTo>
                    <a:pt x="0" y="1136650"/>
                    <a:pt x="1136650" y="0"/>
                    <a:pt x="2540000" y="0"/>
                  </a:cubicBezTo>
                  <a:lnTo>
                    <a:pt x="3810000" y="0"/>
                  </a:lnTo>
                  <a:cubicBezTo>
                    <a:pt x="5213350" y="0"/>
                    <a:pt x="6350000" y="1136650"/>
                    <a:pt x="6350000" y="2540000"/>
                  </a:cubicBezTo>
                  <a:lnTo>
                    <a:pt x="6350000" y="3810000"/>
                  </a:lnTo>
                  <a:cubicBezTo>
                    <a:pt x="6350000" y="5213350"/>
                    <a:pt x="5213350" y="6350000"/>
                    <a:pt x="3810000" y="6350000"/>
                  </a:cubicBezTo>
                  <a:close/>
                </a:path>
              </a:pathLst>
            </a:custGeom>
            <a:blipFill>
              <a:blip r:embed="rId6"/>
              <a:stretch>
                <a:fillRect l="-25046" r="-25046"/>
              </a:stretch>
            </a:blipFill>
          </p:spPr>
          <p:txBody>
            <a:bodyPr/>
            <a:lstStyle/>
            <a:p>
              <a:endParaRPr lang="en-US"/>
            </a:p>
          </p:txBody>
        </p:sp>
      </p:grpSp>
      <p:sp>
        <p:nvSpPr>
          <p:cNvPr id="6" name="Freeform 6"/>
          <p:cNvSpPr/>
          <p:nvPr/>
        </p:nvSpPr>
        <p:spPr>
          <a:xfrm>
            <a:off x="15566613" y="769539"/>
            <a:ext cx="1692687" cy="1950080"/>
          </a:xfrm>
          <a:custGeom>
            <a:avLst/>
            <a:gdLst/>
            <a:ahLst/>
            <a:cxnLst/>
            <a:rect l="l" t="t" r="r" b="b"/>
            <a:pathLst>
              <a:path w="1692687" h="1950080">
                <a:moveTo>
                  <a:pt x="0" y="0"/>
                </a:moveTo>
                <a:lnTo>
                  <a:pt x="1692687" y="0"/>
                </a:lnTo>
                <a:lnTo>
                  <a:pt x="1692687" y="1950079"/>
                </a:lnTo>
                <a:lnTo>
                  <a:pt x="0" y="1950079"/>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8804589" y="6793940"/>
            <a:ext cx="8454711" cy="749139"/>
          </a:xfrm>
          <a:prstGeom prst="rect">
            <a:avLst/>
          </a:prstGeom>
        </p:spPr>
        <p:txBody>
          <a:bodyPr lIns="0" tIns="0" rIns="0" bIns="0" rtlCol="0" anchor="t">
            <a:spAutoFit/>
          </a:bodyPr>
          <a:lstStyle/>
          <a:p>
            <a:pPr marL="0" lvl="0" indent="0" algn="r">
              <a:lnSpc>
                <a:spcPts val="6224"/>
              </a:lnSpc>
            </a:pPr>
            <a:r>
              <a:rPr lang="en-US" sz="4445">
                <a:solidFill>
                  <a:srgbClr val="FDF9EF"/>
                </a:solidFill>
                <a:latin typeface="Be Vietnam"/>
                <a:ea typeface="Be Vietnam"/>
                <a:cs typeface="Be Vietnam"/>
                <a:sym typeface="Be Vietnam"/>
              </a:rPr>
              <a:t>The Continuum of Care Model </a:t>
            </a:r>
          </a:p>
        </p:txBody>
      </p:sp>
      <p:sp>
        <p:nvSpPr>
          <p:cNvPr id="8" name="TextBox 8"/>
          <p:cNvSpPr txBox="1"/>
          <p:nvPr/>
        </p:nvSpPr>
        <p:spPr>
          <a:xfrm>
            <a:off x="8804589" y="3376843"/>
            <a:ext cx="8454711" cy="3181003"/>
          </a:xfrm>
          <a:prstGeom prst="rect">
            <a:avLst/>
          </a:prstGeom>
        </p:spPr>
        <p:txBody>
          <a:bodyPr lIns="0" tIns="0" rIns="0" bIns="0" rtlCol="0" anchor="t">
            <a:spAutoFit/>
          </a:bodyPr>
          <a:lstStyle/>
          <a:p>
            <a:pPr marL="0" lvl="0" indent="0" algn="r">
              <a:lnSpc>
                <a:spcPts val="8219"/>
              </a:lnSpc>
              <a:spcBef>
                <a:spcPct val="0"/>
              </a:spcBef>
            </a:pPr>
            <a:r>
              <a:rPr lang="en-US" sz="7472" b="1">
                <a:solidFill>
                  <a:srgbClr val="FDF9EF"/>
                </a:solidFill>
                <a:latin typeface="Helios Extended Bold"/>
                <a:ea typeface="Helios Extended Bold"/>
                <a:cs typeface="Helios Extended Bold"/>
                <a:sym typeface="Helios Extended Bold"/>
              </a:rPr>
              <a:t>Best Practice in Addiction Treatment </a:t>
            </a:r>
          </a:p>
        </p:txBody>
      </p:sp>
      <p:sp>
        <p:nvSpPr>
          <p:cNvPr id="9" name="TextBox 9"/>
          <p:cNvSpPr txBox="1"/>
          <p:nvPr/>
        </p:nvSpPr>
        <p:spPr>
          <a:xfrm>
            <a:off x="3930561" y="8850630"/>
            <a:ext cx="13328739" cy="407670"/>
          </a:xfrm>
          <a:prstGeom prst="rect">
            <a:avLst/>
          </a:prstGeom>
        </p:spPr>
        <p:txBody>
          <a:bodyPr lIns="0" tIns="0" rIns="0" bIns="0" rtlCol="0" anchor="t">
            <a:spAutoFit/>
          </a:bodyPr>
          <a:lstStyle/>
          <a:p>
            <a:pPr marL="0" lvl="0" indent="0" algn="r">
              <a:lnSpc>
                <a:spcPts val="3120"/>
              </a:lnSpc>
              <a:spcBef>
                <a:spcPct val="0"/>
              </a:spcBef>
            </a:pPr>
            <a:r>
              <a:rPr lang="en-US" sz="2400">
                <a:solidFill>
                  <a:srgbClr val="FDF9EF"/>
                </a:solidFill>
                <a:latin typeface="Helios Extended"/>
                <a:ea typeface="Helios Extended"/>
                <a:cs typeface="Helios Extended"/>
                <a:sym typeface="Helios Extended"/>
              </a:rPr>
              <a:t>Presented by Director of Operations Eli Kinsley, MSW, LCSW, CADC III, CAGC II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Freeform 2"/>
          <p:cNvSpPr/>
          <p:nvPr/>
        </p:nvSpPr>
        <p:spPr>
          <a:xfrm rot="5400000" flipV="1">
            <a:off x="7228971" y="-736511"/>
            <a:ext cx="10214997" cy="11832030"/>
          </a:xfrm>
          <a:custGeom>
            <a:avLst/>
            <a:gdLst/>
            <a:ahLst/>
            <a:cxnLst/>
            <a:rect l="l" t="t" r="r" b="b"/>
            <a:pathLst>
              <a:path w="10562114" h="11867544">
                <a:moveTo>
                  <a:pt x="0" y="11867544"/>
                </a:moveTo>
                <a:lnTo>
                  <a:pt x="10562114" y="11867544"/>
                </a:lnTo>
                <a:lnTo>
                  <a:pt x="10562114" y="0"/>
                </a:lnTo>
                <a:lnTo>
                  <a:pt x="0" y="0"/>
                </a:lnTo>
                <a:lnTo>
                  <a:pt x="0" y="118675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flipV="1">
            <a:off x="7625827" y="-334418"/>
            <a:ext cx="10292240" cy="10961076"/>
          </a:xfrm>
          <a:custGeom>
            <a:avLst/>
            <a:gdLst/>
            <a:ahLst/>
            <a:cxnLst/>
            <a:rect l="l" t="t" r="r" b="b"/>
            <a:pathLst>
              <a:path w="10550036" h="10961076">
                <a:moveTo>
                  <a:pt x="0" y="10961076"/>
                </a:moveTo>
                <a:lnTo>
                  <a:pt x="10550036" y="10961076"/>
                </a:lnTo>
                <a:lnTo>
                  <a:pt x="10550036" y="0"/>
                </a:lnTo>
                <a:lnTo>
                  <a:pt x="0" y="0"/>
                </a:lnTo>
                <a:lnTo>
                  <a:pt x="0" y="1096107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703598" y="2349463"/>
            <a:ext cx="11301259" cy="5656616"/>
          </a:xfrm>
          <a:custGeom>
            <a:avLst/>
            <a:gdLst/>
            <a:ahLst/>
            <a:cxnLst/>
            <a:rect l="l" t="t" r="r" b="b"/>
            <a:pathLst>
              <a:path w="11301259" h="5656616">
                <a:moveTo>
                  <a:pt x="0" y="0"/>
                </a:moveTo>
                <a:lnTo>
                  <a:pt x="11301259" y="0"/>
                </a:lnTo>
                <a:lnTo>
                  <a:pt x="11301259" y="5656617"/>
                </a:lnTo>
                <a:lnTo>
                  <a:pt x="0" y="5656617"/>
                </a:lnTo>
                <a:lnTo>
                  <a:pt x="0" y="0"/>
                </a:lnTo>
                <a:close/>
              </a:path>
            </a:pathLst>
          </a:custGeom>
          <a:blipFill>
            <a:blip r:embed="rId6"/>
            <a:stretch>
              <a:fillRect l="-980" t="-2361" r="-980"/>
            </a:stretch>
          </a:blipFill>
        </p:spPr>
        <p:txBody>
          <a:bodyPr/>
          <a:lstStyle/>
          <a:p>
            <a:endParaRPr lang="en-US" dirty="0"/>
          </a:p>
        </p:txBody>
      </p:sp>
      <p:sp>
        <p:nvSpPr>
          <p:cNvPr id="5" name="Freeform 5"/>
          <p:cNvSpPr/>
          <p:nvPr/>
        </p:nvSpPr>
        <p:spPr>
          <a:xfrm>
            <a:off x="16123272" y="8264915"/>
            <a:ext cx="1692687" cy="1950080"/>
          </a:xfrm>
          <a:custGeom>
            <a:avLst/>
            <a:gdLst/>
            <a:ahLst/>
            <a:cxnLst/>
            <a:rect l="l" t="t" r="r" b="b"/>
            <a:pathLst>
              <a:path w="1692687" h="1950080">
                <a:moveTo>
                  <a:pt x="0" y="0"/>
                </a:moveTo>
                <a:lnTo>
                  <a:pt x="1692687" y="0"/>
                </a:lnTo>
                <a:lnTo>
                  <a:pt x="1692687" y="1950080"/>
                </a:lnTo>
                <a:lnTo>
                  <a:pt x="0" y="1950080"/>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472041" y="555625"/>
            <a:ext cx="8360229" cy="4587875"/>
          </a:xfrm>
          <a:prstGeom prst="rect">
            <a:avLst/>
          </a:prstGeom>
        </p:spPr>
        <p:txBody>
          <a:bodyPr lIns="0" tIns="0" rIns="0" bIns="0" rtlCol="0" anchor="t">
            <a:spAutoFit/>
          </a:bodyPr>
          <a:lstStyle/>
          <a:p>
            <a:pPr marL="0" lvl="0" indent="0" algn="l">
              <a:lnSpc>
                <a:spcPts val="7150"/>
              </a:lnSpc>
              <a:spcBef>
                <a:spcPct val="0"/>
              </a:spcBef>
            </a:pPr>
            <a:r>
              <a:rPr lang="en-US" sz="6500" b="1">
                <a:solidFill>
                  <a:srgbClr val="FDF9EF"/>
                </a:solidFill>
                <a:latin typeface="Helios Extended Bold"/>
                <a:ea typeface="Helios Extended Bold"/>
                <a:cs typeface="Helios Extended Bold"/>
                <a:sym typeface="Helios Extended Bold"/>
              </a:rPr>
              <a:t>What is a Coninuum of Care in Addiction treatment? </a:t>
            </a:r>
          </a:p>
        </p:txBody>
      </p:sp>
      <p:sp>
        <p:nvSpPr>
          <p:cNvPr id="7" name="TextBox 7"/>
          <p:cNvSpPr txBox="1"/>
          <p:nvPr/>
        </p:nvSpPr>
        <p:spPr>
          <a:xfrm>
            <a:off x="472041" y="5927134"/>
            <a:ext cx="6543152" cy="2341245"/>
          </a:xfrm>
          <a:prstGeom prst="rect">
            <a:avLst/>
          </a:prstGeom>
        </p:spPr>
        <p:txBody>
          <a:bodyPr lIns="0" tIns="0" rIns="0" bIns="0" rtlCol="0" anchor="t">
            <a:spAutoFit/>
          </a:bodyPr>
          <a:lstStyle/>
          <a:p>
            <a:pPr algn="l">
              <a:lnSpc>
                <a:spcPts val="3120"/>
              </a:lnSpc>
              <a:spcBef>
                <a:spcPct val="0"/>
              </a:spcBef>
            </a:pPr>
            <a:r>
              <a:rPr lang="en-US" sz="2400" b="1">
                <a:solidFill>
                  <a:srgbClr val="FDF9EF"/>
                </a:solidFill>
                <a:latin typeface="Be Vietnam Ultra-Bold"/>
                <a:ea typeface="Be Vietnam Ultra-Bold"/>
                <a:cs typeface="Be Vietnam Ultra-Bold"/>
                <a:sym typeface="Be Vietnam Ultra-Bold"/>
              </a:rPr>
              <a:t>The continuum still includes four broad treatment levels (1 through 4). </a:t>
            </a:r>
          </a:p>
          <a:p>
            <a:pPr marL="518160" lvl="1" indent="-259080" algn="l">
              <a:lnSpc>
                <a:spcPts val="3120"/>
              </a:lnSpc>
              <a:spcBef>
                <a:spcPct val="0"/>
              </a:spcBef>
              <a:buAutoNum type="arabicPeriod"/>
            </a:pPr>
            <a:r>
              <a:rPr lang="en-US" sz="2400" b="1">
                <a:solidFill>
                  <a:srgbClr val="FDF9EF"/>
                </a:solidFill>
                <a:latin typeface="Be Vietnam Ultra-Bold"/>
                <a:ea typeface="Be Vietnam Ultra-Bold"/>
                <a:cs typeface="Be Vietnam Ultra-Bold"/>
                <a:sym typeface="Be Vietnam Ultra-Bold"/>
              </a:rPr>
              <a:t>Outpatient </a:t>
            </a:r>
          </a:p>
          <a:p>
            <a:pPr marL="518160" lvl="1" indent="-259080" algn="l">
              <a:lnSpc>
                <a:spcPts val="3120"/>
              </a:lnSpc>
              <a:spcBef>
                <a:spcPct val="0"/>
              </a:spcBef>
              <a:buAutoNum type="arabicPeriod"/>
            </a:pPr>
            <a:r>
              <a:rPr lang="en-US" sz="2400" b="1">
                <a:solidFill>
                  <a:srgbClr val="FDF9EF"/>
                </a:solidFill>
                <a:latin typeface="Be Vietnam Ultra-Bold"/>
                <a:ea typeface="Be Vietnam Ultra-Bold"/>
                <a:cs typeface="Be Vietnam Ultra-Bold"/>
                <a:sym typeface="Be Vietnam Ultra-Bold"/>
              </a:rPr>
              <a:t>Intensive Outpatient</a:t>
            </a:r>
          </a:p>
          <a:p>
            <a:pPr marL="518160" lvl="1" indent="-259080" algn="l">
              <a:lnSpc>
                <a:spcPts val="3120"/>
              </a:lnSpc>
              <a:spcBef>
                <a:spcPct val="0"/>
              </a:spcBef>
              <a:buAutoNum type="arabicPeriod"/>
            </a:pPr>
            <a:r>
              <a:rPr lang="en-US" sz="2400" b="1">
                <a:solidFill>
                  <a:srgbClr val="FDF9EF"/>
                </a:solidFill>
                <a:latin typeface="Be Vietnam Ultra-Bold"/>
                <a:ea typeface="Be Vietnam Ultra-Bold"/>
                <a:cs typeface="Be Vietnam Ultra-Bold"/>
                <a:sym typeface="Be Vietnam Ultra-Bold"/>
              </a:rPr>
              <a:t>Residential </a:t>
            </a:r>
          </a:p>
          <a:p>
            <a:pPr marL="518160" lvl="1" indent="-259080" algn="l">
              <a:lnSpc>
                <a:spcPts val="3120"/>
              </a:lnSpc>
              <a:buAutoNum type="arabicPeriod"/>
            </a:pPr>
            <a:r>
              <a:rPr lang="en-US" sz="2400" b="1">
                <a:solidFill>
                  <a:srgbClr val="FDF9EF"/>
                </a:solidFill>
                <a:latin typeface="Be Vietnam Ultra-Bold"/>
                <a:ea typeface="Be Vietnam Ultra-Bold"/>
                <a:cs typeface="Be Vietnam Ultra-Bold"/>
                <a:sym typeface="Be Vietnam Ultra-Bold"/>
              </a:rPr>
              <a:t>Inpatient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Freeform 2"/>
          <p:cNvSpPr/>
          <p:nvPr/>
        </p:nvSpPr>
        <p:spPr>
          <a:xfrm rot="5418678" flipH="1" flipV="1">
            <a:off x="11557933" y="-58202"/>
            <a:ext cx="6690872" cy="6805716"/>
          </a:xfrm>
          <a:custGeom>
            <a:avLst/>
            <a:gdLst/>
            <a:ahLst/>
            <a:cxnLst/>
            <a:rect l="l" t="t" r="r" b="b"/>
            <a:pathLst>
              <a:path w="7603744" h="8543532">
                <a:moveTo>
                  <a:pt x="7603744" y="8543532"/>
                </a:moveTo>
                <a:lnTo>
                  <a:pt x="0" y="8543532"/>
                </a:lnTo>
                <a:lnTo>
                  <a:pt x="0" y="0"/>
                </a:lnTo>
                <a:lnTo>
                  <a:pt x="7603744" y="0"/>
                </a:lnTo>
                <a:lnTo>
                  <a:pt x="7603744" y="854353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flipV="1">
            <a:off x="13274407" y="5278168"/>
            <a:ext cx="4546724" cy="5470937"/>
          </a:xfrm>
          <a:custGeom>
            <a:avLst/>
            <a:gdLst/>
            <a:ahLst/>
            <a:cxnLst/>
            <a:rect l="l" t="t" r="r" b="b"/>
            <a:pathLst>
              <a:path w="4446609" h="4619853">
                <a:moveTo>
                  <a:pt x="0" y="4619853"/>
                </a:moveTo>
                <a:lnTo>
                  <a:pt x="4446609" y="4619853"/>
                </a:lnTo>
                <a:lnTo>
                  <a:pt x="4446609" y="0"/>
                </a:lnTo>
                <a:lnTo>
                  <a:pt x="0" y="0"/>
                </a:lnTo>
                <a:lnTo>
                  <a:pt x="0" y="461985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AutoShape 4"/>
          <p:cNvSpPr/>
          <p:nvPr/>
        </p:nvSpPr>
        <p:spPr>
          <a:xfrm>
            <a:off x="2948507" y="3578470"/>
            <a:ext cx="14288" cy="5384176"/>
          </a:xfrm>
          <a:prstGeom prst="line">
            <a:avLst/>
          </a:prstGeom>
          <a:ln w="28575" cap="flat">
            <a:solidFill>
              <a:srgbClr val="FFF8F6"/>
            </a:solidFill>
            <a:prstDash val="solid"/>
            <a:headEnd type="none" w="sm" len="sm"/>
            <a:tailEnd type="none" w="sm" len="sm"/>
          </a:ln>
        </p:spPr>
        <p:txBody>
          <a:bodyPr/>
          <a:lstStyle/>
          <a:p>
            <a:endParaRPr lang="en-US"/>
          </a:p>
        </p:txBody>
      </p:sp>
      <p:sp>
        <p:nvSpPr>
          <p:cNvPr id="5" name="AutoShape 5"/>
          <p:cNvSpPr/>
          <p:nvPr/>
        </p:nvSpPr>
        <p:spPr>
          <a:xfrm>
            <a:off x="5655815" y="3555563"/>
            <a:ext cx="0" cy="5407083"/>
          </a:xfrm>
          <a:prstGeom prst="line">
            <a:avLst/>
          </a:prstGeom>
          <a:ln w="28575" cap="flat">
            <a:solidFill>
              <a:srgbClr val="FFF8F6"/>
            </a:solidFill>
            <a:prstDash val="solid"/>
            <a:headEnd type="none" w="sm" len="sm"/>
            <a:tailEnd type="none" w="sm" len="sm"/>
          </a:ln>
        </p:spPr>
        <p:txBody>
          <a:bodyPr/>
          <a:lstStyle/>
          <a:p>
            <a:endParaRPr lang="en-US"/>
          </a:p>
        </p:txBody>
      </p:sp>
      <p:sp>
        <p:nvSpPr>
          <p:cNvPr id="6" name="AutoShape 6"/>
          <p:cNvSpPr/>
          <p:nvPr/>
        </p:nvSpPr>
        <p:spPr>
          <a:xfrm flipH="1">
            <a:off x="8664621" y="3578470"/>
            <a:ext cx="0" cy="5384176"/>
          </a:xfrm>
          <a:prstGeom prst="line">
            <a:avLst/>
          </a:prstGeom>
          <a:ln w="28575" cap="flat">
            <a:solidFill>
              <a:srgbClr val="FFF8F6"/>
            </a:solidFill>
            <a:prstDash val="solid"/>
            <a:headEnd type="none" w="sm" len="sm"/>
            <a:tailEnd type="none" w="sm" len="sm"/>
          </a:ln>
        </p:spPr>
        <p:txBody>
          <a:bodyPr/>
          <a:lstStyle/>
          <a:p>
            <a:endParaRPr lang="en-US"/>
          </a:p>
        </p:txBody>
      </p:sp>
      <p:sp>
        <p:nvSpPr>
          <p:cNvPr id="7" name="AutoShape 7"/>
          <p:cNvSpPr/>
          <p:nvPr/>
        </p:nvSpPr>
        <p:spPr>
          <a:xfrm>
            <a:off x="12093238" y="3578470"/>
            <a:ext cx="0" cy="5384176"/>
          </a:xfrm>
          <a:prstGeom prst="line">
            <a:avLst/>
          </a:prstGeom>
          <a:ln w="28575" cap="flat">
            <a:solidFill>
              <a:srgbClr val="FFF8F6"/>
            </a:solidFill>
            <a:prstDash val="solid"/>
            <a:headEnd type="none" w="sm" len="sm"/>
            <a:tailEnd type="none" w="sm" len="sm"/>
          </a:ln>
        </p:spPr>
        <p:txBody>
          <a:bodyPr/>
          <a:lstStyle/>
          <a:p>
            <a:endParaRPr lang="en-US"/>
          </a:p>
        </p:txBody>
      </p:sp>
      <p:sp>
        <p:nvSpPr>
          <p:cNvPr id="8" name="AutoShape 8"/>
          <p:cNvSpPr/>
          <p:nvPr/>
        </p:nvSpPr>
        <p:spPr>
          <a:xfrm>
            <a:off x="15241746" y="3578470"/>
            <a:ext cx="0" cy="5384176"/>
          </a:xfrm>
          <a:prstGeom prst="line">
            <a:avLst/>
          </a:prstGeom>
          <a:ln w="28575" cap="flat">
            <a:solidFill>
              <a:srgbClr val="FFF8F6"/>
            </a:solidFill>
            <a:prstDash val="solid"/>
            <a:headEnd type="none" w="sm" len="sm"/>
            <a:tailEnd type="none" w="sm" len="sm"/>
          </a:ln>
        </p:spPr>
        <p:txBody>
          <a:bodyPr/>
          <a:lstStyle/>
          <a:p>
            <a:endParaRPr lang="en-US"/>
          </a:p>
        </p:txBody>
      </p:sp>
      <p:sp>
        <p:nvSpPr>
          <p:cNvPr id="9" name="TextBox 9"/>
          <p:cNvSpPr txBox="1"/>
          <p:nvPr/>
        </p:nvSpPr>
        <p:spPr>
          <a:xfrm>
            <a:off x="2099618" y="628422"/>
            <a:ext cx="13130005" cy="1808798"/>
          </a:xfrm>
          <a:prstGeom prst="rect">
            <a:avLst/>
          </a:prstGeom>
        </p:spPr>
        <p:txBody>
          <a:bodyPr lIns="0" tIns="0" rIns="0" bIns="0" rtlCol="0" anchor="t">
            <a:spAutoFit/>
          </a:bodyPr>
          <a:lstStyle/>
          <a:p>
            <a:pPr marL="0" lvl="0" indent="0" algn="l">
              <a:lnSpc>
                <a:spcPts val="6847"/>
              </a:lnSpc>
              <a:spcBef>
                <a:spcPct val="0"/>
              </a:spcBef>
            </a:pPr>
            <a:r>
              <a:rPr lang="en-US" sz="6225" b="1">
                <a:solidFill>
                  <a:srgbClr val="FDF9EF"/>
                </a:solidFill>
                <a:latin typeface="Helios Extended Bold"/>
                <a:ea typeface="Helios Extended Bold"/>
                <a:cs typeface="Helios Extended Bold"/>
                <a:sym typeface="Helios Extended Bold"/>
              </a:rPr>
              <a:t>Why is the Continuum of Care the best practice? </a:t>
            </a:r>
          </a:p>
        </p:txBody>
      </p:sp>
      <p:sp>
        <p:nvSpPr>
          <p:cNvPr id="10" name="TextBox 10"/>
          <p:cNvSpPr txBox="1"/>
          <p:nvPr/>
        </p:nvSpPr>
        <p:spPr>
          <a:xfrm>
            <a:off x="453926" y="2960568"/>
            <a:ext cx="2694606" cy="594995"/>
          </a:xfrm>
          <a:prstGeom prst="rect">
            <a:avLst/>
          </a:prstGeom>
        </p:spPr>
        <p:txBody>
          <a:bodyPr lIns="0" tIns="0" rIns="0" bIns="0" rtlCol="0" anchor="t">
            <a:spAutoFit/>
          </a:bodyPr>
          <a:lstStyle/>
          <a:p>
            <a:pPr marL="0" lvl="0" indent="0" algn="l">
              <a:lnSpc>
                <a:spcPts val="2469"/>
              </a:lnSpc>
              <a:spcBef>
                <a:spcPct val="0"/>
              </a:spcBef>
            </a:pPr>
            <a:r>
              <a:rPr lang="en-US" sz="1899" b="1">
                <a:solidFill>
                  <a:srgbClr val="FDF9EF"/>
                </a:solidFill>
                <a:latin typeface="Be Vietnam Ultra-Bold"/>
                <a:ea typeface="Be Vietnam Ultra-Bold"/>
                <a:cs typeface="Be Vietnam Ultra-Bold"/>
                <a:sym typeface="Be Vietnam Ultra-Bold"/>
              </a:rPr>
              <a:t>Individualized Treatment</a:t>
            </a:r>
            <a:r>
              <a:rPr lang="en-US" sz="1899" b="1" u="none" strike="noStrike">
                <a:solidFill>
                  <a:srgbClr val="FDF9EF"/>
                </a:solidFill>
                <a:latin typeface="Be Vietnam Ultra-Bold"/>
                <a:ea typeface="Be Vietnam Ultra-Bold"/>
                <a:cs typeface="Be Vietnam Ultra-Bold"/>
                <a:sym typeface="Be Vietnam Ultra-Bold"/>
              </a:rPr>
              <a:t>:</a:t>
            </a:r>
          </a:p>
        </p:txBody>
      </p:sp>
      <p:sp>
        <p:nvSpPr>
          <p:cNvPr id="11" name="TextBox 11"/>
          <p:cNvSpPr txBox="1"/>
          <p:nvPr/>
        </p:nvSpPr>
        <p:spPr>
          <a:xfrm>
            <a:off x="3146947" y="2932519"/>
            <a:ext cx="2508868" cy="623044"/>
          </a:xfrm>
          <a:prstGeom prst="rect">
            <a:avLst/>
          </a:prstGeom>
        </p:spPr>
        <p:txBody>
          <a:bodyPr lIns="0" tIns="0" rIns="0" bIns="0" rtlCol="0" anchor="t">
            <a:spAutoFit/>
          </a:bodyPr>
          <a:lstStyle/>
          <a:p>
            <a:pPr marL="0" lvl="0" indent="0" algn="l">
              <a:lnSpc>
                <a:spcPts val="2523"/>
              </a:lnSpc>
              <a:spcBef>
                <a:spcPct val="0"/>
              </a:spcBef>
            </a:pPr>
            <a:r>
              <a:rPr lang="en-US" sz="1941" b="1">
                <a:solidFill>
                  <a:srgbClr val="FDF9EF"/>
                </a:solidFill>
                <a:latin typeface="Be Vietnam Ultra-Bold"/>
                <a:ea typeface="Be Vietnam Ultra-Bold"/>
                <a:cs typeface="Be Vietnam Ultra-Bold"/>
                <a:sym typeface="Be Vietnam Ultra-Bold"/>
              </a:rPr>
              <a:t>Comprehensive Approach</a:t>
            </a:r>
          </a:p>
        </p:txBody>
      </p:sp>
      <p:sp>
        <p:nvSpPr>
          <p:cNvPr id="12" name="TextBox 12"/>
          <p:cNvSpPr txBox="1"/>
          <p:nvPr/>
        </p:nvSpPr>
        <p:spPr>
          <a:xfrm>
            <a:off x="429012" y="3761870"/>
            <a:ext cx="2333757" cy="5182652"/>
          </a:xfrm>
          <a:prstGeom prst="rect">
            <a:avLst/>
          </a:prstGeom>
        </p:spPr>
        <p:txBody>
          <a:bodyPr lIns="0" tIns="0" rIns="0" bIns="0" rtlCol="0" anchor="t">
            <a:spAutoFit/>
          </a:bodyPr>
          <a:lstStyle/>
          <a:p>
            <a:pPr marL="0" lvl="0" indent="0" algn="l">
              <a:lnSpc>
                <a:spcPts val="2958"/>
              </a:lnSpc>
              <a:spcBef>
                <a:spcPct val="0"/>
              </a:spcBef>
            </a:pPr>
            <a:r>
              <a:rPr lang="en-US" sz="1972" spc="-39">
                <a:solidFill>
                  <a:srgbClr val="FDF9EF"/>
                </a:solidFill>
                <a:latin typeface="Be Vietnam"/>
                <a:ea typeface="Be Vietnam"/>
                <a:cs typeface="Be Vietnam"/>
                <a:sym typeface="Be Vietnam"/>
              </a:rPr>
              <a:t>A continuum of care allows for personalized treatment plans that can adapt to an individual's changing needs throughout their recovery journey. This flexibility helps ensure that patients receive the appropriate level of care at each stage</a:t>
            </a:r>
            <a:r>
              <a:rPr lang="en-US" sz="1972" u="none" strike="noStrike" spc="-39">
                <a:solidFill>
                  <a:srgbClr val="FDF9EF"/>
                </a:solidFill>
                <a:latin typeface="Be Vietnam"/>
                <a:ea typeface="Be Vietnam"/>
                <a:cs typeface="Be Vietnam"/>
                <a:sym typeface="Be Vietnam"/>
              </a:rPr>
              <a:t>.</a:t>
            </a:r>
          </a:p>
        </p:txBody>
      </p:sp>
      <p:sp>
        <p:nvSpPr>
          <p:cNvPr id="13" name="TextBox 13"/>
          <p:cNvSpPr txBox="1"/>
          <p:nvPr/>
        </p:nvSpPr>
        <p:spPr>
          <a:xfrm>
            <a:off x="3148532" y="3771395"/>
            <a:ext cx="2303913" cy="4909185"/>
          </a:xfrm>
          <a:prstGeom prst="rect">
            <a:avLst/>
          </a:prstGeom>
        </p:spPr>
        <p:txBody>
          <a:bodyPr lIns="0" tIns="0" rIns="0" bIns="0" rtlCol="0" anchor="t">
            <a:spAutoFit/>
          </a:bodyPr>
          <a:lstStyle/>
          <a:p>
            <a:pPr marL="0" lvl="0" indent="0" algn="l">
              <a:lnSpc>
                <a:spcPts val="2849"/>
              </a:lnSpc>
              <a:spcBef>
                <a:spcPct val="0"/>
              </a:spcBef>
            </a:pPr>
            <a:r>
              <a:rPr lang="en-US" sz="1899" spc="-37">
                <a:solidFill>
                  <a:srgbClr val="FDF9EF"/>
                </a:solidFill>
                <a:latin typeface="Be Vietnam"/>
                <a:ea typeface="Be Vietnam"/>
                <a:cs typeface="Be Vietnam"/>
                <a:sym typeface="Be Vietnam"/>
              </a:rPr>
              <a:t>Addressing the multifaceted nature of addiction—medical, psychological, and social—helps to treat the whole person rather than just the symptoms of addiction. This comprehensive approach can lead to more effective outcomes</a:t>
            </a:r>
            <a:r>
              <a:rPr lang="en-US" sz="1899" u="none" strike="noStrike" spc="-37">
                <a:solidFill>
                  <a:srgbClr val="FDF9EF"/>
                </a:solidFill>
                <a:latin typeface="Be Vietnam"/>
                <a:ea typeface="Be Vietnam"/>
                <a:cs typeface="Be Vietnam"/>
                <a:sym typeface="Be Vietnam"/>
              </a:rPr>
              <a:t>.</a:t>
            </a:r>
          </a:p>
        </p:txBody>
      </p:sp>
      <p:sp>
        <p:nvSpPr>
          <p:cNvPr id="14" name="TextBox 14"/>
          <p:cNvSpPr txBox="1"/>
          <p:nvPr/>
        </p:nvSpPr>
        <p:spPr>
          <a:xfrm>
            <a:off x="5753762" y="2997966"/>
            <a:ext cx="3668300" cy="308737"/>
          </a:xfrm>
          <a:prstGeom prst="rect">
            <a:avLst/>
          </a:prstGeom>
        </p:spPr>
        <p:txBody>
          <a:bodyPr lIns="0" tIns="0" rIns="0" bIns="0" rtlCol="0" anchor="t">
            <a:spAutoFit/>
          </a:bodyPr>
          <a:lstStyle/>
          <a:p>
            <a:pPr marL="0" lvl="0" indent="0" algn="l">
              <a:lnSpc>
                <a:spcPts val="2522"/>
              </a:lnSpc>
              <a:spcBef>
                <a:spcPct val="0"/>
              </a:spcBef>
            </a:pPr>
            <a:r>
              <a:rPr lang="en-US" sz="1940" b="1">
                <a:solidFill>
                  <a:srgbClr val="FDF9EF"/>
                </a:solidFill>
                <a:latin typeface="Be Vietnam Ultra-Bold"/>
                <a:ea typeface="Be Vietnam Ultra-Bold"/>
                <a:cs typeface="Be Vietnam Ultra-Bold"/>
                <a:sym typeface="Be Vietnam Ultra-Bold"/>
              </a:rPr>
              <a:t>Reduced Risk of Relapse</a:t>
            </a:r>
            <a:r>
              <a:rPr lang="en-US" sz="1940" b="1" u="none" strike="noStrike">
                <a:solidFill>
                  <a:srgbClr val="FDF9EF"/>
                </a:solidFill>
                <a:latin typeface="Be Vietnam Ultra-Bold"/>
                <a:ea typeface="Be Vietnam Ultra-Bold"/>
                <a:cs typeface="Be Vietnam Ultra-Bold"/>
                <a:sym typeface="Be Vietnam Ultra-Bold"/>
              </a:rPr>
              <a:t>:</a:t>
            </a:r>
          </a:p>
        </p:txBody>
      </p:sp>
      <p:sp>
        <p:nvSpPr>
          <p:cNvPr id="15" name="TextBox 15"/>
          <p:cNvSpPr txBox="1"/>
          <p:nvPr/>
        </p:nvSpPr>
        <p:spPr>
          <a:xfrm>
            <a:off x="5860602" y="3771395"/>
            <a:ext cx="2603752" cy="3499485"/>
          </a:xfrm>
          <a:prstGeom prst="rect">
            <a:avLst/>
          </a:prstGeom>
        </p:spPr>
        <p:txBody>
          <a:bodyPr lIns="0" tIns="0" rIns="0" bIns="0" rtlCol="0" anchor="t">
            <a:spAutoFit/>
          </a:bodyPr>
          <a:lstStyle/>
          <a:p>
            <a:pPr marL="0" lvl="0" indent="0" algn="l">
              <a:lnSpc>
                <a:spcPts val="2849"/>
              </a:lnSpc>
              <a:spcBef>
                <a:spcPct val="0"/>
              </a:spcBef>
            </a:pPr>
            <a:r>
              <a:rPr lang="en-US" sz="1899" spc="-37">
                <a:solidFill>
                  <a:srgbClr val="FDF9EF"/>
                </a:solidFill>
                <a:latin typeface="Be Vietnam"/>
                <a:ea typeface="Be Vietnam"/>
                <a:cs typeface="Be Vietnam"/>
                <a:sym typeface="Be Vietnam"/>
              </a:rPr>
              <a:t>Continuous support and care help to maintain engagement in recovery, reducing the likelihood of relapse. Aftercare and ongoing support are critical for individuals transitioning back into everyday life</a:t>
            </a:r>
            <a:r>
              <a:rPr lang="en-US" sz="1899" u="none" strike="noStrike" spc="-37">
                <a:solidFill>
                  <a:srgbClr val="FDF9EF"/>
                </a:solidFill>
                <a:latin typeface="Be Vietnam"/>
                <a:ea typeface="Be Vietnam"/>
                <a:cs typeface="Be Vietnam"/>
                <a:sym typeface="Be Vietnam"/>
              </a:rPr>
              <a:t>.</a:t>
            </a:r>
          </a:p>
        </p:txBody>
      </p:sp>
      <p:sp>
        <p:nvSpPr>
          <p:cNvPr id="16" name="TextBox 16"/>
          <p:cNvSpPr txBox="1"/>
          <p:nvPr/>
        </p:nvSpPr>
        <p:spPr>
          <a:xfrm>
            <a:off x="9144000" y="3016508"/>
            <a:ext cx="3668300" cy="290195"/>
          </a:xfrm>
          <a:prstGeom prst="rect">
            <a:avLst/>
          </a:prstGeom>
        </p:spPr>
        <p:txBody>
          <a:bodyPr lIns="0" tIns="0" rIns="0" bIns="0" rtlCol="0" anchor="t">
            <a:spAutoFit/>
          </a:bodyPr>
          <a:lstStyle/>
          <a:p>
            <a:pPr marL="0" lvl="0" indent="0" algn="l">
              <a:lnSpc>
                <a:spcPts val="2470"/>
              </a:lnSpc>
              <a:spcBef>
                <a:spcPct val="0"/>
              </a:spcBef>
            </a:pPr>
            <a:r>
              <a:rPr lang="en-US" sz="1900" b="1">
                <a:solidFill>
                  <a:srgbClr val="FDF9EF"/>
                </a:solidFill>
                <a:latin typeface="Be Vietnam Ultra-Bold"/>
                <a:ea typeface="Be Vietnam Ultra-Bold"/>
                <a:cs typeface="Be Vietnam Ultra-Bold"/>
                <a:sym typeface="Be Vietnam Ultra-Bold"/>
              </a:rPr>
              <a:t>Better Engagement</a:t>
            </a:r>
            <a:r>
              <a:rPr lang="en-US" sz="1900" b="1" u="none" strike="noStrike">
                <a:solidFill>
                  <a:srgbClr val="FDF9EF"/>
                </a:solidFill>
                <a:latin typeface="Be Vietnam Ultra-Bold"/>
                <a:ea typeface="Be Vietnam Ultra-Bold"/>
                <a:cs typeface="Be Vietnam Ultra-Bold"/>
                <a:sym typeface="Be Vietnam Ultra-Bold"/>
              </a:rPr>
              <a:t>:</a:t>
            </a:r>
          </a:p>
        </p:txBody>
      </p:sp>
      <p:sp>
        <p:nvSpPr>
          <p:cNvPr id="17" name="TextBox 17"/>
          <p:cNvSpPr txBox="1"/>
          <p:nvPr/>
        </p:nvSpPr>
        <p:spPr>
          <a:xfrm>
            <a:off x="9059908" y="3771395"/>
            <a:ext cx="2418967" cy="4556760"/>
          </a:xfrm>
          <a:prstGeom prst="rect">
            <a:avLst/>
          </a:prstGeom>
        </p:spPr>
        <p:txBody>
          <a:bodyPr lIns="0" tIns="0" rIns="0" bIns="0" rtlCol="0" anchor="t">
            <a:spAutoFit/>
          </a:bodyPr>
          <a:lstStyle/>
          <a:p>
            <a:pPr marL="0" lvl="0" indent="0" algn="l">
              <a:lnSpc>
                <a:spcPts val="2849"/>
              </a:lnSpc>
              <a:spcBef>
                <a:spcPct val="0"/>
              </a:spcBef>
            </a:pPr>
            <a:r>
              <a:rPr lang="en-US" sz="1899" spc="-37">
                <a:solidFill>
                  <a:srgbClr val="FDF9EF"/>
                </a:solidFill>
                <a:latin typeface="Be Vietnam"/>
                <a:ea typeface="Be Vietnam"/>
                <a:cs typeface="Be Vietnam"/>
                <a:sym typeface="Be Vietnam"/>
              </a:rPr>
              <a:t> A continuum of care fosters ongoing engagement with treatment services, making it easier for individuals to access help when they need it most. This reduces barriers to treatment and encourages individuals to stay connected with support systems.</a:t>
            </a:r>
          </a:p>
        </p:txBody>
      </p:sp>
      <p:sp>
        <p:nvSpPr>
          <p:cNvPr id="18" name="TextBox 18"/>
          <p:cNvSpPr txBox="1"/>
          <p:nvPr/>
        </p:nvSpPr>
        <p:spPr>
          <a:xfrm>
            <a:off x="12537335" y="3016508"/>
            <a:ext cx="3668300" cy="290195"/>
          </a:xfrm>
          <a:prstGeom prst="rect">
            <a:avLst/>
          </a:prstGeom>
        </p:spPr>
        <p:txBody>
          <a:bodyPr lIns="0" tIns="0" rIns="0" bIns="0" rtlCol="0" anchor="t">
            <a:spAutoFit/>
          </a:bodyPr>
          <a:lstStyle/>
          <a:p>
            <a:pPr marL="0" lvl="0" indent="0" algn="l">
              <a:lnSpc>
                <a:spcPts val="2470"/>
              </a:lnSpc>
              <a:spcBef>
                <a:spcPct val="0"/>
              </a:spcBef>
            </a:pPr>
            <a:r>
              <a:rPr lang="en-US" sz="1900" b="1">
                <a:solidFill>
                  <a:srgbClr val="FDF9EF"/>
                </a:solidFill>
                <a:latin typeface="Be Vietnam Ultra-Bold"/>
                <a:ea typeface="Be Vietnam Ultra-Bold"/>
                <a:cs typeface="Be Vietnam Ultra-Bold"/>
                <a:sym typeface="Be Vietnam Ultra-Bold"/>
              </a:rPr>
              <a:t>Holistic Support</a:t>
            </a:r>
            <a:r>
              <a:rPr lang="en-US" sz="1900" b="1" u="none" strike="noStrike">
                <a:solidFill>
                  <a:srgbClr val="FDF9EF"/>
                </a:solidFill>
                <a:latin typeface="Be Vietnam Ultra-Bold"/>
                <a:ea typeface="Be Vietnam Ultra-Bold"/>
                <a:cs typeface="Be Vietnam Ultra-Bold"/>
                <a:sym typeface="Be Vietnam Ultra-Bold"/>
              </a:rPr>
              <a:t>:</a:t>
            </a:r>
          </a:p>
        </p:txBody>
      </p:sp>
      <p:sp>
        <p:nvSpPr>
          <p:cNvPr id="19" name="TextBox 19"/>
          <p:cNvSpPr txBox="1"/>
          <p:nvPr/>
        </p:nvSpPr>
        <p:spPr>
          <a:xfrm>
            <a:off x="15427483" y="2955408"/>
            <a:ext cx="3267503" cy="623062"/>
          </a:xfrm>
          <a:prstGeom prst="rect">
            <a:avLst/>
          </a:prstGeom>
        </p:spPr>
        <p:txBody>
          <a:bodyPr lIns="0" tIns="0" rIns="0" bIns="0" rtlCol="0" anchor="t">
            <a:spAutoFit/>
          </a:bodyPr>
          <a:lstStyle/>
          <a:p>
            <a:pPr marL="0" lvl="0" indent="0" algn="l">
              <a:lnSpc>
                <a:spcPts val="2522"/>
              </a:lnSpc>
              <a:spcBef>
                <a:spcPct val="0"/>
              </a:spcBef>
            </a:pPr>
            <a:r>
              <a:rPr lang="en-US" sz="1940" b="1">
                <a:solidFill>
                  <a:srgbClr val="FDF9EF"/>
                </a:solidFill>
                <a:latin typeface="Be Vietnam Ultra-Bold"/>
                <a:ea typeface="Be Vietnam Ultra-Bold"/>
                <a:cs typeface="Be Vietnam Ultra-Bold"/>
                <a:sym typeface="Be Vietnam Ultra-Bold"/>
              </a:rPr>
              <a:t>Evidence-Based Outcomes</a:t>
            </a:r>
            <a:r>
              <a:rPr lang="en-US" sz="1940" b="1" u="none" strike="noStrike">
                <a:solidFill>
                  <a:srgbClr val="FDF9EF"/>
                </a:solidFill>
                <a:latin typeface="Be Vietnam Ultra-Bold"/>
                <a:ea typeface="Be Vietnam Ultra-Bold"/>
                <a:cs typeface="Be Vietnam Ultra-Bold"/>
                <a:sym typeface="Be Vietnam Ultra-Bold"/>
              </a:rPr>
              <a:t>:</a:t>
            </a:r>
          </a:p>
        </p:txBody>
      </p:sp>
      <p:sp>
        <p:nvSpPr>
          <p:cNvPr id="20" name="TextBox 20"/>
          <p:cNvSpPr txBox="1"/>
          <p:nvPr/>
        </p:nvSpPr>
        <p:spPr>
          <a:xfrm>
            <a:off x="12537335" y="3771395"/>
            <a:ext cx="2518673" cy="4556760"/>
          </a:xfrm>
          <a:prstGeom prst="rect">
            <a:avLst/>
          </a:prstGeom>
        </p:spPr>
        <p:txBody>
          <a:bodyPr lIns="0" tIns="0" rIns="0" bIns="0" rtlCol="0" anchor="t">
            <a:spAutoFit/>
          </a:bodyPr>
          <a:lstStyle/>
          <a:p>
            <a:pPr marL="0" lvl="0" indent="0" algn="l">
              <a:lnSpc>
                <a:spcPts val="2849"/>
              </a:lnSpc>
              <a:spcBef>
                <a:spcPct val="0"/>
              </a:spcBef>
            </a:pPr>
            <a:r>
              <a:rPr lang="en-US" sz="1899" spc="-37">
                <a:solidFill>
                  <a:srgbClr val="FDF9EF"/>
                </a:solidFill>
                <a:latin typeface="Be Vietnam"/>
                <a:ea typeface="Be Vietnam"/>
                <a:cs typeface="Be Vietnam"/>
                <a:sym typeface="Be Vietnam"/>
              </a:rPr>
              <a:t> A continuum of care fosters ongoing engagement with treatment services, making it easier for individuals to access help when they need it most. This reduces barriers to treatment and encourages individuals to stay connected with support systems.</a:t>
            </a:r>
          </a:p>
        </p:txBody>
      </p:sp>
      <p:sp>
        <p:nvSpPr>
          <p:cNvPr id="21" name="TextBox 21"/>
          <p:cNvSpPr txBox="1"/>
          <p:nvPr/>
        </p:nvSpPr>
        <p:spPr>
          <a:xfrm>
            <a:off x="15427483" y="3771395"/>
            <a:ext cx="2518673" cy="3147060"/>
          </a:xfrm>
          <a:prstGeom prst="rect">
            <a:avLst/>
          </a:prstGeom>
        </p:spPr>
        <p:txBody>
          <a:bodyPr lIns="0" tIns="0" rIns="0" bIns="0" rtlCol="0" anchor="t">
            <a:spAutoFit/>
          </a:bodyPr>
          <a:lstStyle/>
          <a:p>
            <a:pPr marL="0" lvl="0" indent="0" algn="l">
              <a:lnSpc>
                <a:spcPts val="2849"/>
              </a:lnSpc>
              <a:spcBef>
                <a:spcPct val="0"/>
              </a:spcBef>
            </a:pPr>
            <a:r>
              <a:rPr lang="en-US" sz="1899" spc="-37">
                <a:solidFill>
                  <a:srgbClr val="FDF9EF"/>
                </a:solidFill>
                <a:latin typeface="Be Vietnam"/>
                <a:ea typeface="Be Vietnam"/>
                <a:cs typeface="Be Vietnam"/>
                <a:sym typeface="Be Vietnam"/>
              </a:rPr>
              <a:t> Research indicates that individuals who receive a continuum of care experience better treatment outcomes, including higher rates of sobriety and improved quality of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4" name="Freeform 4"/>
          <p:cNvSpPr/>
          <p:nvPr/>
        </p:nvSpPr>
        <p:spPr>
          <a:xfrm flipV="1">
            <a:off x="0" y="3543298"/>
            <a:ext cx="6822780" cy="6743701"/>
          </a:xfrm>
          <a:custGeom>
            <a:avLst/>
            <a:gdLst/>
            <a:ahLst/>
            <a:cxnLst/>
            <a:rect l="l" t="t" r="r" b="b"/>
            <a:pathLst>
              <a:path w="6992911" h="7265362">
                <a:moveTo>
                  <a:pt x="0" y="7265362"/>
                </a:moveTo>
                <a:lnTo>
                  <a:pt x="6992911" y="7265362"/>
                </a:lnTo>
                <a:lnTo>
                  <a:pt x="6992911" y="0"/>
                </a:lnTo>
                <a:lnTo>
                  <a:pt x="0" y="0"/>
                </a:lnTo>
                <a:lnTo>
                  <a:pt x="0" y="726536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5" name="Group 5"/>
          <p:cNvGrpSpPr/>
          <p:nvPr/>
        </p:nvGrpSpPr>
        <p:grpSpPr>
          <a:xfrm>
            <a:off x="9144000" y="6601573"/>
            <a:ext cx="3172466" cy="1124329"/>
            <a:chOff x="0" y="0"/>
            <a:chExt cx="835547" cy="296120"/>
          </a:xfrm>
        </p:grpSpPr>
        <p:sp>
          <p:nvSpPr>
            <p:cNvPr id="6" name="Freeform 6"/>
            <p:cNvSpPr/>
            <p:nvPr/>
          </p:nvSpPr>
          <p:spPr>
            <a:xfrm>
              <a:off x="0" y="0"/>
              <a:ext cx="835546" cy="296120"/>
            </a:xfrm>
            <a:custGeom>
              <a:avLst/>
              <a:gdLst/>
              <a:ahLst/>
              <a:cxnLst/>
              <a:rect l="l" t="t" r="r" b="b"/>
              <a:pathLst>
                <a:path w="835546" h="296120">
                  <a:moveTo>
                    <a:pt x="148060" y="0"/>
                  </a:moveTo>
                  <a:lnTo>
                    <a:pt x="687487" y="0"/>
                  </a:lnTo>
                  <a:cubicBezTo>
                    <a:pt x="726755" y="0"/>
                    <a:pt x="764414" y="15599"/>
                    <a:pt x="792181" y="43366"/>
                  </a:cubicBezTo>
                  <a:cubicBezTo>
                    <a:pt x="819947" y="71132"/>
                    <a:pt x="835546" y="108792"/>
                    <a:pt x="835546" y="148060"/>
                  </a:cubicBezTo>
                  <a:lnTo>
                    <a:pt x="835546" y="148060"/>
                  </a:lnTo>
                  <a:cubicBezTo>
                    <a:pt x="835546" y="187328"/>
                    <a:pt x="819947" y="224987"/>
                    <a:pt x="792181" y="252754"/>
                  </a:cubicBezTo>
                  <a:cubicBezTo>
                    <a:pt x="764414" y="280521"/>
                    <a:pt x="726755" y="296120"/>
                    <a:pt x="687487" y="296120"/>
                  </a:cubicBezTo>
                  <a:lnTo>
                    <a:pt x="148060" y="296120"/>
                  </a:lnTo>
                  <a:cubicBezTo>
                    <a:pt x="108792" y="296120"/>
                    <a:pt x="71132" y="280521"/>
                    <a:pt x="43366" y="252754"/>
                  </a:cubicBezTo>
                  <a:cubicBezTo>
                    <a:pt x="15599" y="224987"/>
                    <a:pt x="0" y="187328"/>
                    <a:pt x="0" y="148060"/>
                  </a:cubicBezTo>
                  <a:lnTo>
                    <a:pt x="0" y="148060"/>
                  </a:lnTo>
                  <a:cubicBezTo>
                    <a:pt x="0" y="108792"/>
                    <a:pt x="15599" y="71132"/>
                    <a:pt x="43366" y="43366"/>
                  </a:cubicBezTo>
                  <a:cubicBezTo>
                    <a:pt x="71132" y="15599"/>
                    <a:pt x="108792" y="0"/>
                    <a:pt x="148060" y="0"/>
                  </a:cubicBezTo>
                  <a:close/>
                </a:path>
              </a:pathLst>
            </a:custGeom>
            <a:solidFill>
              <a:srgbClr val="000000">
                <a:alpha val="0"/>
              </a:srgbClr>
            </a:solidFill>
            <a:ln w="104775" cap="rnd">
              <a:solidFill>
                <a:srgbClr val="1A70E2"/>
              </a:solidFill>
              <a:prstDash val="solid"/>
              <a:round/>
            </a:ln>
          </p:spPr>
          <p:txBody>
            <a:bodyPr/>
            <a:lstStyle/>
            <a:p>
              <a:endParaRPr lang="en-US"/>
            </a:p>
          </p:txBody>
        </p:sp>
        <p:sp>
          <p:nvSpPr>
            <p:cNvPr id="7" name="TextBox 7"/>
            <p:cNvSpPr txBox="1"/>
            <p:nvPr/>
          </p:nvSpPr>
          <p:spPr>
            <a:xfrm>
              <a:off x="0" y="-95250"/>
              <a:ext cx="835547" cy="391370"/>
            </a:xfrm>
            <a:prstGeom prst="rect">
              <a:avLst/>
            </a:prstGeom>
          </p:spPr>
          <p:txBody>
            <a:bodyPr lIns="50800" tIns="50800" rIns="50800" bIns="50800" rtlCol="0" anchor="ctr"/>
            <a:lstStyle/>
            <a:p>
              <a:pPr marL="0" lvl="0" indent="0" algn="ctr">
                <a:lnSpc>
                  <a:spcPts val="5599"/>
                </a:lnSpc>
                <a:spcBef>
                  <a:spcPct val="0"/>
                </a:spcBef>
              </a:pPr>
              <a:r>
                <a:rPr lang="en-US" sz="3999" b="1">
                  <a:solidFill>
                    <a:srgbClr val="F4F4F4"/>
                  </a:solidFill>
                  <a:latin typeface="Helios Extended Bold"/>
                  <a:ea typeface="Helios Extended Bold"/>
                  <a:cs typeface="Helios Extended Bold"/>
                  <a:sym typeface="Helios Extended Bold"/>
                </a:rPr>
                <a:t>6%</a:t>
              </a:r>
            </a:p>
          </p:txBody>
        </p:sp>
      </p:grpSp>
      <p:grpSp>
        <p:nvGrpSpPr>
          <p:cNvPr id="8" name="Group 8"/>
          <p:cNvGrpSpPr/>
          <p:nvPr/>
        </p:nvGrpSpPr>
        <p:grpSpPr>
          <a:xfrm>
            <a:off x="9244778" y="7868777"/>
            <a:ext cx="3172466" cy="1124329"/>
            <a:chOff x="0" y="0"/>
            <a:chExt cx="835547" cy="296120"/>
          </a:xfrm>
        </p:grpSpPr>
        <p:sp>
          <p:nvSpPr>
            <p:cNvPr id="9" name="Freeform 9"/>
            <p:cNvSpPr/>
            <p:nvPr/>
          </p:nvSpPr>
          <p:spPr>
            <a:xfrm>
              <a:off x="0" y="0"/>
              <a:ext cx="835546" cy="296120"/>
            </a:xfrm>
            <a:custGeom>
              <a:avLst/>
              <a:gdLst/>
              <a:ahLst/>
              <a:cxnLst/>
              <a:rect l="l" t="t" r="r" b="b"/>
              <a:pathLst>
                <a:path w="835546" h="296120">
                  <a:moveTo>
                    <a:pt x="148060" y="0"/>
                  </a:moveTo>
                  <a:lnTo>
                    <a:pt x="687487" y="0"/>
                  </a:lnTo>
                  <a:cubicBezTo>
                    <a:pt x="726755" y="0"/>
                    <a:pt x="764414" y="15599"/>
                    <a:pt x="792181" y="43366"/>
                  </a:cubicBezTo>
                  <a:cubicBezTo>
                    <a:pt x="819947" y="71132"/>
                    <a:pt x="835546" y="108792"/>
                    <a:pt x="835546" y="148060"/>
                  </a:cubicBezTo>
                  <a:lnTo>
                    <a:pt x="835546" y="148060"/>
                  </a:lnTo>
                  <a:cubicBezTo>
                    <a:pt x="835546" y="187328"/>
                    <a:pt x="819947" y="224987"/>
                    <a:pt x="792181" y="252754"/>
                  </a:cubicBezTo>
                  <a:cubicBezTo>
                    <a:pt x="764414" y="280521"/>
                    <a:pt x="726755" y="296120"/>
                    <a:pt x="687487" y="296120"/>
                  </a:cubicBezTo>
                  <a:lnTo>
                    <a:pt x="148060" y="296120"/>
                  </a:lnTo>
                  <a:cubicBezTo>
                    <a:pt x="108792" y="296120"/>
                    <a:pt x="71132" y="280521"/>
                    <a:pt x="43366" y="252754"/>
                  </a:cubicBezTo>
                  <a:cubicBezTo>
                    <a:pt x="15599" y="224987"/>
                    <a:pt x="0" y="187328"/>
                    <a:pt x="0" y="148060"/>
                  </a:cubicBezTo>
                  <a:lnTo>
                    <a:pt x="0" y="148060"/>
                  </a:lnTo>
                  <a:cubicBezTo>
                    <a:pt x="0" y="108792"/>
                    <a:pt x="15599" y="71132"/>
                    <a:pt x="43366" y="43366"/>
                  </a:cubicBezTo>
                  <a:cubicBezTo>
                    <a:pt x="71132" y="15599"/>
                    <a:pt x="108792" y="0"/>
                    <a:pt x="148060" y="0"/>
                  </a:cubicBezTo>
                  <a:close/>
                </a:path>
              </a:pathLst>
            </a:custGeom>
            <a:solidFill>
              <a:srgbClr val="000000">
                <a:alpha val="0"/>
              </a:srgbClr>
            </a:solidFill>
            <a:ln w="104775" cap="rnd">
              <a:solidFill>
                <a:srgbClr val="1A70E2"/>
              </a:solidFill>
              <a:prstDash val="solid"/>
              <a:round/>
            </a:ln>
          </p:spPr>
          <p:txBody>
            <a:bodyPr/>
            <a:lstStyle/>
            <a:p>
              <a:endParaRPr lang="en-US"/>
            </a:p>
          </p:txBody>
        </p:sp>
        <p:sp>
          <p:nvSpPr>
            <p:cNvPr id="10" name="TextBox 10"/>
            <p:cNvSpPr txBox="1"/>
            <p:nvPr/>
          </p:nvSpPr>
          <p:spPr>
            <a:xfrm>
              <a:off x="0" y="-95250"/>
              <a:ext cx="835547" cy="391370"/>
            </a:xfrm>
            <a:prstGeom prst="rect">
              <a:avLst/>
            </a:prstGeom>
          </p:spPr>
          <p:txBody>
            <a:bodyPr lIns="50800" tIns="50800" rIns="50800" bIns="50800" rtlCol="0" anchor="ctr"/>
            <a:lstStyle/>
            <a:p>
              <a:pPr marL="0" lvl="0" indent="0" algn="ctr">
                <a:lnSpc>
                  <a:spcPts val="5599"/>
                </a:lnSpc>
                <a:spcBef>
                  <a:spcPct val="0"/>
                </a:spcBef>
              </a:pPr>
              <a:r>
                <a:rPr lang="en-US" sz="3999" b="1">
                  <a:solidFill>
                    <a:srgbClr val="F4F4F4"/>
                  </a:solidFill>
                  <a:latin typeface="Helios Extended Bold"/>
                  <a:ea typeface="Helios Extended Bold"/>
                  <a:cs typeface="Helios Extended Bold"/>
                  <a:sym typeface="Helios Extended Bold"/>
                </a:rPr>
                <a:t>4 out 5</a:t>
              </a:r>
            </a:p>
          </p:txBody>
        </p:sp>
      </p:grpSp>
      <p:grpSp>
        <p:nvGrpSpPr>
          <p:cNvPr id="11" name="Group 11"/>
          <p:cNvGrpSpPr/>
          <p:nvPr/>
        </p:nvGrpSpPr>
        <p:grpSpPr>
          <a:xfrm>
            <a:off x="9144000" y="5333803"/>
            <a:ext cx="3584580" cy="1124329"/>
            <a:chOff x="0" y="0"/>
            <a:chExt cx="944087" cy="296120"/>
          </a:xfrm>
        </p:grpSpPr>
        <p:sp>
          <p:nvSpPr>
            <p:cNvPr id="12" name="Freeform 12"/>
            <p:cNvSpPr/>
            <p:nvPr/>
          </p:nvSpPr>
          <p:spPr>
            <a:xfrm>
              <a:off x="0" y="0"/>
              <a:ext cx="944087" cy="296120"/>
            </a:xfrm>
            <a:custGeom>
              <a:avLst/>
              <a:gdLst/>
              <a:ahLst/>
              <a:cxnLst/>
              <a:rect l="l" t="t" r="r" b="b"/>
              <a:pathLst>
                <a:path w="944087" h="296120">
                  <a:moveTo>
                    <a:pt x="148060" y="0"/>
                  </a:moveTo>
                  <a:lnTo>
                    <a:pt x="796027" y="0"/>
                  </a:lnTo>
                  <a:cubicBezTo>
                    <a:pt x="835295" y="0"/>
                    <a:pt x="872955" y="15599"/>
                    <a:pt x="900721" y="43366"/>
                  </a:cubicBezTo>
                  <a:cubicBezTo>
                    <a:pt x="928488" y="71132"/>
                    <a:pt x="944087" y="108792"/>
                    <a:pt x="944087" y="148060"/>
                  </a:cubicBezTo>
                  <a:lnTo>
                    <a:pt x="944087" y="148060"/>
                  </a:lnTo>
                  <a:cubicBezTo>
                    <a:pt x="944087" y="187328"/>
                    <a:pt x="928488" y="224987"/>
                    <a:pt x="900721" y="252754"/>
                  </a:cubicBezTo>
                  <a:cubicBezTo>
                    <a:pt x="872955" y="280521"/>
                    <a:pt x="835295" y="296120"/>
                    <a:pt x="796027" y="296120"/>
                  </a:cubicBezTo>
                  <a:lnTo>
                    <a:pt x="148060" y="296120"/>
                  </a:lnTo>
                  <a:cubicBezTo>
                    <a:pt x="108792" y="296120"/>
                    <a:pt x="71132" y="280521"/>
                    <a:pt x="43366" y="252754"/>
                  </a:cubicBezTo>
                  <a:cubicBezTo>
                    <a:pt x="15599" y="224987"/>
                    <a:pt x="0" y="187328"/>
                    <a:pt x="0" y="148060"/>
                  </a:cubicBezTo>
                  <a:lnTo>
                    <a:pt x="0" y="148060"/>
                  </a:lnTo>
                  <a:cubicBezTo>
                    <a:pt x="0" y="108792"/>
                    <a:pt x="15599" y="71132"/>
                    <a:pt x="43366" y="43366"/>
                  </a:cubicBezTo>
                  <a:cubicBezTo>
                    <a:pt x="71132" y="15599"/>
                    <a:pt x="108792" y="0"/>
                    <a:pt x="148060" y="0"/>
                  </a:cubicBezTo>
                  <a:close/>
                </a:path>
              </a:pathLst>
            </a:custGeom>
            <a:solidFill>
              <a:srgbClr val="000000">
                <a:alpha val="0"/>
              </a:srgbClr>
            </a:solidFill>
            <a:ln w="104775" cap="rnd">
              <a:solidFill>
                <a:srgbClr val="1A70E2"/>
              </a:solidFill>
              <a:prstDash val="solid"/>
              <a:round/>
            </a:ln>
          </p:spPr>
          <p:txBody>
            <a:bodyPr/>
            <a:lstStyle/>
            <a:p>
              <a:endParaRPr lang="en-US"/>
            </a:p>
          </p:txBody>
        </p:sp>
        <p:sp>
          <p:nvSpPr>
            <p:cNvPr id="13" name="TextBox 13"/>
            <p:cNvSpPr txBox="1"/>
            <p:nvPr/>
          </p:nvSpPr>
          <p:spPr>
            <a:xfrm>
              <a:off x="0" y="-95250"/>
              <a:ext cx="944087" cy="391370"/>
            </a:xfrm>
            <a:prstGeom prst="rect">
              <a:avLst/>
            </a:prstGeom>
          </p:spPr>
          <p:txBody>
            <a:bodyPr lIns="50800" tIns="50800" rIns="50800" bIns="50800" rtlCol="0" anchor="ctr"/>
            <a:lstStyle/>
            <a:p>
              <a:pPr marL="0" lvl="0" indent="0" algn="ctr">
                <a:lnSpc>
                  <a:spcPts val="5599"/>
                </a:lnSpc>
                <a:spcBef>
                  <a:spcPct val="0"/>
                </a:spcBef>
              </a:pPr>
              <a:r>
                <a:rPr lang="en-US" sz="3999" b="1">
                  <a:solidFill>
                    <a:srgbClr val="F4F4F4"/>
                  </a:solidFill>
                  <a:latin typeface="Helios Extended Bold"/>
                  <a:ea typeface="Helios Extended Bold"/>
                  <a:cs typeface="Helios Extended Bold"/>
                  <a:sym typeface="Helios Extended Bold"/>
                </a:rPr>
                <a:t>21.5Million</a:t>
              </a:r>
            </a:p>
          </p:txBody>
        </p:sp>
      </p:grpSp>
      <p:sp>
        <p:nvSpPr>
          <p:cNvPr id="14" name="Freeform 14"/>
          <p:cNvSpPr/>
          <p:nvPr/>
        </p:nvSpPr>
        <p:spPr>
          <a:xfrm>
            <a:off x="2834" y="2627906"/>
            <a:ext cx="6174469" cy="6174469"/>
          </a:xfrm>
          <a:custGeom>
            <a:avLst/>
            <a:gdLst/>
            <a:ahLst/>
            <a:cxnLst/>
            <a:rect l="l" t="t" r="r" b="b"/>
            <a:pathLst>
              <a:path w="6174469" h="6174469">
                <a:moveTo>
                  <a:pt x="0" y="0"/>
                </a:moveTo>
                <a:lnTo>
                  <a:pt x="6174468" y="0"/>
                </a:lnTo>
                <a:lnTo>
                  <a:pt x="6174468" y="6174468"/>
                </a:lnTo>
                <a:lnTo>
                  <a:pt x="0" y="61744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2783574" y="2833335"/>
            <a:ext cx="6149867" cy="6149867"/>
          </a:xfrm>
          <a:custGeom>
            <a:avLst/>
            <a:gdLst/>
            <a:ahLst/>
            <a:cxnLst/>
            <a:rect l="l" t="t" r="r" b="b"/>
            <a:pathLst>
              <a:path w="6149867" h="6149867">
                <a:moveTo>
                  <a:pt x="0" y="0"/>
                </a:moveTo>
                <a:lnTo>
                  <a:pt x="6149867" y="0"/>
                </a:lnTo>
                <a:lnTo>
                  <a:pt x="6149867" y="6149867"/>
                </a:lnTo>
                <a:lnTo>
                  <a:pt x="0" y="61498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222251" y="6113120"/>
            <a:ext cx="1792529" cy="1792529"/>
          </a:xfrm>
          <a:custGeom>
            <a:avLst/>
            <a:gdLst/>
            <a:ahLst/>
            <a:cxnLst/>
            <a:rect l="l" t="t" r="r" b="b"/>
            <a:pathLst>
              <a:path w="1792529" h="1792529">
                <a:moveTo>
                  <a:pt x="0" y="0"/>
                </a:moveTo>
                <a:lnTo>
                  <a:pt x="1792529" y="0"/>
                </a:lnTo>
                <a:lnTo>
                  <a:pt x="1792529" y="1792529"/>
                </a:lnTo>
                <a:lnTo>
                  <a:pt x="0" y="17925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6822780" y="6047170"/>
            <a:ext cx="1348338" cy="1659493"/>
          </a:xfrm>
          <a:custGeom>
            <a:avLst/>
            <a:gdLst/>
            <a:ahLst/>
            <a:cxnLst/>
            <a:rect l="l" t="t" r="r" b="b"/>
            <a:pathLst>
              <a:path w="1348338" h="1659493">
                <a:moveTo>
                  <a:pt x="0" y="0"/>
                </a:moveTo>
                <a:lnTo>
                  <a:pt x="1348338" y="0"/>
                </a:lnTo>
                <a:lnTo>
                  <a:pt x="1348338" y="1659493"/>
                </a:lnTo>
                <a:lnTo>
                  <a:pt x="0" y="16594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TextBox 18"/>
          <p:cNvSpPr txBox="1"/>
          <p:nvPr/>
        </p:nvSpPr>
        <p:spPr>
          <a:xfrm>
            <a:off x="12938130" y="7897352"/>
            <a:ext cx="4845578" cy="1085850"/>
          </a:xfrm>
          <a:prstGeom prst="rect">
            <a:avLst/>
          </a:prstGeom>
        </p:spPr>
        <p:txBody>
          <a:bodyPr lIns="0" tIns="0" rIns="0" bIns="0" rtlCol="0" anchor="t">
            <a:spAutoFit/>
          </a:bodyPr>
          <a:lstStyle/>
          <a:p>
            <a:pPr marL="0" lvl="0" indent="0" algn="l">
              <a:lnSpc>
                <a:spcPts val="2879"/>
              </a:lnSpc>
            </a:pPr>
            <a:r>
              <a:rPr lang="en-US" sz="2400">
                <a:solidFill>
                  <a:srgbClr val="FDF9EF"/>
                </a:solidFill>
                <a:latin typeface="Be Vietnam"/>
                <a:ea typeface="Be Vietnam"/>
                <a:cs typeface="Be Vietnam"/>
                <a:sym typeface="Be Vietnam"/>
              </a:rPr>
              <a:t>Oregonians who need treatment for a substance use disorder do not receive it.</a:t>
            </a:r>
          </a:p>
        </p:txBody>
      </p:sp>
      <p:sp>
        <p:nvSpPr>
          <p:cNvPr id="19" name="TextBox 19"/>
          <p:cNvSpPr txBox="1"/>
          <p:nvPr/>
        </p:nvSpPr>
        <p:spPr>
          <a:xfrm>
            <a:off x="12938130" y="5523105"/>
            <a:ext cx="4845578" cy="723900"/>
          </a:xfrm>
          <a:prstGeom prst="rect">
            <a:avLst/>
          </a:prstGeom>
        </p:spPr>
        <p:txBody>
          <a:bodyPr lIns="0" tIns="0" rIns="0" bIns="0" rtlCol="0" anchor="t">
            <a:spAutoFit/>
          </a:bodyPr>
          <a:lstStyle/>
          <a:p>
            <a:pPr marL="0" lvl="0" indent="0" algn="l">
              <a:lnSpc>
                <a:spcPts val="2879"/>
              </a:lnSpc>
            </a:pPr>
            <a:r>
              <a:rPr lang="en-US" sz="2400">
                <a:solidFill>
                  <a:srgbClr val="FDF9EF"/>
                </a:solidFill>
                <a:latin typeface="Be Vietnam"/>
                <a:ea typeface="Be Vietnam"/>
                <a:cs typeface="Be Vietnam"/>
                <a:sym typeface="Be Vietnam"/>
              </a:rPr>
              <a:t>Adults in the United States have a co-occurring disorder.</a:t>
            </a:r>
          </a:p>
        </p:txBody>
      </p:sp>
      <p:sp>
        <p:nvSpPr>
          <p:cNvPr id="20" name="TextBox 20"/>
          <p:cNvSpPr txBox="1"/>
          <p:nvPr/>
        </p:nvSpPr>
        <p:spPr>
          <a:xfrm>
            <a:off x="12938130" y="6620813"/>
            <a:ext cx="5055128" cy="1085850"/>
          </a:xfrm>
          <a:prstGeom prst="rect">
            <a:avLst/>
          </a:prstGeom>
        </p:spPr>
        <p:txBody>
          <a:bodyPr lIns="0" tIns="0" rIns="0" bIns="0" rtlCol="0" anchor="t">
            <a:spAutoFit/>
          </a:bodyPr>
          <a:lstStyle/>
          <a:p>
            <a:pPr marL="0" lvl="0" indent="0" algn="l">
              <a:lnSpc>
                <a:spcPts val="2879"/>
              </a:lnSpc>
            </a:pPr>
            <a:r>
              <a:rPr lang="en-US" sz="2400">
                <a:solidFill>
                  <a:srgbClr val="FDF9EF"/>
                </a:solidFill>
                <a:latin typeface="Be Vietnam"/>
                <a:ea typeface="Be Vietnam"/>
                <a:cs typeface="Be Vietnam"/>
                <a:sym typeface="Be Vietnam"/>
              </a:rPr>
              <a:t>Only 6% of those with co-occurring disorders received integrated care.</a:t>
            </a:r>
          </a:p>
        </p:txBody>
      </p:sp>
      <p:sp>
        <p:nvSpPr>
          <p:cNvPr id="21" name="TextBox 21"/>
          <p:cNvSpPr txBox="1"/>
          <p:nvPr/>
        </p:nvSpPr>
        <p:spPr>
          <a:xfrm>
            <a:off x="383804" y="691511"/>
            <a:ext cx="9608492" cy="1873250"/>
          </a:xfrm>
          <a:prstGeom prst="rect">
            <a:avLst/>
          </a:prstGeom>
        </p:spPr>
        <p:txBody>
          <a:bodyPr lIns="0" tIns="0" rIns="0" bIns="0" rtlCol="0" anchor="t">
            <a:spAutoFit/>
          </a:bodyPr>
          <a:lstStyle/>
          <a:p>
            <a:pPr marL="0" lvl="0" indent="0" algn="ctr">
              <a:lnSpc>
                <a:spcPts val="7150"/>
              </a:lnSpc>
              <a:spcBef>
                <a:spcPct val="0"/>
              </a:spcBef>
            </a:pPr>
            <a:r>
              <a:rPr lang="en-US" sz="6500" b="1">
                <a:solidFill>
                  <a:srgbClr val="FDF9EF"/>
                </a:solidFill>
                <a:latin typeface="Helios Extended Bold"/>
                <a:ea typeface="Helios Extended Bold"/>
                <a:cs typeface="Helios Extended Bold"/>
                <a:sym typeface="Helios Extended Bold"/>
              </a:rPr>
              <a:t>An even better best practice... </a:t>
            </a:r>
          </a:p>
        </p:txBody>
      </p:sp>
      <p:sp>
        <p:nvSpPr>
          <p:cNvPr id="22" name="TextBox 22"/>
          <p:cNvSpPr txBox="1"/>
          <p:nvPr/>
        </p:nvSpPr>
        <p:spPr>
          <a:xfrm>
            <a:off x="8559433" y="665476"/>
            <a:ext cx="9778947" cy="1811020"/>
          </a:xfrm>
          <a:prstGeom prst="rect">
            <a:avLst/>
          </a:prstGeom>
        </p:spPr>
        <p:txBody>
          <a:bodyPr lIns="0" tIns="0" rIns="0" bIns="0" rtlCol="0" anchor="t">
            <a:spAutoFit/>
          </a:bodyPr>
          <a:lstStyle/>
          <a:p>
            <a:pPr marL="0" lvl="0" indent="0" algn="ctr">
              <a:lnSpc>
                <a:spcPts val="7279"/>
              </a:lnSpc>
              <a:spcBef>
                <a:spcPct val="0"/>
              </a:spcBef>
            </a:pPr>
            <a:r>
              <a:rPr lang="en-US" sz="5199" b="1">
                <a:solidFill>
                  <a:srgbClr val="F4F4F4"/>
                </a:solidFill>
                <a:latin typeface="Canva Sans Bold"/>
                <a:ea typeface="Canva Sans Bold"/>
                <a:cs typeface="Canva Sans Bold"/>
                <a:sym typeface="Canva Sans Bold"/>
              </a:rPr>
              <a:t>Integrated co-occurring treatment model</a:t>
            </a:r>
          </a:p>
        </p:txBody>
      </p:sp>
      <p:sp>
        <p:nvSpPr>
          <p:cNvPr id="23" name="TextBox 23"/>
          <p:cNvSpPr txBox="1"/>
          <p:nvPr/>
        </p:nvSpPr>
        <p:spPr>
          <a:xfrm rot="-2523941">
            <a:off x="169071" y="3416115"/>
            <a:ext cx="3407993" cy="1523542"/>
          </a:xfrm>
          <a:prstGeom prst="rect">
            <a:avLst/>
          </a:prstGeom>
        </p:spPr>
        <p:txBody>
          <a:bodyPr lIns="0" tIns="0" rIns="0" bIns="0" rtlCol="0" anchor="t">
            <a:spAutoFit/>
          </a:bodyPr>
          <a:lstStyle/>
          <a:p>
            <a:pPr marL="0" lvl="0" indent="0" algn="ctr">
              <a:lnSpc>
                <a:spcPts val="7279"/>
              </a:lnSpc>
              <a:spcBef>
                <a:spcPct val="0"/>
              </a:spcBef>
            </a:pPr>
            <a:r>
              <a:rPr lang="en-US" sz="5199" b="1" u="none" strike="noStrike">
                <a:solidFill>
                  <a:srgbClr val="EDEFF5"/>
                </a:solidFill>
                <a:latin typeface="Canva Sans Bold"/>
                <a:ea typeface="Canva Sans Bold"/>
                <a:cs typeface="Canva Sans Bold"/>
                <a:sym typeface="Canva Sans Bold"/>
              </a:rPr>
              <a:t>Addiction </a:t>
            </a:r>
          </a:p>
        </p:txBody>
      </p:sp>
      <p:sp>
        <p:nvSpPr>
          <p:cNvPr id="24" name="TextBox 24"/>
          <p:cNvSpPr txBox="1"/>
          <p:nvPr/>
        </p:nvSpPr>
        <p:spPr>
          <a:xfrm rot="2855528">
            <a:off x="5194151" y="3598758"/>
            <a:ext cx="4763304" cy="1745820"/>
          </a:xfrm>
          <a:prstGeom prst="rect">
            <a:avLst/>
          </a:prstGeom>
        </p:spPr>
        <p:txBody>
          <a:bodyPr lIns="0" tIns="0" rIns="0" bIns="0" rtlCol="0" anchor="t">
            <a:spAutoFit/>
          </a:bodyPr>
          <a:lstStyle/>
          <a:p>
            <a:pPr marL="0" lvl="0" indent="0" algn="ctr">
              <a:lnSpc>
                <a:spcPts val="7279"/>
              </a:lnSpc>
              <a:spcBef>
                <a:spcPct val="0"/>
              </a:spcBef>
            </a:pPr>
            <a:r>
              <a:rPr lang="en-US" sz="5199" b="1">
                <a:solidFill>
                  <a:srgbClr val="EDEFF5"/>
                </a:solidFill>
                <a:latin typeface="Canva Sans Bold"/>
                <a:ea typeface="Canva Sans Bold"/>
                <a:cs typeface="Canva Sans Bold"/>
                <a:sym typeface="Canva Sans Bold"/>
              </a:rPr>
              <a:t>Mental Health </a:t>
            </a:r>
          </a:p>
        </p:txBody>
      </p:sp>
      <p:sp>
        <p:nvSpPr>
          <p:cNvPr id="25" name="TextBox 25"/>
          <p:cNvSpPr txBox="1"/>
          <p:nvPr/>
        </p:nvSpPr>
        <p:spPr>
          <a:xfrm>
            <a:off x="3014780" y="4686300"/>
            <a:ext cx="3254065" cy="1811007"/>
          </a:xfrm>
          <a:prstGeom prst="rect">
            <a:avLst/>
          </a:prstGeom>
        </p:spPr>
        <p:txBody>
          <a:bodyPr lIns="0" tIns="0" rIns="0" bIns="0" rtlCol="0" anchor="t">
            <a:spAutoFit/>
          </a:bodyPr>
          <a:lstStyle/>
          <a:p>
            <a:pPr marL="0" lvl="0" indent="0" algn="ctr">
              <a:lnSpc>
                <a:spcPts val="7280"/>
              </a:lnSpc>
              <a:spcBef>
                <a:spcPct val="0"/>
              </a:spcBef>
            </a:pPr>
            <a:r>
              <a:rPr lang="en-US" sz="5200" b="1">
                <a:solidFill>
                  <a:srgbClr val="EDEFF5"/>
                </a:solidFill>
                <a:latin typeface="Canva Sans Bold"/>
                <a:ea typeface="Canva Sans Bold"/>
                <a:cs typeface="Canva Sans Bold"/>
                <a:sym typeface="Canva Sans Bold"/>
              </a:rPr>
              <a:t>Co-Occurring</a:t>
            </a:r>
            <a:r>
              <a:rPr lang="en-US" sz="5200" b="1">
                <a:solidFill>
                  <a:srgbClr val="000000"/>
                </a:solidFill>
                <a:latin typeface="Canva Sans Bold"/>
                <a:ea typeface="Canva Sans Bold"/>
                <a:cs typeface="Canva Sans Bold"/>
                <a:sym typeface="Canva Sans Bold"/>
              </a:rPr>
              <a:t> </a:t>
            </a:r>
          </a:p>
        </p:txBody>
      </p:sp>
      <p:sp>
        <p:nvSpPr>
          <p:cNvPr id="26" name="TextBox 26"/>
          <p:cNvSpPr txBox="1"/>
          <p:nvPr/>
        </p:nvSpPr>
        <p:spPr>
          <a:xfrm>
            <a:off x="9992295" y="2795235"/>
            <a:ext cx="6974827" cy="2072639"/>
          </a:xfrm>
          <a:prstGeom prst="rect">
            <a:avLst/>
          </a:prstGeom>
        </p:spPr>
        <p:txBody>
          <a:bodyPr lIns="0" tIns="0" rIns="0" bIns="0" rtlCol="0" anchor="t">
            <a:spAutoFit/>
          </a:bodyPr>
          <a:lstStyle/>
          <a:p>
            <a:pPr marL="0" lvl="0" indent="0" algn="l">
              <a:lnSpc>
                <a:spcPts val="3360"/>
              </a:lnSpc>
              <a:spcBef>
                <a:spcPct val="0"/>
              </a:spcBef>
            </a:pPr>
            <a:r>
              <a:rPr lang="en-US" sz="2400">
                <a:solidFill>
                  <a:srgbClr val="EDEFF5"/>
                </a:solidFill>
                <a:latin typeface="Canva Sans"/>
                <a:ea typeface="Canva Sans"/>
                <a:cs typeface="Canva Sans"/>
                <a:sym typeface="Canva Sans"/>
              </a:rPr>
              <a:t>Addresses multiple behavioral health disorders, such as substance use and mental health conditions, simultaneously within a single framework, rather than in separate, disconnected treatment plans.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Freeform 2"/>
          <p:cNvSpPr/>
          <p:nvPr/>
        </p:nvSpPr>
        <p:spPr>
          <a:xfrm rot="-10800000" flipV="1">
            <a:off x="10083288" y="0"/>
            <a:ext cx="8204711" cy="8573667"/>
          </a:xfrm>
          <a:custGeom>
            <a:avLst/>
            <a:gdLst/>
            <a:ahLst/>
            <a:cxnLst/>
            <a:rect l="l" t="t" r="r" b="b"/>
            <a:pathLst>
              <a:path w="8252155" h="8573667">
                <a:moveTo>
                  <a:pt x="0" y="8573667"/>
                </a:moveTo>
                <a:lnTo>
                  <a:pt x="8252154" y="8573667"/>
                </a:lnTo>
                <a:lnTo>
                  <a:pt x="8252154" y="0"/>
                </a:lnTo>
                <a:lnTo>
                  <a:pt x="0" y="0"/>
                </a:lnTo>
                <a:lnTo>
                  <a:pt x="0" y="857366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702303" y="330577"/>
            <a:ext cx="9556997" cy="9389750"/>
          </a:xfrm>
          <a:custGeom>
            <a:avLst/>
            <a:gdLst/>
            <a:ahLst/>
            <a:cxnLst/>
            <a:rect l="l" t="t" r="r" b="b"/>
            <a:pathLst>
              <a:path w="9556997" h="9389750">
                <a:moveTo>
                  <a:pt x="0" y="0"/>
                </a:moveTo>
                <a:lnTo>
                  <a:pt x="9556997" y="0"/>
                </a:lnTo>
                <a:lnTo>
                  <a:pt x="9556997" y="9389750"/>
                </a:lnTo>
                <a:lnTo>
                  <a:pt x="0" y="93897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430500" y="566105"/>
            <a:ext cx="1338943" cy="1338943"/>
          </a:xfrm>
          <a:custGeom>
            <a:avLst/>
            <a:gdLst/>
            <a:ahLst/>
            <a:cxnLst/>
            <a:rect l="l" t="t" r="r" b="b"/>
            <a:pathLst>
              <a:path w="1338943" h="1338943">
                <a:moveTo>
                  <a:pt x="0" y="0"/>
                </a:moveTo>
                <a:lnTo>
                  <a:pt x="1338943" y="0"/>
                </a:lnTo>
                <a:lnTo>
                  <a:pt x="1338943" y="1338943"/>
                </a:lnTo>
                <a:lnTo>
                  <a:pt x="0" y="13389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8119299" y="2447257"/>
            <a:ext cx="1544890" cy="1454127"/>
          </a:xfrm>
          <a:custGeom>
            <a:avLst/>
            <a:gdLst/>
            <a:ahLst/>
            <a:cxnLst/>
            <a:rect l="l" t="t" r="r" b="b"/>
            <a:pathLst>
              <a:path w="1544890" h="1454127">
                <a:moveTo>
                  <a:pt x="0" y="0"/>
                </a:moveTo>
                <a:lnTo>
                  <a:pt x="1544890" y="0"/>
                </a:lnTo>
                <a:lnTo>
                  <a:pt x="1544890" y="1454128"/>
                </a:lnTo>
                <a:lnTo>
                  <a:pt x="0" y="1454128"/>
                </a:lnTo>
                <a:lnTo>
                  <a:pt x="0" y="0"/>
                </a:lnTo>
                <a:close/>
              </a:path>
            </a:pathLst>
          </a:custGeom>
          <a:blipFill>
            <a:blip r:embed="rId8"/>
            <a:stretch>
              <a:fillRect/>
            </a:stretch>
          </a:blipFill>
        </p:spPr>
        <p:txBody>
          <a:bodyPr/>
          <a:lstStyle/>
          <a:p>
            <a:endParaRPr lang="en-US"/>
          </a:p>
        </p:txBody>
      </p:sp>
      <p:sp>
        <p:nvSpPr>
          <p:cNvPr id="6" name="Freeform 6"/>
          <p:cNvSpPr/>
          <p:nvPr/>
        </p:nvSpPr>
        <p:spPr>
          <a:xfrm>
            <a:off x="15359488" y="4320475"/>
            <a:ext cx="1409955" cy="1409955"/>
          </a:xfrm>
          <a:custGeom>
            <a:avLst/>
            <a:gdLst/>
            <a:ahLst/>
            <a:cxnLst/>
            <a:rect l="l" t="t" r="r" b="b"/>
            <a:pathLst>
              <a:path w="1409955" h="1409955">
                <a:moveTo>
                  <a:pt x="0" y="0"/>
                </a:moveTo>
                <a:lnTo>
                  <a:pt x="1409955" y="0"/>
                </a:lnTo>
                <a:lnTo>
                  <a:pt x="1409955" y="1409955"/>
                </a:lnTo>
                <a:lnTo>
                  <a:pt x="0" y="1409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8288376" y="6072448"/>
            <a:ext cx="1375812" cy="1606788"/>
          </a:xfrm>
          <a:custGeom>
            <a:avLst/>
            <a:gdLst/>
            <a:ahLst/>
            <a:cxnLst/>
            <a:rect l="l" t="t" r="r" b="b"/>
            <a:pathLst>
              <a:path w="1375812" h="1606788">
                <a:moveTo>
                  <a:pt x="0" y="0"/>
                </a:moveTo>
                <a:lnTo>
                  <a:pt x="1375813" y="0"/>
                </a:lnTo>
                <a:lnTo>
                  <a:pt x="1375813" y="1606788"/>
                </a:lnTo>
                <a:lnTo>
                  <a:pt x="0" y="16067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15430500" y="8055535"/>
            <a:ext cx="1528828" cy="1478793"/>
          </a:xfrm>
          <a:custGeom>
            <a:avLst/>
            <a:gdLst/>
            <a:ahLst/>
            <a:cxnLst/>
            <a:rect l="l" t="t" r="r" b="b"/>
            <a:pathLst>
              <a:path w="1528828" h="1478793">
                <a:moveTo>
                  <a:pt x="0" y="0"/>
                </a:moveTo>
                <a:lnTo>
                  <a:pt x="1528828" y="0"/>
                </a:lnTo>
                <a:lnTo>
                  <a:pt x="1528828" y="1478793"/>
                </a:lnTo>
                <a:lnTo>
                  <a:pt x="0" y="147879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1421240" y="7838901"/>
            <a:ext cx="2410056" cy="1545448"/>
          </a:xfrm>
          <a:custGeom>
            <a:avLst/>
            <a:gdLst/>
            <a:ahLst/>
            <a:cxnLst/>
            <a:rect l="l" t="t" r="r" b="b"/>
            <a:pathLst>
              <a:path w="2410056" h="1545448">
                <a:moveTo>
                  <a:pt x="0" y="0"/>
                </a:moveTo>
                <a:lnTo>
                  <a:pt x="2410055" y="0"/>
                </a:lnTo>
                <a:lnTo>
                  <a:pt x="2410055" y="1545448"/>
                </a:lnTo>
                <a:lnTo>
                  <a:pt x="0" y="154544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4893864" y="7812697"/>
            <a:ext cx="2022473" cy="1721630"/>
          </a:xfrm>
          <a:custGeom>
            <a:avLst/>
            <a:gdLst/>
            <a:ahLst/>
            <a:cxnLst/>
            <a:rect l="l" t="t" r="r" b="b"/>
            <a:pathLst>
              <a:path w="2022473" h="1721630">
                <a:moveTo>
                  <a:pt x="0" y="0"/>
                </a:moveTo>
                <a:lnTo>
                  <a:pt x="2022474" y="0"/>
                </a:lnTo>
                <a:lnTo>
                  <a:pt x="2022474" y="1721631"/>
                </a:lnTo>
                <a:lnTo>
                  <a:pt x="0" y="17216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1" name="Freeform 11"/>
          <p:cNvSpPr/>
          <p:nvPr/>
        </p:nvSpPr>
        <p:spPr>
          <a:xfrm>
            <a:off x="2898261" y="5502972"/>
            <a:ext cx="1866068" cy="2069229"/>
          </a:xfrm>
          <a:custGeom>
            <a:avLst/>
            <a:gdLst/>
            <a:ahLst/>
            <a:cxnLst/>
            <a:rect l="l" t="t" r="r" b="b"/>
            <a:pathLst>
              <a:path w="1866068" h="2069229">
                <a:moveTo>
                  <a:pt x="0" y="0"/>
                </a:moveTo>
                <a:lnTo>
                  <a:pt x="1866069" y="0"/>
                </a:lnTo>
                <a:lnTo>
                  <a:pt x="1866069" y="2069229"/>
                </a:lnTo>
                <a:lnTo>
                  <a:pt x="0" y="206922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2" name="TextBox 12"/>
          <p:cNvSpPr txBox="1"/>
          <p:nvPr/>
        </p:nvSpPr>
        <p:spPr>
          <a:xfrm>
            <a:off x="9701812" y="4490782"/>
            <a:ext cx="3740348" cy="1012190"/>
          </a:xfrm>
          <a:prstGeom prst="rect">
            <a:avLst/>
          </a:prstGeom>
        </p:spPr>
        <p:txBody>
          <a:bodyPr lIns="0" tIns="0" rIns="0" bIns="0" rtlCol="0" anchor="t">
            <a:spAutoFit/>
          </a:bodyPr>
          <a:lstStyle/>
          <a:p>
            <a:pPr algn="ctr">
              <a:lnSpc>
                <a:spcPts val="4060"/>
              </a:lnSpc>
            </a:pPr>
            <a:r>
              <a:rPr lang="en-US" sz="2900" b="1">
                <a:solidFill>
                  <a:srgbClr val="EDEFF5"/>
                </a:solidFill>
                <a:latin typeface="Be Vietnam Ultra-Bold"/>
                <a:ea typeface="Be Vietnam Ultra-Bold"/>
                <a:cs typeface="Be Vietnam Ultra-Bold"/>
                <a:sym typeface="Be Vietnam Ultra-Bold"/>
              </a:rPr>
              <a:t>Intensive Outpatient </a:t>
            </a:r>
          </a:p>
          <a:p>
            <a:pPr algn="ctr">
              <a:lnSpc>
                <a:spcPts val="4060"/>
              </a:lnSpc>
            </a:pPr>
            <a:r>
              <a:rPr lang="en-US" sz="2900" b="1">
                <a:solidFill>
                  <a:srgbClr val="EDEFF5"/>
                </a:solidFill>
                <a:latin typeface="Be Vietnam Ultra-Bold"/>
                <a:ea typeface="Be Vietnam Ultra-Bold"/>
                <a:cs typeface="Be Vietnam Ultra-Bold"/>
                <a:sym typeface="Be Vietnam Ultra-Bold"/>
              </a:rPr>
              <a:t>LOC 2.1</a:t>
            </a:r>
          </a:p>
        </p:txBody>
      </p:sp>
      <p:sp>
        <p:nvSpPr>
          <p:cNvPr id="13" name="TextBox 13"/>
          <p:cNvSpPr txBox="1"/>
          <p:nvPr/>
        </p:nvSpPr>
        <p:spPr>
          <a:xfrm>
            <a:off x="12460907" y="6341172"/>
            <a:ext cx="2037755" cy="1012190"/>
          </a:xfrm>
          <a:prstGeom prst="rect">
            <a:avLst/>
          </a:prstGeom>
        </p:spPr>
        <p:txBody>
          <a:bodyPr lIns="0" tIns="0" rIns="0" bIns="0" rtlCol="0" anchor="t">
            <a:spAutoFit/>
          </a:bodyPr>
          <a:lstStyle/>
          <a:p>
            <a:pPr algn="ctr">
              <a:lnSpc>
                <a:spcPts val="4060"/>
              </a:lnSpc>
            </a:pPr>
            <a:r>
              <a:rPr lang="en-US" sz="2900" b="1">
                <a:solidFill>
                  <a:srgbClr val="EDEFF5"/>
                </a:solidFill>
                <a:latin typeface="Be Vietnam Ultra-Bold"/>
                <a:ea typeface="Be Vietnam Ultra-Bold"/>
                <a:cs typeface="Be Vietnam Ultra-Bold"/>
                <a:sym typeface="Be Vietnam Ultra-Bold"/>
              </a:rPr>
              <a:t>Outpatient </a:t>
            </a:r>
          </a:p>
          <a:p>
            <a:pPr marL="0" lvl="0" indent="0" algn="ctr">
              <a:lnSpc>
                <a:spcPts val="4060"/>
              </a:lnSpc>
              <a:spcBef>
                <a:spcPct val="0"/>
              </a:spcBef>
            </a:pPr>
            <a:r>
              <a:rPr lang="en-US" sz="2900" b="1">
                <a:solidFill>
                  <a:srgbClr val="EDEFF5"/>
                </a:solidFill>
                <a:latin typeface="Be Vietnam Ultra-Bold"/>
                <a:ea typeface="Be Vietnam Ultra-Bold"/>
                <a:cs typeface="Be Vietnam Ultra-Bold"/>
                <a:sym typeface="Be Vietnam Ultra-Bold"/>
              </a:rPr>
              <a:t>LOC 1</a:t>
            </a:r>
          </a:p>
        </p:txBody>
      </p:sp>
      <p:sp>
        <p:nvSpPr>
          <p:cNvPr id="14" name="TextBox 14"/>
          <p:cNvSpPr txBox="1"/>
          <p:nvPr/>
        </p:nvSpPr>
        <p:spPr>
          <a:xfrm>
            <a:off x="11580202" y="2639651"/>
            <a:ext cx="3016330" cy="1012190"/>
          </a:xfrm>
          <a:prstGeom prst="rect">
            <a:avLst/>
          </a:prstGeom>
        </p:spPr>
        <p:txBody>
          <a:bodyPr lIns="0" tIns="0" rIns="0" bIns="0" rtlCol="0" anchor="t">
            <a:spAutoFit/>
          </a:bodyPr>
          <a:lstStyle/>
          <a:p>
            <a:pPr algn="ctr">
              <a:lnSpc>
                <a:spcPts val="4060"/>
              </a:lnSpc>
            </a:pPr>
            <a:r>
              <a:rPr lang="en-US" sz="2900" b="1">
                <a:solidFill>
                  <a:srgbClr val="EDEFF5"/>
                </a:solidFill>
                <a:latin typeface="Be Vietnam Ultra-Bold"/>
                <a:ea typeface="Be Vietnam Ultra-Bold"/>
                <a:cs typeface="Be Vietnam Ultra-Bold"/>
                <a:sym typeface="Be Vietnam Ultra-Bold"/>
              </a:rPr>
              <a:t>Residential Care </a:t>
            </a:r>
          </a:p>
          <a:p>
            <a:pPr marL="0" lvl="0" indent="0" algn="ctr">
              <a:lnSpc>
                <a:spcPts val="4060"/>
              </a:lnSpc>
              <a:spcBef>
                <a:spcPct val="0"/>
              </a:spcBef>
            </a:pPr>
            <a:r>
              <a:rPr lang="en-US" sz="2900" b="1">
                <a:solidFill>
                  <a:srgbClr val="EDEFF5"/>
                </a:solidFill>
                <a:latin typeface="Be Vietnam Ultra-Bold"/>
                <a:ea typeface="Be Vietnam Ultra-Bold"/>
                <a:cs typeface="Be Vietnam Ultra-Bold"/>
                <a:sym typeface="Be Vietnam Ultra-Bold"/>
              </a:rPr>
              <a:t>3.1 LOC </a:t>
            </a:r>
          </a:p>
        </p:txBody>
      </p:sp>
      <p:sp>
        <p:nvSpPr>
          <p:cNvPr id="15" name="TextBox 15"/>
          <p:cNvSpPr txBox="1"/>
          <p:nvPr/>
        </p:nvSpPr>
        <p:spPr>
          <a:xfrm>
            <a:off x="7859724" y="508955"/>
            <a:ext cx="7030471" cy="1508759"/>
          </a:xfrm>
          <a:prstGeom prst="rect">
            <a:avLst/>
          </a:prstGeom>
        </p:spPr>
        <p:txBody>
          <a:bodyPr lIns="0" tIns="0" rIns="0" bIns="0" rtlCol="0" anchor="t">
            <a:spAutoFit/>
          </a:bodyPr>
          <a:lstStyle/>
          <a:p>
            <a:pPr algn="ctr">
              <a:lnSpc>
                <a:spcPts val="4060"/>
              </a:lnSpc>
            </a:pPr>
            <a:r>
              <a:rPr lang="en-US" sz="2900" b="1">
                <a:solidFill>
                  <a:srgbClr val="EDEFF5"/>
                </a:solidFill>
                <a:latin typeface="Be Vietnam Ultra-Bold"/>
                <a:ea typeface="Be Vietnam Ultra-Bold"/>
                <a:cs typeface="Be Vietnam Ultra-Bold"/>
                <a:sym typeface="Be Vietnam Ultra-Bold"/>
              </a:rPr>
              <a:t>Medically Managed Withdrawal (Detox) </a:t>
            </a:r>
          </a:p>
          <a:p>
            <a:pPr marL="0" lvl="0" indent="0" algn="ctr">
              <a:lnSpc>
                <a:spcPts val="3920"/>
              </a:lnSpc>
              <a:spcBef>
                <a:spcPct val="0"/>
              </a:spcBef>
            </a:pPr>
            <a:r>
              <a:rPr lang="en-US" sz="2800" b="1">
                <a:solidFill>
                  <a:srgbClr val="EDEFF5"/>
                </a:solidFill>
                <a:latin typeface="Be Vietnam Ultra-Bold"/>
                <a:ea typeface="Be Vietnam Ultra-Bold"/>
                <a:cs typeface="Be Vietnam Ultra-Bold"/>
                <a:sym typeface="Be Vietnam Ultra-Bold"/>
              </a:rPr>
              <a:t>LOC  3.7</a:t>
            </a:r>
          </a:p>
        </p:txBody>
      </p:sp>
      <p:sp>
        <p:nvSpPr>
          <p:cNvPr id="16" name="TextBox 16"/>
          <p:cNvSpPr txBox="1"/>
          <p:nvPr/>
        </p:nvSpPr>
        <p:spPr>
          <a:xfrm>
            <a:off x="9549472" y="8517436"/>
            <a:ext cx="3866555" cy="497840"/>
          </a:xfrm>
          <a:prstGeom prst="rect">
            <a:avLst/>
          </a:prstGeom>
        </p:spPr>
        <p:txBody>
          <a:bodyPr lIns="0" tIns="0" rIns="0" bIns="0" rtlCol="0" anchor="t">
            <a:spAutoFit/>
          </a:bodyPr>
          <a:lstStyle/>
          <a:p>
            <a:pPr marL="0" lvl="0" indent="0" algn="ctr">
              <a:lnSpc>
                <a:spcPts val="4060"/>
              </a:lnSpc>
              <a:spcBef>
                <a:spcPct val="0"/>
              </a:spcBef>
            </a:pPr>
            <a:r>
              <a:rPr lang="en-US" sz="2900" b="1">
                <a:solidFill>
                  <a:srgbClr val="EDEFF5"/>
                </a:solidFill>
                <a:latin typeface="Be Vietnam Ultra-Bold"/>
                <a:ea typeface="Be Vietnam Ultra-Bold"/>
                <a:cs typeface="Be Vietnam Ultra-Bold"/>
                <a:sym typeface="Be Vietnam Ultra-Bold"/>
              </a:rPr>
              <a:t>Recovery Residences  </a:t>
            </a:r>
          </a:p>
        </p:txBody>
      </p:sp>
      <p:sp>
        <p:nvSpPr>
          <p:cNvPr id="17" name="TextBox 17"/>
          <p:cNvSpPr txBox="1"/>
          <p:nvPr/>
        </p:nvSpPr>
        <p:spPr>
          <a:xfrm>
            <a:off x="1028700" y="252037"/>
            <a:ext cx="5887638" cy="2195220"/>
          </a:xfrm>
          <a:prstGeom prst="rect">
            <a:avLst/>
          </a:prstGeom>
        </p:spPr>
        <p:txBody>
          <a:bodyPr lIns="0" tIns="0" rIns="0" bIns="0" rtlCol="0" anchor="t">
            <a:spAutoFit/>
          </a:bodyPr>
          <a:lstStyle/>
          <a:p>
            <a:pPr algn="ctr">
              <a:lnSpc>
                <a:spcPts val="8659"/>
              </a:lnSpc>
            </a:pPr>
            <a:r>
              <a:rPr lang="en-US" sz="6185" b="1">
                <a:solidFill>
                  <a:srgbClr val="EDEFF5"/>
                </a:solidFill>
                <a:latin typeface="Helios Extended Bold"/>
                <a:ea typeface="Helios Extended Bold"/>
                <a:cs typeface="Helios Extended Bold"/>
                <a:sym typeface="Helios Extended Bold"/>
              </a:rPr>
              <a:t>Bridgeway’s COC</a:t>
            </a:r>
          </a:p>
        </p:txBody>
      </p:sp>
      <p:sp>
        <p:nvSpPr>
          <p:cNvPr id="18" name="TextBox 18"/>
          <p:cNvSpPr txBox="1"/>
          <p:nvPr/>
        </p:nvSpPr>
        <p:spPr>
          <a:xfrm>
            <a:off x="1028700" y="2644837"/>
            <a:ext cx="6254503" cy="2380615"/>
          </a:xfrm>
          <a:prstGeom prst="rect">
            <a:avLst/>
          </a:prstGeom>
        </p:spPr>
        <p:txBody>
          <a:bodyPr lIns="0" tIns="0" rIns="0" bIns="0" rtlCol="0" anchor="t">
            <a:spAutoFit/>
          </a:bodyPr>
          <a:lstStyle/>
          <a:p>
            <a:pPr algn="l">
              <a:lnSpc>
                <a:spcPts val="4759"/>
              </a:lnSpc>
            </a:pPr>
            <a:r>
              <a:rPr lang="en-US" sz="3399">
                <a:solidFill>
                  <a:srgbClr val="FFFFFF"/>
                </a:solidFill>
                <a:latin typeface="Canva Sans"/>
                <a:ea typeface="Canva Sans"/>
                <a:cs typeface="Canva Sans"/>
                <a:sym typeface="Canva Sans"/>
              </a:rPr>
              <a:t>We also offer : </a:t>
            </a:r>
          </a:p>
          <a:p>
            <a:pPr marL="734059" lvl="1" indent="-367030" algn="just">
              <a:lnSpc>
                <a:spcPts val="4759"/>
              </a:lnSpc>
              <a:buFont typeface="Arial"/>
              <a:buChar char="•"/>
            </a:pPr>
            <a:r>
              <a:rPr lang="en-US" sz="3399">
                <a:solidFill>
                  <a:srgbClr val="FFFFFF"/>
                </a:solidFill>
                <a:latin typeface="Canva Sans"/>
                <a:ea typeface="Canva Sans"/>
                <a:cs typeface="Canva Sans"/>
                <a:sym typeface="Canva Sans"/>
              </a:rPr>
              <a:t>Primary Care </a:t>
            </a:r>
          </a:p>
          <a:p>
            <a:pPr marL="734059" lvl="1" indent="-367030" algn="l">
              <a:lnSpc>
                <a:spcPts val="4759"/>
              </a:lnSpc>
              <a:buFont typeface="Arial"/>
              <a:buChar char="•"/>
            </a:pPr>
            <a:r>
              <a:rPr lang="en-US" sz="3399">
                <a:solidFill>
                  <a:srgbClr val="FFFFFF"/>
                </a:solidFill>
                <a:latin typeface="Canva Sans"/>
                <a:ea typeface="Canva Sans"/>
                <a:cs typeface="Canva Sans"/>
                <a:sym typeface="Canva Sans"/>
              </a:rPr>
              <a:t>Dental Care</a:t>
            </a:r>
          </a:p>
          <a:p>
            <a:pPr marL="734059" lvl="1" indent="-367030" algn="l">
              <a:lnSpc>
                <a:spcPts val="4759"/>
              </a:lnSpc>
              <a:buFont typeface="Arial"/>
              <a:buChar char="•"/>
            </a:pPr>
            <a:r>
              <a:rPr lang="en-US" sz="3399">
                <a:solidFill>
                  <a:srgbClr val="FFFFFF"/>
                </a:solidFill>
                <a:latin typeface="Canva Sans"/>
                <a:ea typeface="Canva Sans"/>
                <a:cs typeface="Canva Sans"/>
                <a:sym typeface="Canva Sans"/>
              </a:rPr>
              <a:t>Mental/Co-occurring Care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Freeform 2"/>
          <p:cNvSpPr/>
          <p:nvPr/>
        </p:nvSpPr>
        <p:spPr>
          <a:xfrm flipV="1">
            <a:off x="0" y="3376703"/>
            <a:ext cx="6822780" cy="6910297"/>
          </a:xfrm>
          <a:custGeom>
            <a:avLst/>
            <a:gdLst/>
            <a:ahLst/>
            <a:cxnLst/>
            <a:rect l="l" t="t" r="r" b="b"/>
            <a:pathLst>
              <a:path w="6992911" h="7265362">
                <a:moveTo>
                  <a:pt x="0" y="7265362"/>
                </a:moveTo>
                <a:lnTo>
                  <a:pt x="6992911" y="7265362"/>
                </a:lnTo>
                <a:lnTo>
                  <a:pt x="6992911" y="0"/>
                </a:lnTo>
                <a:lnTo>
                  <a:pt x="0" y="0"/>
                </a:lnTo>
                <a:lnTo>
                  <a:pt x="0" y="726536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03614" y="615172"/>
            <a:ext cx="9854276" cy="7957328"/>
          </a:xfrm>
          <a:custGeom>
            <a:avLst/>
            <a:gdLst/>
            <a:ahLst/>
            <a:cxnLst/>
            <a:rect l="l" t="t" r="r" b="b"/>
            <a:pathLst>
              <a:path w="9854276" h="7957328">
                <a:moveTo>
                  <a:pt x="0" y="0"/>
                </a:moveTo>
                <a:lnTo>
                  <a:pt x="9854276" y="0"/>
                </a:lnTo>
                <a:lnTo>
                  <a:pt x="9854276" y="7957328"/>
                </a:lnTo>
                <a:lnTo>
                  <a:pt x="0" y="79573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204913" y="5519329"/>
            <a:ext cx="3782244" cy="4075207"/>
          </a:xfrm>
          <a:custGeom>
            <a:avLst/>
            <a:gdLst/>
            <a:ahLst/>
            <a:cxnLst/>
            <a:rect l="l" t="t" r="r" b="b"/>
            <a:pathLst>
              <a:path w="3782244" h="4075207">
                <a:moveTo>
                  <a:pt x="0" y="0"/>
                </a:moveTo>
                <a:lnTo>
                  <a:pt x="3782244" y="0"/>
                </a:lnTo>
                <a:lnTo>
                  <a:pt x="3782244" y="4075207"/>
                </a:lnTo>
                <a:lnTo>
                  <a:pt x="0" y="4075207"/>
                </a:lnTo>
                <a:lnTo>
                  <a:pt x="0" y="0"/>
                </a:lnTo>
                <a:close/>
              </a:path>
            </a:pathLst>
          </a:custGeom>
          <a:blipFill>
            <a:blip r:embed="rId6"/>
            <a:stretch>
              <a:fillRect t="-3462" b="-3462"/>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1EB97B9F69D488AF38371983CB60A" ma:contentTypeVersion="2" ma:contentTypeDescription="Create a new document." ma:contentTypeScope="" ma:versionID="8e04abcb28cf5030d1b13a5ead415122">
  <xsd:schema xmlns:xsd="http://www.w3.org/2001/XMLSchema" xmlns:xs="http://www.w3.org/2001/XMLSchema" xmlns:p="http://schemas.microsoft.com/office/2006/metadata/properties" xmlns:ns1="http://schemas.microsoft.com/sharepoint/v3" xmlns:ns2="08d71340-58a7-491d-8444-bb3b1cdcb25d" targetNamespace="http://schemas.microsoft.com/office/2006/metadata/properties" ma:root="true" ma:fieldsID="f971345639495007fffcfbf847f9847b" ns1:_="" ns2:_="">
    <xsd:import namespace="http://schemas.microsoft.com/sharepoint/v3"/>
    <xsd:import namespace="08d71340-58a7-491d-8444-bb3b1cdcb25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d71340-58a7-491d-8444-bb3b1cdcb2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F4266F-A5A1-48E1-8588-D5B32E5230D1}"/>
</file>

<file path=customXml/itemProps2.xml><?xml version="1.0" encoding="utf-8"?>
<ds:datastoreItem xmlns:ds="http://schemas.openxmlformats.org/officeDocument/2006/customXml" ds:itemID="{EAEEAC07-EC49-4E2D-8E60-3CFAF1BB5440}"/>
</file>

<file path=customXml/itemProps3.xml><?xml version="1.0" encoding="utf-8"?>
<ds:datastoreItem xmlns:ds="http://schemas.openxmlformats.org/officeDocument/2006/customXml" ds:itemID="{FCFC68A9-75F5-4767-909E-5084280C5B0F}"/>
</file>

<file path=docProps/app.xml><?xml version="1.0" encoding="utf-8"?>
<Properties xmlns="http://schemas.openxmlformats.org/officeDocument/2006/extended-properties" xmlns:vt="http://schemas.openxmlformats.org/officeDocument/2006/docPropsVTypes">
  <TotalTime>6</TotalTime>
  <Words>421</Words>
  <Application>Microsoft Office PowerPoint</Application>
  <PresentationFormat>Custom</PresentationFormat>
  <Paragraphs>48</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Be Vietnam</vt:lpstr>
      <vt:lpstr>Arial</vt:lpstr>
      <vt:lpstr>Helios Extended Bold</vt:lpstr>
      <vt:lpstr>Canva Sans Bold</vt:lpstr>
      <vt:lpstr>Be Vietnam Ultra-Bold</vt:lpstr>
      <vt:lpstr>Helios Extended</vt:lpstr>
      <vt:lpstr>Calibri</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BHTC Presentation </dc:title>
  <cp:lastModifiedBy>BAKER Amy * GOV</cp:lastModifiedBy>
  <cp:revision>2</cp:revision>
  <dcterms:created xsi:type="dcterms:W3CDTF">2006-08-16T00:00:00Z</dcterms:created>
  <dcterms:modified xsi:type="dcterms:W3CDTF">2025-09-25T15:06:57Z</dcterms:modified>
  <dc:identifier>DAGzvek98vI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0x01010041E1EB97B9F69D488AF38371983CB60A</vt:lpwstr>
  </property>
</Properties>
</file>