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notesMasters/notesMaster1.xml" ContentType="application/vnd.openxmlformats-officedocument.presentationml.notesMaster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theme/theme2.xml" ContentType="application/vnd.openxmlformats-officedocument.theme+xml"/>
  <Override PartName="/ppt/theme/theme1.xml" ContentType="application/vnd.openxmlformats-officedocument.theme+xml"/>
  <Override PartName="/ppt/diagrams/drawing2.xml" ContentType="application/vnd.ms-office.drawingml.diagramDrawing+xml"/>
  <Override PartName="/ppt/diagrams/colors2.xml" ContentType="application/vnd.openxmlformats-officedocument.drawingml.diagramColor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2" r:id="rId3"/>
    <p:sldId id="291" r:id="rId4"/>
    <p:sldId id="299" r:id="rId5"/>
    <p:sldId id="310" r:id="rId6"/>
    <p:sldId id="287" r:id="rId7"/>
    <p:sldId id="300" r:id="rId8"/>
    <p:sldId id="308" r:id="rId9"/>
    <p:sldId id="301" r:id="rId10"/>
    <p:sldId id="302" r:id="rId11"/>
    <p:sldId id="309" r:id="rId12"/>
    <p:sldId id="305" r:id="rId13"/>
    <p:sldId id="306" r:id="rId14"/>
    <p:sldId id="307" r:id="rId15"/>
    <p:sldId id="296" r:id="rId16"/>
    <p:sldId id="31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9" autoAdjust="0"/>
    <p:restoredTop sz="86998" autoAdjust="0"/>
  </p:normalViewPr>
  <p:slideViewPr>
    <p:cSldViewPr snapToGrid="0">
      <p:cViewPr varScale="1">
        <p:scale>
          <a:sx n="105" d="100"/>
          <a:sy n="105" d="100"/>
        </p:scale>
        <p:origin x="112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1DC32E-D5F1-4570-A501-4EDD1A5E543D}" type="doc">
      <dgm:prSet loTypeId="urn:microsoft.com/office/officeart/2018/2/layout/IconLabel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779DD7C3-4403-479F-8A5E-958CC189D07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>
              <a:solidFill>
                <a:schemeClr val="bg1"/>
              </a:solidFill>
            </a:rPr>
            <a:t>Creating transparency and predictability in the permitting process </a:t>
          </a:r>
        </a:p>
      </dgm:t>
    </dgm:pt>
    <dgm:pt modelId="{C27D00EB-610D-4182-AC21-D6A96BB59F64}" type="parTrans" cxnId="{9145AA99-DB51-4187-80B3-3349F9180DA7}">
      <dgm:prSet/>
      <dgm:spPr/>
      <dgm:t>
        <a:bodyPr/>
        <a:lstStyle/>
        <a:p>
          <a:endParaRPr lang="en-US" sz="2400"/>
        </a:p>
      </dgm:t>
    </dgm:pt>
    <dgm:pt modelId="{3356897C-71D6-48B1-9115-F43D27880368}" type="sibTrans" cxnId="{9145AA99-DB51-4187-80B3-3349F9180DA7}">
      <dgm:prSet/>
      <dgm:spPr/>
      <dgm:t>
        <a:bodyPr/>
        <a:lstStyle/>
        <a:p>
          <a:endParaRPr lang="en-US" sz="2400"/>
        </a:p>
      </dgm:t>
    </dgm:pt>
    <dgm:pt modelId="{DA45AAD8-815E-4C77-B939-4D40E7D3D70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>
              <a:solidFill>
                <a:schemeClr val="bg1"/>
              </a:solidFill>
            </a:rPr>
            <a:t>Providing a single point of contact for qualified projects</a:t>
          </a:r>
        </a:p>
      </dgm:t>
    </dgm:pt>
    <dgm:pt modelId="{2F2B16A1-E327-40C8-9C33-C2F3F371C00A}" type="parTrans" cxnId="{FBC24F66-B19A-47A6-8CB3-5FC3E841DDA5}">
      <dgm:prSet/>
      <dgm:spPr/>
      <dgm:t>
        <a:bodyPr/>
        <a:lstStyle/>
        <a:p>
          <a:endParaRPr lang="en-US" sz="2400"/>
        </a:p>
      </dgm:t>
    </dgm:pt>
    <dgm:pt modelId="{B73C3BBD-8FBE-47BD-94CA-1E38F04F7F2D}" type="sibTrans" cxnId="{FBC24F66-B19A-47A6-8CB3-5FC3E841DDA5}">
      <dgm:prSet/>
      <dgm:spPr/>
      <dgm:t>
        <a:bodyPr/>
        <a:lstStyle/>
        <a:p>
          <a:endParaRPr lang="en-US" sz="2400"/>
        </a:p>
      </dgm:t>
    </dgm:pt>
    <dgm:pt modelId="{AA570156-8BD2-4A54-9F3B-CD9E4E95B87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>
              <a:solidFill>
                <a:schemeClr val="bg1"/>
              </a:solidFill>
            </a:rPr>
            <a:t>Developing clear timelines for all parties in the permitting process</a:t>
          </a:r>
        </a:p>
      </dgm:t>
    </dgm:pt>
    <dgm:pt modelId="{F98214AC-3B01-436D-8572-6D19F4AD12EE}" type="parTrans" cxnId="{6E9BDAF9-3C18-4283-B87B-C34D611EF8AE}">
      <dgm:prSet/>
      <dgm:spPr/>
      <dgm:t>
        <a:bodyPr/>
        <a:lstStyle/>
        <a:p>
          <a:endParaRPr lang="en-US" sz="2400"/>
        </a:p>
      </dgm:t>
    </dgm:pt>
    <dgm:pt modelId="{6337A45B-F3EC-42BC-AB8D-A8C00C67B96E}" type="sibTrans" cxnId="{6E9BDAF9-3C18-4283-B87B-C34D611EF8AE}">
      <dgm:prSet/>
      <dgm:spPr/>
      <dgm:t>
        <a:bodyPr/>
        <a:lstStyle/>
        <a:p>
          <a:endParaRPr lang="en-US" sz="2400"/>
        </a:p>
      </dgm:t>
    </dgm:pt>
    <dgm:pt modelId="{D31880C4-791C-483C-9A79-ED66541A29A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>
              <a:solidFill>
                <a:schemeClr val="bg1"/>
              </a:solidFill>
            </a:rPr>
            <a:t>Establishing accountability measures </a:t>
          </a:r>
        </a:p>
      </dgm:t>
    </dgm:pt>
    <dgm:pt modelId="{516F3125-B01F-4017-8AA6-710CABC2AD99}" type="parTrans" cxnId="{67E3353E-52C6-474D-A1F0-0F281367A8D7}">
      <dgm:prSet/>
      <dgm:spPr/>
      <dgm:t>
        <a:bodyPr/>
        <a:lstStyle/>
        <a:p>
          <a:endParaRPr lang="en-US" sz="2400"/>
        </a:p>
      </dgm:t>
    </dgm:pt>
    <dgm:pt modelId="{F082910C-9906-42B2-BF4C-9F02E8FF744D}" type="sibTrans" cxnId="{67E3353E-52C6-474D-A1F0-0F281367A8D7}">
      <dgm:prSet/>
      <dgm:spPr/>
      <dgm:t>
        <a:bodyPr/>
        <a:lstStyle/>
        <a:p>
          <a:endParaRPr lang="en-US" sz="2400"/>
        </a:p>
      </dgm:t>
    </dgm:pt>
    <dgm:pt modelId="{E726D476-DA69-48DA-8116-7784CAF7C92F}" type="pres">
      <dgm:prSet presAssocID="{CF1DC32E-D5F1-4570-A501-4EDD1A5E543D}" presName="root" presStyleCnt="0">
        <dgm:presLayoutVars>
          <dgm:dir/>
          <dgm:resizeHandles val="exact"/>
        </dgm:presLayoutVars>
      </dgm:prSet>
      <dgm:spPr/>
    </dgm:pt>
    <dgm:pt modelId="{A0667593-D873-4B6C-906B-4440D3882448}" type="pres">
      <dgm:prSet presAssocID="{779DD7C3-4403-479F-8A5E-958CC189D076}" presName="compNode" presStyleCnt="0"/>
      <dgm:spPr/>
    </dgm:pt>
    <dgm:pt modelId="{A061C7E2-37AA-4C9B-AEF3-A054705C0F5C}" type="pres">
      <dgm:prSet presAssocID="{779DD7C3-4403-479F-8A5E-958CC189D07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r chart"/>
        </a:ext>
      </dgm:extLst>
    </dgm:pt>
    <dgm:pt modelId="{9E59BC55-8BF5-424D-A639-EF66059EBA21}" type="pres">
      <dgm:prSet presAssocID="{779DD7C3-4403-479F-8A5E-958CC189D076}" presName="spaceRect" presStyleCnt="0"/>
      <dgm:spPr/>
    </dgm:pt>
    <dgm:pt modelId="{64076ED0-D001-4B2E-93D6-1D18EFB43778}" type="pres">
      <dgm:prSet presAssocID="{779DD7C3-4403-479F-8A5E-958CC189D076}" presName="textRect" presStyleLbl="revTx" presStyleIdx="0" presStyleCnt="4">
        <dgm:presLayoutVars>
          <dgm:chMax val="1"/>
          <dgm:chPref val="1"/>
        </dgm:presLayoutVars>
      </dgm:prSet>
      <dgm:spPr/>
    </dgm:pt>
    <dgm:pt modelId="{E260A007-59E0-42F2-A86A-50C6CF01625D}" type="pres">
      <dgm:prSet presAssocID="{3356897C-71D6-48B1-9115-F43D27880368}" presName="sibTrans" presStyleCnt="0"/>
      <dgm:spPr/>
    </dgm:pt>
    <dgm:pt modelId="{41E3897C-1CB4-4EE6-9D94-39151A29903C}" type="pres">
      <dgm:prSet presAssocID="{DA45AAD8-815E-4C77-B939-4D40E7D3D70E}" presName="compNode" presStyleCnt="0"/>
      <dgm:spPr/>
    </dgm:pt>
    <dgm:pt modelId="{CA3B540E-E0B5-4BF8-A77C-4FA3217C56A6}" type="pres">
      <dgm:prSet presAssocID="{DA45AAD8-815E-4C77-B939-4D40E7D3D70E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ceiver"/>
        </a:ext>
      </dgm:extLst>
    </dgm:pt>
    <dgm:pt modelId="{996B79D7-1973-43A3-8A93-D96965F666E2}" type="pres">
      <dgm:prSet presAssocID="{DA45AAD8-815E-4C77-B939-4D40E7D3D70E}" presName="spaceRect" presStyleCnt="0"/>
      <dgm:spPr/>
    </dgm:pt>
    <dgm:pt modelId="{70A5D1EE-4DB0-489B-97AA-73DFF258EF3A}" type="pres">
      <dgm:prSet presAssocID="{DA45AAD8-815E-4C77-B939-4D40E7D3D70E}" presName="textRect" presStyleLbl="revTx" presStyleIdx="1" presStyleCnt="4">
        <dgm:presLayoutVars>
          <dgm:chMax val="1"/>
          <dgm:chPref val="1"/>
        </dgm:presLayoutVars>
      </dgm:prSet>
      <dgm:spPr/>
    </dgm:pt>
    <dgm:pt modelId="{D56F6BEA-7BB7-421F-947D-FE10851507F8}" type="pres">
      <dgm:prSet presAssocID="{B73C3BBD-8FBE-47BD-94CA-1E38F04F7F2D}" presName="sibTrans" presStyleCnt="0"/>
      <dgm:spPr/>
    </dgm:pt>
    <dgm:pt modelId="{6BF52564-4A31-419B-AEB8-4BB16FC80DB5}" type="pres">
      <dgm:prSet presAssocID="{AA570156-8BD2-4A54-9F3B-CD9E4E95B877}" presName="compNode" presStyleCnt="0"/>
      <dgm:spPr/>
    </dgm:pt>
    <dgm:pt modelId="{6F48B3EA-B18A-4319-9A9D-2B77DEED994D}" type="pres">
      <dgm:prSet presAssocID="{AA570156-8BD2-4A54-9F3B-CD9E4E95B87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10521AA-9543-4EB4-8E89-D5BD082EF10E}" type="pres">
      <dgm:prSet presAssocID="{AA570156-8BD2-4A54-9F3B-CD9E4E95B877}" presName="spaceRect" presStyleCnt="0"/>
      <dgm:spPr/>
    </dgm:pt>
    <dgm:pt modelId="{2A3AC0A4-4DFC-4244-AF06-588DA57AC622}" type="pres">
      <dgm:prSet presAssocID="{AA570156-8BD2-4A54-9F3B-CD9E4E95B877}" presName="textRect" presStyleLbl="revTx" presStyleIdx="2" presStyleCnt="4">
        <dgm:presLayoutVars>
          <dgm:chMax val="1"/>
          <dgm:chPref val="1"/>
        </dgm:presLayoutVars>
      </dgm:prSet>
      <dgm:spPr/>
    </dgm:pt>
    <dgm:pt modelId="{9CF435AE-25F0-4B4E-A8B5-6BFE9E8E2C50}" type="pres">
      <dgm:prSet presAssocID="{6337A45B-F3EC-42BC-AB8D-A8C00C67B96E}" presName="sibTrans" presStyleCnt="0"/>
      <dgm:spPr/>
    </dgm:pt>
    <dgm:pt modelId="{2A6A3254-EF1C-4DE7-9ECD-6DC5AEDA9EFC}" type="pres">
      <dgm:prSet presAssocID="{D31880C4-791C-483C-9A79-ED66541A29A0}" presName="compNode" presStyleCnt="0"/>
      <dgm:spPr/>
    </dgm:pt>
    <dgm:pt modelId="{C6857A85-012C-4776-B058-D9ED14A7AC3B}" type="pres">
      <dgm:prSet presAssocID="{D31880C4-791C-483C-9A79-ED66541A29A0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B46A6955-AF83-4866-A291-33D841C02179}" type="pres">
      <dgm:prSet presAssocID="{D31880C4-791C-483C-9A79-ED66541A29A0}" presName="spaceRect" presStyleCnt="0"/>
      <dgm:spPr/>
    </dgm:pt>
    <dgm:pt modelId="{278160E7-E5E2-4C1D-A9A4-FE033FD80363}" type="pres">
      <dgm:prSet presAssocID="{D31880C4-791C-483C-9A79-ED66541A29A0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A72A60A-D7D3-41CE-BC77-398F41A8DD34}" type="presOf" srcId="{DA45AAD8-815E-4C77-B939-4D40E7D3D70E}" destId="{70A5D1EE-4DB0-489B-97AA-73DFF258EF3A}" srcOrd="0" destOrd="0" presId="urn:microsoft.com/office/officeart/2018/2/layout/IconLabelList"/>
    <dgm:cxn modelId="{EBABBA27-58EE-49F5-A1ED-466CC97EB3CF}" type="presOf" srcId="{CF1DC32E-D5F1-4570-A501-4EDD1A5E543D}" destId="{E726D476-DA69-48DA-8116-7784CAF7C92F}" srcOrd="0" destOrd="0" presId="urn:microsoft.com/office/officeart/2018/2/layout/IconLabelList"/>
    <dgm:cxn modelId="{BFF31B3B-76D6-40FE-B2C5-CBA9AB9FC44B}" type="presOf" srcId="{D31880C4-791C-483C-9A79-ED66541A29A0}" destId="{278160E7-E5E2-4C1D-A9A4-FE033FD80363}" srcOrd="0" destOrd="0" presId="urn:microsoft.com/office/officeart/2018/2/layout/IconLabelList"/>
    <dgm:cxn modelId="{67E3353E-52C6-474D-A1F0-0F281367A8D7}" srcId="{CF1DC32E-D5F1-4570-A501-4EDD1A5E543D}" destId="{D31880C4-791C-483C-9A79-ED66541A29A0}" srcOrd="3" destOrd="0" parTransId="{516F3125-B01F-4017-8AA6-710CABC2AD99}" sibTransId="{F082910C-9906-42B2-BF4C-9F02E8FF744D}"/>
    <dgm:cxn modelId="{0179FE64-1012-46A8-A4F3-3D758AD81391}" type="presOf" srcId="{AA570156-8BD2-4A54-9F3B-CD9E4E95B877}" destId="{2A3AC0A4-4DFC-4244-AF06-588DA57AC622}" srcOrd="0" destOrd="0" presId="urn:microsoft.com/office/officeart/2018/2/layout/IconLabelList"/>
    <dgm:cxn modelId="{FBC24F66-B19A-47A6-8CB3-5FC3E841DDA5}" srcId="{CF1DC32E-D5F1-4570-A501-4EDD1A5E543D}" destId="{DA45AAD8-815E-4C77-B939-4D40E7D3D70E}" srcOrd="1" destOrd="0" parTransId="{2F2B16A1-E327-40C8-9C33-C2F3F371C00A}" sibTransId="{B73C3BBD-8FBE-47BD-94CA-1E38F04F7F2D}"/>
    <dgm:cxn modelId="{9145AA99-DB51-4187-80B3-3349F9180DA7}" srcId="{CF1DC32E-D5F1-4570-A501-4EDD1A5E543D}" destId="{779DD7C3-4403-479F-8A5E-958CC189D076}" srcOrd="0" destOrd="0" parTransId="{C27D00EB-610D-4182-AC21-D6A96BB59F64}" sibTransId="{3356897C-71D6-48B1-9115-F43D27880368}"/>
    <dgm:cxn modelId="{939647CB-D27C-4AE7-A137-C76162F153E7}" type="presOf" srcId="{779DD7C3-4403-479F-8A5E-958CC189D076}" destId="{64076ED0-D001-4B2E-93D6-1D18EFB43778}" srcOrd="0" destOrd="0" presId="urn:microsoft.com/office/officeart/2018/2/layout/IconLabelList"/>
    <dgm:cxn modelId="{6E9BDAF9-3C18-4283-B87B-C34D611EF8AE}" srcId="{CF1DC32E-D5F1-4570-A501-4EDD1A5E543D}" destId="{AA570156-8BD2-4A54-9F3B-CD9E4E95B877}" srcOrd="2" destOrd="0" parTransId="{F98214AC-3B01-436D-8572-6D19F4AD12EE}" sibTransId="{6337A45B-F3EC-42BC-AB8D-A8C00C67B96E}"/>
    <dgm:cxn modelId="{680A3B8E-84A7-48EA-A6E7-40D11243E932}" type="presParOf" srcId="{E726D476-DA69-48DA-8116-7784CAF7C92F}" destId="{A0667593-D873-4B6C-906B-4440D3882448}" srcOrd="0" destOrd="0" presId="urn:microsoft.com/office/officeart/2018/2/layout/IconLabelList"/>
    <dgm:cxn modelId="{CB840E81-65CD-4CCE-B3B7-398B8AEAB7F8}" type="presParOf" srcId="{A0667593-D873-4B6C-906B-4440D3882448}" destId="{A061C7E2-37AA-4C9B-AEF3-A054705C0F5C}" srcOrd="0" destOrd="0" presId="urn:microsoft.com/office/officeart/2018/2/layout/IconLabelList"/>
    <dgm:cxn modelId="{907FA97A-9EAE-48FA-8C44-BEF60989EEBF}" type="presParOf" srcId="{A0667593-D873-4B6C-906B-4440D3882448}" destId="{9E59BC55-8BF5-424D-A639-EF66059EBA21}" srcOrd="1" destOrd="0" presId="urn:microsoft.com/office/officeart/2018/2/layout/IconLabelList"/>
    <dgm:cxn modelId="{C3F3C178-B83F-4A5A-80FD-B3FD9A9FE0AE}" type="presParOf" srcId="{A0667593-D873-4B6C-906B-4440D3882448}" destId="{64076ED0-D001-4B2E-93D6-1D18EFB43778}" srcOrd="2" destOrd="0" presId="urn:microsoft.com/office/officeart/2018/2/layout/IconLabelList"/>
    <dgm:cxn modelId="{49027638-7942-4ECF-B988-3E7907D2A987}" type="presParOf" srcId="{E726D476-DA69-48DA-8116-7784CAF7C92F}" destId="{E260A007-59E0-42F2-A86A-50C6CF01625D}" srcOrd="1" destOrd="0" presId="urn:microsoft.com/office/officeart/2018/2/layout/IconLabelList"/>
    <dgm:cxn modelId="{F169C2A1-2939-4529-B71B-473646FC57B0}" type="presParOf" srcId="{E726D476-DA69-48DA-8116-7784CAF7C92F}" destId="{41E3897C-1CB4-4EE6-9D94-39151A29903C}" srcOrd="2" destOrd="0" presId="urn:microsoft.com/office/officeart/2018/2/layout/IconLabelList"/>
    <dgm:cxn modelId="{B8D40423-406F-4169-A08F-05BF82C76426}" type="presParOf" srcId="{41E3897C-1CB4-4EE6-9D94-39151A29903C}" destId="{CA3B540E-E0B5-4BF8-A77C-4FA3217C56A6}" srcOrd="0" destOrd="0" presId="urn:microsoft.com/office/officeart/2018/2/layout/IconLabelList"/>
    <dgm:cxn modelId="{6F80271D-4299-4119-939E-AC38FC7B5C1E}" type="presParOf" srcId="{41E3897C-1CB4-4EE6-9D94-39151A29903C}" destId="{996B79D7-1973-43A3-8A93-D96965F666E2}" srcOrd="1" destOrd="0" presId="urn:microsoft.com/office/officeart/2018/2/layout/IconLabelList"/>
    <dgm:cxn modelId="{88EA584F-E07A-42E5-9D69-1A52E4A11C12}" type="presParOf" srcId="{41E3897C-1CB4-4EE6-9D94-39151A29903C}" destId="{70A5D1EE-4DB0-489B-97AA-73DFF258EF3A}" srcOrd="2" destOrd="0" presId="urn:microsoft.com/office/officeart/2018/2/layout/IconLabelList"/>
    <dgm:cxn modelId="{95891859-CDA3-4F40-9ACC-215D52D55972}" type="presParOf" srcId="{E726D476-DA69-48DA-8116-7784CAF7C92F}" destId="{D56F6BEA-7BB7-421F-947D-FE10851507F8}" srcOrd="3" destOrd="0" presId="urn:microsoft.com/office/officeart/2018/2/layout/IconLabelList"/>
    <dgm:cxn modelId="{F251F978-8FEB-43A7-92BA-0D66E9B8892C}" type="presParOf" srcId="{E726D476-DA69-48DA-8116-7784CAF7C92F}" destId="{6BF52564-4A31-419B-AEB8-4BB16FC80DB5}" srcOrd="4" destOrd="0" presId="urn:microsoft.com/office/officeart/2018/2/layout/IconLabelList"/>
    <dgm:cxn modelId="{01E72E6A-1F0F-4A4D-8597-8965134FE7DD}" type="presParOf" srcId="{6BF52564-4A31-419B-AEB8-4BB16FC80DB5}" destId="{6F48B3EA-B18A-4319-9A9D-2B77DEED994D}" srcOrd="0" destOrd="0" presId="urn:microsoft.com/office/officeart/2018/2/layout/IconLabelList"/>
    <dgm:cxn modelId="{A9FD830E-5482-42F6-BB81-0DDC01A5B220}" type="presParOf" srcId="{6BF52564-4A31-419B-AEB8-4BB16FC80DB5}" destId="{110521AA-9543-4EB4-8E89-D5BD082EF10E}" srcOrd="1" destOrd="0" presId="urn:microsoft.com/office/officeart/2018/2/layout/IconLabelList"/>
    <dgm:cxn modelId="{0468B318-7E57-44B9-BCF9-E2D9E5844DFE}" type="presParOf" srcId="{6BF52564-4A31-419B-AEB8-4BB16FC80DB5}" destId="{2A3AC0A4-4DFC-4244-AF06-588DA57AC622}" srcOrd="2" destOrd="0" presId="urn:microsoft.com/office/officeart/2018/2/layout/IconLabelList"/>
    <dgm:cxn modelId="{F7C1935B-C969-44EE-9D05-BC2ADA799E0E}" type="presParOf" srcId="{E726D476-DA69-48DA-8116-7784CAF7C92F}" destId="{9CF435AE-25F0-4B4E-A8B5-6BFE9E8E2C50}" srcOrd="5" destOrd="0" presId="urn:microsoft.com/office/officeart/2018/2/layout/IconLabelList"/>
    <dgm:cxn modelId="{F69E7F19-B7B8-40AF-81F5-173635DEFEB8}" type="presParOf" srcId="{E726D476-DA69-48DA-8116-7784CAF7C92F}" destId="{2A6A3254-EF1C-4DE7-9ECD-6DC5AEDA9EFC}" srcOrd="6" destOrd="0" presId="urn:microsoft.com/office/officeart/2018/2/layout/IconLabelList"/>
    <dgm:cxn modelId="{269569BC-B241-4EA8-ADE7-9314C6A73C87}" type="presParOf" srcId="{2A6A3254-EF1C-4DE7-9ECD-6DC5AEDA9EFC}" destId="{C6857A85-012C-4776-B058-D9ED14A7AC3B}" srcOrd="0" destOrd="0" presId="urn:microsoft.com/office/officeart/2018/2/layout/IconLabelList"/>
    <dgm:cxn modelId="{C72E02ED-2388-44BC-8B2E-43BAAA5E4E3A}" type="presParOf" srcId="{2A6A3254-EF1C-4DE7-9ECD-6DC5AEDA9EFC}" destId="{B46A6955-AF83-4866-A291-33D841C02179}" srcOrd="1" destOrd="0" presId="urn:microsoft.com/office/officeart/2018/2/layout/IconLabelList"/>
    <dgm:cxn modelId="{2FA4CE3D-3059-4105-8F15-87B5B9A97FB2}" type="presParOf" srcId="{2A6A3254-EF1C-4DE7-9ECD-6DC5AEDA9EFC}" destId="{278160E7-E5E2-4C1D-A9A4-FE033FD80363}" srcOrd="2" destOrd="0" presId="urn:microsoft.com/office/officeart/2018/2/layout/IconLabel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0E03D6-1869-4F83-ADBD-D5DA5B8C35A4}" type="doc">
      <dgm:prSet loTypeId="urn:microsoft.com/office/officeart/2005/8/layout/process1" loCatId="process" qsTypeId="urn:microsoft.com/office/officeart/2005/8/quickstyle/simple1#57" qsCatId="simple" csTypeId="urn:microsoft.com/office/officeart/2005/8/colors/accent1_2#57" csCatId="accent1" phldr="1"/>
      <dgm:spPr/>
      <dgm:t>
        <a:bodyPr/>
        <a:lstStyle/>
        <a:p>
          <a:endParaRPr lang="en-US"/>
        </a:p>
      </dgm:t>
    </dgm:pt>
    <dgm:pt modelId="{86351FB3-BF0E-4509-8E80-796B6912753C}">
      <dgm:prSet phldrT="[Text]" phldr="0" custT="1"/>
      <dgm:spPr>
        <a:solidFill>
          <a:schemeClr val="bg1"/>
        </a:solidFill>
        <a:ln w="28575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100" b="1" dirty="0">
              <a:solidFill>
                <a:schemeClr val="accent6"/>
              </a:solidFill>
            </a:rPr>
            <a:t>2) Fast Track Readiness Assessment/Application </a:t>
          </a:r>
        </a:p>
        <a:p>
          <a:r>
            <a:rPr lang="en-US" sz="1100" dirty="0">
              <a:solidFill>
                <a:schemeClr val="tx1"/>
              </a:solidFill>
            </a:rPr>
            <a:t>Regional Solutions convenes to assess predevelopment completion and  local gov/utility provider readiness</a:t>
          </a:r>
        </a:p>
      </dgm:t>
    </dgm:pt>
    <dgm:pt modelId="{2584D526-5B89-42D8-ACE1-380D582AC475}" type="parTrans" cxnId="{EB064281-4485-4D1A-822B-0173F4CDB90D}">
      <dgm:prSet/>
      <dgm:spPr/>
      <dgm:t>
        <a:bodyPr/>
        <a:lstStyle/>
        <a:p>
          <a:endParaRPr lang="en-US"/>
        </a:p>
      </dgm:t>
    </dgm:pt>
    <dgm:pt modelId="{D06742AF-97D0-4F5C-A897-96EA21C75795}" type="sibTrans" cxnId="{EB064281-4485-4D1A-822B-0173F4CDB90D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1E9ED3AD-A2B8-4B84-B190-1CD451CC8BC1}">
      <dgm:prSet phldrT="[Text]" phldr="0" custT="1"/>
      <dgm:spPr>
        <a:solidFill>
          <a:schemeClr val="bg1"/>
        </a:solidFill>
        <a:ln w="28575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100" b="1" dirty="0">
              <a:solidFill>
                <a:schemeClr val="accent6"/>
              </a:solidFill>
            </a:rPr>
            <a:t>3) Eligibility Review </a:t>
          </a:r>
        </a:p>
        <a:p>
          <a:r>
            <a:rPr lang="en-US" sz="1100" dirty="0">
              <a:solidFill>
                <a:schemeClr val="tx1"/>
              </a:solidFill>
            </a:rPr>
            <a:t>Joint Permitting Council review application</a:t>
          </a:r>
        </a:p>
      </dgm:t>
    </dgm:pt>
    <dgm:pt modelId="{77AECF1A-CB00-422A-8EA6-9B914796A027}" type="parTrans" cxnId="{4513DBC1-0317-4D00-B39F-B07925793560}">
      <dgm:prSet/>
      <dgm:spPr/>
      <dgm:t>
        <a:bodyPr/>
        <a:lstStyle/>
        <a:p>
          <a:endParaRPr lang="en-US"/>
        </a:p>
      </dgm:t>
    </dgm:pt>
    <dgm:pt modelId="{F765A12A-9F20-4591-9B70-F22B913E7C01}" type="sibTrans" cxnId="{4513DBC1-0317-4D00-B39F-B07925793560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D5CB2B24-D746-4A7F-957D-E548E35E1C18}">
      <dgm:prSet phldrT="[Text]" phldr="0" custT="1"/>
      <dgm:spPr>
        <a:solidFill>
          <a:schemeClr val="bg1"/>
        </a:solidFill>
        <a:ln w="28575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100" b="1" dirty="0">
              <a:solidFill>
                <a:schemeClr val="accent6"/>
              </a:solidFill>
            </a:rPr>
            <a:t>5) Governor’s Review</a:t>
          </a:r>
        </a:p>
        <a:p>
          <a:r>
            <a:rPr lang="en-US" sz="1100" b="0" dirty="0">
              <a:solidFill>
                <a:schemeClr val="tx1"/>
              </a:solidFill>
            </a:rPr>
            <a:t>The Governor will decide to approve or deny</a:t>
          </a:r>
        </a:p>
      </dgm:t>
    </dgm:pt>
    <dgm:pt modelId="{25522670-4F8A-4A64-9EA0-B492F8036643}" type="parTrans" cxnId="{4D6348F5-74AB-4D50-827A-EB1BE7E86B39}">
      <dgm:prSet/>
      <dgm:spPr/>
      <dgm:t>
        <a:bodyPr/>
        <a:lstStyle/>
        <a:p>
          <a:endParaRPr lang="en-US"/>
        </a:p>
      </dgm:t>
    </dgm:pt>
    <dgm:pt modelId="{784F0F62-F987-46E6-B46D-AEF4775047F7}" type="sibTrans" cxnId="{4D6348F5-74AB-4D50-827A-EB1BE7E86B39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FA0FC0BD-E17F-4B8D-8133-564CD3E89298}">
      <dgm:prSet custT="1"/>
      <dgm:spPr>
        <a:solidFill>
          <a:schemeClr val="bg1"/>
        </a:solidFill>
        <a:ln w="28575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100" b="1" dirty="0">
              <a:solidFill>
                <a:schemeClr val="accent6"/>
              </a:solidFill>
            </a:rPr>
            <a:t>6) If approved: Joint Permitting Council </a:t>
          </a:r>
        </a:p>
        <a:p>
          <a:r>
            <a:rPr lang="en-US" sz="1100" dirty="0">
              <a:solidFill>
                <a:schemeClr val="tx1"/>
              </a:solidFill>
            </a:rPr>
            <a:t>Assigns lead agency  and develops “Cooperative Project Plan”</a:t>
          </a:r>
        </a:p>
      </dgm:t>
    </dgm:pt>
    <dgm:pt modelId="{F5637385-DC8F-48A6-9FA7-BAF633CD1A3F}" type="parTrans" cxnId="{D804AE83-53FC-4FBF-808E-128DE6C36328}">
      <dgm:prSet/>
      <dgm:spPr/>
      <dgm:t>
        <a:bodyPr/>
        <a:lstStyle/>
        <a:p>
          <a:endParaRPr lang="en-US"/>
        </a:p>
      </dgm:t>
    </dgm:pt>
    <dgm:pt modelId="{725D6A1B-4BC9-41EA-AD37-1348A98D927E}" type="sibTrans" cxnId="{D804AE83-53FC-4FBF-808E-128DE6C36328}">
      <dgm:prSet/>
      <dgm:spPr/>
      <dgm:t>
        <a:bodyPr/>
        <a:lstStyle/>
        <a:p>
          <a:endParaRPr lang="en-US"/>
        </a:p>
      </dgm:t>
    </dgm:pt>
    <dgm:pt modelId="{51318A64-BFB2-4B5D-8D17-C7055E94EFD8}">
      <dgm:prSet phldrT="[Text]" phldr="0" custT="1"/>
      <dgm:spPr>
        <a:solidFill>
          <a:schemeClr val="bg1"/>
        </a:solidFill>
        <a:ln w="28575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100" b="1" dirty="0">
              <a:solidFill>
                <a:schemeClr val="accent6"/>
              </a:solidFill>
            </a:rPr>
            <a:t>1) Project Intake </a:t>
          </a:r>
          <a:r>
            <a:rPr lang="en-US" sz="1100" b="0" dirty="0">
              <a:solidFill>
                <a:schemeClr val="tx1"/>
              </a:solidFill>
            </a:rPr>
            <a:t>Business Oregon leads; goal is to  understand project and assess project maturity</a:t>
          </a:r>
        </a:p>
      </dgm:t>
    </dgm:pt>
    <dgm:pt modelId="{517449ED-88CA-4A9D-B237-896FF9995A55}" type="parTrans" cxnId="{DE942323-00EB-4640-A303-0AA0B0EA3B81}">
      <dgm:prSet/>
      <dgm:spPr/>
      <dgm:t>
        <a:bodyPr/>
        <a:lstStyle/>
        <a:p>
          <a:endParaRPr lang="en-US"/>
        </a:p>
      </dgm:t>
    </dgm:pt>
    <dgm:pt modelId="{E867C0B0-367D-4461-A61F-86937F477219}" type="sibTrans" cxnId="{DE942323-00EB-4640-A303-0AA0B0EA3B81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3A70685B-26D0-4046-93C2-D2EDE550B7B2}">
      <dgm:prSet phldrT="[Text]" phldr="0" custT="1"/>
      <dgm:spPr>
        <a:solidFill>
          <a:schemeClr val="bg1"/>
        </a:solidFill>
        <a:ln w="28575">
          <a:solidFill>
            <a:schemeClr val="accent1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sz="1100" b="1" dirty="0">
              <a:solidFill>
                <a:schemeClr val="accent6"/>
              </a:solidFill>
            </a:rPr>
            <a:t>4) Review Alignment with Regional Priorities</a:t>
          </a:r>
          <a:r>
            <a:rPr lang="en-US" sz="1100" dirty="0"/>
            <a:t>. </a:t>
          </a:r>
        </a:p>
        <a:p>
          <a:r>
            <a:rPr lang="en-US" sz="1100" dirty="0">
              <a:solidFill>
                <a:schemeClr val="tx1"/>
              </a:solidFill>
            </a:rPr>
            <a:t>Regional Solutions reviews application for consistency with regional priorities</a:t>
          </a:r>
        </a:p>
      </dgm:t>
    </dgm:pt>
    <dgm:pt modelId="{3CB62D58-1468-4CAD-B795-5F6DC6FFB548}" type="parTrans" cxnId="{F590A5A7-1C43-4257-9CC6-66A190C5E210}">
      <dgm:prSet/>
      <dgm:spPr/>
      <dgm:t>
        <a:bodyPr/>
        <a:lstStyle/>
        <a:p>
          <a:endParaRPr lang="en-US"/>
        </a:p>
      </dgm:t>
    </dgm:pt>
    <dgm:pt modelId="{C175F12E-56C3-4CEC-84A8-233FA3D98549}" type="sibTrans" cxnId="{F590A5A7-1C43-4257-9CC6-66A190C5E210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71B54D99-EB12-471B-BD6B-20D429989C04}" type="pres">
      <dgm:prSet presAssocID="{DE0E03D6-1869-4F83-ADBD-D5DA5B8C35A4}" presName="Name0" presStyleCnt="0">
        <dgm:presLayoutVars>
          <dgm:dir/>
          <dgm:resizeHandles val="exact"/>
        </dgm:presLayoutVars>
      </dgm:prSet>
      <dgm:spPr/>
    </dgm:pt>
    <dgm:pt modelId="{54958B0C-7E9C-4AA4-90B3-862851F70DB6}" type="pres">
      <dgm:prSet presAssocID="{51318A64-BFB2-4B5D-8D17-C7055E94EFD8}" presName="node" presStyleLbl="node1" presStyleIdx="0" presStyleCnt="6" custLinFactY="-70103" custLinFactNeighborY="-100000">
        <dgm:presLayoutVars>
          <dgm:bulletEnabled val="1"/>
        </dgm:presLayoutVars>
      </dgm:prSet>
      <dgm:spPr/>
    </dgm:pt>
    <dgm:pt modelId="{08AD18A7-61AD-432D-AE20-60A020B1A31A}" type="pres">
      <dgm:prSet presAssocID="{E867C0B0-367D-4461-A61F-86937F477219}" presName="sibTrans" presStyleLbl="sibTrans2D1" presStyleIdx="0" presStyleCnt="5"/>
      <dgm:spPr/>
    </dgm:pt>
    <dgm:pt modelId="{C130B7C2-449E-4C82-9B82-C62BCC4155A2}" type="pres">
      <dgm:prSet presAssocID="{E867C0B0-367D-4461-A61F-86937F477219}" presName="connectorText" presStyleLbl="sibTrans2D1" presStyleIdx="0" presStyleCnt="5"/>
      <dgm:spPr/>
    </dgm:pt>
    <dgm:pt modelId="{FC042CDB-AC0B-4E33-B880-DCD6C9ED6925}" type="pres">
      <dgm:prSet presAssocID="{86351FB3-BF0E-4509-8E80-796B6912753C}" presName="node" presStyleLbl="node1" presStyleIdx="1" presStyleCnt="6" custLinFactX="-11821" custLinFactNeighborX="-100000" custLinFactNeighborY="68697">
        <dgm:presLayoutVars>
          <dgm:bulletEnabled val="1"/>
        </dgm:presLayoutVars>
      </dgm:prSet>
      <dgm:spPr/>
    </dgm:pt>
    <dgm:pt modelId="{98D2EEDB-5673-40AB-A4F0-41D34E4D909F}" type="pres">
      <dgm:prSet presAssocID="{D06742AF-97D0-4F5C-A897-96EA21C75795}" presName="sibTrans" presStyleLbl="sibTrans2D1" presStyleIdx="1" presStyleCnt="5"/>
      <dgm:spPr/>
    </dgm:pt>
    <dgm:pt modelId="{65DFA0C2-89D3-4FF6-A698-7A84C85A2C79}" type="pres">
      <dgm:prSet presAssocID="{D06742AF-97D0-4F5C-A897-96EA21C75795}" presName="connectorText" presStyleLbl="sibTrans2D1" presStyleIdx="1" presStyleCnt="5"/>
      <dgm:spPr/>
    </dgm:pt>
    <dgm:pt modelId="{F7196F15-870E-4295-8EA8-BF3F63DAD69C}" type="pres">
      <dgm:prSet presAssocID="{1E9ED3AD-A2B8-4B84-B190-1CD451CC8BC1}" presName="node" presStyleLbl="node1" presStyleIdx="2" presStyleCnt="6" custLinFactX="-51605" custLinFactNeighborX="-100000" custLinFactNeighborY="-71072">
        <dgm:presLayoutVars>
          <dgm:bulletEnabled val="1"/>
        </dgm:presLayoutVars>
      </dgm:prSet>
      <dgm:spPr/>
    </dgm:pt>
    <dgm:pt modelId="{5442F24E-0914-46DC-ABA8-F58BF8D4E01C}" type="pres">
      <dgm:prSet presAssocID="{F765A12A-9F20-4591-9B70-F22B913E7C01}" presName="sibTrans" presStyleLbl="sibTrans2D1" presStyleIdx="2" presStyleCnt="5"/>
      <dgm:spPr/>
    </dgm:pt>
    <dgm:pt modelId="{D45E7776-668A-4145-86E1-90A6405B25B4}" type="pres">
      <dgm:prSet presAssocID="{F765A12A-9F20-4591-9B70-F22B913E7C01}" presName="connectorText" presStyleLbl="sibTrans2D1" presStyleIdx="2" presStyleCnt="5"/>
      <dgm:spPr/>
    </dgm:pt>
    <dgm:pt modelId="{8E08D744-5151-4FD6-99CE-A9CF011762B1}" type="pres">
      <dgm:prSet presAssocID="{3A70685B-26D0-4046-93C2-D2EDE550B7B2}" presName="node" presStyleLbl="node1" presStyleIdx="3" presStyleCnt="6" custLinFactX="-88658" custLinFactNeighborX="-100000" custLinFactNeighborY="66290">
        <dgm:presLayoutVars>
          <dgm:bulletEnabled val="1"/>
        </dgm:presLayoutVars>
      </dgm:prSet>
      <dgm:spPr/>
    </dgm:pt>
    <dgm:pt modelId="{F4C47F3C-BD6E-4DE7-8C35-3AC3ABC47CC6}" type="pres">
      <dgm:prSet presAssocID="{C175F12E-56C3-4CEC-84A8-233FA3D98549}" presName="sibTrans" presStyleLbl="sibTrans2D1" presStyleIdx="3" presStyleCnt="5"/>
      <dgm:spPr/>
    </dgm:pt>
    <dgm:pt modelId="{DF5C4470-8E35-4871-BC5C-8C4EFF599C61}" type="pres">
      <dgm:prSet presAssocID="{C175F12E-56C3-4CEC-84A8-233FA3D98549}" presName="connectorText" presStyleLbl="sibTrans2D1" presStyleIdx="3" presStyleCnt="5"/>
      <dgm:spPr/>
    </dgm:pt>
    <dgm:pt modelId="{5989B17D-828B-44B6-8D94-ED1754E1B109}" type="pres">
      <dgm:prSet presAssocID="{D5CB2B24-D746-4A7F-957D-E548E35E1C18}" presName="node" presStyleLbl="node1" presStyleIdx="4" presStyleCnt="6" custLinFactX="-59573" custLinFactNeighborX="-100000" custLinFactNeighborY="-18622">
        <dgm:presLayoutVars>
          <dgm:bulletEnabled val="1"/>
        </dgm:presLayoutVars>
      </dgm:prSet>
      <dgm:spPr/>
    </dgm:pt>
    <dgm:pt modelId="{2F8E26AC-BC3A-4C3C-B88C-448F7098B446}" type="pres">
      <dgm:prSet presAssocID="{784F0F62-F987-46E6-B46D-AEF4775047F7}" presName="sibTrans" presStyleLbl="sibTrans2D1" presStyleIdx="4" presStyleCnt="5"/>
      <dgm:spPr/>
    </dgm:pt>
    <dgm:pt modelId="{FFDCDD10-2AF6-4B25-AE1A-4A2EF3612FD2}" type="pres">
      <dgm:prSet presAssocID="{784F0F62-F987-46E6-B46D-AEF4775047F7}" presName="connectorText" presStyleLbl="sibTrans2D1" presStyleIdx="4" presStyleCnt="5"/>
      <dgm:spPr/>
    </dgm:pt>
    <dgm:pt modelId="{0C8AE0A2-95F6-4600-8592-43E9A6851C12}" type="pres">
      <dgm:prSet presAssocID="{FA0FC0BD-E17F-4B8D-8133-564CD3E89298}" presName="node" presStyleLbl="node1" presStyleIdx="5" presStyleCnt="6" custLinFactX="-24873" custLinFactNeighborX="-100000" custLinFactNeighborY="-19667">
        <dgm:presLayoutVars>
          <dgm:bulletEnabled val="1"/>
        </dgm:presLayoutVars>
      </dgm:prSet>
      <dgm:spPr/>
    </dgm:pt>
  </dgm:ptLst>
  <dgm:cxnLst>
    <dgm:cxn modelId="{B61D6906-6C74-4CB9-9358-1B8ED36A7EB9}" type="presOf" srcId="{F765A12A-9F20-4591-9B70-F22B913E7C01}" destId="{5442F24E-0914-46DC-ABA8-F58BF8D4E01C}" srcOrd="0" destOrd="0" presId="urn:microsoft.com/office/officeart/2005/8/layout/process1"/>
    <dgm:cxn modelId="{1EC41707-6753-476D-8595-D438326C116E}" type="presOf" srcId="{86351FB3-BF0E-4509-8E80-796B6912753C}" destId="{FC042CDB-AC0B-4E33-B880-DCD6C9ED6925}" srcOrd="0" destOrd="0" presId="urn:microsoft.com/office/officeart/2005/8/layout/process1"/>
    <dgm:cxn modelId="{7D24B414-1DA7-4F3F-9B21-994B41CCF2FF}" type="presOf" srcId="{784F0F62-F987-46E6-B46D-AEF4775047F7}" destId="{FFDCDD10-2AF6-4B25-AE1A-4A2EF3612FD2}" srcOrd="1" destOrd="0" presId="urn:microsoft.com/office/officeart/2005/8/layout/process1"/>
    <dgm:cxn modelId="{DE942323-00EB-4640-A303-0AA0B0EA3B81}" srcId="{DE0E03D6-1869-4F83-ADBD-D5DA5B8C35A4}" destId="{51318A64-BFB2-4B5D-8D17-C7055E94EFD8}" srcOrd="0" destOrd="0" parTransId="{517449ED-88CA-4A9D-B237-896FF9995A55}" sibTransId="{E867C0B0-367D-4461-A61F-86937F477219}"/>
    <dgm:cxn modelId="{B25D0E27-D081-4095-9780-77F6B799A79D}" type="presOf" srcId="{3A70685B-26D0-4046-93C2-D2EDE550B7B2}" destId="{8E08D744-5151-4FD6-99CE-A9CF011762B1}" srcOrd="0" destOrd="0" presId="urn:microsoft.com/office/officeart/2005/8/layout/process1"/>
    <dgm:cxn modelId="{9393382D-D7C7-43CF-84E3-8400D924789B}" type="presOf" srcId="{E867C0B0-367D-4461-A61F-86937F477219}" destId="{08AD18A7-61AD-432D-AE20-60A020B1A31A}" srcOrd="0" destOrd="0" presId="urn:microsoft.com/office/officeart/2005/8/layout/process1"/>
    <dgm:cxn modelId="{E6067F3C-5FB4-48FD-977D-556245AAB48A}" type="presOf" srcId="{C175F12E-56C3-4CEC-84A8-233FA3D98549}" destId="{DF5C4470-8E35-4871-BC5C-8C4EFF599C61}" srcOrd="1" destOrd="0" presId="urn:microsoft.com/office/officeart/2005/8/layout/process1"/>
    <dgm:cxn modelId="{B9EDC43F-F22D-4D24-B854-2EEFA02BA442}" type="presOf" srcId="{51318A64-BFB2-4B5D-8D17-C7055E94EFD8}" destId="{54958B0C-7E9C-4AA4-90B3-862851F70DB6}" srcOrd="0" destOrd="0" presId="urn:microsoft.com/office/officeart/2005/8/layout/process1"/>
    <dgm:cxn modelId="{A47B1D6D-C6B6-4060-BCD8-2AA365F6F76A}" type="presOf" srcId="{DE0E03D6-1869-4F83-ADBD-D5DA5B8C35A4}" destId="{71B54D99-EB12-471B-BD6B-20D429989C04}" srcOrd="0" destOrd="0" presId="urn:microsoft.com/office/officeart/2005/8/layout/process1"/>
    <dgm:cxn modelId="{9303596F-E113-4908-AC9E-6E8E6EAFC3B4}" type="presOf" srcId="{D5CB2B24-D746-4A7F-957D-E548E35E1C18}" destId="{5989B17D-828B-44B6-8D94-ED1754E1B109}" srcOrd="0" destOrd="0" presId="urn:microsoft.com/office/officeart/2005/8/layout/process1"/>
    <dgm:cxn modelId="{EB064281-4485-4D1A-822B-0173F4CDB90D}" srcId="{DE0E03D6-1869-4F83-ADBD-D5DA5B8C35A4}" destId="{86351FB3-BF0E-4509-8E80-796B6912753C}" srcOrd="1" destOrd="0" parTransId="{2584D526-5B89-42D8-ACE1-380D582AC475}" sibTransId="{D06742AF-97D0-4F5C-A897-96EA21C75795}"/>
    <dgm:cxn modelId="{D804AE83-53FC-4FBF-808E-128DE6C36328}" srcId="{DE0E03D6-1869-4F83-ADBD-D5DA5B8C35A4}" destId="{FA0FC0BD-E17F-4B8D-8133-564CD3E89298}" srcOrd="5" destOrd="0" parTransId="{F5637385-DC8F-48A6-9FA7-BAF633CD1A3F}" sibTransId="{725D6A1B-4BC9-41EA-AD37-1348A98D927E}"/>
    <dgm:cxn modelId="{D464BF83-2CFC-4E1F-BC08-10858D4F5652}" type="presOf" srcId="{D06742AF-97D0-4F5C-A897-96EA21C75795}" destId="{98D2EEDB-5673-40AB-A4F0-41D34E4D909F}" srcOrd="0" destOrd="0" presId="urn:microsoft.com/office/officeart/2005/8/layout/process1"/>
    <dgm:cxn modelId="{BA22B88B-D258-43B8-8CDB-003849AA91DC}" type="presOf" srcId="{E867C0B0-367D-4461-A61F-86937F477219}" destId="{C130B7C2-449E-4C82-9B82-C62BCC4155A2}" srcOrd="1" destOrd="0" presId="urn:microsoft.com/office/officeart/2005/8/layout/process1"/>
    <dgm:cxn modelId="{F590A5A7-1C43-4257-9CC6-66A190C5E210}" srcId="{DE0E03D6-1869-4F83-ADBD-D5DA5B8C35A4}" destId="{3A70685B-26D0-4046-93C2-D2EDE550B7B2}" srcOrd="3" destOrd="0" parTransId="{3CB62D58-1468-4CAD-B795-5F6DC6FFB548}" sibTransId="{C175F12E-56C3-4CEC-84A8-233FA3D98549}"/>
    <dgm:cxn modelId="{F0183AAA-78BB-497A-A379-0ED1056CA648}" type="presOf" srcId="{C175F12E-56C3-4CEC-84A8-233FA3D98549}" destId="{F4C47F3C-BD6E-4DE7-8C35-3AC3ABC47CC6}" srcOrd="0" destOrd="0" presId="urn:microsoft.com/office/officeart/2005/8/layout/process1"/>
    <dgm:cxn modelId="{4513DBC1-0317-4D00-B39F-B07925793560}" srcId="{DE0E03D6-1869-4F83-ADBD-D5DA5B8C35A4}" destId="{1E9ED3AD-A2B8-4B84-B190-1CD451CC8BC1}" srcOrd="2" destOrd="0" parTransId="{77AECF1A-CB00-422A-8EA6-9B914796A027}" sibTransId="{F765A12A-9F20-4591-9B70-F22B913E7C01}"/>
    <dgm:cxn modelId="{B9C1DCC3-1C90-46F3-8E0B-280068B13990}" type="presOf" srcId="{784F0F62-F987-46E6-B46D-AEF4775047F7}" destId="{2F8E26AC-BC3A-4C3C-B88C-448F7098B446}" srcOrd="0" destOrd="0" presId="urn:microsoft.com/office/officeart/2005/8/layout/process1"/>
    <dgm:cxn modelId="{B8125EED-370C-4C17-BB3B-B605CB152960}" type="presOf" srcId="{1E9ED3AD-A2B8-4B84-B190-1CD451CC8BC1}" destId="{F7196F15-870E-4295-8EA8-BF3F63DAD69C}" srcOrd="0" destOrd="0" presId="urn:microsoft.com/office/officeart/2005/8/layout/process1"/>
    <dgm:cxn modelId="{31E759ED-3832-4CFA-AEAE-5FA649F0FC5F}" type="presOf" srcId="{D06742AF-97D0-4F5C-A897-96EA21C75795}" destId="{65DFA0C2-89D3-4FF6-A698-7A84C85A2C79}" srcOrd="1" destOrd="0" presId="urn:microsoft.com/office/officeart/2005/8/layout/process1"/>
    <dgm:cxn modelId="{94E0B5EF-8655-4180-909D-BE97706B5EFB}" type="presOf" srcId="{F765A12A-9F20-4591-9B70-F22B913E7C01}" destId="{D45E7776-668A-4145-86E1-90A6405B25B4}" srcOrd="1" destOrd="0" presId="urn:microsoft.com/office/officeart/2005/8/layout/process1"/>
    <dgm:cxn modelId="{4D6348F5-74AB-4D50-827A-EB1BE7E86B39}" srcId="{DE0E03D6-1869-4F83-ADBD-D5DA5B8C35A4}" destId="{D5CB2B24-D746-4A7F-957D-E548E35E1C18}" srcOrd="4" destOrd="0" parTransId="{25522670-4F8A-4A64-9EA0-B492F8036643}" sibTransId="{784F0F62-F987-46E6-B46D-AEF4775047F7}"/>
    <dgm:cxn modelId="{AAFB20FD-23EA-4482-A04B-0402FF0CA078}" type="presOf" srcId="{FA0FC0BD-E17F-4B8D-8133-564CD3E89298}" destId="{0C8AE0A2-95F6-4600-8592-43E9A6851C12}" srcOrd="0" destOrd="0" presId="urn:microsoft.com/office/officeart/2005/8/layout/process1"/>
    <dgm:cxn modelId="{79CFFA2E-41B3-4652-B728-B5A8293C9909}" type="presParOf" srcId="{71B54D99-EB12-471B-BD6B-20D429989C04}" destId="{54958B0C-7E9C-4AA4-90B3-862851F70DB6}" srcOrd="0" destOrd="0" presId="urn:microsoft.com/office/officeart/2005/8/layout/process1"/>
    <dgm:cxn modelId="{3FE748C6-00E4-4F33-A4AE-B00F77987499}" type="presParOf" srcId="{71B54D99-EB12-471B-BD6B-20D429989C04}" destId="{08AD18A7-61AD-432D-AE20-60A020B1A31A}" srcOrd="1" destOrd="0" presId="urn:microsoft.com/office/officeart/2005/8/layout/process1"/>
    <dgm:cxn modelId="{6ED52404-115D-43D6-8C0A-E4A509F36066}" type="presParOf" srcId="{08AD18A7-61AD-432D-AE20-60A020B1A31A}" destId="{C130B7C2-449E-4C82-9B82-C62BCC4155A2}" srcOrd="0" destOrd="0" presId="urn:microsoft.com/office/officeart/2005/8/layout/process1"/>
    <dgm:cxn modelId="{BCC221DA-9E0E-4297-9C58-A77F3101FC19}" type="presParOf" srcId="{71B54D99-EB12-471B-BD6B-20D429989C04}" destId="{FC042CDB-AC0B-4E33-B880-DCD6C9ED6925}" srcOrd="2" destOrd="0" presId="urn:microsoft.com/office/officeart/2005/8/layout/process1"/>
    <dgm:cxn modelId="{6F82765B-39C6-4C14-A0C9-587D4389095C}" type="presParOf" srcId="{71B54D99-EB12-471B-BD6B-20D429989C04}" destId="{98D2EEDB-5673-40AB-A4F0-41D34E4D909F}" srcOrd="3" destOrd="0" presId="urn:microsoft.com/office/officeart/2005/8/layout/process1"/>
    <dgm:cxn modelId="{5126C935-DAF8-467E-A4B1-7C6A08DFFA17}" type="presParOf" srcId="{98D2EEDB-5673-40AB-A4F0-41D34E4D909F}" destId="{65DFA0C2-89D3-4FF6-A698-7A84C85A2C79}" srcOrd="0" destOrd="0" presId="urn:microsoft.com/office/officeart/2005/8/layout/process1"/>
    <dgm:cxn modelId="{936B2A1C-C7F0-4B67-AEC7-AC9354C59CE8}" type="presParOf" srcId="{71B54D99-EB12-471B-BD6B-20D429989C04}" destId="{F7196F15-870E-4295-8EA8-BF3F63DAD69C}" srcOrd="4" destOrd="0" presId="urn:microsoft.com/office/officeart/2005/8/layout/process1"/>
    <dgm:cxn modelId="{371CF9D7-B02F-4AE0-8C05-7FC3C3342533}" type="presParOf" srcId="{71B54D99-EB12-471B-BD6B-20D429989C04}" destId="{5442F24E-0914-46DC-ABA8-F58BF8D4E01C}" srcOrd="5" destOrd="0" presId="urn:microsoft.com/office/officeart/2005/8/layout/process1"/>
    <dgm:cxn modelId="{9679AF5C-CA8B-4B3C-8005-169863F3BD82}" type="presParOf" srcId="{5442F24E-0914-46DC-ABA8-F58BF8D4E01C}" destId="{D45E7776-668A-4145-86E1-90A6405B25B4}" srcOrd="0" destOrd="0" presId="urn:microsoft.com/office/officeart/2005/8/layout/process1"/>
    <dgm:cxn modelId="{5D2A70B4-9722-46AB-9ADC-FE7299B1428F}" type="presParOf" srcId="{71B54D99-EB12-471B-BD6B-20D429989C04}" destId="{8E08D744-5151-4FD6-99CE-A9CF011762B1}" srcOrd="6" destOrd="0" presId="urn:microsoft.com/office/officeart/2005/8/layout/process1"/>
    <dgm:cxn modelId="{8EA1728B-5575-4100-903B-195439BA1282}" type="presParOf" srcId="{71B54D99-EB12-471B-BD6B-20D429989C04}" destId="{F4C47F3C-BD6E-4DE7-8C35-3AC3ABC47CC6}" srcOrd="7" destOrd="0" presId="urn:microsoft.com/office/officeart/2005/8/layout/process1"/>
    <dgm:cxn modelId="{26B48744-7188-43CF-95EA-87B7A01C372D}" type="presParOf" srcId="{F4C47F3C-BD6E-4DE7-8C35-3AC3ABC47CC6}" destId="{DF5C4470-8E35-4871-BC5C-8C4EFF599C61}" srcOrd="0" destOrd="0" presId="urn:microsoft.com/office/officeart/2005/8/layout/process1"/>
    <dgm:cxn modelId="{A4CDD6B2-C4F2-4F10-B76D-D44A912FA2A8}" type="presParOf" srcId="{71B54D99-EB12-471B-BD6B-20D429989C04}" destId="{5989B17D-828B-44B6-8D94-ED1754E1B109}" srcOrd="8" destOrd="0" presId="urn:microsoft.com/office/officeart/2005/8/layout/process1"/>
    <dgm:cxn modelId="{6607EBBF-9DA8-417C-9C4B-246F6EA38501}" type="presParOf" srcId="{71B54D99-EB12-471B-BD6B-20D429989C04}" destId="{2F8E26AC-BC3A-4C3C-B88C-448F7098B446}" srcOrd="9" destOrd="0" presId="urn:microsoft.com/office/officeart/2005/8/layout/process1"/>
    <dgm:cxn modelId="{DCACA908-3004-4ECF-B990-ED38D6695414}" type="presParOf" srcId="{2F8E26AC-BC3A-4C3C-B88C-448F7098B446}" destId="{FFDCDD10-2AF6-4B25-AE1A-4A2EF3612FD2}" srcOrd="0" destOrd="0" presId="urn:microsoft.com/office/officeart/2005/8/layout/process1"/>
    <dgm:cxn modelId="{997F4A4D-A6BC-47AA-87A9-CB332E043BF8}" type="presParOf" srcId="{71B54D99-EB12-471B-BD6B-20D429989C04}" destId="{0C8AE0A2-95F6-4600-8592-43E9A6851C12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1C7E2-37AA-4C9B-AEF3-A054705C0F5C}">
      <dsp:nvSpPr>
        <dsp:cNvPr id="0" name=""/>
        <dsp:cNvSpPr/>
      </dsp:nvSpPr>
      <dsp:spPr>
        <a:xfrm>
          <a:off x="724603" y="764821"/>
          <a:ext cx="1064627" cy="10646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076ED0-D001-4B2E-93D6-1D18EFB43778}">
      <dsp:nvSpPr>
        <dsp:cNvPr id="0" name=""/>
        <dsp:cNvSpPr/>
      </dsp:nvSpPr>
      <dsp:spPr>
        <a:xfrm>
          <a:off x="73998" y="2152438"/>
          <a:ext cx="2365838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Creating transparency and predictability in the permitting process </a:t>
          </a:r>
        </a:p>
      </dsp:txBody>
      <dsp:txXfrm>
        <a:off x="73998" y="2152438"/>
        <a:ext cx="2365838" cy="765000"/>
      </dsp:txXfrm>
    </dsp:sp>
    <dsp:sp modelId="{CA3B540E-E0B5-4BF8-A77C-4FA3217C56A6}">
      <dsp:nvSpPr>
        <dsp:cNvPr id="0" name=""/>
        <dsp:cNvSpPr/>
      </dsp:nvSpPr>
      <dsp:spPr>
        <a:xfrm>
          <a:off x="3504463" y="764821"/>
          <a:ext cx="1064627" cy="10646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A5D1EE-4DB0-489B-97AA-73DFF258EF3A}">
      <dsp:nvSpPr>
        <dsp:cNvPr id="0" name=""/>
        <dsp:cNvSpPr/>
      </dsp:nvSpPr>
      <dsp:spPr>
        <a:xfrm>
          <a:off x="2853858" y="2152438"/>
          <a:ext cx="2365838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Providing a single point of contact for qualified projects</a:t>
          </a:r>
        </a:p>
      </dsp:txBody>
      <dsp:txXfrm>
        <a:off x="2853858" y="2152438"/>
        <a:ext cx="2365838" cy="765000"/>
      </dsp:txXfrm>
    </dsp:sp>
    <dsp:sp modelId="{6F48B3EA-B18A-4319-9A9D-2B77DEED994D}">
      <dsp:nvSpPr>
        <dsp:cNvPr id="0" name=""/>
        <dsp:cNvSpPr/>
      </dsp:nvSpPr>
      <dsp:spPr>
        <a:xfrm>
          <a:off x="6284323" y="764821"/>
          <a:ext cx="1064627" cy="10646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3AC0A4-4DFC-4244-AF06-588DA57AC622}">
      <dsp:nvSpPr>
        <dsp:cNvPr id="0" name=""/>
        <dsp:cNvSpPr/>
      </dsp:nvSpPr>
      <dsp:spPr>
        <a:xfrm>
          <a:off x="5633718" y="2152438"/>
          <a:ext cx="2365838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Developing clear timelines for all parties in the permitting process</a:t>
          </a:r>
        </a:p>
      </dsp:txBody>
      <dsp:txXfrm>
        <a:off x="5633718" y="2152438"/>
        <a:ext cx="2365838" cy="765000"/>
      </dsp:txXfrm>
    </dsp:sp>
    <dsp:sp modelId="{C6857A85-012C-4776-B058-D9ED14A7AC3B}">
      <dsp:nvSpPr>
        <dsp:cNvPr id="0" name=""/>
        <dsp:cNvSpPr/>
      </dsp:nvSpPr>
      <dsp:spPr>
        <a:xfrm>
          <a:off x="9064184" y="764821"/>
          <a:ext cx="1064627" cy="106462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8160E7-E5E2-4C1D-A9A4-FE033FD80363}">
      <dsp:nvSpPr>
        <dsp:cNvPr id="0" name=""/>
        <dsp:cNvSpPr/>
      </dsp:nvSpPr>
      <dsp:spPr>
        <a:xfrm>
          <a:off x="8413578" y="2152438"/>
          <a:ext cx="2365838" cy="76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>
              <a:solidFill>
                <a:schemeClr val="bg1"/>
              </a:solidFill>
            </a:rPr>
            <a:t>Establishing accountability measures </a:t>
          </a:r>
        </a:p>
      </dsp:txBody>
      <dsp:txXfrm>
        <a:off x="8413578" y="2152438"/>
        <a:ext cx="2365838" cy="765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958B0C-7E9C-4AA4-90B3-862851F70DB6}">
      <dsp:nvSpPr>
        <dsp:cNvPr id="0" name=""/>
        <dsp:cNvSpPr/>
      </dsp:nvSpPr>
      <dsp:spPr>
        <a:xfrm>
          <a:off x="5113" y="0"/>
          <a:ext cx="1307706" cy="1933974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accent6"/>
              </a:solidFill>
            </a:rPr>
            <a:t>1) Project Intake </a:t>
          </a:r>
          <a:r>
            <a:rPr lang="en-US" sz="1100" b="0" kern="1200" dirty="0">
              <a:solidFill>
                <a:schemeClr val="tx1"/>
              </a:solidFill>
            </a:rPr>
            <a:t>Business Oregon leads; goal is to  understand project and assess project maturity</a:t>
          </a:r>
        </a:p>
      </dsp:txBody>
      <dsp:txXfrm>
        <a:off x="43414" y="38301"/>
        <a:ext cx="1231104" cy="1857372"/>
      </dsp:txXfrm>
    </dsp:sp>
    <dsp:sp modelId="{08AD18A7-61AD-432D-AE20-60A020B1A31A}">
      <dsp:nvSpPr>
        <dsp:cNvPr id="0" name=""/>
        <dsp:cNvSpPr/>
      </dsp:nvSpPr>
      <dsp:spPr>
        <a:xfrm rot="3919397">
          <a:off x="1071579" y="2068345"/>
          <a:ext cx="335831" cy="3243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1099916" y="2089003"/>
        <a:ext cx="238538" cy="194587"/>
      </dsp:txXfrm>
    </dsp:sp>
    <dsp:sp modelId="{FC042CDB-AC0B-4E33-B880-DCD6C9ED6925}">
      <dsp:nvSpPr>
        <dsp:cNvPr id="0" name=""/>
        <dsp:cNvSpPr/>
      </dsp:nvSpPr>
      <dsp:spPr>
        <a:xfrm>
          <a:off x="1158235" y="2509754"/>
          <a:ext cx="1307706" cy="1933974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accent6"/>
              </a:solidFill>
            </a:rPr>
            <a:t>2) Fast Track Readiness Assessment/Application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</a:rPr>
            <a:t>Regional Solutions convenes to assess predevelopment completion and  local gov/utility provider readiness</a:t>
          </a:r>
        </a:p>
      </dsp:txBody>
      <dsp:txXfrm>
        <a:off x="1196536" y="2548055"/>
        <a:ext cx="1231104" cy="1857372"/>
      </dsp:txXfrm>
    </dsp:sp>
    <dsp:sp modelId="{98D2EEDB-5673-40AB-A4F0-41D34E4D909F}">
      <dsp:nvSpPr>
        <dsp:cNvPr id="0" name=""/>
        <dsp:cNvSpPr/>
      </dsp:nvSpPr>
      <dsp:spPr>
        <a:xfrm rot="17854346">
          <a:off x="2299732" y="2051072"/>
          <a:ext cx="344262" cy="3243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325862" y="2159056"/>
        <a:ext cx="246969" cy="194587"/>
      </dsp:txXfrm>
    </dsp:sp>
    <dsp:sp modelId="{F7196F15-870E-4295-8EA8-BF3F63DAD69C}">
      <dsp:nvSpPr>
        <dsp:cNvPr id="0" name=""/>
        <dsp:cNvSpPr/>
      </dsp:nvSpPr>
      <dsp:spPr>
        <a:xfrm>
          <a:off x="2468766" y="0"/>
          <a:ext cx="1307706" cy="1933974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accent6"/>
              </a:solidFill>
            </a:rPr>
            <a:t>3) Eligibility Review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</a:rPr>
            <a:t>Joint Permitting Council review application</a:t>
          </a:r>
        </a:p>
      </dsp:txBody>
      <dsp:txXfrm>
        <a:off x="2507067" y="38301"/>
        <a:ext cx="1231104" cy="1857372"/>
      </dsp:txXfrm>
    </dsp:sp>
    <dsp:sp modelId="{5442F24E-0914-46DC-ABA8-F58BF8D4E01C}">
      <dsp:nvSpPr>
        <dsp:cNvPr id="0" name=""/>
        <dsp:cNvSpPr/>
      </dsp:nvSpPr>
      <dsp:spPr>
        <a:xfrm rot="3707441">
          <a:off x="3627227" y="2068345"/>
          <a:ext cx="346293" cy="3243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3652879" y="2090338"/>
        <a:ext cx="249000" cy="194587"/>
      </dsp:txXfrm>
    </dsp:sp>
    <dsp:sp modelId="{8E08D744-5151-4FD6-99CE-A9CF011762B1}">
      <dsp:nvSpPr>
        <dsp:cNvPr id="0" name=""/>
        <dsp:cNvSpPr/>
      </dsp:nvSpPr>
      <dsp:spPr>
        <a:xfrm>
          <a:off x="3815010" y="2509754"/>
          <a:ext cx="1307706" cy="1933974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accent6"/>
              </a:solidFill>
            </a:rPr>
            <a:t>4) Review Alignment with Regional Priorities</a:t>
          </a:r>
          <a:r>
            <a:rPr lang="en-US" sz="1100" kern="1200" dirty="0"/>
            <a:t>.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</a:rPr>
            <a:t>Regional Solutions reviews application for consistency with regional priorities</a:t>
          </a:r>
        </a:p>
      </dsp:txBody>
      <dsp:txXfrm>
        <a:off x="3853311" y="2548055"/>
        <a:ext cx="1231104" cy="1857372"/>
      </dsp:txXfrm>
    </dsp:sp>
    <dsp:sp modelId="{F4C47F3C-BD6E-4DE7-8C35-3AC3ABC47CC6}">
      <dsp:nvSpPr>
        <dsp:cNvPr id="0" name=""/>
        <dsp:cNvSpPr/>
      </dsp:nvSpPr>
      <dsp:spPr>
        <a:xfrm rot="19431327">
          <a:off x="5291512" y="2497177"/>
          <a:ext cx="592939" cy="3243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300875" y="2590732"/>
        <a:ext cx="495646" cy="194587"/>
      </dsp:txXfrm>
    </dsp:sp>
    <dsp:sp modelId="{5989B17D-828B-44B6-8D94-ED1754E1B109}">
      <dsp:nvSpPr>
        <dsp:cNvPr id="0" name=""/>
        <dsp:cNvSpPr/>
      </dsp:nvSpPr>
      <dsp:spPr>
        <a:xfrm>
          <a:off x="6026145" y="894732"/>
          <a:ext cx="1307706" cy="1933974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accent6"/>
              </a:solidFill>
            </a:rPr>
            <a:t>5) Governor’s Review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 dirty="0">
              <a:solidFill>
                <a:schemeClr val="tx1"/>
              </a:solidFill>
            </a:rPr>
            <a:t>The Governor will decide to approve or deny</a:t>
          </a:r>
        </a:p>
      </dsp:txBody>
      <dsp:txXfrm>
        <a:off x="6064446" y="933033"/>
        <a:ext cx="1231104" cy="1857372"/>
      </dsp:txXfrm>
    </dsp:sp>
    <dsp:sp modelId="{2F8E26AC-BC3A-4C3C-B88C-448F7098B446}">
      <dsp:nvSpPr>
        <dsp:cNvPr id="0" name=""/>
        <dsp:cNvSpPr/>
      </dsp:nvSpPr>
      <dsp:spPr>
        <a:xfrm rot="21569589">
          <a:off x="7578055" y="1689329"/>
          <a:ext cx="517754" cy="32431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7578057" y="1754621"/>
        <a:ext cx="420461" cy="194587"/>
      </dsp:txXfrm>
    </dsp:sp>
    <dsp:sp modelId="{0C8AE0A2-95F6-4600-8592-43E9A6851C12}">
      <dsp:nvSpPr>
        <dsp:cNvPr id="0" name=""/>
        <dsp:cNvSpPr/>
      </dsp:nvSpPr>
      <dsp:spPr>
        <a:xfrm>
          <a:off x="8310708" y="874522"/>
          <a:ext cx="1307706" cy="1933974"/>
        </a:xfrm>
        <a:prstGeom prst="roundRect">
          <a:avLst>
            <a:gd name="adj" fmla="val 10000"/>
          </a:avLst>
        </a:prstGeom>
        <a:solidFill>
          <a:schemeClr val="bg1"/>
        </a:solidFill>
        <a:ln w="28575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accent6"/>
              </a:solidFill>
            </a:rPr>
            <a:t>6) If approved: Joint Permitting Council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>
              <a:solidFill>
                <a:schemeClr val="tx1"/>
              </a:solidFill>
            </a:rPr>
            <a:t>Assigns lead agency  and develops “Cooperative Project Plan”</a:t>
          </a:r>
        </a:p>
      </dsp:txBody>
      <dsp:txXfrm>
        <a:off x="8349009" y="912823"/>
        <a:ext cx="1231104" cy="1857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0B795A-37E0-4121-B154-994A048C7EBB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D7086-5EF0-4344-BAD6-A00211A52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0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4D2C770D-DD83-9684-973E-BEE36CF33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D752A156-F0B0-1033-3B5F-FBA70F701F5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8B17C86-0C3B-AE5B-8E76-FE9090C856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7040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60A31C3-7484-C08F-E21D-8F18C0E42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A4F87B5F-7643-6E79-AC20-E87E0B95B1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AB99AB94-74A3-975F-5598-B73A11D29E9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693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AE27F4BA-CA76-3D63-B80D-E6CD50700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090ECA4A-C8D5-DDC1-9945-C748187C12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0007488E-4EAE-0F03-2FB4-B6FC57F8BC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1405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D616C573-A2E2-925F-F2D3-D420011B2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D8271C7-8F5C-5594-BF83-47EF7EA938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A606B438-7D38-D5E2-32BD-D0312E5C62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38183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0AD7450A-1ACD-F756-C9BE-1EDC7F64A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529AC3B-26C2-F6EE-38CC-A372CDF8F7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A30DDE6F-8A7B-3F9F-EA6A-B4D1175449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73710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5D62F6A8-06A7-1E5E-EE25-CB6D39FA8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F8AE7948-B952-9DDA-546E-D39521BEF0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47AEC3D-B053-D899-A73A-A883A9A14D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48470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793E1A72-1A79-25BB-E9DC-2990800CA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DC0C6266-5F47-F808-A359-1367B8401B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C8A3F4C9-6582-6C44-6234-4CF3016AD8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02666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912890C-B418-05AB-2A99-B37E6C818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1C0BFF5-D672-33B4-D50C-ECF2F56F59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CA5370EB-418B-9ED8-E972-4BEEB6CCB1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470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251F3947-5A28-7D33-8658-781FC2316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B8A5B4DC-B3F7-F5ED-EE6C-D9C7E1E7CF3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D655EBA4-DA12-88A5-EB28-7A92238618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891246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417B2254-AA46-A1B7-F039-AC9053732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A754C7EB-00EA-33ED-8234-97D65784AB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409436B7-A391-2D48-E8A0-B4154C39EEE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101479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943F137-5BA2-0B65-1B00-95E009A33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2CB4F363-CE5C-81C8-2C3F-84ACE95F25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882850E2-9584-5FCB-D619-8DEC314B816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0642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D8CBB009-40B7-9FE5-26B6-313F356BD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917E54D0-E9CF-5420-AA23-9B8DB57051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31D3200-C9C3-C358-C33E-767D5622E3B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67051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E23D0D0A-CCF2-9963-27A0-CB32C2A39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7678F036-59A5-2086-AE81-9F9F7DCB88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65C2F026-5AC7-126D-0AC2-F68FF4E9E1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5783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FB48B1F9-EC4F-D469-F1FF-AE845F101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41D4636B-B33C-8BD6-8CE1-34051946E9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D9AD105-9566-7E61-4656-1462A1ED3A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2741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1D2D33D2-36C9-9D36-B0DD-9EE3CAA13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C32EE508-2C70-A595-0B01-CFDA02F35D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6E2C253C-7880-69D3-9C81-D71F8CED8B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0020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C450-8ACA-B0CA-2FFB-1DBC078062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12414D-FAC7-B344-3A49-263835F8EF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5F59B-A54B-73B3-AF36-C4252B639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4F92A-00EA-F6FE-54CD-F99198053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3457A-D9E4-E380-C2B0-5C3F3AE6B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89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85065-C360-0226-743F-D800EE186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C41E2-513E-6726-3DDA-0809026D9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F88EC-42E6-2342-932E-2102E63FA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7AD37-C0AF-1E47-073E-7001B5939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0D0F9-B21E-89CD-9070-A0A8BCDCA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9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98D11-9BF0-258C-6DE3-7A3F33B9F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21DEF-7976-79B0-D7A8-07E09C04C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AF7F46-7339-4FBC-4131-AB55F3219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776BE-C38B-2B4C-0C07-90A55D8AA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AA7EF-6125-F981-86FD-397C2D78B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05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F725-CF72-A453-193B-343986DBD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D64B7-B78A-2239-3CC4-6F36B5C6F4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B44E8B-DC17-B6D4-6637-BC7BE43819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3C48B0-D380-FD92-A8E4-CE4054BD7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63FB6-CB66-0ECF-AE54-EB04D73E1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BF0675-99DB-644A-01DA-844E93475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175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76B63-29EB-F3C0-69FC-332C0B921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3916EC-F8C3-D2A8-628A-B86C2F763F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E88D38-0A9E-5F29-9C22-926AB34E6B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002CFA-5A5D-30CE-8C59-7EB4718913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B9B0AF-CC8C-D77F-7790-EA2A5FE2C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8CFDE8-8762-417A-CEFA-453C72D6E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BB9C5A-E7BA-FFAB-D8CF-90CC476E4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C2BFDA-2108-16FD-8C5A-2DFEA8428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608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D8764-FEC0-E01F-A14B-3D3182C46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90CD05-7C37-ED10-501E-E91E6A329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C8D5FC-67A4-D1D0-6800-56D062A12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73E0B3-E7EE-2039-CF2D-32CD136744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438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1EAF34-6304-42B2-C8A1-7C557D3E3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EE3DE2-37DB-7359-1F0C-04043D39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295299-1453-FC84-89D2-FD99AC06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972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95C98-734A-E3AB-B094-9456C639D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504A49-3A67-A473-116D-57BEF6041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CE7DB-DEF0-F093-438A-CF7EE1315A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00A85E-DB5C-2122-6AF3-9B9691EFE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775DD-AB0D-B6B8-7C26-A3EB33A04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636CB8-2AF4-E2A7-5C92-3424BD03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55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BD00-ED5F-91BA-D12B-C5739CDF2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175B883-7FDB-2229-E29B-6A1ACF6174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5D7B56-86BE-6B9F-CB3D-44E67489A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66163-63F8-1ED5-F1AD-F950DEB0A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3FC58D-94AA-24D6-6A83-52988647E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DF8546-C860-1FEE-E05C-845AAD28A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006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22D21-FB26-6B0B-C701-A78DAC351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F9B06C-3951-149B-F857-DB09E1E6B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C56E2-B2AD-780B-22E1-26D7135E7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51C18-A222-B41C-45CC-55495F89B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D08DEF-D6A5-0CB0-2A92-85DFC174F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793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B9C917-C4BC-6480-B17D-F1A5204CAB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DEC6D3-BF7A-6794-DE92-8669C015F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8DCF76-1FF7-4C03-4970-6EE648809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AC421-2F90-6DDB-201A-1781D6DB2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A6C0E-5A03-BF12-A81F-298C0B762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0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C1B941-A9FC-F770-8EFA-86C56D207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2A22F4-2F1C-9F24-647C-B6D9B4962E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17480-D19E-6990-B734-AD1065B474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5A341-3919-4CA4-840C-99A8738E0721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F93CC7-5E98-C9B2-1E33-2132AFCCE2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98CCA-01DF-8A4E-5E08-FC444D2C8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8E3A6B-DE22-4F2F-B94F-E21095E06F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9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1;p5">
            <a:extLst>
              <a:ext uri="{FF2B5EF4-FFF2-40B4-BE49-F238E27FC236}">
                <a16:creationId xmlns:a16="http://schemas.microsoft.com/office/drawing/2014/main" id="{A8F8861E-CFF1-686B-3C71-DAA958226D73}"/>
              </a:ext>
            </a:extLst>
          </p:cNvPr>
          <p:cNvGrpSpPr/>
          <p:nvPr/>
        </p:nvGrpSpPr>
        <p:grpSpPr>
          <a:xfrm>
            <a:off x="-120316" y="0"/>
            <a:ext cx="12312316" cy="6858000"/>
            <a:chOff x="0" y="-1"/>
            <a:chExt cx="3417301" cy="1406700"/>
          </a:xfrm>
          <a:solidFill>
            <a:srgbClr val="2A5777"/>
          </a:solidFill>
        </p:grpSpPr>
        <p:sp>
          <p:nvSpPr>
            <p:cNvPr id="3" name="Google Shape;162;p5">
              <a:extLst>
                <a:ext uri="{FF2B5EF4-FFF2-40B4-BE49-F238E27FC236}">
                  <a16:creationId xmlns:a16="http://schemas.microsoft.com/office/drawing/2014/main" id="{6D4BC866-6B6E-E05D-944D-6C3FE8881D88}"/>
                </a:ext>
              </a:extLst>
            </p:cNvPr>
            <p:cNvSpPr/>
            <p:nvPr/>
          </p:nvSpPr>
          <p:spPr>
            <a:xfrm>
              <a:off x="0" y="0"/>
              <a:ext cx="3417155" cy="1406614"/>
            </a:xfrm>
            <a:custGeom>
              <a:avLst/>
              <a:gdLst/>
              <a:ahLst/>
              <a:cxnLst/>
              <a:rect l="l" t="t" r="r" b="b"/>
              <a:pathLst>
                <a:path w="3417155" h="1406614" extrusionOk="0">
                  <a:moveTo>
                    <a:pt x="0" y="0"/>
                  </a:moveTo>
                  <a:lnTo>
                    <a:pt x="3417155" y="0"/>
                  </a:lnTo>
                  <a:lnTo>
                    <a:pt x="3417155" y="1406614"/>
                  </a:lnTo>
                  <a:lnTo>
                    <a:pt x="0" y="14066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Google Shape;163;p5">
              <a:extLst>
                <a:ext uri="{FF2B5EF4-FFF2-40B4-BE49-F238E27FC236}">
                  <a16:creationId xmlns:a16="http://schemas.microsoft.com/office/drawing/2014/main" id="{266C6AE7-E509-65F3-5743-017AD1A51F5B}"/>
                </a:ext>
              </a:extLst>
            </p:cNvPr>
            <p:cNvSpPr txBox="1"/>
            <p:nvPr/>
          </p:nvSpPr>
          <p:spPr>
            <a:xfrm>
              <a:off x="1" y="-1"/>
              <a:ext cx="3417300" cy="14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0012"/>
                </a:lnSpc>
              </a:pPr>
              <a:endParaRPr sz="1467" dirty="0">
                <a:solidFill>
                  <a:srgbClr val="FFF6EA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88" name="Google Shape;88;p1"/>
          <p:cNvSpPr/>
          <p:nvPr/>
        </p:nvSpPr>
        <p:spPr>
          <a:xfrm>
            <a:off x="1188781" y="5616162"/>
            <a:ext cx="9693595" cy="135717"/>
          </a:xfrm>
          <a:custGeom>
            <a:avLst/>
            <a:gdLst/>
            <a:ahLst/>
            <a:cxnLst/>
            <a:rect l="l" t="t" r="r" b="b"/>
            <a:pathLst>
              <a:path w="7859261" h="108065" extrusionOk="0">
                <a:moveTo>
                  <a:pt x="0" y="0"/>
                </a:moveTo>
                <a:lnTo>
                  <a:pt x="7859261" y="0"/>
                </a:lnTo>
                <a:lnTo>
                  <a:pt x="7859261" y="108064"/>
                </a:lnTo>
                <a:lnTo>
                  <a:pt x="0" y="1080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D7F00F7E-9C9E-8BA4-67E1-00F5BFF965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6655" y="106331"/>
            <a:ext cx="3658691" cy="20613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A0FBB81-C31E-999B-5730-215A6CA3ED84}"/>
              </a:ext>
            </a:extLst>
          </p:cNvPr>
          <p:cNvSpPr txBox="1"/>
          <p:nvPr/>
        </p:nvSpPr>
        <p:spPr>
          <a:xfrm>
            <a:off x="1188782" y="3614035"/>
            <a:ext cx="9759949" cy="1240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40010"/>
              </a:lnSpc>
            </a:pPr>
            <a:r>
              <a:rPr lang="en-US" sz="3200" i="1" dirty="0">
                <a:solidFill>
                  <a:srgbClr val="FFF6EA"/>
                </a:solidFill>
                <a:latin typeface="Trebuchet MS"/>
              </a:rPr>
              <a:t>Joint Permitting Council Meeting</a:t>
            </a:r>
          </a:p>
          <a:p>
            <a:pPr algn="ctr">
              <a:lnSpc>
                <a:spcPct val="140010"/>
              </a:lnSpc>
            </a:pPr>
            <a:r>
              <a:rPr lang="en-US" sz="2400" i="1" dirty="0">
                <a:solidFill>
                  <a:srgbClr val="FFF6EA"/>
                </a:solidFill>
                <a:latin typeface="Trebuchet MS"/>
              </a:rPr>
              <a:t>October 14, 2026</a:t>
            </a:r>
          </a:p>
        </p:txBody>
      </p:sp>
      <p:sp>
        <p:nvSpPr>
          <p:cNvPr id="11" name="Google Shape;87;p1">
            <a:extLst>
              <a:ext uri="{FF2B5EF4-FFF2-40B4-BE49-F238E27FC236}">
                <a16:creationId xmlns:a16="http://schemas.microsoft.com/office/drawing/2014/main" id="{27E9B6F7-5BAE-6106-813B-B06F18A50BB1}"/>
              </a:ext>
            </a:extLst>
          </p:cNvPr>
          <p:cNvSpPr txBox="1"/>
          <p:nvPr/>
        </p:nvSpPr>
        <p:spPr>
          <a:xfrm>
            <a:off x="444500" y="2167692"/>
            <a:ext cx="11010900" cy="1034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10"/>
              </a:lnSpc>
            </a:pPr>
            <a:r>
              <a:rPr lang="en-US" sz="4800" b="1" dirty="0">
                <a:solidFill>
                  <a:srgbClr val="FFF6EA"/>
                </a:solidFill>
                <a:latin typeface="Trebuchet MS"/>
              </a:rPr>
              <a:t>FastTrack Permitting Program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707C5E1D-547B-CABA-A393-A822DDB20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1;p5">
            <a:extLst>
              <a:ext uri="{FF2B5EF4-FFF2-40B4-BE49-F238E27FC236}">
                <a16:creationId xmlns:a16="http://schemas.microsoft.com/office/drawing/2014/main" id="{8A3DAE9D-2598-B179-2086-306C2ACB6488}"/>
              </a:ext>
            </a:extLst>
          </p:cNvPr>
          <p:cNvGrpSpPr/>
          <p:nvPr/>
        </p:nvGrpSpPr>
        <p:grpSpPr>
          <a:xfrm>
            <a:off x="-120842" y="0"/>
            <a:ext cx="12312316" cy="6858000"/>
            <a:chOff x="0" y="-1"/>
            <a:chExt cx="3417301" cy="1406700"/>
          </a:xfrm>
          <a:solidFill>
            <a:srgbClr val="2A5777"/>
          </a:solidFill>
        </p:grpSpPr>
        <p:sp>
          <p:nvSpPr>
            <p:cNvPr id="3" name="Google Shape;162;p5">
              <a:extLst>
                <a:ext uri="{FF2B5EF4-FFF2-40B4-BE49-F238E27FC236}">
                  <a16:creationId xmlns:a16="http://schemas.microsoft.com/office/drawing/2014/main" id="{7E89071B-42CD-08FD-F4C6-D16928F2E0CC}"/>
                </a:ext>
              </a:extLst>
            </p:cNvPr>
            <p:cNvSpPr/>
            <p:nvPr/>
          </p:nvSpPr>
          <p:spPr>
            <a:xfrm>
              <a:off x="0" y="0"/>
              <a:ext cx="3417155" cy="1406614"/>
            </a:xfrm>
            <a:custGeom>
              <a:avLst/>
              <a:gdLst/>
              <a:ahLst/>
              <a:cxnLst/>
              <a:rect l="l" t="t" r="r" b="b"/>
              <a:pathLst>
                <a:path w="3417155" h="1406614" extrusionOk="0">
                  <a:moveTo>
                    <a:pt x="0" y="0"/>
                  </a:moveTo>
                  <a:lnTo>
                    <a:pt x="3417155" y="0"/>
                  </a:lnTo>
                  <a:lnTo>
                    <a:pt x="3417155" y="1406614"/>
                  </a:lnTo>
                  <a:lnTo>
                    <a:pt x="0" y="14066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Google Shape;163;p5">
              <a:extLst>
                <a:ext uri="{FF2B5EF4-FFF2-40B4-BE49-F238E27FC236}">
                  <a16:creationId xmlns:a16="http://schemas.microsoft.com/office/drawing/2014/main" id="{5C0F1E71-5ECE-B4D3-3BF2-F94480D877D3}"/>
                </a:ext>
              </a:extLst>
            </p:cNvPr>
            <p:cNvSpPr txBox="1"/>
            <p:nvPr/>
          </p:nvSpPr>
          <p:spPr>
            <a:xfrm>
              <a:off x="1" y="-1"/>
              <a:ext cx="3417300" cy="14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0012"/>
                </a:lnSpc>
              </a:pPr>
              <a:endParaRPr sz="1467">
                <a:solidFill>
                  <a:srgbClr val="FFF6EA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8C90EA2F-53F0-8A62-B603-5DA69C9BE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B1D2FB8C-ED37-1582-12BB-9D9F1C6B56E3}"/>
              </a:ext>
            </a:extLst>
          </p:cNvPr>
          <p:cNvSpPr txBox="1"/>
          <p:nvPr/>
        </p:nvSpPr>
        <p:spPr>
          <a:xfrm>
            <a:off x="813124" y="751854"/>
            <a:ext cx="5709596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10"/>
              </a:lnSpc>
            </a:pPr>
            <a:r>
              <a:rPr lang="en-US" sz="3200" b="1" dirty="0">
                <a:solidFill>
                  <a:srgbClr val="FFF6EA"/>
                </a:solidFill>
                <a:latin typeface="Trebuchet MS"/>
              </a:rPr>
              <a:t>FastTrack Permitting Program</a:t>
            </a:r>
          </a:p>
        </p:txBody>
      </p:sp>
      <p:graphicFrame>
        <p:nvGraphicFramePr>
          <p:cNvPr id="14" name="Text Placeholder 7">
            <a:extLst>
              <a:ext uri="{FF2B5EF4-FFF2-40B4-BE49-F238E27FC236}">
                <a16:creationId xmlns:a16="http://schemas.microsoft.com/office/drawing/2014/main" id="{E0BF063A-7C57-9AC0-6E9F-594C8310E0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245123"/>
              </p:ext>
            </p:extLst>
          </p:nvPr>
        </p:nvGraphicFramePr>
        <p:xfrm>
          <a:off x="608345" y="2554523"/>
          <a:ext cx="10853415" cy="3682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00817C2-26FE-B249-E054-7DA6E12D382D}"/>
              </a:ext>
            </a:extLst>
          </p:cNvPr>
          <p:cNvSpPr txBox="1"/>
          <p:nvPr/>
        </p:nvSpPr>
        <p:spPr>
          <a:xfrm>
            <a:off x="1310814" y="1851467"/>
            <a:ext cx="94484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buClr>
                <a:srgbClr val="000000"/>
              </a:buClr>
              <a:buSzPts val="1100"/>
              <a:defRPr/>
            </a:pPr>
            <a:r>
              <a:rPr lang="en-US" sz="2000" dirty="0">
                <a:solidFill>
                  <a:schemeClr val="bg1"/>
                </a:solidFill>
              </a:rPr>
              <a:t>FastTrack was created with intention - encourage major investment in Oregon’s economy while protecting and stewarding Oregon’s values.  </a:t>
            </a:r>
          </a:p>
          <a:p>
            <a:pPr algn="ctr" defTabSz="609630">
              <a:buClr>
                <a:srgbClr val="000000"/>
              </a:buClr>
              <a:buSzPts val="1100"/>
              <a:defRPr/>
            </a:pPr>
            <a:r>
              <a:rPr lang="en-US" sz="2000" u="sng" dirty="0">
                <a:solidFill>
                  <a:schemeClr val="bg1"/>
                </a:solidFill>
              </a:rPr>
              <a:t>FastTrack will assist with attracting investment by:</a:t>
            </a:r>
          </a:p>
        </p:txBody>
      </p:sp>
    </p:spTree>
    <p:extLst>
      <p:ext uri="{BB962C8B-B14F-4D97-AF65-F5344CB8AC3E}">
        <p14:creationId xmlns:p14="http://schemas.microsoft.com/office/powerpoint/2010/main" val="3339376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C012EAFE-FE58-F492-8899-DB475796D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1;p5">
            <a:extLst>
              <a:ext uri="{FF2B5EF4-FFF2-40B4-BE49-F238E27FC236}">
                <a16:creationId xmlns:a16="http://schemas.microsoft.com/office/drawing/2014/main" id="{2022F0AC-CB42-2346-5129-BF25D6462205}"/>
              </a:ext>
            </a:extLst>
          </p:cNvPr>
          <p:cNvGrpSpPr/>
          <p:nvPr/>
        </p:nvGrpSpPr>
        <p:grpSpPr>
          <a:xfrm>
            <a:off x="-120842" y="0"/>
            <a:ext cx="12312316" cy="6858000"/>
            <a:chOff x="0" y="-1"/>
            <a:chExt cx="3417301" cy="1406700"/>
          </a:xfrm>
          <a:solidFill>
            <a:srgbClr val="2A5777"/>
          </a:solidFill>
        </p:grpSpPr>
        <p:sp>
          <p:nvSpPr>
            <p:cNvPr id="3" name="Google Shape;162;p5">
              <a:extLst>
                <a:ext uri="{FF2B5EF4-FFF2-40B4-BE49-F238E27FC236}">
                  <a16:creationId xmlns:a16="http://schemas.microsoft.com/office/drawing/2014/main" id="{96ECB367-6C49-B741-EF34-E2F078EFEBB3}"/>
                </a:ext>
              </a:extLst>
            </p:cNvPr>
            <p:cNvSpPr/>
            <p:nvPr/>
          </p:nvSpPr>
          <p:spPr>
            <a:xfrm>
              <a:off x="0" y="0"/>
              <a:ext cx="3417155" cy="1406614"/>
            </a:xfrm>
            <a:custGeom>
              <a:avLst/>
              <a:gdLst/>
              <a:ahLst/>
              <a:cxnLst/>
              <a:rect l="l" t="t" r="r" b="b"/>
              <a:pathLst>
                <a:path w="3417155" h="1406614" extrusionOk="0">
                  <a:moveTo>
                    <a:pt x="0" y="0"/>
                  </a:moveTo>
                  <a:lnTo>
                    <a:pt x="3417155" y="0"/>
                  </a:lnTo>
                  <a:lnTo>
                    <a:pt x="3417155" y="1406614"/>
                  </a:lnTo>
                  <a:lnTo>
                    <a:pt x="0" y="14066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Google Shape;163;p5">
              <a:extLst>
                <a:ext uri="{FF2B5EF4-FFF2-40B4-BE49-F238E27FC236}">
                  <a16:creationId xmlns:a16="http://schemas.microsoft.com/office/drawing/2014/main" id="{1796912C-0C03-87D3-0743-83DC5F55A84A}"/>
                </a:ext>
              </a:extLst>
            </p:cNvPr>
            <p:cNvSpPr txBox="1"/>
            <p:nvPr/>
          </p:nvSpPr>
          <p:spPr>
            <a:xfrm>
              <a:off x="1" y="-1"/>
              <a:ext cx="3417300" cy="14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0012"/>
                </a:lnSpc>
              </a:pPr>
              <a:endParaRPr sz="1467">
                <a:solidFill>
                  <a:srgbClr val="FFF6EA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63F44E06-E17E-C79B-588A-A9A6E3CFC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3C6CCC6-9BAD-1844-EBC1-01E8C450F7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119" y="1802674"/>
            <a:ext cx="10669867" cy="463296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en-US" sz="3300" dirty="0">
                <a:solidFill>
                  <a:schemeClr val="bg1"/>
                </a:solidFill>
              </a:rPr>
              <a:t>Membership includes 11 state agencies (including Biz OR) and two economic development representatives</a:t>
            </a:r>
          </a:p>
          <a:p>
            <a:pPr>
              <a:lnSpc>
                <a:spcPct val="120000"/>
              </a:lnSpc>
              <a:spcAft>
                <a:spcPts val="1000"/>
              </a:spcAft>
              <a:buClr>
                <a:schemeClr val="bg1"/>
              </a:buClr>
            </a:pPr>
            <a:r>
              <a:rPr lang="en-US" sz="3300" dirty="0">
                <a:solidFill>
                  <a:schemeClr val="bg1"/>
                </a:solidFill>
              </a:rPr>
              <a:t>Reviews applications submitted into the program to determine eligibility </a:t>
            </a:r>
          </a:p>
          <a:p>
            <a:pPr>
              <a:lnSpc>
                <a:spcPct val="120000"/>
              </a:lnSpc>
              <a:spcAft>
                <a:spcPts val="1000"/>
              </a:spcAft>
              <a:buClr>
                <a:schemeClr val="bg1"/>
              </a:buClr>
            </a:pPr>
            <a:r>
              <a:rPr lang="en-US" sz="3300" dirty="0">
                <a:solidFill>
                  <a:schemeClr val="bg1"/>
                </a:solidFill>
              </a:rPr>
              <a:t>Accept applications approved by the Governor into the FastTrack Permitting Program</a:t>
            </a:r>
          </a:p>
          <a:p>
            <a:pPr>
              <a:lnSpc>
                <a:spcPct val="120000"/>
              </a:lnSpc>
              <a:spcAft>
                <a:spcPts val="1000"/>
              </a:spcAft>
              <a:buClr>
                <a:schemeClr val="bg1"/>
              </a:buClr>
            </a:pPr>
            <a:r>
              <a:rPr lang="en-US" sz="3300" dirty="0">
                <a:solidFill>
                  <a:schemeClr val="bg1"/>
                </a:solidFill>
              </a:rPr>
              <a:t>Identify a Lead Agency for applications within the FastTrack Permitting Program</a:t>
            </a:r>
          </a:p>
          <a:p>
            <a:pPr>
              <a:lnSpc>
                <a:spcPct val="120000"/>
              </a:lnSpc>
              <a:spcAft>
                <a:spcPts val="1000"/>
              </a:spcAft>
              <a:buClr>
                <a:schemeClr val="bg1"/>
              </a:buClr>
            </a:pPr>
            <a:r>
              <a:rPr lang="en-US" sz="3300" dirty="0">
                <a:solidFill>
                  <a:schemeClr val="bg1"/>
                </a:solidFill>
              </a:rPr>
              <a:t>Develop a Cooperative Project Plan for each application in the FastTrack Permitting Program</a:t>
            </a:r>
          </a:p>
          <a:p>
            <a:pPr>
              <a:lnSpc>
                <a:spcPct val="120000"/>
              </a:lnSpc>
              <a:spcAft>
                <a:spcPts val="1000"/>
              </a:spcAft>
              <a:buClr>
                <a:schemeClr val="bg1"/>
              </a:buClr>
            </a:pPr>
            <a:r>
              <a:rPr lang="en-US" sz="3300" dirty="0">
                <a:solidFill>
                  <a:schemeClr val="bg1"/>
                </a:solidFill>
              </a:rPr>
              <a:t>Submit an annual report to Governor and DAS describing the status of each project administered in the previous year under the FastTrack Permitting Program</a:t>
            </a:r>
          </a:p>
        </p:txBody>
      </p:sp>
      <p:sp>
        <p:nvSpPr>
          <p:cNvPr id="7" name="Google Shape;87;p1">
            <a:extLst>
              <a:ext uri="{FF2B5EF4-FFF2-40B4-BE49-F238E27FC236}">
                <a16:creationId xmlns:a16="http://schemas.microsoft.com/office/drawing/2014/main" id="{C9BAE0CF-D1C1-C9E4-2D2E-F509C0A07482}"/>
              </a:ext>
            </a:extLst>
          </p:cNvPr>
          <p:cNvSpPr txBox="1"/>
          <p:nvPr/>
        </p:nvSpPr>
        <p:spPr>
          <a:xfrm>
            <a:off x="348343" y="751854"/>
            <a:ext cx="8476343" cy="603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0010"/>
              </a:lnSpc>
            </a:pPr>
            <a:r>
              <a:rPr lang="en-US" sz="2800" b="1" dirty="0">
                <a:solidFill>
                  <a:srgbClr val="FFF6EA"/>
                </a:solidFill>
                <a:latin typeface="Trebuchet MS"/>
              </a:rPr>
              <a:t>Joint Permitting Council (JPC) – Scope</a:t>
            </a:r>
          </a:p>
        </p:txBody>
      </p:sp>
    </p:spTree>
    <p:extLst>
      <p:ext uri="{BB962C8B-B14F-4D97-AF65-F5344CB8AC3E}">
        <p14:creationId xmlns:p14="http://schemas.microsoft.com/office/powerpoint/2010/main" val="3659872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9659D808-327B-4C82-691E-E168F8F86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FDF6D83A-0EEE-A0DE-6064-11E437493F50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F3D86C4C-8BFD-457F-338D-5E9AB2D7BA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31155047-5E7F-C7A2-9F0A-0CAD207B6E3F}"/>
              </a:ext>
            </a:extLst>
          </p:cNvPr>
          <p:cNvSpPr txBox="1"/>
          <p:nvPr/>
        </p:nvSpPr>
        <p:spPr>
          <a:xfrm>
            <a:off x="838200" y="925297"/>
            <a:ext cx="7996542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10"/>
              </a:lnSpc>
            </a:pPr>
            <a:r>
              <a:rPr lang="en-US" sz="3200" b="1" dirty="0">
                <a:solidFill>
                  <a:srgbClr val="FFF6EA"/>
                </a:solidFill>
                <a:latin typeface="Trebuchet MS"/>
              </a:rPr>
              <a:t>Fast Track Program Eligibility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82ABE6C-16C5-C21D-087F-C7F6F58A1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429"/>
            <a:ext cx="10515600" cy="4533446"/>
          </a:xfrm>
        </p:spPr>
        <p:txBody>
          <a:bodyPr>
            <a:normAutofit lnSpcReduction="10000"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Eligibility Criteria (summary):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Capital Investment thresholds by three geographic areas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Requires more than one state permit (not renewals)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Advances job creation or growth in GDP in a target cluster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Wood Products &amp; Construction Materials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Food &amp; Beverage Products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Computer &amp; Electronic Products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Company Headquarters &amp; Specialized Services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Manufactured Metals &amp; Equipment</a:t>
            </a:r>
          </a:p>
          <a:p>
            <a:pPr lvl="2"/>
            <a:r>
              <a:rPr lang="en-US" sz="2200" dirty="0">
                <a:solidFill>
                  <a:schemeClr val="bg1"/>
                </a:solidFill>
              </a:rPr>
              <a:t>Bioscience &amp; Life Sciences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Demonstrate Land Use Compatibility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Meet Readiness Criteria Established by the Council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Other criteria established by Council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869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1F8227C8-6B39-5650-9151-CAC87B1BB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C4A21FAD-7A72-941B-EE18-EB2A19495B02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AAC5A6AE-0333-9AF4-0EF8-C7DBA56E9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855C675B-D012-E0B7-C377-3D2E332934E8}"/>
              </a:ext>
            </a:extLst>
          </p:cNvPr>
          <p:cNvSpPr txBox="1"/>
          <p:nvPr/>
        </p:nvSpPr>
        <p:spPr>
          <a:xfrm>
            <a:off x="838199" y="487275"/>
            <a:ext cx="8320315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September 22</a:t>
            </a:r>
            <a:r>
              <a:rPr lang="en-US" sz="3200" b="1" baseline="30000" dirty="0">
                <a:solidFill>
                  <a:srgbClr val="FFF6EA"/>
                </a:solidFill>
                <a:latin typeface="Trebuchet MS"/>
              </a:rPr>
              <a:t>nd</a:t>
            </a:r>
            <a:r>
              <a:rPr lang="en-US" sz="3200" b="1" dirty="0">
                <a:solidFill>
                  <a:srgbClr val="FFF6EA"/>
                </a:solidFill>
                <a:latin typeface="Trebuchet MS"/>
              </a:rPr>
              <a:t> JPC Readiness Criteria 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07FF14-32D7-BF12-9E58-1C463061CC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943" y="1466988"/>
            <a:ext cx="10515600" cy="4533446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n-US" dirty="0">
                <a:solidFill>
                  <a:schemeClr val="bg1"/>
                </a:solidFill>
              </a:rPr>
              <a:t>Pre‑development Completion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Preliminary engineering and design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Property control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Environmental permits and regulatory requirements identified.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Project Maturity &amp; Financing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Capital stack clarity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Organizational capacity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Market indicators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 project schedule demonstrating operations can begin within 24 months after all permits are obtained (later discussed for possible adjustment to 36 months)</a:t>
            </a:r>
          </a:p>
          <a:p>
            <a:pPr lvl="0"/>
            <a:r>
              <a:rPr lang="en-US" dirty="0">
                <a:solidFill>
                  <a:schemeClr val="bg1"/>
                </a:solidFill>
              </a:rPr>
              <a:t>Local Government &amp; Utility Provider Readiness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Documented local jurisdiction support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Timelines for local permitting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Funding commitments (to be clarified as “applicable commitments”)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Designated jurisdictional point of contact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641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0DDF8D7F-C433-E2B8-CD5A-10F8DEA17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7461A2B9-49C2-E6A8-BED1-A9345AE97FD7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41512A82-6856-D643-EFEB-584FB9E92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494DA0EA-E9F8-115E-1D24-04940579B581}"/>
              </a:ext>
            </a:extLst>
          </p:cNvPr>
          <p:cNvSpPr txBox="1"/>
          <p:nvPr/>
        </p:nvSpPr>
        <p:spPr>
          <a:xfrm>
            <a:off x="799115" y="994828"/>
            <a:ext cx="7019634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600" b="1" dirty="0">
                <a:solidFill>
                  <a:srgbClr val="FFF6EA"/>
                </a:solidFill>
                <a:latin typeface="Trebuchet MS"/>
              </a:rPr>
              <a:t>Fast Track: Application Process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043D709-5C6E-B8D0-1C8E-6B092CC4BC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060387"/>
              </p:ext>
            </p:extLst>
          </p:nvPr>
        </p:nvGraphicFramePr>
        <p:xfrm>
          <a:off x="1217126" y="1981341"/>
          <a:ext cx="10471876" cy="44437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06038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BB948336-850A-D7E5-B792-90A5E9519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A542CF7D-7C57-C87C-6B90-6A1DA1B26B03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FD692C11-E0C6-40CD-9E06-BF6B0CDAE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CA39E55-FF0A-CCED-F3B8-EAC961A11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2674"/>
            <a:ext cx="10515600" cy="4690201"/>
          </a:xfrm>
        </p:spPr>
        <p:txBody>
          <a:bodyPr>
            <a:normAutofit lnSpcReduction="10000"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Outcomes</a:t>
            </a:r>
            <a:r>
              <a:rPr lang="en-US" sz="2400" b="1" dirty="0">
                <a:solidFill>
                  <a:schemeClr val="bg1"/>
                </a:solidFill>
              </a:rPr>
              <a:t>: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Understand the project, project timeline and phases,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identify site,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secure local jurisdiction support,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identify utility needs,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understand project financing (capital stack/project budget), 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assess whether the project is a candidate for Fast Track. </a:t>
            </a:r>
          </a:p>
          <a:p>
            <a:pPr lvl="0"/>
            <a:r>
              <a:rPr lang="en-US" sz="2400" b="1" u="sng" dirty="0">
                <a:solidFill>
                  <a:schemeClr val="bg1"/>
                </a:solidFill>
              </a:rPr>
              <a:t>Participants</a:t>
            </a:r>
            <a:r>
              <a:rPr lang="en-US" sz="2400" b="1" dirty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Company representative(s)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Business Oregon Regional Development Officer (&amp; Recruitment Officer)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Regional Solutions Coordinator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Local Jurisdiction representative(s)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B376CC14-922F-DA9A-500C-7DCC320DAB2E}"/>
              </a:ext>
            </a:extLst>
          </p:cNvPr>
          <p:cNvSpPr txBox="1"/>
          <p:nvPr/>
        </p:nvSpPr>
        <p:spPr>
          <a:xfrm>
            <a:off x="838200" y="925297"/>
            <a:ext cx="799654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Step One: Project Intake</a:t>
            </a:r>
            <a:r>
              <a:rPr lang="en-US" sz="2800" b="1" dirty="0">
                <a:solidFill>
                  <a:srgbClr val="FFF6EA"/>
                </a:solidFill>
                <a:latin typeface="Trebuchet MS"/>
              </a:rPr>
              <a:t> (Business Oregon)</a:t>
            </a:r>
          </a:p>
        </p:txBody>
      </p:sp>
    </p:spTree>
    <p:extLst>
      <p:ext uri="{BB962C8B-B14F-4D97-AF65-F5344CB8AC3E}">
        <p14:creationId xmlns:p14="http://schemas.microsoft.com/office/powerpoint/2010/main" val="1718177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41693E9A-4009-E4B3-E210-34E0A5776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270203C6-C698-8E51-5BBC-E0493F6062F9}"/>
              </a:ext>
            </a:extLst>
          </p:cNvPr>
          <p:cNvSpPr/>
          <p:nvPr/>
        </p:nvSpPr>
        <p:spPr>
          <a:xfrm>
            <a:off x="-120316" y="419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55E70D87-EE6E-F80B-52F0-CA3A62368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2E4AE3C-065B-764B-7917-731013FBD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0754"/>
            <a:ext cx="10515600" cy="48121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Business Oregon Request for Information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Understand the project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Company profile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Goals of the project – what it is intended to accomplish?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Project schedule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Initial identification of needed state permits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Project Maturity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Project summary by phases/$ of investment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Due diligence re: company capacity and financial viability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Market indicator assessment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b="1" dirty="0">
                <a:solidFill>
                  <a:schemeClr val="bg1"/>
                </a:solidFill>
              </a:rPr>
              <a:t>Pre-Application conference (or similar) with local government 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Initial identification of needed local permits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Local government/utility capacity and support</a:t>
            </a:r>
          </a:p>
          <a:p>
            <a:pPr lvl="1"/>
            <a:endParaRPr lang="en-US" dirty="0"/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93217E09-A41D-ACF5-16D6-2C552B669AE9}"/>
              </a:ext>
            </a:extLst>
          </p:cNvPr>
          <p:cNvSpPr txBox="1"/>
          <p:nvPr/>
        </p:nvSpPr>
        <p:spPr>
          <a:xfrm>
            <a:off x="838200" y="925297"/>
            <a:ext cx="799654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Step One: Project Intake</a:t>
            </a:r>
            <a:r>
              <a:rPr lang="en-US" sz="2800" b="1" dirty="0">
                <a:solidFill>
                  <a:srgbClr val="FFF6EA"/>
                </a:solidFill>
                <a:latin typeface="Trebuchet MS"/>
              </a:rPr>
              <a:t> (Business Oregon)</a:t>
            </a:r>
          </a:p>
        </p:txBody>
      </p:sp>
    </p:spTree>
    <p:extLst>
      <p:ext uri="{BB962C8B-B14F-4D97-AF65-F5344CB8AC3E}">
        <p14:creationId xmlns:p14="http://schemas.microsoft.com/office/powerpoint/2010/main" val="1506626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4C54177B-79AA-7A6F-CD2E-4D29AC7DC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8DC6C010-2BFE-1982-C98E-E04B9A6D7254}"/>
              </a:ext>
            </a:extLst>
          </p:cNvPr>
          <p:cNvSpPr/>
          <p:nvPr/>
        </p:nvSpPr>
        <p:spPr>
          <a:xfrm>
            <a:off x="-120316" y="419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D2F2C518-FE29-4EF1-A65F-2D183804D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205681B-65F6-74BB-26C1-C84B9E0D3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429"/>
            <a:ext cx="10515600" cy="453344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2500" b="1" u="sng" dirty="0">
                <a:solidFill>
                  <a:schemeClr val="bg1"/>
                </a:solidFill>
              </a:rPr>
              <a:t>Outcomes</a:t>
            </a:r>
            <a:r>
              <a:rPr lang="en-US" sz="2500" b="1" dirty="0">
                <a:solidFill>
                  <a:schemeClr val="bg1"/>
                </a:solidFill>
              </a:rPr>
              <a:t>: </a:t>
            </a:r>
          </a:p>
          <a:p>
            <a:pPr lvl="1"/>
            <a:r>
              <a:rPr lang="en-US" sz="2500" dirty="0">
                <a:solidFill>
                  <a:schemeClr val="bg1"/>
                </a:solidFill>
              </a:rPr>
              <a:t>Project applicant (sponsor) receives timely information related to project development needs and expectations. </a:t>
            </a:r>
          </a:p>
          <a:p>
            <a:pPr lvl="1"/>
            <a:r>
              <a:rPr lang="en-US" sz="2500" dirty="0">
                <a:solidFill>
                  <a:schemeClr val="bg1"/>
                </a:solidFill>
              </a:rPr>
              <a:t>State agencies/local jurisdictions receive project details and can ask questions/provide feedback </a:t>
            </a:r>
          </a:p>
          <a:p>
            <a:pPr lvl="1"/>
            <a:r>
              <a:rPr lang="en-US" sz="2500" dirty="0">
                <a:solidFill>
                  <a:schemeClr val="bg1"/>
                </a:solidFill>
              </a:rPr>
              <a:t>State agencies understand the project and can identify needed permits.</a:t>
            </a:r>
          </a:p>
          <a:p>
            <a:pPr marL="0" indent="0">
              <a:buNone/>
            </a:pPr>
            <a:r>
              <a:rPr lang="en-US" sz="2500" b="1" u="sng" dirty="0">
                <a:solidFill>
                  <a:schemeClr val="bg1"/>
                </a:solidFill>
              </a:rPr>
              <a:t>Participants</a:t>
            </a:r>
            <a:r>
              <a:rPr lang="en-US" sz="2500" b="1" dirty="0">
                <a:solidFill>
                  <a:schemeClr val="bg1"/>
                </a:solidFill>
              </a:rPr>
              <a:t>:</a:t>
            </a:r>
          </a:p>
          <a:p>
            <a:pPr lvl="1"/>
            <a:r>
              <a:rPr lang="en-US" sz="2500" dirty="0">
                <a:solidFill>
                  <a:schemeClr val="bg1"/>
                </a:solidFill>
              </a:rPr>
              <a:t>Project Representative</a:t>
            </a:r>
          </a:p>
          <a:p>
            <a:pPr lvl="1"/>
            <a:r>
              <a:rPr lang="en-US" sz="2500" dirty="0">
                <a:solidFill>
                  <a:schemeClr val="bg1"/>
                </a:solidFill>
              </a:rPr>
              <a:t>Local Government Representative</a:t>
            </a:r>
          </a:p>
          <a:p>
            <a:pPr lvl="1"/>
            <a:r>
              <a:rPr lang="en-US" sz="2500" dirty="0">
                <a:solidFill>
                  <a:schemeClr val="bg1"/>
                </a:solidFill>
              </a:rPr>
              <a:t>State agencies: </a:t>
            </a:r>
          </a:p>
          <a:p>
            <a:pPr lvl="2"/>
            <a:r>
              <a:rPr lang="en-US" sz="2500" dirty="0">
                <a:solidFill>
                  <a:schemeClr val="bg1"/>
                </a:solidFill>
              </a:rPr>
              <a:t>Business Oregon</a:t>
            </a:r>
          </a:p>
          <a:p>
            <a:pPr lvl="2"/>
            <a:r>
              <a:rPr lang="en-US" sz="2500" dirty="0">
                <a:solidFill>
                  <a:schemeClr val="bg1"/>
                </a:solidFill>
              </a:rPr>
              <a:t>Department of Land Conservation and Development</a:t>
            </a:r>
          </a:p>
          <a:p>
            <a:pPr lvl="2"/>
            <a:r>
              <a:rPr lang="en-US" sz="2500" dirty="0">
                <a:solidFill>
                  <a:schemeClr val="bg1"/>
                </a:solidFill>
              </a:rPr>
              <a:t>Department of Environmental Quality</a:t>
            </a:r>
          </a:p>
          <a:p>
            <a:pPr lvl="2"/>
            <a:r>
              <a:rPr lang="en-US" sz="2500" dirty="0">
                <a:solidFill>
                  <a:schemeClr val="bg1"/>
                </a:solidFill>
              </a:rPr>
              <a:t>Water Resources Department</a:t>
            </a:r>
          </a:p>
          <a:p>
            <a:pPr lvl="2"/>
            <a:r>
              <a:rPr lang="en-US" sz="2500" dirty="0">
                <a:solidFill>
                  <a:schemeClr val="bg1"/>
                </a:solidFill>
              </a:rPr>
              <a:t>Department of State Lands</a:t>
            </a:r>
          </a:p>
          <a:p>
            <a:pPr lvl="2"/>
            <a:r>
              <a:rPr lang="en-US" sz="2500" dirty="0">
                <a:solidFill>
                  <a:schemeClr val="bg1"/>
                </a:solidFill>
              </a:rPr>
              <a:t>Department of Transportation</a:t>
            </a:r>
          </a:p>
          <a:p>
            <a:pPr lvl="2"/>
            <a:r>
              <a:rPr lang="en-US" sz="2500" dirty="0">
                <a:solidFill>
                  <a:schemeClr val="bg1"/>
                </a:solidFill>
              </a:rPr>
              <a:t>State Historic Preservation Office</a:t>
            </a:r>
          </a:p>
          <a:p>
            <a:pPr lvl="2"/>
            <a:r>
              <a:rPr lang="en-US" sz="2500" dirty="0">
                <a:solidFill>
                  <a:schemeClr val="bg1"/>
                </a:solidFill>
              </a:rPr>
              <a:t>Department of Agriculture (project dependent)</a:t>
            </a:r>
          </a:p>
          <a:p>
            <a:pPr lvl="0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5645E679-3514-40DE-6ED0-897EFD004DAA}"/>
              </a:ext>
            </a:extLst>
          </p:cNvPr>
          <p:cNvSpPr txBox="1"/>
          <p:nvPr/>
        </p:nvSpPr>
        <p:spPr>
          <a:xfrm>
            <a:off x="838200" y="925297"/>
            <a:ext cx="7996542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Step Two: Fast Track Readiness </a:t>
            </a:r>
            <a:r>
              <a:rPr lang="en-US" sz="2000" b="1" dirty="0">
                <a:solidFill>
                  <a:srgbClr val="FFF6EA"/>
                </a:solidFill>
                <a:latin typeface="Trebuchet MS"/>
              </a:rPr>
              <a:t>Assessment/Application (Regional Solutions Convenes)</a:t>
            </a:r>
          </a:p>
        </p:txBody>
      </p:sp>
    </p:spTree>
    <p:extLst>
      <p:ext uri="{BB962C8B-B14F-4D97-AF65-F5344CB8AC3E}">
        <p14:creationId xmlns:p14="http://schemas.microsoft.com/office/powerpoint/2010/main" val="2025290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F0C12802-1308-0BD9-D1C3-03C2A5A8F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C668892F-CB97-17B5-1805-A49C8CAC06E3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3DC95E6A-91C5-C496-88C0-725AD16D7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B711BAA-259C-B84E-023B-72CAAC4080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1679"/>
            <a:ext cx="10515600" cy="4481195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chemeClr val="bg1"/>
                </a:solidFill>
              </a:rPr>
              <a:t>Pre-Development Completion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What?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What is exactly being proposed? Requires Preliminary Engineering and basis of design.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Where?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What property/tax lots and location? Has ownership, a lease or an option been secured for the site?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What does the applicant/local jurisdiction know about this site? (i.e. wetlands, </a:t>
            </a:r>
            <a:r>
              <a:rPr lang="en-US" dirty="0" err="1">
                <a:solidFill>
                  <a:schemeClr val="bg1"/>
                </a:solidFill>
              </a:rPr>
              <a:t>habitat,brownfields</a:t>
            </a:r>
            <a:r>
              <a:rPr lang="en-US" dirty="0">
                <a:solidFill>
                  <a:schemeClr val="bg1"/>
                </a:solidFill>
              </a:rPr>
              <a:t>, historic resources)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Is the proposed activity compatible with local land use?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Is there appropriate transportation access to the site? Are there access needs for local or state roads?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What Environmental Permits are needed?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What processes, equipment and materials are involved?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What are the capacities, flows, emissions, wastes, etc.?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Air, water, land, waste, groundwater, etc.?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Existing Authorizations?</a:t>
            </a:r>
          </a:p>
          <a:p>
            <a:pPr lvl="0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34B32AA0-FC2C-BA54-BF50-50FE0AB6FE76}"/>
              </a:ext>
            </a:extLst>
          </p:cNvPr>
          <p:cNvSpPr txBox="1"/>
          <p:nvPr/>
        </p:nvSpPr>
        <p:spPr>
          <a:xfrm>
            <a:off x="838200" y="925297"/>
            <a:ext cx="7996542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Step Two: Application Requirements </a:t>
            </a:r>
          </a:p>
          <a:p>
            <a:r>
              <a:rPr lang="en-US" sz="2000" b="1" dirty="0">
                <a:solidFill>
                  <a:srgbClr val="FFF6EA"/>
                </a:solidFill>
                <a:latin typeface="Trebuchet MS"/>
              </a:rPr>
              <a:t>(Builds on Intake)</a:t>
            </a:r>
            <a:endParaRPr lang="en-US" sz="2800" b="1" dirty="0">
              <a:solidFill>
                <a:srgbClr val="FFF6E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371994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002FDA59-20BC-5701-7633-129B46236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AD7C45AC-03B5-2CE9-9388-D31D742E8DB9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CFEB74D6-7119-8882-1FD9-8B84B71D0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38B0A41-77DC-512C-20E8-5238DD11B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6847"/>
            <a:ext cx="10515600" cy="451602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600" b="1" dirty="0">
                <a:solidFill>
                  <a:schemeClr val="bg1"/>
                </a:solidFill>
              </a:rPr>
              <a:t>Local Government/Utility Provider Readiness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Local government support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Does the project have a letter of support from the relevant city or county including defined timelines for local permits, applicable funding commitments (these could also be in a development agreement) and a Designated point of contact. 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Does the local government need any state permit related approvals to support this work (wastewater, water?)</a:t>
            </a:r>
          </a:p>
          <a:p>
            <a:pPr lvl="1"/>
            <a:r>
              <a:rPr lang="en-US" b="1" dirty="0">
                <a:solidFill>
                  <a:schemeClr val="bg1"/>
                </a:solidFill>
              </a:rPr>
              <a:t>Plan for meeting utility needs: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Electricity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Water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Wastewater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Natural Gas Applicant Certification </a:t>
            </a:r>
          </a:p>
          <a:p>
            <a:pPr lvl="2"/>
            <a:r>
              <a:rPr lang="en-US" dirty="0">
                <a:solidFill>
                  <a:schemeClr val="bg1"/>
                </a:solidFill>
              </a:rPr>
              <a:t>Data/communications</a:t>
            </a:r>
          </a:p>
          <a:p>
            <a:pPr lvl="0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7CC5B830-29B6-D78B-E641-FC69EBF6BC54}"/>
              </a:ext>
            </a:extLst>
          </p:cNvPr>
          <p:cNvSpPr txBox="1"/>
          <p:nvPr/>
        </p:nvSpPr>
        <p:spPr>
          <a:xfrm>
            <a:off x="838200" y="925297"/>
            <a:ext cx="7996542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Step Two: Application Requirements</a:t>
            </a:r>
          </a:p>
          <a:p>
            <a:r>
              <a:rPr lang="en-US" sz="2000" b="1" dirty="0">
                <a:solidFill>
                  <a:srgbClr val="FFF6EA"/>
                </a:solidFill>
                <a:latin typeface="Trebuchet MS"/>
              </a:rPr>
              <a:t>(Builds on Intake)</a:t>
            </a:r>
            <a:endParaRPr lang="en-US" sz="2800" b="1" dirty="0">
              <a:solidFill>
                <a:srgbClr val="FFF6E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160584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FAD60471-B13A-490B-9DA0-5F5EA7A4A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12D2EAEB-E683-F5E0-15CB-D94ED50F5BBA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B391ED4A-62DE-7502-A74E-5A33DF86B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AB0ED6A-99C6-2926-364E-B10FE1C03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4891"/>
            <a:ext cx="10515600" cy="4367984"/>
          </a:xfrm>
        </p:spPr>
        <p:txBody>
          <a:bodyPr>
            <a:normAutofit/>
          </a:bodyPr>
          <a:lstStyle/>
          <a:p>
            <a:r>
              <a:rPr lang="en-US" sz="2600" dirty="0">
                <a:solidFill>
                  <a:schemeClr val="bg1"/>
                </a:solidFill>
              </a:rPr>
              <a:t>Meets capital investment thresholds by location</a:t>
            </a:r>
          </a:p>
          <a:p>
            <a:r>
              <a:rPr lang="en-US" sz="2600" dirty="0">
                <a:solidFill>
                  <a:schemeClr val="bg1"/>
                </a:solidFill>
              </a:rPr>
              <a:t>Requires more than one state permit (no renewals)</a:t>
            </a:r>
          </a:p>
          <a:p>
            <a:pPr lvl="1"/>
            <a:r>
              <a:rPr lang="en-US" sz="2600" dirty="0">
                <a:solidFill>
                  <a:schemeClr val="bg1"/>
                </a:solidFill>
              </a:rPr>
              <a:t>Modifications that support business expansion are not renewals</a:t>
            </a:r>
          </a:p>
          <a:p>
            <a:r>
              <a:rPr lang="en-US" sz="2600" dirty="0">
                <a:solidFill>
                  <a:schemeClr val="bg1"/>
                </a:solidFill>
              </a:rPr>
              <a:t>Is part of a Business Oregon target industry cluster</a:t>
            </a:r>
          </a:p>
          <a:p>
            <a:r>
              <a:rPr lang="en-US" sz="2600" dirty="0">
                <a:solidFill>
                  <a:schemeClr val="bg1"/>
                </a:solidFill>
              </a:rPr>
              <a:t>Intake and Application (includes readiness criteria)</a:t>
            </a:r>
          </a:p>
          <a:p>
            <a:r>
              <a:rPr lang="en-US" sz="2600" dirty="0">
                <a:solidFill>
                  <a:schemeClr val="bg1"/>
                </a:solidFill>
              </a:rPr>
              <a:t>Land Use Compatibility</a:t>
            </a: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B57C7623-A994-482C-7D11-9656D3CD127D}"/>
              </a:ext>
            </a:extLst>
          </p:cNvPr>
          <p:cNvSpPr txBox="1"/>
          <p:nvPr/>
        </p:nvSpPr>
        <p:spPr>
          <a:xfrm>
            <a:off x="838200" y="925297"/>
            <a:ext cx="7996542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Step Three: Eligibility Review </a:t>
            </a:r>
          </a:p>
          <a:p>
            <a:r>
              <a:rPr lang="en-US" sz="2000" b="1" dirty="0">
                <a:solidFill>
                  <a:srgbClr val="FFF6EA"/>
                </a:solidFill>
                <a:latin typeface="Trebuchet MS"/>
              </a:rPr>
              <a:t>By Joint Permit Council</a:t>
            </a:r>
          </a:p>
        </p:txBody>
      </p:sp>
    </p:spTree>
    <p:extLst>
      <p:ext uri="{BB962C8B-B14F-4D97-AF65-F5344CB8AC3E}">
        <p14:creationId xmlns:p14="http://schemas.microsoft.com/office/powerpoint/2010/main" val="21198573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83984A2E-4B88-C121-E9F9-EAB5FBA05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34937D4D-AC94-BFD2-1AA9-01C34B07180F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74C57215-8BEC-2A92-A45A-56372FC782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9E0C418-681C-2131-7064-A26D5E249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429"/>
            <a:ext cx="10515600" cy="4533446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Consistency with Regional Priorities: 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Project aligns with regional priorities adopted by the RSAC; or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Project aligns with the local Comprehensive Economic Development Strategy; or</a:t>
            </a:r>
          </a:p>
          <a:p>
            <a:pPr lvl="1"/>
            <a:r>
              <a:rPr lang="en-US" sz="2200" dirty="0">
                <a:solidFill>
                  <a:schemeClr val="bg1"/>
                </a:solidFill>
              </a:rPr>
              <a:t>Project aligns with community or regional economic development plan adopted by a city, county, council of governments or economic development organization.</a:t>
            </a:r>
          </a:p>
          <a:p>
            <a:r>
              <a:rPr lang="en-US" sz="2400" b="1" dirty="0">
                <a:solidFill>
                  <a:schemeClr val="bg1"/>
                </a:solidFill>
              </a:rPr>
              <a:t>Regional Solutions Makes Recommendation to the Governor</a:t>
            </a:r>
          </a:p>
        </p:txBody>
      </p:sp>
      <p:sp>
        <p:nvSpPr>
          <p:cNvPr id="8" name="Google Shape;87;p1">
            <a:extLst>
              <a:ext uri="{FF2B5EF4-FFF2-40B4-BE49-F238E27FC236}">
                <a16:creationId xmlns:a16="http://schemas.microsoft.com/office/drawing/2014/main" id="{72DE1185-5CCA-BD6F-8659-C9E42AD86DB8}"/>
              </a:ext>
            </a:extLst>
          </p:cNvPr>
          <p:cNvSpPr txBox="1"/>
          <p:nvPr/>
        </p:nvSpPr>
        <p:spPr>
          <a:xfrm>
            <a:off x="838200" y="925297"/>
            <a:ext cx="7996542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10"/>
              </a:lnSpc>
            </a:pPr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Step Four: Regional Solutions Review</a:t>
            </a:r>
          </a:p>
        </p:txBody>
      </p:sp>
    </p:spTree>
    <p:extLst>
      <p:ext uri="{BB962C8B-B14F-4D97-AF65-F5344CB8AC3E}">
        <p14:creationId xmlns:p14="http://schemas.microsoft.com/office/powerpoint/2010/main" val="1842539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29FA1512-DCA2-40F6-9429-8952B1230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D407320C-03AB-BC1D-F7CF-816A0127C672}"/>
              </a:ext>
            </a:extLst>
          </p:cNvPr>
          <p:cNvSpPr/>
          <p:nvPr/>
        </p:nvSpPr>
        <p:spPr>
          <a:xfrm>
            <a:off x="-120842" y="5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0255323A-C0C4-6FD1-DE72-82461D125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8" name="Google Shape;87;p1">
            <a:extLst>
              <a:ext uri="{FF2B5EF4-FFF2-40B4-BE49-F238E27FC236}">
                <a16:creationId xmlns:a16="http://schemas.microsoft.com/office/drawing/2014/main" id="{DF8204E9-CF37-30B6-A519-047222158442}"/>
              </a:ext>
            </a:extLst>
          </p:cNvPr>
          <p:cNvSpPr txBox="1"/>
          <p:nvPr/>
        </p:nvSpPr>
        <p:spPr>
          <a:xfrm>
            <a:off x="838200" y="925297"/>
            <a:ext cx="7996542" cy="1378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10"/>
              </a:lnSpc>
            </a:pPr>
            <a:br>
              <a:rPr lang="en-US" sz="3200" b="1" dirty="0">
                <a:solidFill>
                  <a:srgbClr val="FFF6EA"/>
                </a:solidFill>
                <a:latin typeface="Trebuchet MS"/>
              </a:rPr>
            </a:br>
            <a:endParaRPr lang="en-US" sz="3200" b="1" dirty="0">
              <a:solidFill>
                <a:srgbClr val="FFF6EA"/>
              </a:solidFill>
              <a:latin typeface="Trebuchet M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F872840A-FB6C-A91D-7D30-3FA76E30E2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b="1" dirty="0">
                <a:solidFill>
                  <a:srgbClr val="FFF6EA"/>
                </a:solidFill>
                <a:latin typeface="Trebuchet MS"/>
              </a:rPr>
              <a:t>Step Five: Governor’s Review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075783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8699755B-E554-4FE2-7E35-DF6869C96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61;p5">
            <a:extLst>
              <a:ext uri="{FF2B5EF4-FFF2-40B4-BE49-F238E27FC236}">
                <a16:creationId xmlns:a16="http://schemas.microsoft.com/office/drawing/2014/main" id="{53AA8FEB-3F9B-34F1-E819-BCA55F81A095}"/>
              </a:ext>
            </a:extLst>
          </p:cNvPr>
          <p:cNvGrpSpPr/>
          <p:nvPr/>
        </p:nvGrpSpPr>
        <p:grpSpPr>
          <a:xfrm>
            <a:off x="-120842" y="0"/>
            <a:ext cx="12312316" cy="6858000"/>
            <a:chOff x="0" y="-1"/>
            <a:chExt cx="3417301" cy="1406700"/>
          </a:xfrm>
          <a:solidFill>
            <a:srgbClr val="2A5777"/>
          </a:solidFill>
        </p:grpSpPr>
        <p:sp>
          <p:nvSpPr>
            <p:cNvPr id="3" name="Google Shape;162;p5">
              <a:extLst>
                <a:ext uri="{FF2B5EF4-FFF2-40B4-BE49-F238E27FC236}">
                  <a16:creationId xmlns:a16="http://schemas.microsoft.com/office/drawing/2014/main" id="{2DC70357-8DB0-B2F5-CA57-0C2D5780FC6D}"/>
                </a:ext>
              </a:extLst>
            </p:cNvPr>
            <p:cNvSpPr/>
            <p:nvPr/>
          </p:nvSpPr>
          <p:spPr>
            <a:xfrm>
              <a:off x="0" y="0"/>
              <a:ext cx="3417155" cy="1406614"/>
            </a:xfrm>
            <a:custGeom>
              <a:avLst/>
              <a:gdLst/>
              <a:ahLst/>
              <a:cxnLst/>
              <a:rect l="l" t="t" r="r" b="b"/>
              <a:pathLst>
                <a:path w="3417155" h="1406614" extrusionOk="0">
                  <a:moveTo>
                    <a:pt x="0" y="0"/>
                  </a:moveTo>
                  <a:lnTo>
                    <a:pt x="3417155" y="0"/>
                  </a:lnTo>
                  <a:lnTo>
                    <a:pt x="3417155" y="1406614"/>
                  </a:lnTo>
                  <a:lnTo>
                    <a:pt x="0" y="140661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Google Shape;163;p5">
              <a:extLst>
                <a:ext uri="{FF2B5EF4-FFF2-40B4-BE49-F238E27FC236}">
                  <a16:creationId xmlns:a16="http://schemas.microsoft.com/office/drawing/2014/main" id="{B804A1BA-6D9F-CE9A-0C83-A0DFC8D929DD}"/>
                </a:ext>
              </a:extLst>
            </p:cNvPr>
            <p:cNvSpPr txBox="1"/>
            <p:nvPr/>
          </p:nvSpPr>
          <p:spPr>
            <a:xfrm>
              <a:off x="1" y="-1"/>
              <a:ext cx="3417300" cy="14067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0012"/>
                </a:lnSpc>
              </a:pPr>
              <a:endParaRPr sz="1467">
                <a:solidFill>
                  <a:srgbClr val="FFF6EA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B9952702-35AD-58FA-2B26-D0BDBAAA4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B1B4DC8-E054-FF89-A9FB-3E7F74294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2107473"/>
            <a:ext cx="10669867" cy="4428239"/>
          </a:xfrm>
        </p:spPr>
        <p:txBody>
          <a:bodyPr>
            <a:normAutofit fontScale="92500" lnSpcReduction="20000"/>
          </a:bodyPr>
          <a:lstStyle/>
          <a:p>
            <a:pPr marL="419104" indent="-342900">
              <a:buClr>
                <a:schemeClr val="bg1"/>
              </a:buClr>
            </a:pPr>
            <a:r>
              <a:rPr lang="en-US" sz="2200" b="1" dirty="0">
                <a:solidFill>
                  <a:schemeClr val="bg1"/>
                </a:solidFill>
              </a:rPr>
              <a:t>JPC shall develop a Cooperative Project Plan:</a:t>
            </a:r>
          </a:p>
          <a:p>
            <a:pPr marL="876304" lvl="1" indent="-342900">
              <a:buClr>
                <a:schemeClr val="bg1"/>
              </a:buClr>
            </a:pPr>
            <a:r>
              <a:rPr lang="en-US" sz="2200" dirty="0">
                <a:solidFill>
                  <a:schemeClr val="bg1"/>
                </a:solidFill>
              </a:rPr>
              <a:t>Developed with project representatives, state agencies and local government point of contact</a:t>
            </a:r>
          </a:p>
          <a:p>
            <a:pPr marL="876304" lvl="1" indent="-342900">
              <a:buClr>
                <a:schemeClr val="bg1"/>
              </a:buClr>
            </a:pPr>
            <a:r>
              <a:rPr lang="en-US" sz="2200" dirty="0">
                <a:solidFill>
                  <a:schemeClr val="bg1"/>
                </a:solidFill>
              </a:rPr>
              <a:t>Plan will identify information needed for a complete application for each permit type and a timeline for submitting complete applications;</a:t>
            </a:r>
          </a:p>
          <a:p>
            <a:pPr marL="876304" lvl="1" indent="-342900">
              <a:buClr>
                <a:schemeClr val="bg1"/>
              </a:buClr>
            </a:pPr>
            <a:r>
              <a:rPr lang="en-US" sz="2200" dirty="0">
                <a:solidFill>
                  <a:schemeClr val="bg1"/>
                </a:solidFill>
              </a:rPr>
              <a:t>Plan will identify intermediate and final completion dates for all regulatory approvals once a complete application is received</a:t>
            </a:r>
          </a:p>
          <a:p>
            <a:pPr marL="876304" lvl="1" indent="-342900">
              <a:buClr>
                <a:schemeClr val="bg1"/>
              </a:buClr>
            </a:pPr>
            <a:r>
              <a:rPr lang="en-US" sz="2200" dirty="0">
                <a:solidFill>
                  <a:schemeClr val="bg1"/>
                </a:solidFill>
                <a:highlight>
                  <a:srgbClr val="C0C0C0"/>
                </a:highlight>
              </a:rPr>
              <a:t>Plan must provide a shorter timeline than existing timelines for permitting, or other relevant timelines established through policy, law or regulation</a:t>
            </a:r>
          </a:p>
          <a:p>
            <a:pPr marL="876304" lvl="1" indent="-342900">
              <a:buClr>
                <a:schemeClr val="bg1"/>
              </a:buClr>
            </a:pPr>
            <a:r>
              <a:rPr lang="en-US" sz="2200" dirty="0">
                <a:solidFill>
                  <a:schemeClr val="bg1"/>
                </a:solidFill>
              </a:rPr>
              <a:t>Plan will Eliminate unnecessary steps or barriers, reduce the incidence of incomplete applications and eliminate obsolete or unnecessary approval processes. Consider aligning/combining required public comment periods. </a:t>
            </a:r>
          </a:p>
          <a:p>
            <a:pPr marL="876304" lvl="1" indent="-342900">
              <a:buClr>
                <a:schemeClr val="bg1"/>
              </a:buClr>
            </a:pPr>
            <a:r>
              <a:rPr lang="en-US" sz="2200" dirty="0">
                <a:solidFill>
                  <a:schemeClr val="bg1"/>
                </a:solidFill>
              </a:rPr>
              <a:t>Plan will include milestones and will provide opportunities to adjust or provide off ramp if eligibility changes.</a:t>
            </a:r>
          </a:p>
          <a:p>
            <a:pPr>
              <a:buClr>
                <a:schemeClr val="bg1"/>
              </a:buClr>
            </a:pPr>
            <a:r>
              <a:rPr lang="en-US" sz="2200" b="1" dirty="0">
                <a:solidFill>
                  <a:schemeClr val="bg1"/>
                </a:solidFill>
              </a:rPr>
              <a:t>JPC to designate lead agency to provide monthly updates to the Council; lead agency to work closely with Regional Solutions Coordinator</a:t>
            </a:r>
          </a:p>
          <a:p>
            <a:pPr lvl="2">
              <a:buClr>
                <a:schemeClr val="bg1"/>
              </a:buClr>
            </a:pPr>
            <a:endParaRPr lang="en-US" sz="1867" dirty="0">
              <a:solidFill>
                <a:schemeClr val="bg1"/>
              </a:solidFill>
            </a:endParaRPr>
          </a:p>
          <a:p>
            <a:pPr marL="76204" indent="0">
              <a:buClr>
                <a:schemeClr val="bg1"/>
              </a:buClr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Google Shape;87;p1">
            <a:extLst>
              <a:ext uri="{FF2B5EF4-FFF2-40B4-BE49-F238E27FC236}">
                <a16:creationId xmlns:a16="http://schemas.microsoft.com/office/drawing/2014/main" id="{10C87284-FAE2-0AB9-1FCD-8B7F744347C2}"/>
              </a:ext>
            </a:extLst>
          </p:cNvPr>
          <p:cNvSpPr txBox="1"/>
          <p:nvPr/>
        </p:nvSpPr>
        <p:spPr>
          <a:xfrm>
            <a:off x="838200" y="925297"/>
            <a:ext cx="7996542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en-US" sz="3200" b="1" dirty="0">
                <a:solidFill>
                  <a:srgbClr val="FFF6EA"/>
                </a:solidFill>
                <a:latin typeface="Trebuchet MS"/>
              </a:rPr>
              <a:t>Step Six: Joint Permitting Council </a:t>
            </a:r>
          </a:p>
          <a:p>
            <a:r>
              <a:rPr lang="en-US" sz="2000" b="1" dirty="0">
                <a:solidFill>
                  <a:srgbClr val="FFF6EA"/>
                </a:solidFill>
                <a:latin typeface="Trebuchet MS"/>
              </a:rPr>
              <a:t>Cooperative Project Plan</a:t>
            </a:r>
            <a:endParaRPr lang="en-US" sz="3200" b="1" dirty="0">
              <a:solidFill>
                <a:srgbClr val="FFF6EA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3509647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48E456A5-1E92-23E3-E8DE-C3802ED7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2;p5">
            <a:extLst>
              <a:ext uri="{FF2B5EF4-FFF2-40B4-BE49-F238E27FC236}">
                <a16:creationId xmlns:a16="http://schemas.microsoft.com/office/drawing/2014/main" id="{CA05E012-737B-3112-3316-365B58E60227}"/>
              </a:ext>
            </a:extLst>
          </p:cNvPr>
          <p:cNvSpPr/>
          <p:nvPr/>
        </p:nvSpPr>
        <p:spPr>
          <a:xfrm>
            <a:off x="-59895" y="419"/>
            <a:ext cx="12311790" cy="6857581"/>
          </a:xfrm>
          <a:custGeom>
            <a:avLst/>
            <a:gdLst/>
            <a:ahLst/>
            <a:cxnLst/>
            <a:rect l="l" t="t" r="r" b="b"/>
            <a:pathLst>
              <a:path w="3417155" h="1406614" extrusionOk="0">
                <a:moveTo>
                  <a:pt x="0" y="0"/>
                </a:moveTo>
                <a:lnTo>
                  <a:pt x="3417155" y="0"/>
                </a:lnTo>
                <a:lnTo>
                  <a:pt x="3417155" y="1406614"/>
                </a:lnTo>
                <a:lnTo>
                  <a:pt x="0" y="1406614"/>
                </a:lnTo>
                <a:close/>
              </a:path>
            </a:pathLst>
          </a:custGeom>
          <a:solidFill>
            <a:srgbClr val="2A5777"/>
          </a:solidFill>
          <a:ln>
            <a:noFill/>
          </a:ln>
        </p:spPr>
        <p:txBody>
          <a:bodyPr/>
          <a:lstStyle/>
          <a:p>
            <a:endParaRPr lang="en-US" sz="1200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4893FA5D-FEA9-0798-03C2-E18F9D08C5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1924" y="1"/>
            <a:ext cx="3199550" cy="1802673"/>
          </a:xfrm>
          <a:prstGeom prst="rect">
            <a:avLst/>
          </a:prstGeom>
        </p:spPr>
      </p:pic>
      <p:sp>
        <p:nvSpPr>
          <p:cNvPr id="8" name="Google Shape;87;p1">
            <a:extLst>
              <a:ext uri="{FF2B5EF4-FFF2-40B4-BE49-F238E27FC236}">
                <a16:creationId xmlns:a16="http://schemas.microsoft.com/office/drawing/2014/main" id="{1953CAA2-1B44-E0B0-0C47-BAD7CC541FAE}"/>
              </a:ext>
            </a:extLst>
          </p:cNvPr>
          <p:cNvSpPr txBox="1"/>
          <p:nvPr/>
        </p:nvSpPr>
        <p:spPr>
          <a:xfrm>
            <a:off x="934961" y="901337"/>
            <a:ext cx="7996542" cy="1551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40010"/>
              </a:lnSpc>
            </a:pPr>
            <a:r>
              <a:rPr lang="en-US" sz="3600" b="1" dirty="0">
                <a:solidFill>
                  <a:srgbClr val="FFF6EA"/>
                </a:solidFill>
                <a:latin typeface="Trebuchet MS"/>
              </a:rPr>
              <a:t>Next Steps:</a:t>
            </a:r>
            <a:br>
              <a:rPr lang="en-US" sz="3600" b="1" dirty="0">
                <a:solidFill>
                  <a:srgbClr val="FFF6EA"/>
                </a:solidFill>
                <a:latin typeface="Trebuchet MS"/>
              </a:rPr>
            </a:br>
            <a:endParaRPr lang="en-US" sz="3600" b="1" dirty="0">
              <a:solidFill>
                <a:srgbClr val="FFF6EA"/>
              </a:solidFill>
              <a:latin typeface="Trebuchet MS"/>
            </a:endParaRP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A728322-6628-D60B-B7C5-12E071645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dirty="0"/>
          </a:p>
          <a:p>
            <a:r>
              <a:rPr lang="en-US" sz="3600" dirty="0">
                <a:solidFill>
                  <a:schemeClr val="bg1"/>
                </a:solidFill>
              </a:rPr>
              <a:t>Finalize Application</a:t>
            </a:r>
          </a:p>
          <a:p>
            <a:r>
              <a:rPr lang="en-US" sz="3600">
                <a:solidFill>
                  <a:schemeClr val="bg1"/>
                </a:solidFill>
              </a:rPr>
              <a:t>Launch </a:t>
            </a:r>
            <a:r>
              <a:rPr lang="en-US" sz="3600" dirty="0">
                <a:solidFill>
                  <a:schemeClr val="bg1"/>
                </a:solidFill>
              </a:rPr>
              <a:t>program Nov 1</a:t>
            </a:r>
            <a:r>
              <a:rPr lang="en-US" sz="3600" baseline="30000" dirty="0">
                <a:solidFill>
                  <a:schemeClr val="bg1"/>
                </a:solidFill>
              </a:rPr>
              <a:t>st</a:t>
            </a:r>
          </a:p>
          <a:p>
            <a:pPr marL="0" indent="0">
              <a:buNone/>
            </a:pPr>
            <a:endParaRPr lang="en-US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bg1"/>
                </a:solidFill>
              </a:rPr>
              <a:t>Contacts: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Annette Liebe				Sarah Means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annette.liebe@oregon.gov		sarah.means@oregon.gov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929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E1EB97B9F69D488AF38371983CB60A" ma:contentTypeVersion="8" ma:contentTypeDescription="Create a new document." ma:contentTypeScope="" ma:versionID="7105916b43a81f675ff7b9a85d9a8c94">
  <xsd:schema xmlns:xsd="http://www.w3.org/2001/XMLSchema" xmlns:xs="http://www.w3.org/2001/XMLSchema" xmlns:p="http://schemas.microsoft.com/office/2006/metadata/properties" xmlns:ns1="http://schemas.microsoft.com/sharepoint/v3" xmlns:ns2="08d71340-58a7-491d-8444-bb3b1cdcb25d" targetNamespace="http://schemas.microsoft.com/office/2006/metadata/properties" ma:root="true" ma:fieldsID="9f1138fa3da6be28bf2b33b313434eb7" ns1:_="" ns2:_="">
    <xsd:import namespace="http://schemas.microsoft.com/sharepoint/v3"/>
    <xsd:import namespace="08d71340-58a7-491d-8444-bb3b1cdcb25d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d71340-58a7-491d-8444-bb3b1cdcb25d" elementFormDefault="qualified">
    <xsd:import namespace="http://schemas.microsoft.com/office/2006/documentManagement/types"/>
    <xsd:import namespace="http://schemas.microsoft.com/office/infopath/2007/PartnerControls"/>
    <xsd:element name="SharedWithUsers" ma:index="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C1A27D6-EC83-49CF-BABC-B51DD420A9E9}"/>
</file>

<file path=customXml/itemProps2.xml><?xml version="1.0" encoding="utf-8"?>
<ds:datastoreItem xmlns:ds="http://schemas.openxmlformats.org/officeDocument/2006/customXml" ds:itemID="{355A8331-EBD4-4346-A38C-8C395DB013CC}"/>
</file>

<file path=customXml/itemProps3.xml><?xml version="1.0" encoding="utf-8"?>
<ds:datastoreItem xmlns:ds="http://schemas.openxmlformats.org/officeDocument/2006/customXml" ds:itemID="{D7804B1C-B24D-4B48-A771-359122962B07}"/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1257</Words>
  <Application>Microsoft Office PowerPoint</Application>
  <PresentationFormat>Widescreen</PresentationFormat>
  <Paragraphs>163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LIEBE Annette * GOV</dc:creator>
  <cp:lastModifiedBy>LIEBE Annette * GOV</cp:lastModifiedBy>
  <cp:revision>21</cp:revision>
  <dcterms:created xsi:type="dcterms:W3CDTF">2026-09-28T20:59:34Z</dcterms:created>
  <dcterms:modified xsi:type="dcterms:W3CDTF">2026-10-16T15:22:47Z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0x01010041E1EB97B9F69D488AF38371983CB60A</vt:lpwstr>
  </property>
</Properties>
</file>