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layout2.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9"/>
  </p:notesMasterIdLst>
  <p:handoutMasterIdLst>
    <p:handoutMasterId r:id="rId20"/>
  </p:handoutMasterIdLst>
  <p:sldIdLst>
    <p:sldId id="365" r:id="rId2"/>
    <p:sldId id="325" r:id="rId3"/>
    <p:sldId id="328" r:id="rId4"/>
    <p:sldId id="347" r:id="rId5"/>
    <p:sldId id="368" r:id="rId6"/>
    <p:sldId id="356" r:id="rId7"/>
    <p:sldId id="354" r:id="rId8"/>
    <p:sldId id="355" r:id="rId9"/>
    <p:sldId id="358" r:id="rId10"/>
    <p:sldId id="364" r:id="rId11"/>
    <p:sldId id="357" r:id="rId12"/>
    <p:sldId id="363" r:id="rId13"/>
    <p:sldId id="360" r:id="rId14"/>
    <p:sldId id="366" r:id="rId15"/>
    <p:sldId id="361" r:id="rId16"/>
    <p:sldId id="362" r:id="rId17"/>
    <p:sldId id="367" r:id="rId1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2ED10-20DE-478D-D101-930667B02646}" v="213" dt="2025-10-09T16:23:11.393"/>
    <p1510:client id="{0CDC5305-DC78-0776-CD19-0A8F828E9713}" v="18" dt="2025-10-08T22:54:40.985"/>
    <p1510:client id="{CD7FEBF0-AA47-664B-C9E6-EBAD83B19111}" v="212" dt="2025-10-07T22:18:55.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72" autoAdjust="0"/>
    <p:restoredTop sz="94660"/>
  </p:normalViewPr>
  <p:slideViewPr>
    <p:cSldViewPr snapToGrid="0">
      <p:cViewPr varScale="1">
        <p:scale>
          <a:sx n="88" d="100"/>
          <a:sy n="88" d="100"/>
        </p:scale>
        <p:origin x="28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AD5E2-0AF9-4B2C-970F-8CC6756B8484}"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72B216DE-4589-4E91-BF54-CDCA6C8AB6F4}">
      <dgm:prSet phldrT="[Text]" phldr="0"/>
      <dgm:spPr/>
      <dgm:t>
        <a:bodyPr/>
        <a:lstStyle/>
        <a:p>
          <a:endParaRPr lang="en-US" dirty="0"/>
        </a:p>
      </dgm:t>
    </dgm:pt>
    <dgm:pt modelId="{3EF49D4F-DE50-4AED-B574-F35047E37F0C}" type="parTrans" cxnId="{926556CA-38F1-424C-9C06-8FE6C1D5D399}">
      <dgm:prSet/>
      <dgm:spPr/>
      <dgm:t>
        <a:bodyPr/>
        <a:lstStyle/>
        <a:p>
          <a:endParaRPr lang="en-US"/>
        </a:p>
      </dgm:t>
    </dgm:pt>
    <dgm:pt modelId="{B5315CB9-5035-45DA-A52B-42940D9DE4E0}" type="sibTrans" cxnId="{926556CA-38F1-424C-9C06-8FE6C1D5D399}">
      <dgm:prSet/>
      <dgm:spPr/>
      <dgm:t>
        <a:bodyPr/>
        <a:lstStyle/>
        <a:p>
          <a:endParaRPr lang="en-US"/>
        </a:p>
      </dgm:t>
    </dgm:pt>
    <dgm:pt modelId="{F8D7452F-2767-4D5D-BA5B-A1246C280798}">
      <dgm:prSet phldrT="[Text]" phldr="0"/>
      <dgm:spPr/>
      <dgm:t>
        <a:bodyPr/>
        <a:lstStyle/>
        <a:p>
          <a:endParaRPr lang="en-US" dirty="0"/>
        </a:p>
      </dgm:t>
    </dgm:pt>
    <dgm:pt modelId="{CE4D8F61-E7F6-49E9-8177-2BBB4677DC99}" type="parTrans" cxnId="{F6F2665E-FB55-4BBA-BF42-03C109DA8711}">
      <dgm:prSet/>
      <dgm:spPr/>
      <dgm:t>
        <a:bodyPr/>
        <a:lstStyle/>
        <a:p>
          <a:endParaRPr lang="en-US"/>
        </a:p>
      </dgm:t>
    </dgm:pt>
    <dgm:pt modelId="{58C2AED9-3E57-44CA-908A-97724A609732}" type="sibTrans" cxnId="{F6F2665E-FB55-4BBA-BF42-03C109DA8711}">
      <dgm:prSet/>
      <dgm:spPr/>
      <dgm:t>
        <a:bodyPr/>
        <a:lstStyle/>
        <a:p>
          <a:endParaRPr lang="en-US"/>
        </a:p>
      </dgm:t>
    </dgm:pt>
    <dgm:pt modelId="{6B100847-6036-4515-A37C-02EA36538AF2}">
      <dgm:prSet phldrT="[Text]" phldr="0"/>
      <dgm:spPr/>
      <dgm:t>
        <a:bodyPr/>
        <a:lstStyle/>
        <a:p>
          <a:endParaRPr lang="en-US" dirty="0"/>
        </a:p>
      </dgm:t>
    </dgm:pt>
    <dgm:pt modelId="{71097E8F-125D-4B2E-9A95-65AC19EF1417}" type="parTrans" cxnId="{6F0E184B-023E-40A3-B353-DB34AC99448F}">
      <dgm:prSet/>
      <dgm:spPr/>
      <dgm:t>
        <a:bodyPr/>
        <a:lstStyle/>
        <a:p>
          <a:endParaRPr lang="en-US"/>
        </a:p>
      </dgm:t>
    </dgm:pt>
    <dgm:pt modelId="{C4BD4B56-30CF-4453-A53B-EB23F07262AB}" type="sibTrans" cxnId="{6F0E184B-023E-40A3-B353-DB34AC99448F}">
      <dgm:prSet/>
      <dgm:spPr/>
      <dgm:t>
        <a:bodyPr/>
        <a:lstStyle/>
        <a:p>
          <a:endParaRPr lang="en-US"/>
        </a:p>
      </dgm:t>
    </dgm:pt>
    <dgm:pt modelId="{FC6A7093-C229-407C-B55B-09CB094232DB}">
      <dgm:prSet phldrT="[Text]" phldr="0"/>
      <dgm:spPr/>
      <dgm:t>
        <a:bodyPr/>
        <a:lstStyle/>
        <a:p>
          <a:r>
            <a:rPr lang="en-US" dirty="0"/>
            <a:t>       </a:t>
          </a:r>
        </a:p>
      </dgm:t>
    </dgm:pt>
    <dgm:pt modelId="{24774EA9-7DCB-4F9D-97FB-5F15F971A03D}" type="parTrans" cxnId="{643440E8-F429-426F-9811-91D23F2078A9}">
      <dgm:prSet/>
      <dgm:spPr/>
      <dgm:t>
        <a:bodyPr/>
        <a:lstStyle/>
        <a:p>
          <a:endParaRPr lang="en-US"/>
        </a:p>
      </dgm:t>
    </dgm:pt>
    <dgm:pt modelId="{E27A4B39-C4D7-4C48-B2D7-7783A66CBCF6}" type="sibTrans" cxnId="{643440E8-F429-426F-9811-91D23F2078A9}">
      <dgm:prSet/>
      <dgm:spPr/>
      <dgm:t>
        <a:bodyPr/>
        <a:lstStyle/>
        <a:p>
          <a:endParaRPr lang="en-US"/>
        </a:p>
      </dgm:t>
    </dgm:pt>
    <dgm:pt modelId="{5B8E47D4-FD4F-4EE0-95E6-03E68D295CD4}">
      <dgm:prSet phldrT="[Text]" phldr="0"/>
      <dgm:spPr/>
      <dgm:t>
        <a:bodyPr/>
        <a:lstStyle/>
        <a:p>
          <a:r>
            <a:rPr lang="en-US" dirty="0"/>
            <a:t>       </a:t>
          </a:r>
        </a:p>
      </dgm:t>
    </dgm:pt>
    <dgm:pt modelId="{167A23F9-9CC0-4094-86D3-F7D1B1A7F066}" type="parTrans" cxnId="{420DC752-F4F5-4F05-9F92-006E319FEEBA}">
      <dgm:prSet/>
      <dgm:spPr/>
      <dgm:t>
        <a:bodyPr/>
        <a:lstStyle/>
        <a:p>
          <a:endParaRPr lang="en-US"/>
        </a:p>
      </dgm:t>
    </dgm:pt>
    <dgm:pt modelId="{96600C3D-F997-4A25-8087-67C6057EBCBB}" type="sibTrans" cxnId="{420DC752-F4F5-4F05-9F92-006E319FEEBA}">
      <dgm:prSet/>
      <dgm:spPr/>
      <dgm:t>
        <a:bodyPr/>
        <a:lstStyle/>
        <a:p>
          <a:endParaRPr lang="en-US"/>
        </a:p>
      </dgm:t>
    </dgm:pt>
    <dgm:pt modelId="{6A2D8F35-56A4-4D2E-B773-61C81EF5A895}" type="pres">
      <dgm:prSet presAssocID="{483AD5E2-0AF9-4B2C-970F-8CC6756B8484}" presName="cycle" presStyleCnt="0">
        <dgm:presLayoutVars>
          <dgm:dir/>
          <dgm:resizeHandles val="exact"/>
        </dgm:presLayoutVars>
      </dgm:prSet>
      <dgm:spPr/>
    </dgm:pt>
    <dgm:pt modelId="{C5B7D741-2186-4535-BC7E-849077C0EE3E}" type="pres">
      <dgm:prSet presAssocID="{72B216DE-4589-4E91-BF54-CDCA6C8AB6F4}" presName="node" presStyleLbl="node1" presStyleIdx="0" presStyleCnt="5">
        <dgm:presLayoutVars>
          <dgm:bulletEnabled val="1"/>
        </dgm:presLayoutVars>
      </dgm:prSet>
      <dgm:spPr/>
    </dgm:pt>
    <dgm:pt modelId="{26E5CF13-5959-4DBF-9D96-3398173465FF}" type="pres">
      <dgm:prSet presAssocID="{72B216DE-4589-4E91-BF54-CDCA6C8AB6F4}" presName="spNode" presStyleCnt="0"/>
      <dgm:spPr/>
    </dgm:pt>
    <dgm:pt modelId="{21940383-1582-46A1-A34A-78A41BCB36C5}" type="pres">
      <dgm:prSet presAssocID="{B5315CB9-5035-45DA-A52B-42940D9DE4E0}" presName="sibTrans" presStyleLbl="sibTrans1D1" presStyleIdx="0" presStyleCnt="5"/>
      <dgm:spPr/>
    </dgm:pt>
    <dgm:pt modelId="{A7864160-B13C-4811-8B62-923683F7DA90}" type="pres">
      <dgm:prSet presAssocID="{F8D7452F-2767-4D5D-BA5B-A1246C280798}" presName="node" presStyleLbl="node1" presStyleIdx="1" presStyleCnt="5">
        <dgm:presLayoutVars>
          <dgm:bulletEnabled val="1"/>
        </dgm:presLayoutVars>
      </dgm:prSet>
      <dgm:spPr/>
    </dgm:pt>
    <dgm:pt modelId="{AB0DA0A5-F985-43DA-BF2C-9818193E4D45}" type="pres">
      <dgm:prSet presAssocID="{F8D7452F-2767-4D5D-BA5B-A1246C280798}" presName="spNode" presStyleCnt="0"/>
      <dgm:spPr/>
    </dgm:pt>
    <dgm:pt modelId="{2B306F21-9162-4699-807B-2DBFFB98C3DA}" type="pres">
      <dgm:prSet presAssocID="{58C2AED9-3E57-44CA-908A-97724A609732}" presName="sibTrans" presStyleLbl="sibTrans1D1" presStyleIdx="1" presStyleCnt="5"/>
      <dgm:spPr/>
    </dgm:pt>
    <dgm:pt modelId="{4B7BD418-5144-4465-92C5-341423897551}" type="pres">
      <dgm:prSet presAssocID="{6B100847-6036-4515-A37C-02EA36538AF2}" presName="node" presStyleLbl="node1" presStyleIdx="2" presStyleCnt="5">
        <dgm:presLayoutVars>
          <dgm:bulletEnabled val="1"/>
        </dgm:presLayoutVars>
      </dgm:prSet>
      <dgm:spPr/>
    </dgm:pt>
    <dgm:pt modelId="{EE9CAD26-C5C4-4C95-9639-500968CC0B41}" type="pres">
      <dgm:prSet presAssocID="{6B100847-6036-4515-A37C-02EA36538AF2}" presName="spNode" presStyleCnt="0"/>
      <dgm:spPr/>
    </dgm:pt>
    <dgm:pt modelId="{9A72F597-F6CC-4D13-8A8D-875C3F3997B5}" type="pres">
      <dgm:prSet presAssocID="{C4BD4B56-30CF-4453-A53B-EB23F07262AB}" presName="sibTrans" presStyleLbl="sibTrans1D1" presStyleIdx="2" presStyleCnt="5"/>
      <dgm:spPr/>
    </dgm:pt>
    <dgm:pt modelId="{C49D56CB-E8FE-48F7-9456-AD6CD2E86029}" type="pres">
      <dgm:prSet presAssocID="{FC6A7093-C229-407C-B55B-09CB094232DB}" presName="node" presStyleLbl="node1" presStyleIdx="3" presStyleCnt="5">
        <dgm:presLayoutVars>
          <dgm:bulletEnabled val="1"/>
        </dgm:presLayoutVars>
      </dgm:prSet>
      <dgm:spPr/>
    </dgm:pt>
    <dgm:pt modelId="{D88F714A-18DC-46F7-A28C-960E7284E184}" type="pres">
      <dgm:prSet presAssocID="{FC6A7093-C229-407C-B55B-09CB094232DB}" presName="spNode" presStyleCnt="0"/>
      <dgm:spPr/>
    </dgm:pt>
    <dgm:pt modelId="{97D7320F-7F46-4752-945A-536F8196451C}" type="pres">
      <dgm:prSet presAssocID="{E27A4B39-C4D7-4C48-B2D7-7783A66CBCF6}" presName="sibTrans" presStyleLbl="sibTrans1D1" presStyleIdx="3" presStyleCnt="5"/>
      <dgm:spPr/>
    </dgm:pt>
    <dgm:pt modelId="{63ED6B3E-DE27-4DBE-822F-178A5FAA617C}" type="pres">
      <dgm:prSet presAssocID="{5B8E47D4-FD4F-4EE0-95E6-03E68D295CD4}" presName="node" presStyleLbl="node1" presStyleIdx="4" presStyleCnt="5" custRadScaleRad="172728" custRadScaleInc="-25334">
        <dgm:presLayoutVars>
          <dgm:bulletEnabled val="1"/>
        </dgm:presLayoutVars>
      </dgm:prSet>
      <dgm:spPr/>
    </dgm:pt>
    <dgm:pt modelId="{38921D27-BA9C-4A80-AF4D-B63AD9E2B7C6}" type="pres">
      <dgm:prSet presAssocID="{5B8E47D4-FD4F-4EE0-95E6-03E68D295CD4}" presName="spNode" presStyleCnt="0"/>
      <dgm:spPr/>
    </dgm:pt>
    <dgm:pt modelId="{0337A565-F711-4BDB-89AC-7D65D4F07B7A}" type="pres">
      <dgm:prSet presAssocID="{96600C3D-F997-4A25-8087-67C6057EBCBB}" presName="sibTrans" presStyleLbl="sibTrans1D1" presStyleIdx="4" presStyleCnt="5"/>
      <dgm:spPr/>
    </dgm:pt>
  </dgm:ptLst>
  <dgm:cxnLst>
    <dgm:cxn modelId="{6AC56B08-31AC-4930-83A1-D4EBE927906B}" type="presOf" srcId="{5B8E47D4-FD4F-4EE0-95E6-03E68D295CD4}" destId="{63ED6B3E-DE27-4DBE-822F-178A5FAA617C}" srcOrd="0" destOrd="0" presId="urn:microsoft.com/office/officeart/2005/8/layout/cycle6"/>
    <dgm:cxn modelId="{27776716-FA5A-4F4A-BF7B-CA5A69DB21E2}" type="presOf" srcId="{58C2AED9-3E57-44CA-908A-97724A609732}" destId="{2B306F21-9162-4699-807B-2DBFFB98C3DA}" srcOrd="0" destOrd="0" presId="urn:microsoft.com/office/officeart/2005/8/layout/cycle6"/>
    <dgm:cxn modelId="{676CE61B-69D4-49F4-9F0D-8E6A5A75A7C9}" type="presOf" srcId="{FC6A7093-C229-407C-B55B-09CB094232DB}" destId="{C49D56CB-E8FE-48F7-9456-AD6CD2E86029}" srcOrd="0" destOrd="0" presId="urn:microsoft.com/office/officeart/2005/8/layout/cycle6"/>
    <dgm:cxn modelId="{F6F2665E-FB55-4BBA-BF42-03C109DA8711}" srcId="{483AD5E2-0AF9-4B2C-970F-8CC6756B8484}" destId="{F8D7452F-2767-4D5D-BA5B-A1246C280798}" srcOrd="1" destOrd="0" parTransId="{CE4D8F61-E7F6-49E9-8177-2BBB4677DC99}" sibTransId="{58C2AED9-3E57-44CA-908A-97724A609732}"/>
    <dgm:cxn modelId="{8032B761-38BE-4A7B-919D-1526F83A6F9F}" type="presOf" srcId="{72B216DE-4589-4E91-BF54-CDCA6C8AB6F4}" destId="{C5B7D741-2186-4535-BC7E-849077C0EE3E}" srcOrd="0" destOrd="0" presId="urn:microsoft.com/office/officeart/2005/8/layout/cycle6"/>
    <dgm:cxn modelId="{D7D40943-5822-43F6-AA12-E0D05CE37B34}" type="presOf" srcId="{C4BD4B56-30CF-4453-A53B-EB23F07262AB}" destId="{9A72F597-F6CC-4D13-8A8D-875C3F3997B5}" srcOrd="0" destOrd="0" presId="urn:microsoft.com/office/officeart/2005/8/layout/cycle6"/>
    <dgm:cxn modelId="{6F0E184B-023E-40A3-B353-DB34AC99448F}" srcId="{483AD5E2-0AF9-4B2C-970F-8CC6756B8484}" destId="{6B100847-6036-4515-A37C-02EA36538AF2}" srcOrd="2" destOrd="0" parTransId="{71097E8F-125D-4B2E-9A95-65AC19EF1417}" sibTransId="{C4BD4B56-30CF-4453-A53B-EB23F07262AB}"/>
    <dgm:cxn modelId="{420DC752-F4F5-4F05-9F92-006E319FEEBA}" srcId="{483AD5E2-0AF9-4B2C-970F-8CC6756B8484}" destId="{5B8E47D4-FD4F-4EE0-95E6-03E68D295CD4}" srcOrd="4" destOrd="0" parTransId="{167A23F9-9CC0-4094-86D3-F7D1B1A7F066}" sibTransId="{96600C3D-F997-4A25-8087-67C6057EBCBB}"/>
    <dgm:cxn modelId="{5714DE54-98E4-477B-81E1-3F83B311D668}" type="presOf" srcId="{F8D7452F-2767-4D5D-BA5B-A1246C280798}" destId="{A7864160-B13C-4811-8B62-923683F7DA90}" srcOrd="0" destOrd="0" presId="urn:microsoft.com/office/officeart/2005/8/layout/cycle6"/>
    <dgm:cxn modelId="{F1CB728F-AE59-423C-82E3-29F7CA76BC14}" type="presOf" srcId="{483AD5E2-0AF9-4B2C-970F-8CC6756B8484}" destId="{6A2D8F35-56A4-4D2E-B773-61C81EF5A895}" srcOrd="0" destOrd="0" presId="urn:microsoft.com/office/officeart/2005/8/layout/cycle6"/>
    <dgm:cxn modelId="{61143494-B298-44B6-B738-3133D7B84522}" type="presOf" srcId="{E27A4B39-C4D7-4C48-B2D7-7783A66CBCF6}" destId="{97D7320F-7F46-4752-945A-536F8196451C}" srcOrd="0" destOrd="0" presId="urn:microsoft.com/office/officeart/2005/8/layout/cycle6"/>
    <dgm:cxn modelId="{358BE0A1-74BA-4EEC-B531-5DF225F5BB67}" type="presOf" srcId="{96600C3D-F997-4A25-8087-67C6057EBCBB}" destId="{0337A565-F711-4BDB-89AC-7D65D4F07B7A}" srcOrd="0" destOrd="0" presId="urn:microsoft.com/office/officeart/2005/8/layout/cycle6"/>
    <dgm:cxn modelId="{D2CBFCA1-7802-47A9-830C-D51D0F728E61}" type="presOf" srcId="{B5315CB9-5035-45DA-A52B-42940D9DE4E0}" destId="{21940383-1582-46A1-A34A-78A41BCB36C5}" srcOrd="0" destOrd="0" presId="urn:microsoft.com/office/officeart/2005/8/layout/cycle6"/>
    <dgm:cxn modelId="{926556CA-38F1-424C-9C06-8FE6C1D5D399}" srcId="{483AD5E2-0AF9-4B2C-970F-8CC6756B8484}" destId="{72B216DE-4589-4E91-BF54-CDCA6C8AB6F4}" srcOrd="0" destOrd="0" parTransId="{3EF49D4F-DE50-4AED-B574-F35047E37F0C}" sibTransId="{B5315CB9-5035-45DA-A52B-42940D9DE4E0}"/>
    <dgm:cxn modelId="{643440E8-F429-426F-9811-91D23F2078A9}" srcId="{483AD5E2-0AF9-4B2C-970F-8CC6756B8484}" destId="{FC6A7093-C229-407C-B55B-09CB094232DB}" srcOrd="3" destOrd="0" parTransId="{24774EA9-7DCB-4F9D-97FB-5F15F971A03D}" sibTransId="{E27A4B39-C4D7-4C48-B2D7-7783A66CBCF6}"/>
    <dgm:cxn modelId="{384EFAF5-BDCB-4583-83B0-6FE972A3985C}" type="presOf" srcId="{6B100847-6036-4515-A37C-02EA36538AF2}" destId="{4B7BD418-5144-4465-92C5-341423897551}" srcOrd="0" destOrd="0" presId="urn:microsoft.com/office/officeart/2005/8/layout/cycle6"/>
    <dgm:cxn modelId="{5439EAEA-E7E6-4241-B108-327929A4B45C}" type="presParOf" srcId="{6A2D8F35-56A4-4D2E-B773-61C81EF5A895}" destId="{C5B7D741-2186-4535-BC7E-849077C0EE3E}" srcOrd="0" destOrd="0" presId="urn:microsoft.com/office/officeart/2005/8/layout/cycle6"/>
    <dgm:cxn modelId="{78811E29-FC52-41DC-8EBF-2406F1AE2546}" type="presParOf" srcId="{6A2D8F35-56A4-4D2E-B773-61C81EF5A895}" destId="{26E5CF13-5959-4DBF-9D96-3398173465FF}" srcOrd="1" destOrd="0" presId="urn:microsoft.com/office/officeart/2005/8/layout/cycle6"/>
    <dgm:cxn modelId="{BE5200FD-7098-46C9-BEEA-6F289B9AACB5}" type="presParOf" srcId="{6A2D8F35-56A4-4D2E-B773-61C81EF5A895}" destId="{21940383-1582-46A1-A34A-78A41BCB36C5}" srcOrd="2" destOrd="0" presId="urn:microsoft.com/office/officeart/2005/8/layout/cycle6"/>
    <dgm:cxn modelId="{1FD399D3-5C52-452A-83D4-DCBA992245CE}" type="presParOf" srcId="{6A2D8F35-56A4-4D2E-B773-61C81EF5A895}" destId="{A7864160-B13C-4811-8B62-923683F7DA90}" srcOrd="3" destOrd="0" presId="urn:microsoft.com/office/officeart/2005/8/layout/cycle6"/>
    <dgm:cxn modelId="{057B2C99-6B40-43B5-9FE6-6B4F8DA6DB8A}" type="presParOf" srcId="{6A2D8F35-56A4-4D2E-B773-61C81EF5A895}" destId="{AB0DA0A5-F985-43DA-BF2C-9818193E4D45}" srcOrd="4" destOrd="0" presId="urn:microsoft.com/office/officeart/2005/8/layout/cycle6"/>
    <dgm:cxn modelId="{F78B28DC-EC62-4744-A53E-DD628FF2B0E3}" type="presParOf" srcId="{6A2D8F35-56A4-4D2E-B773-61C81EF5A895}" destId="{2B306F21-9162-4699-807B-2DBFFB98C3DA}" srcOrd="5" destOrd="0" presId="urn:microsoft.com/office/officeart/2005/8/layout/cycle6"/>
    <dgm:cxn modelId="{D6227649-4527-48A9-807D-3CFB73711989}" type="presParOf" srcId="{6A2D8F35-56A4-4D2E-B773-61C81EF5A895}" destId="{4B7BD418-5144-4465-92C5-341423897551}" srcOrd="6" destOrd="0" presId="urn:microsoft.com/office/officeart/2005/8/layout/cycle6"/>
    <dgm:cxn modelId="{EE203FDE-9A31-4A59-9D21-2762651CC3C8}" type="presParOf" srcId="{6A2D8F35-56A4-4D2E-B773-61C81EF5A895}" destId="{EE9CAD26-C5C4-4C95-9639-500968CC0B41}" srcOrd="7" destOrd="0" presId="urn:microsoft.com/office/officeart/2005/8/layout/cycle6"/>
    <dgm:cxn modelId="{1E489C55-5100-4606-9DBC-8BD441F002F7}" type="presParOf" srcId="{6A2D8F35-56A4-4D2E-B773-61C81EF5A895}" destId="{9A72F597-F6CC-4D13-8A8D-875C3F3997B5}" srcOrd="8" destOrd="0" presId="urn:microsoft.com/office/officeart/2005/8/layout/cycle6"/>
    <dgm:cxn modelId="{EA4961F6-D718-4AC5-98DF-05A26F23B8CF}" type="presParOf" srcId="{6A2D8F35-56A4-4D2E-B773-61C81EF5A895}" destId="{C49D56CB-E8FE-48F7-9456-AD6CD2E86029}" srcOrd="9" destOrd="0" presId="urn:microsoft.com/office/officeart/2005/8/layout/cycle6"/>
    <dgm:cxn modelId="{A26E4222-8DEC-44F5-9833-EC80764A9E9F}" type="presParOf" srcId="{6A2D8F35-56A4-4D2E-B773-61C81EF5A895}" destId="{D88F714A-18DC-46F7-A28C-960E7284E184}" srcOrd="10" destOrd="0" presId="urn:microsoft.com/office/officeart/2005/8/layout/cycle6"/>
    <dgm:cxn modelId="{7A27E6F6-0C1D-4936-A20C-867E0AAB0334}" type="presParOf" srcId="{6A2D8F35-56A4-4D2E-B773-61C81EF5A895}" destId="{97D7320F-7F46-4752-945A-536F8196451C}" srcOrd="11" destOrd="0" presId="urn:microsoft.com/office/officeart/2005/8/layout/cycle6"/>
    <dgm:cxn modelId="{78A06A19-781D-495F-8DD1-385F2A690A82}" type="presParOf" srcId="{6A2D8F35-56A4-4D2E-B773-61C81EF5A895}" destId="{63ED6B3E-DE27-4DBE-822F-178A5FAA617C}" srcOrd="12" destOrd="0" presId="urn:microsoft.com/office/officeart/2005/8/layout/cycle6"/>
    <dgm:cxn modelId="{3509D46E-D9AF-436B-8109-9A98ECB5267A}" type="presParOf" srcId="{6A2D8F35-56A4-4D2E-B773-61C81EF5A895}" destId="{38921D27-BA9C-4A80-AF4D-B63AD9E2B7C6}" srcOrd="13" destOrd="0" presId="urn:microsoft.com/office/officeart/2005/8/layout/cycle6"/>
    <dgm:cxn modelId="{6DD0417E-7777-452F-AA6C-1D2265FFB19B}" type="presParOf" srcId="{6A2D8F35-56A4-4D2E-B773-61C81EF5A895}" destId="{0337A565-F711-4BDB-89AC-7D65D4F07B7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F20270-F79B-4988-9011-8D823DA50010}" type="doc">
      <dgm:prSet loTypeId="urn:microsoft.com/office/officeart/2005/8/layout/pyramid1" loCatId="pyramid" qsTypeId="urn:microsoft.com/office/officeart/2005/8/quickstyle/simple1" qsCatId="simple" csTypeId="urn:microsoft.com/office/officeart/2005/8/colors/accent3_2" csCatId="accent3" phldr="1"/>
      <dgm:spPr/>
      <dgm:t>
        <a:bodyPr/>
        <a:lstStyle/>
        <a:p>
          <a:endParaRPr lang="en-US"/>
        </a:p>
      </dgm:t>
    </dgm:pt>
    <dgm:pt modelId="{9A96E2D5-8811-4F79-BCFB-7116C47971A5}">
      <dgm:prSet phldrT="[Text]" phldr="0"/>
      <dgm:spPr/>
      <dgm:t>
        <a:bodyPr/>
        <a:lstStyle/>
        <a:p>
          <a:r>
            <a:rPr lang="en-US" dirty="0"/>
            <a:t>        </a:t>
          </a:r>
        </a:p>
      </dgm:t>
    </dgm:pt>
    <dgm:pt modelId="{92325320-06B6-4AD3-A514-C370D62684CD}" type="parTrans" cxnId="{13B7F03F-DC43-489F-AE9D-3BE2237A997C}">
      <dgm:prSet/>
      <dgm:spPr/>
      <dgm:t>
        <a:bodyPr/>
        <a:lstStyle/>
        <a:p>
          <a:endParaRPr lang="en-US"/>
        </a:p>
      </dgm:t>
    </dgm:pt>
    <dgm:pt modelId="{8A476FD3-1A88-4DC5-93C8-4D843FAEE560}" type="sibTrans" cxnId="{13B7F03F-DC43-489F-AE9D-3BE2237A997C}">
      <dgm:prSet/>
      <dgm:spPr/>
      <dgm:t>
        <a:bodyPr/>
        <a:lstStyle/>
        <a:p>
          <a:endParaRPr lang="en-US"/>
        </a:p>
      </dgm:t>
    </dgm:pt>
    <dgm:pt modelId="{72A0FBC1-822F-4667-B9EE-65763B685109}">
      <dgm:prSet phldrT="[Text]" phldr="0"/>
      <dgm:spPr/>
      <dgm:t>
        <a:bodyPr/>
        <a:lstStyle/>
        <a:p>
          <a:r>
            <a:rPr lang="en-US" dirty="0"/>
            <a:t>           </a:t>
          </a:r>
        </a:p>
      </dgm:t>
    </dgm:pt>
    <dgm:pt modelId="{1E2851A6-A70A-45F7-8790-9844179E3884}" type="parTrans" cxnId="{9E2D91D5-A3DF-489F-91AC-FB752C2587B5}">
      <dgm:prSet/>
      <dgm:spPr/>
      <dgm:t>
        <a:bodyPr/>
        <a:lstStyle/>
        <a:p>
          <a:endParaRPr lang="en-US"/>
        </a:p>
      </dgm:t>
    </dgm:pt>
    <dgm:pt modelId="{EC64A4BD-929A-4E4C-B0D5-2C81B17BA8EE}" type="sibTrans" cxnId="{9E2D91D5-A3DF-489F-91AC-FB752C2587B5}">
      <dgm:prSet/>
      <dgm:spPr/>
      <dgm:t>
        <a:bodyPr/>
        <a:lstStyle/>
        <a:p>
          <a:endParaRPr lang="en-US"/>
        </a:p>
      </dgm:t>
    </dgm:pt>
    <dgm:pt modelId="{CB5113AF-E700-43E2-A580-A4BCFEEF4A78}">
      <dgm:prSet phldrT="[Text]" phldr="0"/>
      <dgm:spPr/>
      <dgm:t>
        <a:bodyPr/>
        <a:lstStyle/>
        <a:p>
          <a:r>
            <a:rPr lang="en-US" dirty="0"/>
            <a:t>         </a:t>
          </a:r>
        </a:p>
      </dgm:t>
    </dgm:pt>
    <dgm:pt modelId="{54AB9179-C432-4250-85DE-2E0228B6A928}" type="parTrans" cxnId="{6F262F4F-BD01-47B1-8A64-1198B2820880}">
      <dgm:prSet/>
      <dgm:spPr/>
      <dgm:t>
        <a:bodyPr/>
        <a:lstStyle/>
        <a:p>
          <a:endParaRPr lang="en-US"/>
        </a:p>
      </dgm:t>
    </dgm:pt>
    <dgm:pt modelId="{5BD15BEC-603A-4B39-AD4C-3BDF5F77750A}" type="sibTrans" cxnId="{6F262F4F-BD01-47B1-8A64-1198B2820880}">
      <dgm:prSet/>
      <dgm:spPr/>
      <dgm:t>
        <a:bodyPr/>
        <a:lstStyle/>
        <a:p>
          <a:endParaRPr lang="en-US"/>
        </a:p>
      </dgm:t>
    </dgm:pt>
    <dgm:pt modelId="{9F210958-DEBE-4207-BECC-AF9AF4F7E095}" type="pres">
      <dgm:prSet presAssocID="{2AF20270-F79B-4988-9011-8D823DA50010}" presName="Name0" presStyleCnt="0">
        <dgm:presLayoutVars>
          <dgm:dir/>
          <dgm:animLvl val="lvl"/>
          <dgm:resizeHandles val="exact"/>
        </dgm:presLayoutVars>
      </dgm:prSet>
      <dgm:spPr/>
    </dgm:pt>
    <dgm:pt modelId="{821213BC-7B80-4D56-8BB6-61EF56E71337}" type="pres">
      <dgm:prSet presAssocID="{9A96E2D5-8811-4F79-BCFB-7116C47971A5}" presName="Name8" presStyleCnt="0"/>
      <dgm:spPr/>
    </dgm:pt>
    <dgm:pt modelId="{ED10B7CB-11EF-4A1B-957E-30A6ACD1AB92}" type="pres">
      <dgm:prSet presAssocID="{9A96E2D5-8811-4F79-BCFB-7116C47971A5}" presName="level" presStyleLbl="node1" presStyleIdx="0" presStyleCnt="3">
        <dgm:presLayoutVars>
          <dgm:chMax val="1"/>
          <dgm:bulletEnabled val="1"/>
        </dgm:presLayoutVars>
      </dgm:prSet>
      <dgm:spPr/>
    </dgm:pt>
    <dgm:pt modelId="{923892E1-8EC9-47D2-BDB1-5E733C95992C}" type="pres">
      <dgm:prSet presAssocID="{9A96E2D5-8811-4F79-BCFB-7116C47971A5}" presName="levelTx" presStyleLbl="revTx" presStyleIdx="0" presStyleCnt="0">
        <dgm:presLayoutVars>
          <dgm:chMax val="1"/>
          <dgm:bulletEnabled val="1"/>
        </dgm:presLayoutVars>
      </dgm:prSet>
      <dgm:spPr/>
    </dgm:pt>
    <dgm:pt modelId="{C4BE9CC7-110F-4F53-8E88-F7F48B4F325A}" type="pres">
      <dgm:prSet presAssocID="{72A0FBC1-822F-4667-B9EE-65763B685109}" presName="Name8" presStyleCnt="0"/>
      <dgm:spPr/>
    </dgm:pt>
    <dgm:pt modelId="{67317366-1510-46EA-AAB9-E360B7B55634}" type="pres">
      <dgm:prSet presAssocID="{72A0FBC1-822F-4667-B9EE-65763B685109}" presName="level" presStyleLbl="node1" presStyleIdx="1" presStyleCnt="3">
        <dgm:presLayoutVars>
          <dgm:chMax val="1"/>
          <dgm:bulletEnabled val="1"/>
        </dgm:presLayoutVars>
      </dgm:prSet>
      <dgm:spPr/>
    </dgm:pt>
    <dgm:pt modelId="{6B342E93-5A21-4B51-AD72-BF0AF5F0986F}" type="pres">
      <dgm:prSet presAssocID="{72A0FBC1-822F-4667-B9EE-65763B685109}" presName="levelTx" presStyleLbl="revTx" presStyleIdx="0" presStyleCnt="0">
        <dgm:presLayoutVars>
          <dgm:chMax val="1"/>
          <dgm:bulletEnabled val="1"/>
        </dgm:presLayoutVars>
      </dgm:prSet>
      <dgm:spPr/>
    </dgm:pt>
    <dgm:pt modelId="{07706B55-8ACA-4AE1-9F8F-F9EE67543292}" type="pres">
      <dgm:prSet presAssocID="{CB5113AF-E700-43E2-A580-A4BCFEEF4A78}" presName="Name8" presStyleCnt="0"/>
      <dgm:spPr/>
    </dgm:pt>
    <dgm:pt modelId="{9533CFC8-0E3C-4BB1-A0F2-DD539E92C135}" type="pres">
      <dgm:prSet presAssocID="{CB5113AF-E700-43E2-A580-A4BCFEEF4A78}" presName="level" presStyleLbl="node1" presStyleIdx="2" presStyleCnt="3">
        <dgm:presLayoutVars>
          <dgm:chMax val="1"/>
          <dgm:bulletEnabled val="1"/>
        </dgm:presLayoutVars>
      </dgm:prSet>
      <dgm:spPr/>
    </dgm:pt>
    <dgm:pt modelId="{0CAEB18F-6A4E-4A62-B47D-41BF44DC8E47}" type="pres">
      <dgm:prSet presAssocID="{CB5113AF-E700-43E2-A580-A4BCFEEF4A78}" presName="levelTx" presStyleLbl="revTx" presStyleIdx="0" presStyleCnt="0">
        <dgm:presLayoutVars>
          <dgm:chMax val="1"/>
          <dgm:bulletEnabled val="1"/>
        </dgm:presLayoutVars>
      </dgm:prSet>
      <dgm:spPr/>
    </dgm:pt>
  </dgm:ptLst>
  <dgm:cxnLst>
    <dgm:cxn modelId="{DD593022-9A26-46C3-9E5B-5E2E2CCFF121}" type="presOf" srcId="{2AF20270-F79B-4988-9011-8D823DA50010}" destId="{9F210958-DEBE-4207-BECC-AF9AF4F7E095}" srcOrd="0" destOrd="0" presId="urn:microsoft.com/office/officeart/2005/8/layout/pyramid1"/>
    <dgm:cxn modelId="{13B7F03F-DC43-489F-AE9D-3BE2237A997C}" srcId="{2AF20270-F79B-4988-9011-8D823DA50010}" destId="{9A96E2D5-8811-4F79-BCFB-7116C47971A5}" srcOrd="0" destOrd="0" parTransId="{92325320-06B6-4AD3-A514-C370D62684CD}" sibTransId="{8A476FD3-1A88-4DC5-93C8-4D843FAEE560}"/>
    <dgm:cxn modelId="{F6E97969-DE23-4D3A-A894-7C24264755D4}" type="presOf" srcId="{CB5113AF-E700-43E2-A580-A4BCFEEF4A78}" destId="{9533CFC8-0E3C-4BB1-A0F2-DD539E92C135}" srcOrd="0" destOrd="0" presId="urn:microsoft.com/office/officeart/2005/8/layout/pyramid1"/>
    <dgm:cxn modelId="{6F262F4F-BD01-47B1-8A64-1198B2820880}" srcId="{2AF20270-F79B-4988-9011-8D823DA50010}" destId="{CB5113AF-E700-43E2-A580-A4BCFEEF4A78}" srcOrd="2" destOrd="0" parTransId="{54AB9179-C432-4250-85DE-2E0228B6A928}" sibTransId="{5BD15BEC-603A-4B39-AD4C-3BDF5F77750A}"/>
    <dgm:cxn modelId="{7762AF75-57DD-449E-835F-1F58EDC9FF59}" type="presOf" srcId="{72A0FBC1-822F-4667-B9EE-65763B685109}" destId="{6B342E93-5A21-4B51-AD72-BF0AF5F0986F}" srcOrd="1" destOrd="0" presId="urn:microsoft.com/office/officeart/2005/8/layout/pyramid1"/>
    <dgm:cxn modelId="{C86A3492-0105-4DE1-B207-158B6FA5CA9F}" type="presOf" srcId="{CB5113AF-E700-43E2-A580-A4BCFEEF4A78}" destId="{0CAEB18F-6A4E-4A62-B47D-41BF44DC8E47}" srcOrd="1" destOrd="0" presId="urn:microsoft.com/office/officeart/2005/8/layout/pyramid1"/>
    <dgm:cxn modelId="{BD1985A2-713B-4B9C-BC30-F76419D62A1F}" type="presOf" srcId="{72A0FBC1-822F-4667-B9EE-65763B685109}" destId="{67317366-1510-46EA-AAB9-E360B7B55634}" srcOrd="0" destOrd="0" presId="urn:microsoft.com/office/officeart/2005/8/layout/pyramid1"/>
    <dgm:cxn modelId="{C24817A3-20DD-4363-BA75-73F35A4CE096}" type="presOf" srcId="{9A96E2D5-8811-4F79-BCFB-7116C47971A5}" destId="{923892E1-8EC9-47D2-BDB1-5E733C95992C}" srcOrd="1" destOrd="0" presId="urn:microsoft.com/office/officeart/2005/8/layout/pyramid1"/>
    <dgm:cxn modelId="{49E92DD1-4883-48D5-BDEE-6FA27560FFF0}" type="presOf" srcId="{9A96E2D5-8811-4F79-BCFB-7116C47971A5}" destId="{ED10B7CB-11EF-4A1B-957E-30A6ACD1AB92}" srcOrd="0" destOrd="0" presId="urn:microsoft.com/office/officeart/2005/8/layout/pyramid1"/>
    <dgm:cxn modelId="{9E2D91D5-A3DF-489F-91AC-FB752C2587B5}" srcId="{2AF20270-F79B-4988-9011-8D823DA50010}" destId="{72A0FBC1-822F-4667-B9EE-65763B685109}" srcOrd="1" destOrd="0" parTransId="{1E2851A6-A70A-45F7-8790-9844179E3884}" sibTransId="{EC64A4BD-929A-4E4C-B0D5-2C81B17BA8EE}"/>
    <dgm:cxn modelId="{58C44705-9E5D-4814-AA70-85C3330B72E6}" type="presParOf" srcId="{9F210958-DEBE-4207-BECC-AF9AF4F7E095}" destId="{821213BC-7B80-4D56-8BB6-61EF56E71337}" srcOrd="0" destOrd="0" presId="urn:microsoft.com/office/officeart/2005/8/layout/pyramid1"/>
    <dgm:cxn modelId="{5DD15EE0-257C-4108-BAED-0D7E85A424F6}" type="presParOf" srcId="{821213BC-7B80-4D56-8BB6-61EF56E71337}" destId="{ED10B7CB-11EF-4A1B-957E-30A6ACD1AB92}" srcOrd="0" destOrd="0" presId="urn:microsoft.com/office/officeart/2005/8/layout/pyramid1"/>
    <dgm:cxn modelId="{FF011909-BF38-4B82-BB2E-55840D7946C4}" type="presParOf" srcId="{821213BC-7B80-4D56-8BB6-61EF56E71337}" destId="{923892E1-8EC9-47D2-BDB1-5E733C95992C}" srcOrd="1" destOrd="0" presId="urn:microsoft.com/office/officeart/2005/8/layout/pyramid1"/>
    <dgm:cxn modelId="{EB8F8853-F9C0-4448-8FDC-E2015BA8C600}" type="presParOf" srcId="{9F210958-DEBE-4207-BECC-AF9AF4F7E095}" destId="{C4BE9CC7-110F-4F53-8E88-F7F48B4F325A}" srcOrd="1" destOrd="0" presId="urn:microsoft.com/office/officeart/2005/8/layout/pyramid1"/>
    <dgm:cxn modelId="{DB11AC7F-D991-4BE2-9266-292CD051A795}" type="presParOf" srcId="{C4BE9CC7-110F-4F53-8E88-F7F48B4F325A}" destId="{67317366-1510-46EA-AAB9-E360B7B55634}" srcOrd="0" destOrd="0" presId="urn:microsoft.com/office/officeart/2005/8/layout/pyramid1"/>
    <dgm:cxn modelId="{FE1A865B-F04E-4EB5-B811-93892CBB3355}" type="presParOf" srcId="{C4BE9CC7-110F-4F53-8E88-F7F48B4F325A}" destId="{6B342E93-5A21-4B51-AD72-BF0AF5F0986F}" srcOrd="1" destOrd="0" presId="urn:microsoft.com/office/officeart/2005/8/layout/pyramid1"/>
    <dgm:cxn modelId="{AD682628-5671-4FD1-A1C6-AB8BE6223AC4}" type="presParOf" srcId="{9F210958-DEBE-4207-BECC-AF9AF4F7E095}" destId="{07706B55-8ACA-4AE1-9F8F-F9EE67543292}" srcOrd="2" destOrd="0" presId="urn:microsoft.com/office/officeart/2005/8/layout/pyramid1"/>
    <dgm:cxn modelId="{9C49C671-B1E0-42AE-B559-0A5521EB8F3F}" type="presParOf" srcId="{07706B55-8ACA-4AE1-9F8F-F9EE67543292}" destId="{9533CFC8-0E3C-4BB1-A0F2-DD539E92C135}" srcOrd="0" destOrd="0" presId="urn:microsoft.com/office/officeart/2005/8/layout/pyramid1"/>
    <dgm:cxn modelId="{1DD082B1-BE8A-486A-8634-52418B781CD4}" type="presParOf" srcId="{07706B55-8ACA-4AE1-9F8F-F9EE67543292}" destId="{0CAEB18F-6A4E-4A62-B47D-41BF44DC8E47}"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7D741-2186-4535-BC7E-849077C0EE3E}">
      <dsp:nvSpPr>
        <dsp:cNvPr id="0" name=""/>
        <dsp:cNvSpPr/>
      </dsp:nvSpPr>
      <dsp:spPr>
        <a:xfrm>
          <a:off x="843855" y="17696"/>
          <a:ext cx="682955" cy="4439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865525" y="39366"/>
        <a:ext cx="639615" cy="400581"/>
      </dsp:txXfrm>
    </dsp:sp>
    <dsp:sp modelId="{21940383-1582-46A1-A34A-78A41BCB36C5}">
      <dsp:nvSpPr>
        <dsp:cNvPr id="0" name=""/>
        <dsp:cNvSpPr/>
      </dsp:nvSpPr>
      <dsp:spPr>
        <a:xfrm>
          <a:off x="298605" y="239656"/>
          <a:ext cx="1773456" cy="1773456"/>
        </a:xfrm>
        <a:custGeom>
          <a:avLst/>
          <a:gdLst/>
          <a:ahLst/>
          <a:cxnLst/>
          <a:rect l="0" t="0" r="0" b="0"/>
          <a:pathLst>
            <a:path>
              <a:moveTo>
                <a:pt x="1232895" y="70361"/>
              </a:moveTo>
              <a:arcTo wR="886728" hR="886728" stAng="17578716" swAng="196098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864160-B13C-4811-8B62-923683F7DA90}">
      <dsp:nvSpPr>
        <dsp:cNvPr id="0" name=""/>
        <dsp:cNvSpPr/>
      </dsp:nvSpPr>
      <dsp:spPr>
        <a:xfrm>
          <a:off x="1687184" y="630410"/>
          <a:ext cx="682955" cy="4439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708854" y="652080"/>
        <a:ext cx="639615" cy="400581"/>
      </dsp:txXfrm>
    </dsp:sp>
    <dsp:sp modelId="{2B306F21-9162-4699-807B-2DBFFB98C3DA}">
      <dsp:nvSpPr>
        <dsp:cNvPr id="0" name=""/>
        <dsp:cNvSpPr/>
      </dsp:nvSpPr>
      <dsp:spPr>
        <a:xfrm>
          <a:off x="298605" y="239656"/>
          <a:ext cx="1773456" cy="1773456"/>
        </a:xfrm>
        <a:custGeom>
          <a:avLst/>
          <a:gdLst/>
          <a:ahLst/>
          <a:cxnLst/>
          <a:rect l="0" t="0" r="0" b="0"/>
          <a:pathLst>
            <a:path>
              <a:moveTo>
                <a:pt x="1772242" y="840341"/>
              </a:moveTo>
              <a:arcTo wR="886728" hR="886728" stAng="21420083" swAng="2195880"/>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B7BD418-5144-4465-92C5-341423897551}">
      <dsp:nvSpPr>
        <dsp:cNvPr id="0" name=""/>
        <dsp:cNvSpPr/>
      </dsp:nvSpPr>
      <dsp:spPr>
        <a:xfrm>
          <a:off x="1365061" y="1621802"/>
          <a:ext cx="682955" cy="44392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386731" y="1643472"/>
        <a:ext cx="639615" cy="400581"/>
      </dsp:txXfrm>
    </dsp:sp>
    <dsp:sp modelId="{9A72F597-F6CC-4D13-8A8D-875C3F3997B5}">
      <dsp:nvSpPr>
        <dsp:cNvPr id="0" name=""/>
        <dsp:cNvSpPr/>
      </dsp:nvSpPr>
      <dsp:spPr>
        <a:xfrm>
          <a:off x="298605" y="239656"/>
          <a:ext cx="1773456" cy="1773456"/>
        </a:xfrm>
        <a:custGeom>
          <a:avLst/>
          <a:gdLst/>
          <a:ahLst/>
          <a:cxnLst/>
          <a:rect l="0" t="0" r="0" b="0"/>
          <a:pathLst>
            <a:path>
              <a:moveTo>
                <a:pt x="1062934" y="1755772"/>
              </a:moveTo>
              <a:arcTo wR="886728" hR="886728" stAng="4712290" swAng="1375421"/>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49D56CB-E8FE-48F7-9456-AD6CD2E86029}">
      <dsp:nvSpPr>
        <dsp:cNvPr id="0" name=""/>
        <dsp:cNvSpPr/>
      </dsp:nvSpPr>
      <dsp:spPr>
        <a:xfrm>
          <a:off x="322649" y="1621802"/>
          <a:ext cx="682955" cy="44392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a:t>
          </a:r>
        </a:p>
      </dsp:txBody>
      <dsp:txXfrm>
        <a:off x="344319" y="1643472"/>
        <a:ext cx="639615" cy="400581"/>
      </dsp:txXfrm>
    </dsp:sp>
    <dsp:sp modelId="{97D7320F-7F46-4752-945A-536F8196451C}">
      <dsp:nvSpPr>
        <dsp:cNvPr id="0" name=""/>
        <dsp:cNvSpPr/>
      </dsp:nvSpPr>
      <dsp:spPr>
        <a:xfrm>
          <a:off x="285829" y="221200"/>
          <a:ext cx="1773456" cy="1773456"/>
        </a:xfrm>
        <a:custGeom>
          <a:avLst/>
          <a:gdLst/>
          <a:ahLst/>
          <a:cxnLst/>
          <a:rect l="0" t="0" r="0" b="0"/>
          <a:pathLst>
            <a:path>
              <a:moveTo>
                <a:pt x="160554" y="1395607"/>
              </a:moveTo>
              <a:arcTo wR="886728" hR="886728" stAng="8698705" swAng="2372325"/>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3ED6B3E-DE27-4DBE-822F-178A5FAA617C}">
      <dsp:nvSpPr>
        <dsp:cNvPr id="0" name=""/>
        <dsp:cNvSpPr/>
      </dsp:nvSpPr>
      <dsp:spPr>
        <a:xfrm>
          <a:off x="0" y="588077"/>
          <a:ext cx="682955" cy="44392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a:t>
          </a:r>
        </a:p>
      </dsp:txBody>
      <dsp:txXfrm>
        <a:off x="21670" y="609747"/>
        <a:ext cx="639615" cy="400581"/>
      </dsp:txXfrm>
    </dsp:sp>
    <dsp:sp modelId="{0337A565-F711-4BDB-89AC-7D65D4F07B7A}">
      <dsp:nvSpPr>
        <dsp:cNvPr id="0" name=""/>
        <dsp:cNvSpPr/>
      </dsp:nvSpPr>
      <dsp:spPr>
        <a:xfrm>
          <a:off x="272353" y="250123"/>
          <a:ext cx="1773456" cy="1773456"/>
        </a:xfrm>
        <a:custGeom>
          <a:avLst/>
          <a:gdLst/>
          <a:ahLst/>
          <a:cxnLst/>
          <a:rect l="0" t="0" r="0" b="0"/>
          <a:pathLst>
            <a:path>
              <a:moveTo>
                <a:pt x="193150" y="334245"/>
              </a:moveTo>
              <a:arcTo wR="886728" hR="886728" stAng="13112383" swAng="1819855"/>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0B7CB-11EF-4A1B-957E-30A6ACD1AB92}">
      <dsp:nvSpPr>
        <dsp:cNvPr id="0" name=""/>
        <dsp:cNvSpPr/>
      </dsp:nvSpPr>
      <dsp:spPr>
        <a:xfrm>
          <a:off x="790222" y="0"/>
          <a:ext cx="790222" cy="682476"/>
        </a:xfrm>
        <a:prstGeom prst="trapezoid">
          <a:avLst>
            <a:gd name="adj" fmla="val 5789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dirty="0"/>
            <a:t>        </a:t>
          </a:r>
        </a:p>
      </dsp:txBody>
      <dsp:txXfrm>
        <a:off x="790222" y="0"/>
        <a:ext cx="790222" cy="682476"/>
      </dsp:txXfrm>
    </dsp:sp>
    <dsp:sp modelId="{67317366-1510-46EA-AAB9-E360B7B55634}">
      <dsp:nvSpPr>
        <dsp:cNvPr id="0" name=""/>
        <dsp:cNvSpPr/>
      </dsp:nvSpPr>
      <dsp:spPr>
        <a:xfrm>
          <a:off x="395111" y="682476"/>
          <a:ext cx="1580444" cy="682476"/>
        </a:xfrm>
        <a:prstGeom prst="trapezoid">
          <a:avLst>
            <a:gd name="adj" fmla="val 5789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dirty="0"/>
            <a:t>           </a:t>
          </a:r>
        </a:p>
      </dsp:txBody>
      <dsp:txXfrm>
        <a:off x="671688" y="682476"/>
        <a:ext cx="1027289" cy="682476"/>
      </dsp:txXfrm>
    </dsp:sp>
    <dsp:sp modelId="{9533CFC8-0E3C-4BB1-A0F2-DD539E92C135}">
      <dsp:nvSpPr>
        <dsp:cNvPr id="0" name=""/>
        <dsp:cNvSpPr/>
      </dsp:nvSpPr>
      <dsp:spPr>
        <a:xfrm>
          <a:off x="0" y="1364953"/>
          <a:ext cx="2370666" cy="682476"/>
        </a:xfrm>
        <a:prstGeom prst="trapezoid">
          <a:avLst>
            <a:gd name="adj" fmla="val 5789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dirty="0"/>
            <a:t>         </a:t>
          </a:r>
        </a:p>
      </dsp:txBody>
      <dsp:txXfrm>
        <a:off x="414866" y="1364953"/>
        <a:ext cx="1540933" cy="68247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3A1277CD-9A60-4B43-AB8C-DD5A61CB990E}" type="datetimeFigureOut">
              <a:rPr lang="en-US" smtClean="0"/>
              <a:t>10/9/2025</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12B0AB86-D174-4E5A-8794-2C6A5DF7444F}" type="slidenum">
              <a:rPr lang="en-US" smtClean="0"/>
              <a:t>‹#›</a:t>
            </a:fld>
            <a:endParaRPr lang="en-US"/>
          </a:p>
        </p:txBody>
      </p:sp>
    </p:spTree>
    <p:extLst>
      <p:ext uri="{BB962C8B-B14F-4D97-AF65-F5344CB8AC3E}">
        <p14:creationId xmlns:p14="http://schemas.microsoft.com/office/powerpoint/2010/main" val="2975131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79F47F9F-F43D-4E18-B97B-2C1E0A0D8A7D}" type="datetimeFigureOut">
              <a:rPr lang="en-US" smtClean="0"/>
              <a:t>10/9/2025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8FAA5A2C-0EC8-4200-8D93-96E590801E0A}" type="slidenum">
              <a:rPr lang="en-US" smtClean="0"/>
              <a:t>‹#›</a:t>
            </a:fld>
            <a:endParaRPr lang="en-US"/>
          </a:p>
        </p:txBody>
      </p:sp>
    </p:spTree>
    <p:extLst>
      <p:ext uri="{BB962C8B-B14F-4D97-AF65-F5344CB8AC3E}">
        <p14:creationId xmlns:p14="http://schemas.microsoft.com/office/powerpoint/2010/main" val="16247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For those of you who don’t know me, my name is Julie Ibrahim, she/her </a:t>
            </a:r>
            <a:r>
              <a:rPr lang="en-US" dirty="0" err="1"/>
              <a:t>prounouns</a:t>
            </a:r>
            <a:r>
              <a:rPr lang="en-US" dirty="0"/>
              <a:t>, and I’m the CEO for New Narrative as well as the Co-Chair for this Council’s Recruitment &amp; Retention Subcommittee.</a:t>
            </a:r>
          </a:p>
          <a:p>
            <a:endParaRPr lang="en-US" dirty="0"/>
          </a:p>
          <a:p>
            <a:r>
              <a:rPr lang="en-US" dirty="0"/>
              <a:t>Today, I’m going to share a few of the strategies that we have found to be successful in retaining employees.   I’m focusing on retention because we’ve found that successful retention leads to successful recruitment.  Many of our new hires come to NN because of word of mouth about our culture, and I'll talk about that in a minute.</a:t>
            </a:r>
            <a:endParaRPr lang="en-US" dirty="0">
              <a:ea typeface="Calibri"/>
              <a:cs typeface="Calibri"/>
            </a:endParaRPr>
          </a:p>
          <a:p>
            <a:endParaRPr lang="en-US" dirty="0"/>
          </a:p>
          <a:p>
            <a:r>
              <a:rPr lang="en-US" dirty="0"/>
              <a:t>But first, a little bit about NN</a:t>
            </a:r>
          </a:p>
        </p:txBody>
      </p:sp>
      <p:sp>
        <p:nvSpPr>
          <p:cNvPr id="4" name="Slide Number Placeholder 3"/>
          <p:cNvSpPr>
            <a:spLocks noGrp="1"/>
          </p:cNvSpPr>
          <p:nvPr>
            <p:ph type="sldNum" sz="quarter" idx="5"/>
          </p:nvPr>
        </p:nvSpPr>
        <p:spPr/>
        <p:txBody>
          <a:bodyPr/>
          <a:lstStyle/>
          <a:p>
            <a:fld id="{8FAA5A2C-0EC8-4200-8D93-96E590801E0A}" type="slidenum">
              <a:rPr lang="en-US" smtClean="0"/>
              <a:t>1</a:t>
            </a:fld>
            <a:endParaRPr lang="en-US"/>
          </a:p>
        </p:txBody>
      </p:sp>
    </p:spTree>
    <p:extLst>
      <p:ext uri="{BB962C8B-B14F-4D97-AF65-F5344CB8AC3E}">
        <p14:creationId xmlns:p14="http://schemas.microsoft.com/office/powerpoint/2010/main" val="2246088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 very important element in our transformation journey has been to create a culture of feedback</a:t>
            </a:r>
          </a:p>
        </p:txBody>
      </p:sp>
      <p:sp>
        <p:nvSpPr>
          <p:cNvPr id="4" name="Slide Number Placeholder 3"/>
          <p:cNvSpPr>
            <a:spLocks noGrp="1"/>
          </p:cNvSpPr>
          <p:nvPr>
            <p:ph type="sldNum" sz="quarter" idx="5"/>
          </p:nvPr>
        </p:nvSpPr>
        <p:spPr/>
        <p:txBody>
          <a:bodyPr/>
          <a:lstStyle/>
          <a:p>
            <a:fld id="{8FAA5A2C-0EC8-4200-8D93-96E590801E0A}" type="slidenum">
              <a:rPr lang="en-US" smtClean="0"/>
              <a:t>11</a:t>
            </a:fld>
            <a:endParaRPr lang="en-US"/>
          </a:p>
        </p:txBody>
      </p:sp>
    </p:spTree>
    <p:extLst>
      <p:ext uri="{BB962C8B-B14F-4D97-AF65-F5344CB8AC3E}">
        <p14:creationId xmlns:p14="http://schemas.microsoft.com/office/powerpoint/2010/main" val="240849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are some examples:</a:t>
            </a:r>
          </a:p>
          <a:p>
            <a:endParaRPr lang="en-US" dirty="0">
              <a:ea typeface="Calibri"/>
              <a:cs typeface="Calibri"/>
            </a:endParaRPr>
          </a:p>
          <a:p>
            <a:r>
              <a:rPr lang="en-US" dirty="0">
                <a:ea typeface="Calibri"/>
                <a:cs typeface="Calibri"/>
              </a:rPr>
              <a:t>We conduct a very comprehensive all-team on-line survey with 44 questions across 8 categories.  We follow-up with in-person meetings with each department to help validate results and get even more qualitative feedback</a:t>
            </a:r>
          </a:p>
          <a:p>
            <a:r>
              <a:rPr lang="en-US" dirty="0">
                <a:ea typeface="Calibri"/>
                <a:cs typeface="Calibri"/>
              </a:rPr>
              <a:t>We've been doing this for 7 years and the response rate has grown from 31% to 78% -- and the reason is because we take action on suggestions from the survey and publish the results.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AA5A2C-0EC8-4200-8D93-96E590801E0A}" type="slidenum">
              <a:rPr lang="en-US" smtClean="0"/>
              <a:t>12</a:t>
            </a:fld>
            <a:endParaRPr lang="en-US"/>
          </a:p>
        </p:txBody>
      </p:sp>
    </p:spTree>
    <p:extLst>
      <p:ext uri="{BB962C8B-B14F-4D97-AF65-F5344CB8AC3E}">
        <p14:creationId xmlns:p14="http://schemas.microsoft.com/office/powerpoint/2010/main" val="167546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are some other examples </a:t>
            </a:r>
          </a:p>
        </p:txBody>
      </p:sp>
      <p:sp>
        <p:nvSpPr>
          <p:cNvPr id="4" name="Slide Number Placeholder 3"/>
          <p:cNvSpPr>
            <a:spLocks noGrp="1"/>
          </p:cNvSpPr>
          <p:nvPr>
            <p:ph type="sldNum" sz="quarter" idx="5"/>
          </p:nvPr>
        </p:nvSpPr>
        <p:spPr/>
        <p:txBody>
          <a:bodyPr/>
          <a:lstStyle/>
          <a:p>
            <a:fld id="{8FAA5A2C-0EC8-4200-8D93-96E590801E0A}" type="slidenum">
              <a:rPr lang="en-US" smtClean="0"/>
              <a:t>13</a:t>
            </a:fld>
            <a:endParaRPr lang="en-US"/>
          </a:p>
        </p:txBody>
      </p:sp>
    </p:spTree>
    <p:extLst>
      <p:ext uri="{BB962C8B-B14F-4D97-AF65-F5344CB8AC3E}">
        <p14:creationId xmlns:p14="http://schemas.microsoft.com/office/powerpoint/2010/main" val="646277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One of the consistent complaints we get from employees is administrative burden, particularly documentation.</a:t>
            </a:r>
          </a:p>
          <a:p>
            <a:endParaRPr lang="en-US" dirty="0">
              <a:ea typeface="Calibri"/>
              <a:cs typeface="Calibri"/>
            </a:endParaRPr>
          </a:p>
          <a:p>
            <a:r>
              <a:rPr lang="en-US" dirty="0">
                <a:ea typeface="Calibri"/>
                <a:cs typeface="Calibri"/>
              </a:rPr>
              <a:t>For the last couple of years we've been installing software tools to help ease administrative burden and facilitate communication. </a:t>
            </a:r>
          </a:p>
          <a:p>
            <a:endParaRPr lang="en-US" dirty="0">
              <a:ea typeface="Calibri"/>
              <a:cs typeface="Calibri"/>
            </a:endParaRPr>
          </a:p>
          <a:p>
            <a:r>
              <a:rPr lang="en-US" dirty="0">
                <a:ea typeface="Calibri"/>
                <a:cs typeface="Calibri"/>
              </a:rPr>
              <a:t>We installed MS365 and utilize teams and </a:t>
            </a:r>
            <a:r>
              <a:rPr lang="en-US" dirty="0" err="1">
                <a:ea typeface="Calibri"/>
                <a:cs typeface="Calibri"/>
              </a:rPr>
              <a:t>sharepoint</a:t>
            </a:r>
            <a:r>
              <a:rPr lang="en-US" dirty="0">
                <a:ea typeface="Calibri"/>
                <a:cs typeface="Calibri"/>
              </a:rPr>
              <a:t> extensively.</a:t>
            </a:r>
          </a:p>
          <a:p>
            <a:endParaRPr lang="en-US" dirty="0">
              <a:ea typeface="Calibri"/>
              <a:cs typeface="Calibri"/>
            </a:endParaRPr>
          </a:p>
          <a:p>
            <a:r>
              <a:rPr lang="en-US" dirty="0">
                <a:ea typeface="Calibri"/>
                <a:cs typeface="Calibri"/>
              </a:rPr>
              <a:t>But the real game changer for our clinicians has been using AI to write their session notes.</a:t>
            </a:r>
          </a:p>
          <a:p>
            <a:r>
              <a:rPr lang="en-US" dirty="0">
                <a:ea typeface="Calibri"/>
                <a:cs typeface="Calibri"/>
              </a:rPr>
              <a:t>A few years ago we got a grant to purchase a BH AI platform from </a:t>
            </a:r>
            <a:r>
              <a:rPr lang="en-US" dirty="0" err="1">
                <a:ea typeface="Calibri"/>
                <a:cs typeface="Calibri"/>
              </a:rPr>
              <a:t>Eleos</a:t>
            </a:r>
            <a:r>
              <a:rPr lang="en-US">
                <a:ea typeface="Calibri"/>
                <a:cs typeface="Calibri"/>
              </a:rPr>
              <a:t> Health.  They have been around for I think almost 2 decades and have a lot of BH intelligence accumulated in their software.</a:t>
            </a:r>
          </a:p>
          <a:p>
            <a:r>
              <a:rPr lang="en-US" dirty="0">
                <a:ea typeface="Calibri"/>
                <a:cs typeface="Calibri"/>
              </a:rPr>
              <a:t>Go to list</a:t>
            </a:r>
          </a:p>
        </p:txBody>
      </p:sp>
      <p:sp>
        <p:nvSpPr>
          <p:cNvPr id="4" name="Slide Number Placeholder 3"/>
          <p:cNvSpPr>
            <a:spLocks noGrp="1"/>
          </p:cNvSpPr>
          <p:nvPr>
            <p:ph type="sldNum" sz="quarter" idx="5"/>
          </p:nvPr>
        </p:nvSpPr>
        <p:spPr/>
        <p:txBody>
          <a:bodyPr/>
          <a:lstStyle/>
          <a:p>
            <a:fld id="{8FAA5A2C-0EC8-4200-8D93-96E590801E0A}" type="slidenum">
              <a:rPr lang="en-US" smtClean="0"/>
              <a:t>14</a:t>
            </a:fld>
            <a:endParaRPr lang="en-US"/>
          </a:p>
        </p:txBody>
      </p:sp>
    </p:spTree>
    <p:extLst>
      <p:ext uri="{BB962C8B-B14F-4D97-AF65-F5344CB8AC3E}">
        <p14:creationId xmlns:p14="http://schemas.microsoft.com/office/powerpoint/2010/main" val="231102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 know I'm short on time so real quick:   We train our teams on the Loyalist Team culture based on the book The Loyalist Team</a:t>
            </a:r>
          </a:p>
        </p:txBody>
      </p:sp>
      <p:sp>
        <p:nvSpPr>
          <p:cNvPr id="4" name="Slide Number Placeholder 3"/>
          <p:cNvSpPr>
            <a:spLocks noGrp="1"/>
          </p:cNvSpPr>
          <p:nvPr>
            <p:ph type="sldNum" sz="quarter" idx="5"/>
          </p:nvPr>
        </p:nvSpPr>
        <p:spPr/>
        <p:txBody>
          <a:bodyPr/>
          <a:lstStyle/>
          <a:p>
            <a:fld id="{8FAA5A2C-0EC8-4200-8D93-96E590801E0A}" type="slidenum">
              <a:rPr lang="en-US" smtClean="0"/>
              <a:t>15</a:t>
            </a:fld>
            <a:endParaRPr lang="en-US"/>
          </a:p>
        </p:txBody>
      </p:sp>
    </p:spTree>
    <p:extLst>
      <p:ext uri="{BB962C8B-B14F-4D97-AF65-F5344CB8AC3E}">
        <p14:creationId xmlns:p14="http://schemas.microsoft.com/office/powerpoint/2010/main" val="2001703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And we've put most of our Leadership group through Insights training with OCBH.  Insights is a personality assessment tool similar to Meyers Briggs only it's more simple.  </a:t>
            </a:r>
          </a:p>
          <a:p>
            <a:r>
              <a:rPr lang="en-US" dirty="0">
                <a:ea typeface="Calibri"/>
                <a:cs typeface="Calibri"/>
              </a:rPr>
              <a:t>This has really helped our teams value each other strengths and learn how to better communicate and work together.</a:t>
            </a:r>
          </a:p>
        </p:txBody>
      </p:sp>
      <p:sp>
        <p:nvSpPr>
          <p:cNvPr id="4" name="Slide Number Placeholder 3"/>
          <p:cNvSpPr>
            <a:spLocks noGrp="1"/>
          </p:cNvSpPr>
          <p:nvPr>
            <p:ph type="sldNum" sz="quarter" idx="5"/>
          </p:nvPr>
        </p:nvSpPr>
        <p:spPr/>
        <p:txBody>
          <a:bodyPr/>
          <a:lstStyle/>
          <a:p>
            <a:fld id="{8FAA5A2C-0EC8-4200-8D93-96E590801E0A}" type="slidenum">
              <a:rPr lang="en-US" smtClean="0"/>
              <a:t>16</a:t>
            </a:fld>
            <a:endParaRPr lang="en-US"/>
          </a:p>
        </p:txBody>
      </p:sp>
    </p:spTree>
    <p:extLst>
      <p:ext uri="{BB962C8B-B14F-4D97-AF65-F5344CB8AC3E}">
        <p14:creationId xmlns:p14="http://schemas.microsoft.com/office/powerpoint/2010/main" val="286265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I'll share a few key numbers to give you a sense of our size and scope</a:t>
            </a:r>
          </a:p>
          <a:p>
            <a:endParaRPr lang="en-US" dirty="0">
              <a:ea typeface="Calibri"/>
              <a:cs typeface="Calibri"/>
            </a:endParaRPr>
          </a:p>
          <a:p>
            <a:r>
              <a:rPr lang="en-US" dirty="0">
                <a:ea typeface="Calibri"/>
                <a:cs typeface="Calibri"/>
              </a:rPr>
              <a:t>We currently service about 2,000 participants each year</a:t>
            </a:r>
          </a:p>
          <a:p>
            <a:endParaRPr lang="en-US" dirty="0">
              <a:ea typeface="Calibri"/>
              <a:cs typeface="Calibri"/>
            </a:endParaRPr>
          </a:p>
          <a:p>
            <a:r>
              <a:rPr lang="en-US" dirty="0">
                <a:ea typeface="Calibri"/>
                <a:cs typeface="Calibri"/>
              </a:rPr>
              <a:t>We have 340 beds in our residential portfolio spanning almost the entire housing continuum</a:t>
            </a:r>
          </a:p>
          <a:p>
            <a:endParaRPr lang="en-US" dirty="0">
              <a:ea typeface="Calibri"/>
              <a:cs typeface="Calibri"/>
            </a:endParaRPr>
          </a:p>
          <a:p>
            <a:r>
              <a:rPr lang="en-US" dirty="0">
                <a:ea typeface="Calibri"/>
                <a:cs typeface="Calibri"/>
              </a:rPr>
              <a:t>We have a total of 43 sites spanning from Cornelius in Wash Co to Gresham in Mult Co</a:t>
            </a:r>
          </a:p>
          <a:p>
            <a:endParaRPr lang="en-US" dirty="0">
              <a:ea typeface="Calibri"/>
              <a:cs typeface="Calibri"/>
            </a:endParaRPr>
          </a:p>
          <a:p>
            <a:r>
              <a:rPr lang="en-US" dirty="0">
                <a:ea typeface="Calibri"/>
                <a:cs typeface="Calibri"/>
              </a:rPr>
              <a:t>Total staff count right now is about 260+</a:t>
            </a:r>
          </a:p>
          <a:p>
            <a:endParaRPr lang="en-US" dirty="0">
              <a:ea typeface="Calibri"/>
              <a:cs typeface="Calibri"/>
            </a:endParaRPr>
          </a:p>
          <a:p>
            <a:r>
              <a:rPr lang="en-US" dirty="0">
                <a:ea typeface="Calibri"/>
                <a:cs typeface="Calibri"/>
              </a:rPr>
              <a:t>Our staff diversity as voluntarily reported:  Lived experience 40%; LGBTQIA+ 27%, and BIPOC  44%.  And I'm sure those numbers are larger because some employees chose not to identify with any group </a:t>
            </a:r>
          </a:p>
          <a:p>
            <a:r>
              <a:rPr lang="en-US" dirty="0">
                <a:ea typeface="Calibri"/>
                <a:cs typeface="Calibri"/>
              </a:rPr>
              <a:t> </a:t>
            </a:r>
          </a:p>
        </p:txBody>
      </p:sp>
      <p:sp>
        <p:nvSpPr>
          <p:cNvPr id="4" name="Slide Number Placeholder 3"/>
          <p:cNvSpPr>
            <a:spLocks noGrp="1"/>
          </p:cNvSpPr>
          <p:nvPr>
            <p:ph type="sldNum" sz="quarter" idx="5"/>
          </p:nvPr>
        </p:nvSpPr>
        <p:spPr/>
        <p:txBody>
          <a:bodyPr/>
          <a:lstStyle/>
          <a:p>
            <a:fld id="{8FAA5A2C-0EC8-4200-8D93-96E590801E0A}" type="slidenum">
              <a:rPr lang="en-US" smtClean="0"/>
              <a:t>3</a:t>
            </a:fld>
            <a:endParaRPr lang="en-US"/>
          </a:p>
        </p:txBody>
      </p:sp>
    </p:spTree>
    <p:extLst>
      <p:ext uri="{BB962C8B-B14F-4D97-AF65-F5344CB8AC3E}">
        <p14:creationId xmlns:p14="http://schemas.microsoft.com/office/powerpoint/2010/main" val="371214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things I did with my Exec Team when I became CEO was to assess company culture.   When I first started at NN (formerly Luke-Dorf) we had what I call a Parent-Child culture characterized by fear, authoritarian leadership, lack of trust in leadership, no feedback to leadership, a lot of negativity and turnover rates over 50%.   </a:t>
            </a:r>
          </a:p>
          <a:p>
            <a:endParaRPr lang="en-US" dirty="0"/>
          </a:p>
          <a:p>
            <a:r>
              <a:rPr lang="en-US" dirty="0"/>
              <a:t>So for the last 4 years we’ve been working to transform our culture which has led to a significant decrease in turnover.   I call it team culture – with the objective of being inclusive and safe, power sharing, employees trust that leadership has their backs, a significant increase in feedback, much more energy and positivity and a decrease in turnover – to date this year it’s 36%.   I still don’t love that number but it’s quickly moving in the right direction</a:t>
            </a:r>
          </a:p>
          <a:p>
            <a:endParaRPr lang="en-US" dirty="0"/>
          </a:p>
          <a:p>
            <a:endParaRPr lang="en-US" dirty="0"/>
          </a:p>
        </p:txBody>
      </p:sp>
      <p:sp>
        <p:nvSpPr>
          <p:cNvPr id="4" name="Slide Number Placeholder 3"/>
          <p:cNvSpPr>
            <a:spLocks noGrp="1"/>
          </p:cNvSpPr>
          <p:nvPr>
            <p:ph type="sldNum" sz="quarter" idx="5"/>
          </p:nvPr>
        </p:nvSpPr>
        <p:spPr/>
        <p:txBody>
          <a:bodyPr/>
          <a:lstStyle/>
          <a:p>
            <a:fld id="{8FAA5A2C-0EC8-4200-8D93-96E590801E0A}" type="slidenum">
              <a:rPr lang="en-US" smtClean="0"/>
              <a:t>4</a:t>
            </a:fld>
            <a:endParaRPr lang="en-US"/>
          </a:p>
        </p:txBody>
      </p:sp>
    </p:spTree>
    <p:extLst>
      <p:ext uri="{BB962C8B-B14F-4D97-AF65-F5344CB8AC3E}">
        <p14:creationId xmlns:p14="http://schemas.microsoft.com/office/powerpoint/2010/main" val="97029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Today I'm going to talk about the three success strategies that I think have contributed to our cultural transformation and employee retention – in the areas of employee support, communication and feedback and relieving administrative burden</a:t>
            </a:r>
          </a:p>
        </p:txBody>
      </p:sp>
      <p:sp>
        <p:nvSpPr>
          <p:cNvPr id="4" name="Slide Number Placeholder 3"/>
          <p:cNvSpPr>
            <a:spLocks noGrp="1"/>
          </p:cNvSpPr>
          <p:nvPr>
            <p:ph type="sldNum" sz="quarter" idx="5"/>
          </p:nvPr>
        </p:nvSpPr>
        <p:spPr/>
        <p:txBody>
          <a:bodyPr/>
          <a:lstStyle/>
          <a:p>
            <a:fld id="{8FAA5A2C-0EC8-4200-8D93-96E590801E0A}" type="slidenum">
              <a:rPr lang="en-US" smtClean="0"/>
              <a:t>5</a:t>
            </a:fld>
            <a:endParaRPr lang="en-US"/>
          </a:p>
        </p:txBody>
      </p:sp>
    </p:spTree>
    <p:extLst>
      <p:ext uri="{BB962C8B-B14F-4D97-AF65-F5344CB8AC3E}">
        <p14:creationId xmlns:p14="http://schemas.microsoft.com/office/powerpoint/2010/main" val="402821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started with understanding and acknowledging key things about what I will call the new workforce.  And I’ve done a lot of reading/research on this. </a:t>
            </a:r>
          </a:p>
          <a:p>
            <a:endParaRPr lang="en-US" dirty="0"/>
          </a:p>
          <a:p>
            <a:r>
              <a:rPr lang="en-US" dirty="0"/>
              <a:t>A really important thing to know about today’s workforce is that anxiety is prevalent and often all-consuming.  The statistics you see here are increases in self-reported anxiety over the decade between 2010 and 2020.  This is from the book The Anxious Generation.  I was rather stunned by these numbers and it helped me start to understand why our workforce seemed so burdened.</a:t>
            </a:r>
            <a:endParaRPr lang="en-US" dirty="0">
              <a:ea typeface="Calibri"/>
              <a:cs typeface="Calibri"/>
            </a:endParaRPr>
          </a:p>
          <a:p>
            <a:endParaRPr lang="en-US" dirty="0"/>
          </a:p>
          <a:p>
            <a:r>
              <a:rPr lang="en-US" dirty="0"/>
              <a:t>We realized from staff feedback that it is important to today’s workforce to acknowledge and address the sources of their anxiety and how your agency is responding.  That these issues actually impact their mental health and performance at work.</a:t>
            </a:r>
            <a:endParaRPr lang="en-US" dirty="0">
              <a:ea typeface="Calibri"/>
              <a:cs typeface="Calibri"/>
            </a:endParaRPr>
          </a:p>
          <a:p>
            <a:r>
              <a:rPr lang="en-US" dirty="0"/>
              <a:t>[read off]</a:t>
            </a:r>
          </a:p>
        </p:txBody>
      </p:sp>
      <p:sp>
        <p:nvSpPr>
          <p:cNvPr id="4" name="Slide Number Placeholder 3"/>
          <p:cNvSpPr>
            <a:spLocks noGrp="1"/>
          </p:cNvSpPr>
          <p:nvPr>
            <p:ph type="sldNum" sz="quarter" idx="5"/>
          </p:nvPr>
        </p:nvSpPr>
        <p:spPr/>
        <p:txBody>
          <a:bodyPr/>
          <a:lstStyle/>
          <a:p>
            <a:fld id="{8FAA5A2C-0EC8-4200-8D93-96E590801E0A}" type="slidenum">
              <a:rPr lang="en-US" smtClean="0"/>
              <a:t>6</a:t>
            </a:fld>
            <a:endParaRPr lang="en-US"/>
          </a:p>
        </p:txBody>
      </p:sp>
    </p:spTree>
    <p:extLst>
      <p:ext uri="{BB962C8B-B14F-4D97-AF65-F5344CB8AC3E}">
        <p14:creationId xmlns:p14="http://schemas.microsoft.com/office/powerpoint/2010/main" val="83055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quickly came to the conclusion that we needed to support our workforce in a more wholistic way – we found from extensive feedback that employees want support for their identity, they want to be included in decision making and they have a need for community in the workplace.</a:t>
            </a:r>
          </a:p>
          <a:p>
            <a:endParaRPr lang="en-US" dirty="0">
              <a:ea typeface="Calibri"/>
              <a:cs typeface="Calibri"/>
            </a:endParaRPr>
          </a:p>
          <a:p>
            <a:r>
              <a:rPr lang="en-US" dirty="0">
                <a:ea typeface="Calibri"/>
                <a:cs typeface="Calibri"/>
              </a:rPr>
              <a:t>Especially for our employees of marginalized groups – so we started there</a:t>
            </a:r>
          </a:p>
          <a:p>
            <a:endParaRPr lang="en-US" dirty="0">
              <a:ea typeface="Calibri"/>
              <a:cs typeface="Calibri"/>
            </a:endParaRPr>
          </a:p>
          <a:p>
            <a:r>
              <a:rPr lang="en-US" dirty="0">
                <a:ea typeface="Calibri"/>
                <a:cs typeface="Calibri"/>
              </a:rPr>
              <a:t>So we have set up affinity groups for LGBTQIA+, BIPOC, and Lived Experience and made it policy that supervisors have to allow employees time to attend these groups</a:t>
            </a:r>
          </a:p>
          <a:p>
            <a:r>
              <a:rPr lang="en-US" dirty="0">
                <a:ea typeface="Calibri"/>
                <a:cs typeface="Calibri"/>
              </a:rPr>
              <a:t>We also set up and Equity in Action Committee to advise on policy and procedures and communications to make sure we're in alignment with our values and equity statement</a:t>
            </a:r>
          </a:p>
          <a:p>
            <a:r>
              <a:rPr lang="en-US" dirty="0">
                <a:ea typeface="Calibri"/>
                <a:cs typeface="Calibri"/>
              </a:rPr>
              <a:t>We held extensive listening sessions with our Affinity groups and the EIA Committee to hear their concerns and to respond with action items such as bringing in consultants for training re equity issues</a:t>
            </a:r>
          </a:p>
          <a:p>
            <a:r>
              <a:rPr lang="en-US" dirty="0">
                <a:ea typeface="Calibri"/>
                <a:cs typeface="Calibri"/>
              </a:rPr>
              <a:t>Another really important step toward creating an inclusive culture was to include middle management in strategic planning – we just started that this past year.  And the results have great – not only are we getting more robust input to strategic plans, but the Exec Team is getting much needed help on implementation.</a:t>
            </a:r>
          </a:p>
          <a:p>
            <a:endParaRPr lang="en-US" dirty="0">
              <a:ea typeface="Calibri"/>
              <a:cs typeface="Calibri"/>
            </a:endParaRPr>
          </a:p>
          <a:p>
            <a:r>
              <a:rPr lang="en-US" dirty="0">
                <a:ea typeface="Calibri"/>
                <a:cs typeface="Calibri"/>
              </a:rPr>
              <a:t>And we also established 2 annual all-team in-person events that are just about having fun, both of which can be attended by family members as well.</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AA5A2C-0EC8-4200-8D93-96E590801E0A}" type="slidenum">
              <a:rPr lang="en-US" smtClean="0"/>
              <a:t>7</a:t>
            </a:fld>
            <a:endParaRPr lang="en-US"/>
          </a:p>
        </p:txBody>
      </p:sp>
    </p:spTree>
    <p:extLst>
      <p:ext uri="{BB962C8B-B14F-4D97-AF65-F5344CB8AC3E}">
        <p14:creationId xmlns:p14="http://schemas.microsoft.com/office/powerpoint/2010/main" val="86397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 huge component of our cultural transformation has been communication</a:t>
            </a:r>
          </a:p>
          <a:p>
            <a:pPr marL="171450" indent="-171450">
              <a:buFont typeface="Calibri"/>
              <a:buChar char="-"/>
            </a:pPr>
            <a:r>
              <a:rPr lang="en-US" dirty="0">
                <a:ea typeface="Calibri"/>
                <a:cs typeface="Calibri"/>
              </a:rPr>
              <a:t>We communicate exponentially more than in previous years with multiple modes of communication and repeating important themes such as strategic initiatives and response to ongoing events (such as ICE raids) that impact our operations and employees</a:t>
            </a:r>
          </a:p>
          <a:p>
            <a:pPr marL="171450" indent="-171450">
              <a:buFont typeface="Calibri"/>
              <a:buChar char="-"/>
            </a:pPr>
            <a:r>
              <a:rPr lang="en-US" dirty="0">
                <a:ea typeface="Calibri"/>
                <a:cs typeface="Calibri"/>
              </a:rPr>
              <a:t>We tackle the "hard" subjects with transparency to instill trust.   For example I've spoken openly about the budget challenges we'll be facing in the coming years and how we're preparing.  </a:t>
            </a:r>
          </a:p>
          <a:p>
            <a:pPr marL="171450" indent="-171450">
              <a:buFont typeface="Calibri"/>
              <a:buChar char="-"/>
            </a:pPr>
            <a:r>
              <a:rPr lang="en-US" dirty="0">
                <a:ea typeface="Calibri"/>
                <a:cs typeface="Calibri"/>
              </a:rPr>
              <a:t>I don't respond to all political events – particularly wars in other countries, but I do comment on events that have an impact on our agency and community.</a:t>
            </a:r>
          </a:p>
          <a:p>
            <a:pPr marL="171450" indent="-171450">
              <a:buFont typeface="Calibri"/>
              <a:buChar char="-"/>
            </a:pPr>
            <a:r>
              <a:rPr lang="en-US" dirty="0">
                <a:ea typeface="Calibri"/>
                <a:cs typeface="Calibri"/>
              </a:rPr>
              <a:t>We try to balance our communications with content that is celebratory, inspiration and just plain fun</a:t>
            </a:r>
          </a:p>
        </p:txBody>
      </p:sp>
      <p:sp>
        <p:nvSpPr>
          <p:cNvPr id="4" name="Slide Number Placeholder 3"/>
          <p:cNvSpPr>
            <a:spLocks noGrp="1"/>
          </p:cNvSpPr>
          <p:nvPr>
            <p:ph type="sldNum" sz="quarter" idx="5"/>
          </p:nvPr>
        </p:nvSpPr>
        <p:spPr/>
        <p:txBody>
          <a:bodyPr/>
          <a:lstStyle/>
          <a:p>
            <a:fld id="{8FAA5A2C-0EC8-4200-8D93-96E590801E0A}" type="slidenum">
              <a:rPr lang="en-US" smtClean="0"/>
              <a:t>8</a:t>
            </a:fld>
            <a:endParaRPr lang="en-US"/>
          </a:p>
        </p:txBody>
      </p:sp>
    </p:spTree>
    <p:extLst>
      <p:ext uri="{BB962C8B-B14F-4D97-AF65-F5344CB8AC3E}">
        <p14:creationId xmlns:p14="http://schemas.microsoft.com/office/powerpoint/2010/main" val="3051890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are some examples of communication strategies that have been successful </a:t>
            </a:r>
          </a:p>
          <a:p>
            <a:endParaRPr lang="en-US" dirty="0">
              <a:ea typeface="Calibri"/>
              <a:cs typeface="Calibri"/>
            </a:endParaRPr>
          </a:p>
          <a:p>
            <a:r>
              <a:rPr lang="en-US" dirty="0">
                <a:ea typeface="Calibri"/>
                <a:cs typeface="Calibri"/>
              </a:rPr>
              <a:t>Every quarter we have a virtual all-team meeting and an in-person all-leadership meeting and we cover similar topics in both.</a:t>
            </a:r>
          </a:p>
        </p:txBody>
      </p:sp>
      <p:sp>
        <p:nvSpPr>
          <p:cNvPr id="4" name="Slide Number Placeholder 3"/>
          <p:cNvSpPr>
            <a:spLocks noGrp="1"/>
          </p:cNvSpPr>
          <p:nvPr>
            <p:ph type="sldNum" sz="quarter" idx="5"/>
          </p:nvPr>
        </p:nvSpPr>
        <p:spPr/>
        <p:txBody>
          <a:bodyPr/>
          <a:lstStyle/>
          <a:p>
            <a:fld id="{8FAA5A2C-0EC8-4200-8D93-96E590801E0A}" type="slidenum">
              <a:rPr lang="en-US" smtClean="0"/>
              <a:t>9</a:t>
            </a:fld>
            <a:endParaRPr lang="en-US"/>
          </a:p>
        </p:txBody>
      </p:sp>
    </p:spTree>
    <p:extLst>
      <p:ext uri="{BB962C8B-B14F-4D97-AF65-F5344CB8AC3E}">
        <p14:creationId xmlns:p14="http://schemas.microsoft.com/office/powerpoint/2010/main" val="124935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One communication tool that been surprisingly effective is an email that I send out to my entire workforce every Friday.</a:t>
            </a:r>
          </a:p>
          <a:p>
            <a:r>
              <a:rPr lang="en-US" dirty="0">
                <a:ea typeface="Calibri"/>
                <a:cs typeface="Calibri"/>
              </a:rPr>
              <a:t>[share content]</a:t>
            </a:r>
          </a:p>
          <a:p>
            <a:r>
              <a:rPr lang="en-US" dirty="0">
                <a:ea typeface="Calibri"/>
                <a:cs typeface="Calibri"/>
              </a:rPr>
              <a:t>Feedback is that this email helps them feel connected to the agency and appreciate that I take the time to do it every week – they see it as an expression of appreciation – that they are seen.</a:t>
            </a:r>
          </a:p>
        </p:txBody>
      </p:sp>
      <p:sp>
        <p:nvSpPr>
          <p:cNvPr id="4" name="Slide Number Placeholder 3"/>
          <p:cNvSpPr>
            <a:spLocks noGrp="1"/>
          </p:cNvSpPr>
          <p:nvPr>
            <p:ph type="sldNum" sz="quarter" idx="5"/>
          </p:nvPr>
        </p:nvSpPr>
        <p:spPr/>
        <p:txBody>
          <a:bodyPr/>
          <a:lstStyle/>
          <a:p>
            <a:fld id="{8FAA5A2C-0EC8-4200-8D93-96E590801E0A}" type="slidenum">
              <a:rPr lang="en-US" smtClean="0"/>
              <a:t>10</a:t>
            </a:fld>
            <a:endParaRPr lang="en-US"/>
          </a:p>
        </p:txBody>
      </p:sp>
    </p:spTree>
    <p:extLst>
      <p:ext uri="{BB962C8B-B14F-4D97-AF65-F5344CB8AC3E}">
        <p14:creationId xmlns:p14="http://schemas.microsoft.com/office/powerpoint/2010/main" val="1146234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923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76352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5393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773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805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pPr/>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230570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06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574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425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17709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383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803271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2342D-3A98-083C-0DBA-54A519FD194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FBCDBB5-C4FE-B785-6606-629F3E7D9735}"/>
              </a:ext>
            </a:extLst>
          </p:cNvPr>
          <p:cNvSpPr>
            <a:spLocks noGrp="1"/>
          </p:cNvSpPr>
          <p:nvPr>
            <p:ph type="ctrTitle"/>
          </p:nvPr>
        </p:nvSpPr>
        <p:spPr>
          <a:xfrm>
            <a:off x="-515902" y="1187361"/>
            <a:ext cx="12405570" cy="2387600"/>
          </a:xfrm>
        </p:spPr>
        <p:txBody>
          <a:bodyPr>
            <a:normAutofit fontScale="90000"/>
          </a:bodyPr>
          <a:lstStyle/>
          <a:p>
            <a:r>
              <a:rPr lang="en-US" b="1" dirty="0">
                <a:solidFill>
                  <a:schemeClr val="tx1"/>
                </a:solidFill>
              </a:rPr>
              <a:t>New Narrative</a:t>
            </a:r>
            <a:br>
              <a:rPr lang="en-US" b="1" dirty="0"/>
            </a:br>
            <a:r>
              <a:rPr lang="en-US" sz="4800" b="1" i="1" dirty="0">
                <a:solidFill>
                  <a:srgbClr val="0070C0"/>
                </a:solidFill>
              </a:rPr>
              <a:t>Successful Personnel Strategies</a:t>
            </a:r>
            <a:br>
              <a:rPr lang="en-US" sz="4800" b="1" dirty="0">
                <a:solidFill>
                  <a:srgbClr val="0070C0"/>
                </a:solidFill>
              </a:rPr>
            </a:br>
            <a:r>
              <a:rPr lang="en-US" sz="3300" b="1" dirty="0">
                <a:solidFill>
                  <a:srgbClr val="0070C0"/>
                </a:solidFill>
              </a:rPr>
              <a:t>BHTC Council Meeting 10.9.25</a:t>
            </a:r>
            <a:br>
              <a:rPr lang="en-US" sz="3300" b="1" dirty="0">
                <a:solidFill>
                  <a:srgbClr val="0070C0"/>
                </a:solidFill>
              </a:rPr>
            </a:br>
            <a:endParaRPr lang="en-US" sz="3300" dirty="0">
              <a:solidFill>
                <a:srgbClr val="0070C0"/>
              </a:solidFill>
            </a:endParaRPr>
          </a:p>
        </p:txBody>
      </p:sp>
      <p:pic>
        <p:nvPicPr>
          <p:cNvPr id="3" name="Picture 2" descr="A cartoon character with mouth open and mouth open&#10;&#10;AI-generated content may be incorrect.">
            <a:extLst>
              <a:ext uri="{FF2B5EF4-FFF2-40B4-BE49-F238E27FC236}">
                <a16:creationId xmlns:a16="http://schemas.microsoft.com/office/drawing/2014/main" id="{97980B4C-FB13-F7F0-88B1-5BF8BDB43D21}"/>
              </a:ext>
            </a:extLst>
          </p:cNvPr>
          <p:cNvPicPr>
            <a:picLocks noChangeAspect="1"/>
          </p:cNvPicPr>
          <p:nvPr/>
        </p:nvPicPr>
        <p:blipFill>
          <a:blip r:embed="rId3"/>
          <a:stretch>
            <a:fillRect/>
          </a:stretch>
        </p:blipFill>
        <p:spPr>
          <a:xfrm>
            <a:off x="3834270" y="3770311"/>
            <a:ext cx="3705226" cy="3087689"/>
          </a:xfrm>
          <a:prstGeom prst="rect">
            <a:avLst/>
          </a:prstGeom>
        </p:spPr>
      </p:pic>
    </p:spTree>
    <p:extLst>
      <p:ext uri="{BB962C8B-B14F-4D97-AF65-F5344CB8AC3E}">
        <p14:creationId xmlns:p14="http://schemas.microsoft.com/office/powerpoint/2010/main" val="281968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9BE03-3687-C5A4-737B-3302F03FD78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B228BE9-0295-4B9C-84B9-F284AF8B0D4B}"/>
              </a:ext>
            </a:extLst>
          </p:cNvPr>
          <p:cNvSpPr>
            <a:spLocks noGrp="1"/>
          </p:cNvSpPr>
          <p:nvPr>
            <p:ph type="title"/>
          </p:nvPr>
        </p:nvSpPr>
        <p:spPr>
          <a:xfrm>
            <a:off x="386580" y="327048"/>
            <a:ext cx="10522248" cy="1377244"/>
          </a:xfrm>
        </p:spPr>
        <p:txBody>
          <a:bodyPr>
            <a:normAutofit/>
          </a:bodyPr>
          <a:lstStyle/>
          <a:p>
            <a:r>
              <a:rPr lang="en-US" b="1" dirty="0">
                <a:solidFill>
                  <a:schemeClr val="tx1"/>
                </a:solidFill>
              </a:rPr>
              <a:t>New Narrative:  </a:t>
            </a:r>
            <a:r>
              <a:rPr lang="en-US" b="1" i="1" dirty="0">
                <a:solidFill>
                  <a:srgbClr val="0070C0"/>
                </a:solidFill>
              </a:rPr>
              <a:t>Communication – EXAMPLES </a:t>
            </a:r>
            <a:br>
              <a:rPr lang="en-US" b="1" i="1" dirty="0">
                <a:solidFill>
                  <a:srgbClr val="0070C0"/>
                </a:solidFill>
              </a:rPr>
            </a:br>
            <a:endParaRPr lang="en-US" sz="4800" b="1" i="1" dirty="0">
              <a:solidFill>
                <a:srgbClr val="0070C0"/>
              </a:solidFill>
            </a:endParaRPr>
          </a:p>
        </p:txBody>
      </p:sp>
      <p:sp>
        <p:nvSpPr>
          <p:cNvPr id="2" name="Content Placeholder 1">
            <a:extLst>
              <a:ext uri="{FF2B5EF4-FFF2-40B4-BE49-F238E27FC236}">
                <a16:creationId xmlns:a16="http://schemas.microsoft.com/office/drawing/2014/main" id="{49468D2B-7279-D0E6-FBF9-4885648D346B}"/>
              </a:ext>
            </a:extLst>
          </p:cNvPr>
          <p:cNvSpPr>
            <a:spLocks noGrp="1"/>
          </p:cNvSpPr>
          <p:nvPr>
            <p:ph idx="1"/>
          </p:nvPr>
        </p:nvSpPr>
        <p:spPr>
          <a:xfrm>
            <a:off x="305548" y="2087510"/>
            <a:ext cx="6571173" cy="4133117"/>
          </a:xfrm>
        </p:spPr>
        <p:txBody>
          <a:bodyPr vert="horz" lIns="91440" tIns="45720" rIns="91440" bIns="45720" rtlCol="0" anchor="t">
            <a:noAutofit/>
          </a:bodyPr>
          <a:lstStyle/>
          <a:p>
            <a:pPr marL="1371600" lvl="3" indent="0">
              <a:buClrTx/>
              <a:buNone/>
            </a:pPr>
            <a:endParaRPr lang="en-US" sz="1000" b="1" dirty="0">
              <a:solidFill>
                <a:schemeClr val="tx1"/>
              </a:solidFill>
            </a:endParaRPr>
          </a:p>
          <a:p>
            <a:pPr lvl="1"/>
            <a:r>
              <a:rPr lang="en-US" b="1" dirty="0">
                <a:solidFill>
                  <a:schemeClr val="tx1"/>
                </a:solidFill>
              </a:rPr>
              <a:t>Email to all team members from the CEO </a:t>
            </a:r>
            <a:r>
              <a:rPr lang="en-US" i="1" u="sng" dirty="0">
                <a:solidFill>
                  <a:schemeClr val="tx1"/>
                </a:solidFill>
              </a:rPr>
              <a:t>every Friday</a:t>
            </a:r>
          </a:p>
          <a:p>
            <a:pPr lvl="2"/>
            <a:r>
              <a:rPr lang="en-US" sz="2200" dirty="0">
                <a:solidFill>
                  <a:schemeClr val="tx1"/>
                </a:solidFill>
              </a:rPr>
              <a:t>Gratitude; shout-outs</a:t>
            </a:r>
          </a:p>
          <a:p>
            <a:pPr lvl="2"/>
            <a:r>
              <a:rPr lang="en-US" sz="2200" dirty="0">
                <a:solidFill>
                  <a:schemeClr val="tx1"/>
                </a:solidFill>
              </a:rPr>
              <a:t>Announcements</a:t>
            </a:r>
          </a:p>
          <a:p>
            <a:pPr lvl="2"/>
            <a:r>
              <a:rPr lang="en-US" sz="2200" dirty="0">
                <a:solidFill>
                  <a:schemeClr val="tx1"/>
                </a:solidFill>
              </a:rPr>
              <a:t>Program spotlight</a:t>
            </a:r>
          </a:p>
          <a:p>
            <a:pPr lvl="2"/>
            <a:r>
              <a:rPr lang="en-US" sz="2200" dirty="0">
                <a:solidFill>
                  <a:schemeClr val="tx1"/>
                </a:solidFill>
              </a:rPr>
              <a:t>My thoughts, inspiration, humor </a:t>
            </a:r>
          </a:p>
          <a:p>
            <a:pPr lvl="2"/>
            <a:r>
              <a:rPr lang="en-US" sz="2200" dirty="0">
                <a:ea typeface="Calibri"/>
                <a:cs typeface="Calibri"/>
              </a:rPr>
              <a:t>60% to 75% of workforce read every week</a:t>
            </a:r>
          </a:p>
          <a:p>
            <a:pPr lvl="2"/>
            <a:endParaRPr lang="en-US" sz="2200" dirty="0">
              <a:solidFill>
                <a:schemeClr val="tx1"/>
              </a:solidFill>
              <a:ea typeface="Calibri" panose="020F0502020204030204"/>
              <a:cs typeface="Calibri" panose="020F0502020204030204"/>
            </a:endParaRPr>
          </a:p>
          <a:p>
            <a:pPr lvl="2"/>
            <a:endParaRPr lang="en-US" sz="2200" dirty="0">
              <a:ea typeface="Calibri" panose="020F0502020204030204"/>
              <a:cs typeface="Calibri" panose="020F0502020204030204"/>
            </a:endParaRPr>
          </a:p>
          <a:p>
            <a:pPr lvl="2"/>
            <a:endParaRPr lang="en-US" sz="2200" dirty="0">
              <a:ea typeface="Calibri" panose="020F0502020204030204"/>
              <a:cs typeface="Calibri" panose="020F0502020204030204"/>
            </a:endParaRPr>
          </a:p>
          <a:p>
            <a:pPr lvl="2"/>
            <a:endParaRPr lang="en-US" sz="2200" dirty="0">
              <a:ea typeface="Calibri" panose="020F0502020204030204"/>
              <a:cs typeface="Calibri" panose="020F0502020204030204"/>
            </a:endParaRPr>
          </a:p>
          <a:p>
            <a:pPr marL="914400" lvl="2" indent="0">
              <a:buNone/>
            </a:pPr>
            <a:endParaRPr lang="en-US" sz="1000" dirty="0">
              <a:ea typeface="Calibri" panose="020F0502020204030204"/>
              <a:cs typeface="Calibri" panose="020F0502020204030204"/>
            </a:endParaRPr>
          </a:p>
          <a:p>
            <a:pPr marL="457200" lvl="1" indent="0">
              <a:buNone/>
            </a:pPr>
            <a:endParaRPr lang="en-US" sz="2600" dirty="0">
              <a:ea typeface="Calibri" panose="020F0502020204030204"/>
              <a:cs typeface="Calibri" panose="020F0502020204030204"/>
            </a:endParaRPr>
          </a:p>
        </p:txBody>
      </p:sp>
      <p:pic>
        <p:nvPicPr>
          <p:cNvPr id="5" name="Picture 4" descr="A person singing into a microphone&#10;&#10;AI-generated content may be incorrect.">
            <a:extLst>
              <a:ext uri="{FF2B5EF4-FFF2-40B4-BE49-F238E27FC236}">
                <a16:creationId xmlns:a16="http://schemas.microsoft.com/office/drawing/2014/main" id="{5133DBBB-D9E0-5FA0-DDE0-65944F5AE71C}"/>
              </a:ext>
            </a:extLst>
          </p:cNvPr>
          <p:cNvPicPr>
            <a:picLocks noChangeAspect="1"/>
          </p:cNvPicPr>
          <p:nvPr/>
        </p:nvPicPr>
        <p:blipFill>
          <a:blip r:embed="rId3"/>
          <a:stretch>
            <a:fillRect/>
          </a:stretch>
        </p:blipFill>
        <p:spPr>
          <a:xfrm>
            <a:off x="6697980" y="1840229"/>
            <a:ext cx="5181455" cy="3613383"/>
          </a:xfrm>
          <a:prstGeom prst="rect">
            <a:avLst/>
          </a:prstGeom>
        </p:spPr>
      </p:pic>
    </p:spTree>
    <p:extLst>
      <p:ext uri="{BB962C8B-B14F-4D97-AF65-F5344CB8AC3E}">
        <p14:creationId xmlns:p14="http://schemas.microsoft.com/office/powerpoint/2010/main" val="113800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979D0-0D68-EC6A-7C45-B655944700A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E933934-DD19-D8B1-32C4-017E8FE28273}"/>
              </a:ext>
            </a:extLst>
          </p:cNvPr>
          <p:cNvSpPr>
            <a:spLocks noGrp="1"/>
          </p:cNvSpPr>
          <p:nvPr>
            <p:ph type="title"/>
          </p:nvPr>
        </p:nvSpPr>
        <p:spPr>
          <a:xfrm>
            <a:off x="386580" y="327048"/>
            <a:ext cx="9214619" cy="1320800"/>
          </a:xfrm>
        </p:spPr>
        <p:txBody>
          <a:bodyPr>
            <a:normAutofit fontScale="90000"/>
          </a:bodyPr>
          <a:lstStyle/>
          <a:p>
            <a:r>
              <a:rPr lang="en-US" b="1" dirty="0">
                <a:solidFill>
                  <a:schemeClr val="tx1"/>
                </a:solidFill>
              </a:rPr>
              <a:t>New Narrative:  </a:t>
            </a:r>
            <a:r>
              <a:rPr lang="en-US" b="1" i="1" dirty="0">
                <a:solidFill>
                  <a:srgbClr val="0070C0"/>
                </a:solidFill>
              </a:rPr>
              <a:t>Feedback !!</a:t>
            </a:r>
            <a:br>
              <a:rPr lang="en-US" b="1" i="1" dirty="0">
                <a:solidFill>
                  <a:srgbClr val="0070C0"/>
                </a:solidFill>
              </a:rPr>
            </a:br>
            <a:endParaRPr lang="en-US" sz="4800" b="1" i="1" dirty="0">
              <a:solidFill>
                <a:srgbClr val="0070C0"/>
              </a:solidFill>
            </a:endParaRPr>
          </a:p>
        </p:txBody>
      </p:sp>
      <p:sp>
        <p:nvSpPr>
          <p:cNvPr id="2" name="Content Placeholder 1">
            <a:extLst>
              <a:ext uri="{FF2B5EF4-FFF2-40B4-BE49-F238E27FC236}">
                <a16:creationId xmlns:a16="http://schemas.microsoft.com/office/drawing/2014/main" id="{CFA2A35A-3B80-9F6A-41CC-1A2FF2C11F96}"/>
              </a:ext>
            </a:extLst>
          </p:cNvPr>
          <p:cNvSpPr>
            <a:spLocks noGrp="1"/>
          </p:cNvSpPr>
          <p:nvPr>
            <p:ph idx="1"/>
          </p:nvPr>
        </p:nvSpPr>
        <p:spPr>
          <a:xfrm>
            <a:off x="386580" y="1219360"/>
            <a:ext cx="10357620" cy="4133117"/>
          </a:xfrm>
        </p:spPr>
        <p:txBody>
          <a:bodyPr>
            <a:noAutofit/>
          </a:bodyPr>
          <a:lstStyle/>
          <a:p>
            <a:pPr lvl="1"/>
            <a:r>
              <a:rPr lang="en-US" sz="3000" b="1" dirty="0">
                <a:solidFill>
                  <a:srgbClr val="0070C0"/>
                </a:solidFill>
              </a:rPr>
              <a:t>Creating a culture of feedback</a:t>
            </a:r>
          </a:p>
          <a:p>
            <a:pPr lvl="1"/>
            <a:r>
              <a:rPr lang="en-US" sz="3000" b="1" dirty="0">
                <a:solidFill>
                  <a:srgbClr val="0070C0"/>
                </a:solidFill>
              </a:rPr>
              <a:t>Feedback with consistent response and action</a:t>
            </a:r>
          </a:p>
        </p:txBody>
      </p:sp>
      <p:pic>
        <p:nvPicPr>
          <p:cNvPr id="5" name="Picture 4" descr="A cartoon character with a rainbow&#10;&#10;AI-generated content may be incorrect.">
            <a:extLst>
              <a:ext uri="{FF2B5EF4-FFF2-40B4-BE49-F238E27FC236}">
                <a16:creationId xmlns:a16="http://schemas.microsoft.com/office/drawing/2014/main" id="{17BA72A9-78D4-E868-BFF3-67EF2F0C93D6}"/>
              </a:ext>
            </a:extLst>
          </p:cNvPr>
          <p:cNvPicPr>
            <a:picLocks noChangeAspect="1"/>
          </p:cNvPicPr>
          <p:nvPr/>
        </p:nvPicPr>
        <p:blipFill>
          <a:blip r:embed="rId3"/>
          <a:stretch>
            <a:fillRect/>
          </a:stretch>
        </p:blipFill>
        <p:spPr>
          <a:xfrm>
            <a:off x="3954780" y="2454380"/>
            <a:ext cx="4621530" cy="4128567"/>
          </a:xfrm>
          <a:prstGeom prst="rect">
            <a:avLst/>
          </a:prstGeom>
        </p:spPr>
      </p:pic>
    </p:spTree>
    <p:extLst>
      <p:ext uri="{BB962C8B-B14F-4D97-AF65-F5344CB8AC3E}">
        <p14:creationId xmlns:p14="http://schemas.microsoft.com/office/powerpoint/2010/main" val="2287648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17891-9B62-239E-3007-9760648A07B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43F164D-9E2E-AC05-29C9-4B94CBCE021F}"/>
              </a:ext>
            </a:extLst>
          </p:cNvPr>
          <p:cNvSpPr>
            <a:spLocks noGrp="1"/>
          </p:cNvSpPr>
          <p:nvPr>
            <p:ph type="title"/>
          </p:nvPr>
        </p:nvSpPr>
        <p:spPr>
          <a:xfrm>
            <a:off x="386580" y="327048"/>
            <a:ext cx="9214619" cy="1320800"/>
          </a:xfrm>
        </p:spPr>
        <p:txBody>
          <a:bodyPr>
            <a:normAutofit fontScale="90000"/>
          </a:bodyPr>
          <a:lstStyle/>
          <a:p>
            <a:r>
              <a:rPr lang="en-US" b="1" dirty="0">
                <a:solidFill>
                  <a:schemeClr val="tx1"/>
                </a:solidFill>
              </a:rPr>
              <a:t>New Narrative:  </a:t>
            </a:r>
            <a:r>
              <a:rPr lang="en-US" b="1" i="1" dirty="0">
                <a:solidFill>
                  <a:srgbClr val="0070C0"/>
                </a:solidFill>
              </a:rPr>
              <a:t>Feedback - EXAMPLES</a:t>
            </a:r>
            <a:br>
              <a:rPr lang="en-US" b="1" i="1" dirty="0">
                <a:solidFill>
                  <a:srgbClr val="0070C0"/>
                </a:solidFill>
              </a:rPr>
            </a:br>
            <a:endParaRPr lang="en-US" sz="4800" b="1" i="1" dirty="0">
              <a:solidFill>
                <a:srgbClr val="0070C0"/>
              </a:solidFill>
            </a:endParaRPr>
          </a:p>
        </p:txBody>
      </p:sp>
      <p:sp>
        <p:nvSpPr>
          <p:cNvPr id="2" name="Content Placeholder 1">
            <a:extLst>
              <a:ext uri="{FF2B5EF4-FFF2-40B4-BE49-F238E27FC236}">
                <a16:creationId xmlns:a16="http://schemas.microsoft.com/office/drawing/2014/main" id="{BF2BE71C-F8EF-1CDF-868B-B1180B3D2CFE}"/>
              </a:ext>
            </a:extLst>
          </p:cNvPr>
          <p:cNvSpPr>
            <a:spLocks noGrp="1"/>
          </p:cNvSpPr>
          <p:nvPr>
            <p:ph idx="1"/>
          </p:nvPr>
        </p:nvSpPr>
        <p:spPr>
          <a:xfrm>
            <a:off x="135082" y="1143000"/>
            <a:ext cx="10266218" cy="4209477"/>
          </a:xfrm>
        </p:spPr>
        <p:txBody>
          <a:bodyPr>
            <a:noAutofit/>
          </a:bodyPr>
          <a:lstStyle/>
          <a:p>
            <a:pPr marL="457200" lvl="1" indent="0">
              <a:buNone/>
            </a:pPr>
            <a:endParaRPr lang="en-US" sz="1000" b="1" dirty="0">
              <a:solidFill>
                <a:srgbClr val="0070C0"/>
              </a:solidFill>
            </a:endParaRPr>
          </a:p>
          <a:p>
            <a:pPr lvl="1"/>
            <a:r>
              <a:rPr lang="en-US" sz="2600" b="1" dirty="0"/>
              <a:t>Annual All-Team Survey </a:t>
            </a:r>
          </a:p>
          <a:p>
            <a:pPr lvl="2"/>
            <a:r>
              <a:rPr lang="en-US" sz="2200" b="1" dirty="0"/>
              <a:t>44 </a:t>
            </a:r>
            <a:r>
              <a:rPr lang="en-US" sz="2200" b="1" dirty="0">
                <a:solidFill>
                  <a:schemeClr val="tx1"/>
                </a:solidFill>
              </a:rPr>
              <a:t>questions</a:t>
            </a:r>
          </a:p>
          <a:p>
            <a:pPr lvl="3">
              <a:lnSpc>
                <a:spcPct val="100000"/>
              </a:lnSpc>
              <a:spcBef>
                <a:spcPts val="0"/>
              </a:spcBef>
            </a:pPr>
            <a:r>
              <a:rPr lang="en-US" dirty="0"/>
              <a:t>Change </a:t>
            </a:r>
            <a:r>
              <a:rPr lang="en-US" dirty="0" err="1"/>
              <a:t>Mgmt</a:t>
            </a:r>
            <a:r>
              <a:rPr lang="en-US" dirty="0"/>
              <a:t> / Communication</a:t>
            </a:r>
          </a:p>
          <a:p>
            <a:pPr lvl="3">
              <a:lnSpc>
                <a:spcPct val="100000"/>
              </a:lnSpc>
              <a:spcBef>
                <a:spcPts val="0"/>
              </a:spcBef>
            </a:pPr>
            <a:r>
              <a:rPr lang="en-US" dirty="0"/>
              <a:t>Culture</a:t>
            </a:r>
          </a:p>
          <a:p>
            <a:pPr lvl="3">
              <a:lnSpc>
                <a:spcPct val="100000"/>
              </a:lnSpc>
              <a:spcBef>
                <a:spcPts val="0"/>
              </a:spcBef>
            </a:pPr>
            <a:r>
              <a:rPr lang="en-US" dirty="0"/>
              <a:t>Burnout / Wellness</a:t>
            </a:r>
          </a:p>
          <a:p>
            <a:pPr lvl="3">
              <a:lnSpc>
                <a:spcPct val="100000"/>
              </a:lnSpc>
              <a:spcBef>
                <a:spcPts val="0"/>
              </a:spcBef>
            </a:pPr>
            <a:r>
              <a:rPr lang="en-US" dirty="0"/>
              <a:t>Leadership</a:t>
            </a:r>
          </a:p>
          <a:p>
            <a:pPr lvl="3">
              <a:lnSpc>
                <a:spcPct val="100000"/>
              </a:lnSpc>
              <a:spcBef>
                <a:spcPts val="0"/>
              </a:spcBef>
            </a:pPr>
            <a:r>
              <a:rPr lang="en-US" dirty="0"/>
              <a:t>Team-Based Care</a:t>
            </a:r>
          </a:p>
          <a:p>
            <a:pPr lvl="3">
              <a:lnSpc>
                <a:spcPct val="100000"/>
              </a:lnSpc>
              <a:spcBef>
                <a:spcPts val="0"/>
              </a:spcBef>
            </a:pPr>
            <a:r>
              <a:rPr lang="en-US" dirty="0"/>
              <a:t>Professional Development</a:t>
            </a:r>
          </a:p>
          <a:p>
            <a:pPr lvl="3">
              <a:lnSpc>
                <a:spcPct val="100000"/>
              </a:lnSpc>
              <a:spcBef>
                <a:spcPts val="0"/>
              </a:spcBef>
            </a:pPr>
            <a:r>
              <a:rPr lang="en-US" dirty="0"/>
              <a:t>Job Satisfaction</a:t>
            </a:r>
          </a:p>
          <a:p>
            <a:pPr lvl="3">
              <a:lnSpc>
                <a:spcPct val="100000"/>
              </a:lnSpc>
              <a:spcBef>
                <a:spcPts val="0"/>
              </a:spcBef>
            </a:pPr>
            <a:r>
              <a:rPr lang="en-US" dirty="0"/>
              <a:t>Safety</a:t>
            </a:r>
            <a:endParaRPr lang="en-US" sz="1000" dirty="0"/>
          </a:p>
          <a:p>
            <a:pPr lvl="2"/>
            <a:r>
              <a:rPr lang="en-US" sz="2200" b="1" dirty="0">
                <a:solidFill>
                  <a:schemeClr val="tx1"/>
                </a:solidFill>
              </a:rPr>
              <a:t>Response rate:  grew from </a:t>
            </a:r>
            <a:r>
              <a:rPr lang="en-US" sz="2200" b="1" i="1" dirty="0">
                <a:solidFill>
                  <a:srgbClr val="0070C0"/>
                </a:solidFill>
              </a:rPr>
              <a:t>31% to 78% </a:t>
            </a:r>
            <a:r>
              <a:rPr lang="en-US" sz="2200" b="1" dirty="0">
                <a:solidFill>
                  <a:schemeClr val="tx1"/>
                </a:solidFill>
              </a:rPr>
              <a:t>since inception 7 yrs ago</a:t>
            </a:r>
          </a:p>
          <a:p>
            <a:pPr lvl="2"/>
            <a:r>
              <a:rPr lang="en-US" sz="2200" b="1" dirty="0"/>
              <a:t>Comprehensive reporting and analysis </a:t>
            </a:r>
          </a:p>
          <a:p>
            <a:pPr lvl="2"/>
            <a:r>
              <a:rPr lang="en-US" sz="2200" b="1" i="1" dirty="0">
                <a:solidFill>
                  <a:srgbClr val="0070C0"/>
                </a:solidFill>
              </a:rPr>
              <a:t>Follow-up, in-person meetings </a:t>
            </a:r>
            <a:r>
              <a:rPr lang="en-US" sz="2200" b="1" dirty="0">
                <a:solidFill>
                  <a:schemeClr val="tx1"/>
                </a:solidFill>
              </a:rPr>
              <a:t>with each department to help validate</a:t>
            </a:r>
            <a:r>
              <a:rPr lang="en-US" sz="2200" b="1" dirty="0"/>
              <a:t> results and get even more qualitative feedback</a:t>
            </a:r>
            <a:endParaRPr lang="en-US" sz="2200" b="1" dirty="0">
              <a:solidFill>
                <a:schemeClr val="tx1"/>
              </a:solidFill>
            </a:endParaRPr>
          </a:p>
          <a:p>
            <a:pPr lvl="2"/>
            <a:r>
              <a:rPr lang="en-US" sz="2200" b="1" dirty="0"/>
              <a:t>All-Team announcements about </a:t>
            </a:r>
            <a:r>
              <a:rPr lang="en-US" sz="2200" b="1" i="1" dirty="0">
                <a:solidFill>
                  <a:srgbClr val="0070C0"/>
                </a:solidFill>
              </a:rPr>
              <a:t>actions taken </a:t>
            </a:r>
            <a:r>
              <a:rPr lang="en-US" sz="2200" b="1" dirty="0"/>
              <a:t>as result of survey</a:t>
            </a:r>
            <a:endParaRPr lang="en-US" dirty="0">
              <a:solidFill>
                <a:schemeClr val="tx1"/>
              </a:solidFill>
            </a:endParaRPr>
          </a:p>
        </p:txBody>
      </p:sp>
      <p:pic>
        <p:nvPicPr>
          <p:cNvPr id="7" name="Picture 6" descr="A person wearing sunglasses">
            <a:extLst>
              <a:ext uri="{FF2B5EF4-FFF2-40B4-BE49-F238E27FC236}">
                <a16:creationId xmlns:a16="http://schemas.microsoft.com/office/drawing/2014/main" id="{7CC663B4-EA07-8B85-14B4-552E9552BC16}"/>
              </a:ext>
            </a:extLst>
          </p:cNvPr>
          <p:cNvPicPr>
            <a:picLocks noChangeAspect="1"/>
          </p:cNvPicPr>
          <p:nvPr/>
        </p:nvPicPr>
        <p:blipFill>
          <a:blip r:embed="rId3"/>
          <a:stretch>
            <a:fillRect/>
          </a:stretch>
        </p:blipFill>
        <p:spPr>
          <a:xfrm>
            <a:off x="6220691" y="1143000"/>
            <a:ext cx="4935311" cy="2952750"/>
          </a:xfrm>
          <a:prstGeom prst="rect">
            <a:avLst/>
          </a:prstGeom>
        </p:spPr>
      </p:pic>
    </p:spTree>
    <p:extLst>
      <p:ext uri="{BB962C8B-B14F-4D97-AF65-F5344CB8AC3E}">
        <p14:creationId xmlns:p14="http://schemas.microsoft.com/office/powerpoint/2010/main" val="314667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A63BF-C5E1-57D7-3E1A-E1E7BF44C0A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9238439-1979-B768-6B27-EAB97E3BA4ED}"/>
              </a:ext>
            </a:extLst>
          </p:cNvPr>
          <p:cNvSpPr>
            <a:spLocks noGrp="1"/>
          </p:cNvSpPr>
          <p:nvPr>
            <p:ph type="title"/>
          </p:nvPr>
        </p:nvSpPr>
        <p:spPr>
          <a:xfrm>
            <a:off x="386580" y="327048"/>
            <a:ext cx="9214619" cy="1320800"/>
          </a:xfrm>
        </p:spPr>
        <p:txBody>
          <a:bodyPr>
            <a:normAutofit fontScale="90000"/>
          </a:bodyPr>
          <a:lstStyle/>
          <a:p>
            <a:r>
              <a:rPr lang="en-US" b="1" dirty="0">
                <a:solidFill>
                  <a:schemeClr val="tx1"/>
                </a:solidFill>
              </a:rPr>
              <a:t>New Narrative:  </a:t>
            </a:r>
            <a:r>
              <a:rPr lang="en-US" b="1" i="1" dirty="0">
                <a:solidFill>
                  <a:srgbClr val="0070C0"/>
                </a:solidFill>
              </a:rPr>
              <a:t>Feedback - EXAMPLES</a:t>
            </a:r>
            <a:br>
              <a:rPr lang="en-US" b="1" i="1" dirty="0">
                <a:solidFill>
                  <a:srgbClr val="0070C0"/>
                </a:solidFill>
              </a:rPr>
            </a:br>
            <a:endParaRPr lang="en-US" sz="4800" b="1" i="1" dirty="0">
              <a:solidFill>
                <a:srgbClr val="0070C0"/>
              </a:solidFill>
            </a:endParaRPr>
          </a:p>
        </p:txBody>
      </p:sp>
      <p:sp>
        <p:nvSpPr>
          <p:cNvPr id="2" name="Content Placeholder 1">
            <a:extLst>
              <a:ext uri="{FF2B5EF4-FFF2-40B4-BE49-F238E27FC236}">
                <a16:creationId xmlns:a16="http://schemas.microsoft.com/office/drawing/2014/main" id="{ABE18C16-F2F1-49CF-241E-A72CBB9DB0F8}"/>
              </a:ext>
            </a:extLst>
          </p:cNvPr>
          <p:cNvSpPr>
            <a:spLocks noGrp="1"/>
          </p:cNvSpPr>
          <p:nvPr>
            <p:ph idx="1"/>
          </p:nvPr>
        </p:nvSpPr>
        <p:spPr>
          <a:xfrm>
            <a:off x="189153" y="1105060"/>
            <a:ext cx="7766127" cy="4133117"/>
          </a:xfrm>
        </p:spPr>
        <p:txBody>
          <a:bodyPr vert="horz" lIns="91440" tIns="45720" rIns="91440" bIns="45720" rtlCol="0" anchor="t">
            <a:noAutofit/>
          </a:bodyPr>
          <a:lstStyle/>
          <a:p>
            <a:pPr marL="457200" lvl="1" indent="0">
              <a:buNone/>
            </a:pPr>
            <a:endParaRPr lang="en-US" sz="1000" b="1" dirty="0">
              <a:solidFill>
                <a:srgbClr val="0070C0"/>
              </a:solidFill>
            </a:endParaRPr>
          </a:p>
          <a:p>
            <a:pPr lvl="1"/>
            <a:r>
              <a:rPr lang="en-US" b="1" i="1" dirty="0">
                <a:solidFill>
                  <a:srgbClr val="0070C0"/>
                </a:solidFill>
              </a:rPr>
              <a:t>“Suggestion Ox” </a:t>
            </a:r>
            <a:r>
              <a:rPr lang="en-US" b="1" dirty="0"/>
              <a:t>– an on-line suggestion box for anonymous feedback</a:t>
            </a:r>
          </a:p>
          <a:p>
            <a:pPr lvl="2"/>
            <a:r>
              <a:rPr lang="en-US" dirty="0"/>
              <a:t>I read every one – directly respond to some; delegate some</a:t>
            </a:r>
          </a:p>
          <a:p>
            <a:pPr lvl="2"/>
            <a:r>
              <a:rPr lang="en-US" dirty="0"/>
              <a:t>Respond within 24-48 </a:t>
            </a:r>
            <a:r>
              <a:rPr lang="en-US" dirty="0" err="1"/>
              <a:t>hrs</a:t>
            </a:r>
            <a:endParaRPr lang="en-US" dirty="0"/>
          </a:p>
          <a:p>
            <a:pPr lvl="2"/>
            <a:r>
              <a:rPr lang="en-US" dirty="0"/>
              <a:t>Sometimes they lead to action; sometimes folks just want to be heard</a:t>
            </a:r>
          </a:p>
          <a:p>
            <a:pPr lvl="2"/>
            <a:endParaRPr lang="en-US" sz="1200" dirty="0">
              <a:solidFill>
                <a:schemeClr val="tx1"/>
              </a:solidFill>
            </a:endParaRPr>
          </a:p>
          <a:p>
            <a:pPr lvl="1"/>
            <a:r>
              <a:rPr lang="en-US" b="1" dirty="0"/>
              <a:t>A meeting with the CEO – I’ll meet with anyone in my workforce</a:t>
            </a:r>
          </a:p>
          <a:p>
            <a:pPr lvl="1"/>
            <a:endParaRPr lang="en-US" sz="1000" b="1" dirty="0"/>
          </a:p>
          <a:p>
            <a:pPr lvl="1"/>
            <a:r>
              <a:rPr lang="en-US" b="1" i="1" dirty="0">
                <a:solidFill>
                  <a:srgbClr val="0070C0"/>
                </a:solidFill>
              </a:rPr>
              <a:t>Executive listening tours </a:t>
            </a:r>
            <a:r>
              <a:rPr lang="en-US" b="1" dirty="0"/>
              <a:t>– sites every </a:t>
            </a:r>
            <a:r>
              <a:rPr lang="en-US" b="1" dirty="0" err="1"/>
              <a:t>qtr</a:t>
            </a:r>
            <a:endParaRPr lang="en-US" b="1" dirty="0"/>
          </a:p>
          <a:p>
            <a:pPr lvl="1"/>
            <a:endParaRPr lang="en-US" sz="1000" b="1" dirty="0"/>
          </a:p>
          <a:p>
            <a:pPr lvl="1"/>
            <a:r>
              <a:rPr lang="en-US" b="1" dirty="0">
                <a:solidFill>
                  <a:schemeClr val="tx1"/>
                </a:solidFill>
              </a:rPr>
              <a:t>Pop-up surveys on hot topics</a:t>
            </a:r>
          </a:p>
          <a:p>
            <a:pPr lvl="1"/>
            <a:endParaRPr lang="en-US" sz="1000" b="1" dirty="0"/>
          </a:p>
          <a:p>
            <a:pPr lvl="1"/>
            <a:r>
              <a:rPr lang="en-US" b="1" i="1" dirty="0">
                <a:solidFill>
                  <a:srgbClr val="0070C0"/>
                </a:solidFill>
              </a:rPr>
              <a:t>360 feedback </a:t>
            </a:r>
            <a:r>
              <a:rPr lang="en-US" b="1" dirty="0">
                <a:solidFill>
                  <a:schemeClr val="tx1"/>
                </a:solidFill>
              </a:rPr>
              <a:t>included in annual performance reviews</a:t>
            </a:r>
          </a:p>
          <a:p>
            <a:pPr marL="457200" lvl="1" indent="0">
              <a:buNone/>
            </a:pPr>
            <a:endParaRPr lang="en-US" sz="1000" b="1" dirty="0"/>
          </a:p>
          <a:p>
            <a:pPr lvl="1"/>
            <a:r>
              <a:rPr lang="en-US" b="1" dirty="0">
                <a:solidFill>
                  <a:schemeClr val="tx1"/>
                </a:solidFill>
              </a:rPr>
              <a:t>FIT and Participant surveys</a:t>
            </a:r>
          </a:p>
          <a:p>
            <a:pPr marL="914400" lvl="2" indent="0">
              <a:buNone/>
            </a:pPr>
            <a:endParaRPr lang="en-US" sz="2200" b="1" dirty="0">
              <a:solidFill>
                <a:schemeClr val="tx1"/>
              </a:solidFill>
            </a:endParaRPr>
          </a:p>
          <a:p>
            <a:pPr lvl="2"/>
            <a:endParaRPr lang="en-US" sz="2200" b="1" dirty="0">
              <a:solidFill>
                <a:schemeClr val="tx1"/>
              </a:solidFill>
            </a:endParaRPr>
          </a:p>
        </p:txBody>
      </p:sp>
      <p:pic>
        <p:nvPicPr>
          <p:cNvPr id="5" name="Picture 4" descr="A person looking at another person&#10;&#10;AI-generated content may be incorrect.">
            <a:extLst>
              <a:ext uri="{FF2B5EF4-FFF2-40B4-BE49-F238E27FC236}">
                <a16:creationId xmlns:a16="http://schemas.microsoft.com/office/drawing/2014/main" id="{1521E851-3B77-C369-8593-E423BE54775C}"/>
              </a:ext>
            </a:extLst>
          </p:cNvPr>
          <p:cNvPicPr>
            <a:picLocks noChangeAspect="1"/>
          </p:cNvPicPr>
          <p:nvPr/>
        </p:nvPicPr>
        <p:blipFill>
          <a:blip r:embed="rId3"/>
          <a:stretch>
            <a:fillRect/>
          </a:stretch>
        </p:blipFill>
        <p:spPr>
          <a:xfrm>
            <a:off x="8199119" y="1940243"/>
            <a:ext cx="3646170" cy="3077527"/>
          </a:xfrm>
          <a:prstGeom prst="rect">
            <a:avLst/>
          </a:prstGeom>
        </p:spPr>
      </p:pic>
    </p:spTree>
    <p:extLst>
      <p:ext uri="{BB962C8B-B14F-4D97-AF65-F5344CB8AC3E}">
        <p14:creationId xmlns:p14="http://schemas.microsoft.com/office/powerpoint/2010/main" val="10128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68D8F-7A14-799C-87C0-E1F920FB82B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177391E-8F6D-2865-579D-1916E2FC3E1C}"/>
              </a:ext>
            </a:extLst>
          </p:cNvPr>
          <p:cNvSpPr>
            <a:spLocks noGrp="1"/>
          </p:cNvSpPr>
          <p:nvPr>
            <p:ph type="title"/>
          </p:nvPr>
        </p:nvSpPr>
        <p:spPr>
          <a:xfrm>
            <a:off x="386580" y="327048"/>
            <a:ext cx="10577255" cy="1320800"/>
          </a:xfrm>
        </p:spPr>
        <p:txBody>
          <a:bodyPr>
            <a:normAutofit fontScale="90000"/>
          </a:bodyPr>
          <a:lstStyle/>
          <a:p>
            <a:r>
              <a:rPr lang="en-US" b="1" dirty="0">
                <a:solidFill>
                  <a:schemeClr val="tx1"/>
                </a:solidFill>
              </a:rPr>
              <a:t>New Narrative:  </a:t>
            </a:r>
            <a:r>
              <a:rPr lang="en-US" b="1" i="1" dirty="0">
                <a:solidFill>
                  <a:srgbClr val="0070C0"/>
                </a:solidFill>
              </a:rPr>
              <a:t>Reducing Administrative Burden</a:t>
            </a:r>
            <a:br>
              <a:rPr lang="en-US" b="1" i="1" dirty="0">
                <a:solidFill>
                  <a:srgbClr val="0070C0"/>
                </a:solidFill>
              </a:rPr>
            </a:br>
            <a:endParaRPr lang="en-US" sz="4800" b="1" i="1" dirty="0">
              <a:solidFill>
                <a:srgbClr val="0070C0"/>
              </a:solidFill>
            </a:endParaRPr>
          </a:p>
        </p:txBody>
      </p:sp>
      <p:sp>
        <p:nvSpPr>
          <p:cNvPr id="2" name="Content Placeholder 1">
            <a:extLst>
              <a:ext uri="{FF2B5EF4-FFF2-40B4-BE49-F238E27FC236}">
                <a16:creationId xmlns:a16="http://schemas.microsoft.com/office/drawing/2014/main" id="{CF745E21-8DC5-9E70-1840-D12B27C8ADD5}"/>
              </a:ext>
            </a:extLst>
          </p:cNvPr>
          <p:cNvSpPr>
            <a:spLocks noGrp="1"/>
          </p:cNvSpPr>
          <p:nvPr>
            <p:ph idx="1"/>
          </p:nvPr>
        </p:nvSpPr>
        <p:spPr>
          <a:xfrm>
            <a:off x="189153" y="1105060"/>
            <a:ext cx="7791770" cy="4133117"/>
          </a:xfrm>
        </p:spPr>
        <p:txBody>
          <a:bodyPr vert="horz" lIns="91440" tIns="45720" rIns="91440" bIns="45720" rtlCol="0" anchor="t">
            <a:noAutofit/>
          </a:bodyPr>
          <a:lstStyle/>
          <a:p>
            <a:pPr marL="457200" lvl="1" indent="0">
              <a:buNone/>
            </a:pPr>
            <a:endParaRPr lang="en-US" sz="1000" b="1" dirty="0">
              <a:solidFill>
                <a:srgbClr val="0070C0"/>
              </a:solidFill>
            </a:endParaRPr>
          </a:p>
          <a:p>
            <a:pPr marL="457200" lvl="1" indent="0">
              <a:buNone/>
            </a:pPr>
            <a:r>
              <a:rPr lang="en-US" sz="2600" b="1" dirty="0">
                <a:solidFill>
                  <a:srgbClr val="0070C0"/>
                </a:solidFill>
              </a:rPr>
              <a:t>Charting using A.I. – </a:t>
            </a:r>
            <a:r>
              <a:rPr lang="en-US" sz="2600" b="1" i="1" dirty="0">
                <a:solidFill>
                  <a:schemeClr val="accent2"/>
                </a:solidFill>
              </a:rPr>
              <a:t>a game changer!</a:t>
            </a:r>
            <a:endParaRPr lang="en-US" sz="2600" b="1" i="1" dirty="0">
              <a:solidFill>
                <a:schemeClr val="accent2"/>
              </a:solidFill>
              <a:ea typeface="Calibri"/>
              <a:cs typeface="Calibri"/>
            </a:endParaRPr>
          </a:p>
          <a:p>
            <a:pPr lvl="1"/>
            <a:endParaRPr lang="en-US" sz="1000" b="1" dirty="0">
              <a:ea typeface="Calibri"/>
              <a:cs typeface="Calibri"/>
            </a:endParaRPr>
          </a:p>
          <a:p>
            <a:pPr lvl="1"/>
            <a:r>
              <a:rPr lang="en-US" b="1" dirty="0" err="1"/>
              <a:t>Eleos</a:t>
            </a:r>
            <a:r>
              <a:rPr lang="en-US" b="1" dirty="0"/>
              <a:t> Health software</a:t>
            </a:r>
          </a:p>
          <a:p>
            <a:pPr lvl="2"/>
            <a:r>
              <a:rPr lang="en-US" b="1" dirty="0"/>
              <a:t>Compatible with most EHRs; HIPPA compliant</a:t>
            </a:r>
            <a:endParaRPr lang="en-US" b="1" dirty="0">
              <a:ea typeface="Calibri"/>
              <a:cs typeface="Calibri"/>
            </a:endParaRPr>
          </a:p>
          <a:p>
            <a:pPr lvl="2"/>
            <a:r>
              <a:rPr lang="en-US" b="1" dirty="0"/>
              <a:t>Excellent training and customer service</a:t>
            </a:r>
          </a:p>
          <a:p>
            <a:pPr lvl="2"/>
            <a:r>
              <a:rPr lang="en-US" b="1" dirty="0"/>
              <a:t>Beyond transcription: produces </a:t>
            </a:r>
            <a:r>
              <a:rPr lang="en-US" b="1" i="1" dirty="0">
                <a:solidFill>
                  <a:srgbClr val="0070C0"/>
                </a:solidFill>
              </a:rPr>
              <a:t>high-quality clinical note </a:t>
            </a:r>
            <a:endParaRPr lang="en-US" b="1" i="1" dirty="0">
              <a:solidFill>
                <a:srgbClr val="0070C0"/>
              </a:solidFill>
              <a:ea typeface="Calibri"/>
              <a:cs typeface="Calibri"/>
            </a:endParaRPr>
          </a:p>
          <a:p>
            <a:pPr lvl="2"/>
            <a:r>
              <a:rPr lang="en-US" b="1" dirty="0">
                <a:ea typeface="Calibri"/>
                <a:cs typeface="Calibri"/>
              </a:rPr>
              <a:t>Generated note based on evidence-based practices</a:t>
            </a:r>
          </a:p>
          <a:p>
            <a:pPr lvl="2"/>
            <a:r>
              <a:rPr lang="en-US" b="1" dirty="0"/>
              <a:t>Provides analytics:  clinical modalities used by clinician</a:t>
            </a:r>
            <a:endParaRPr lang="en-US" b="1" dirty="0">
              <a:ea typeface="Calibri"/>
              <a:cs typeface="Calibri"/>
            </a:endParaRPr>
          </a:p>
          <a:p>
            <a:pPr marL="914400" lvl="2" indent="0">
              <a:buNone/>
            </a:pPr>
            <a:endParaRPr lang="en-US" sz="1000" b="1" dirty="0"/>
          </a:p>
          <a:p>
            <a:pPr lvl="1"/>
            <a:r>
              <a:rPr lang="en-US" b="1" dirty="0"/>
              <a:t>Users:  QMHP, QMHA  (</a:t>
            </a:r>
            <a:r>
              <a:rPr lang="en-US" b="1" dirty="0" err="1"/>
              <a:t>outptient</a:t>
            </a:r>
            <a:r>
              <a:rPr lang="en-US" b="1" dirty="0"/>
              <a:t>/PSRB/ICM)</a:t>
            </a:r>
            <a:endParaRPr lang="en-US" b="1" dirty="0">
              <a:ea typeface="Calibri"/>
              <a:cs typeface="Calibri"/>
            </a:endParaRPr>
          </a:p>
          <a:p>
            <a:pPr marL="457200" lvl="1" indent="0">
              <a:buNone/>
            </a:pPr>
            <a:endParaRPr lang="en-US" sz="1000" b="1" dirty="0">
              <a:ea typeface="Calibri" panose="020F0502020204030204"/>
              <a:cs typeface="Calibri" panose="020F0502020204030204"/>
            </a:endParaRPr>
          </a:p>
          <a:p>
            <a:pPr lvl="1"/>
            <a:r>
              <a:rPr lang="en-US" b="1" dirty="0"/>
              <a:t>Benefits:</a:t>
            </a:r>
          </a:p>
          <a:p>
            <a:pPr lvl="2"/>
            <a:r>
              <a:rPr lang="en-US" b="1" dirty="0"/>
              <a:t>Notes completed on time &amp; reduced time to complete documentation –</a:t>
            </a:r>
            <a:r>
              <a:rPr lang="en-US" b="1" i="1" dirty="0"/>
              <a:t> </a:t>
            </a:r>
            <a:r>
              <a:rPr lang="en-US" b="1" i="1" dirty="0">
                <a:solidFill>
                  <a:schemeClr val="accent2"/>
                </a:solidFill>
              </a:rPr>
              <a:t>from 15 mins down to</a:t>
            </a:r>
            <a:r>
              <a:rPr lang="en-US" b="1" i="1" u="sng" dirty="0">
                <a:solidFill>
                  <a:schemeClr val="accent2"/>
                </a:solidFill>
              </a:rPr>
              <a:t> 7 mins</a:t>
            </a:r>
            <a:endParaRPr lang="en-US" b="1" i="1" u="sng" dirty="0">
              <a:solidFill>
                <a:schemeClr val="accent2"/>
              </a:solidFill>
              <a:ea typeface="Calibri"/>
              <a:cs typeface="Calibri"/>
            </a:endParaRPr>
          </a:p>
          <a:p>
            <a:pPr lvl="2"/>
            <a:r>
              <a:rPr lang="en-US" b="1" dirty="0"/>
              <a:t>Increased staff capacity</a:t>
            </a:r>
          </a:p>
          <a:p>
            <a:pPr lvl="2"/>
            <a:r>
              <a:rPr lang="en-US" b="1" dirty="0"/>
              <a:t>Reduced staff anxiety and </a:t>
            </a:r>
            <a:r>
              <a:rPr lang="en-US" b="1" i="1" dirty="0">
                <a:solidFill>
                  <a:schemeClr val="accent2"/>
                </a:solidFill>
              </a:rPr>
              <a:t>increased staff morale</a:t>
            </a:r>
            <a:endParaRPr lang="en-US" b="1" i="1" dirty="0">
              <a:solidFill>
                <a:schemeClr val="accent2"/>
              </a:solidFill>
              <a:ea typeface="Calibri"/>
              <a:cs typeface="Calibri"/>
            </a:endParaRPr>
          </a:p>
          <a:p>
            <a:pPr lvl="1"/>
            <a:endParaRPr lang="en-US" sz="1000" b="1" dirty="0"/>
          </a:p>
          <a:p>
            <a:pPr lvl="2"/>
            <a:endParaRPr lang="en-US" sz="2200" b="1" dirty="0">
              <a:solidFill>
                <a:schemeClr val="tx1"/>
              </a:solidFill>
            </a:endParaRPr>
          </a:p>
        </p:txBody>
      </p:sp>
      <p:pic>
        <p:nvPicPr>
          <p:cNvPr id="4" name="Picture 3" descr="A toy character next to another toy&#10;&#10;AI-generated content may be incorrect.">
            <a:extLst>
              <a:ext uri="{FF2B5EF4-FFF2-40B4-BE49-F238E27FC236}">
                <a16:creationId xmlns:a16="http://schemas.microsoft.com/office/drawing/2014/main" id="{8207C6DC-1BA9-89FC-3449-02105B5DABF0}"/>
              </a:ext>
            </a:extLst>
          </p:cNvPr>
          <p:cNvPicPr>
            <a:picLocks noChangeAspect="1"/>
          </p:cNvPicPr>
          <p:nvPr/>
        </p:nvPicPr>
        <p:blipFill>
          <a:blip r:embed="rId3"/>
          <a:stretch>
            <a:fillRect/>
          </a:stretch>
        </p:blipFill>
        <p:spPr>
          <a:xfrm>
            <a:off x="7647877" y="1712701"/>
            <a:ext cx="4373784" cy="3010542"/>
          </a:xfrm>
          <a:prstGeom prst="rect">
            <a:avLst/>
          </a:prstGeom>
        </p:spPr>
      </p:pic>
    </p:spTree>
    <p:extLst>
      <p:ext uri="{BB962C8B-B14F-4D97-AF65-F5344CB8AC3E}">
        <p14:creationId xmlns:p14="http://schemas.microsoft.com/office/powerpoint/2010/main" val="330316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6FA2F-C317-24D6-2132-E0E2A08A7D5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BCC7D49-EA39-E219-B286-33C012D4DF22}"/>
              </a:ext>
            </a:extLst>
          </p:cNvPr>
          <p:cNvSpPr>
            <a:spLocks noGrp="1"/>
          </p:cNvSpPr>
          <p:nvPr>
            <p:ph type="title"/>
          </p:nvPr>
        </p:nvSpPr>
        <p:spPr>
          <a:xfrm>
            <a:off x="386580" y="327048"/>
            <a:ext cx="9214619" cy="1320800"/>
          </a:xfrm>
        </p:spPr>
        <p:txBody>
          <a:bodyPr>
            <a:normAutofit fontScale="90000"/>
          </a:bodyPr>
          <a:lstStyle/>
          <a:p>
            <a:r>
              <a:rPr lang="en-US" b="1" dirty="0">
                <a:solidFill>
                  <a:schemeClr val="tx1"/>
                </a:solidFill>
              </a:rPr>
              <a:t>New Narrative:  </a:t>
            </a:r>
            <a:r>
              <a:rPr lang="en-US" b="1" i="1" dirty="0">
                <a:solidFill>
                  <a:srgbClr val="0070C0"/>
                </a:solidFill>
              </a:rPr>
              <a:t>Team Culture Investments</a:t>
            </a:r>
            <a:br>
              <a:rPr lang="en-US" b="1" i="1" dirty="0">
                <a:solidFill>
                  <a:srgbClr val="0070C0"/>
                </a:solidFill>
              </a:rPr>
            </a:br>
            <a:endParaRPr lang="en-US" sz="4800" b="1" i="1" dirty="0">
              <a:solidFill>
                <a:srgbClr val="0070C0"/>
              </a:solidFill>
            </a:endParaRPr>
          </a:p>
        </p:txBody>
      </p:sp>
      <p:sp>
        <p:nvSpPr>
          <p:cNvPr id="2" name="Content Placeholder 1">
            <a:extLst>
              <a:ext uri="{FF2B5EF4-FFF2-40B4-BE49-F238E27FC236}">
                <a16:creationId xmlns:a16="http://schemas.microsoft.com/office/drawing/2014/main" id="{16122075-78AF-90CC-5DAA-81BA97645707}"/>
              </a:ext>
            </a:extLst>
          </p:cNvPr>
          <p:cNvSpPr>
            <a:spLocks noGrp="1"/>
          </p:cNvSpPr>
          <p:nvPr>
            <p:ph idx="1"/>
          </p:nvPr>
        </p:nvSpPr>
        <p:spPr>
          <a:xfrm>
            <a:off x="-270164" y="2397835"/>
            <a:ext cx="10357620" cy="4133117"/>
          </a:xfrm>
        </p:spPr>
        <p:txBody>
          <a:bodyPr>
            <a:noAutofit/>
          </a:bodyPr>
          <a:lstStyle/>
          <a:p>
            <a:pPr marL="914400" lvl="2" indent="0">
              <a:buNone/>
            </a:pPr>
            <a:r>
              <a:rPr lang="en-US" sz="2400" b="1" dirty="0"/>
              <a:t>“Loyalist Team” training:</a:t>
            </a:r>
          </a:p>
          <a:p>
            <a:pPr lvl="3"/>
            <a:r>
              <a:rPr lang="en-US" sz="2200" dirty="0"/>
              <a:t>Be for each others’ success</a:t>
            </a:r>
          </a:p>
          <a:p>
            <a:pPr lvl="3"/>
            <a:r>
              <a:rPr lang="en-US" sz="2200" dirty="0"/>
              <a:t>Talk to each other, not about each other</a:t>
            </a:r>
          </a:p>
          <a:p>
            <a:pPr lvl="3"/>
            <a:r>
              <a:rPr lang="en-US" sz="2200" dirty="0"/>
              <a:t>Challenge each other toward excellence</a:t>
            </a:r>
          </a:p>
          <a:p>
            <a:pPr lvl="3"/>
            <a:r>
              <a:rPr lang="en-US" sz="2200" dirty="0"/>
              <a:t>Assume positive intent</a:t>
            </a:r>
          </a:p>
          <a:p>
            <a:pPr lvl="3"/>
            <a:endParaRPr lang="en-US" sz="2000" dirty="0"/>
          </a:p>
          <a:p>
            <a:pPr marL="1371600" lvl="3" indent="0">
              <a:buNone/>
            </a:pPr>
            <a:endParaRPr lang="en-US" sz="2000" dirty="0"/>
          </a:p>
          <a:p>
            <a:pPr marL="1371600" lvl="3" indent="0">
              <a:buNone/>
            </a:pPr>
            <a:endParaRPr lang="en-US" sz="2000" dirty="0"/>
          </a:p>
          <a:p>
            <a:pPr marL="914400" lvl="2" indent="0">
              <a:buNone/>
            </a:pPr>
            <a:endParaRPr lang="en-US" sz="2200" b="1" dirty="0">
              <a:solidFill>
                <a:schemeClr val="tx1"/>
              </a:solidFill>
            </a:endParaRPr>
          </a:p>
        </p:txBody>
      </p:sp>
      <p:pic>
        <p:nvPicPr>
          <p:cNvPr id="9" name="Picture 8" descr="A diagram of a green zone">
            <a:extLst>
              <a:ext uri="{FF2B5EF4-FFF2-40B4-BE49-F238E27FC236}">
                <a16:creationId xmlns:a16="http://schemas.microsoft.com/office/drawing/2014/main" id="{0BA62DE1-A52B-42C3-0C0F-99CE03356E8F}"/>
              </a:ext>
            </a:extLst>
          </p:cNvPr>
          <p:cNvPicPr>
            <a:picLocks noChangeAspect="1"/>
          </p:cNvPicPr>
          <p:nvPr/>
        </p:nvPicPr>
        <p:blipFill>
          <a:blip r:embed="rId3"/>
          <a:stretch>
            <a:fillRect/>
          </a:stretch>
        </p:blipFill>
        <p:spPr>
          <a:xfrm>
            <a:off x="6300314" y="1493223"/>
            <a:ext cx="5505106" cy="4133117"/>
          </a:xfrm>
          <a:prstGeom prst="rect">
            <a:avLst/>
          </a:prstGeom>
        </p:spPr>
      </p:pic>
    </p:spTree>
    <p:extLst>
      <p:ext uri="{BB962C8B-B14F-4D97-AF65-F5344CB8AC3E}">
        <p14:creationId xmlns:p14="http://schemas.microsoft.com/office/powerpoint/2010/main" val="3424034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4E43D-ED53-FF8B-F1E5-5A56DFA9F09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4401704-BCE8-ED9D-1AA0-461D08930F7B}"/>
              </a:ext>
            </a:extLst>
          </p:cNvPr>
          <p:cNvSpPr>
            <a:spLocks noGrp="1"/>
          </p:cNvSpPr>
          <p:nvPr>
            <p:ph type="title"/>
          </p:nvPr>
        </p:nvSpPr>
        <p:spPr>
          <a:xfrm>
            <a:off x="386580" y="327048"/>
            <a:ext cx="9214619" cy="1320800"/>
          </a:xfrm>
        </p:spPr>
        <p:txBody>
          <a:bodyPr>
            <a:normAutofit fontScale="90000"/>
          </a:bodyPr>
          <a:lstStyle/>
          <a:p>
            <a:r>
              <a:rPr lang="en-US" b="1" dirty="0">
                <a:solidFill>
                  <a:schemeClr val="tx1"/>
                </a:solidFill>
              </a:rPr>
              <a:t>New Narrative:  </a:t>
            </a:r>
            <a:r>
              <a:rPr lang="en-US" b="1" i="1" dirty="0">
                <a:solidFill>
                  <a:srgbClr val="0070C0"/>
                </a:solidFill>
              </a:rPr>
              <a:t>Team Culture Investments</a:t>
            </a:r>
            <a:br>
              <a:rPr lang="en-US" b="1" i="1" dirty="0">
                <a:solidFill>
                  <a:srgbClr val="0070C0"/>
                </a:solidFill>
              </a:rPr>
            </a:br>
            <a:endParaRPr lang="en-US" sz="4800" b="1" i="1" dirty="0">
              <a:solidFill>
                <a:srgbClr val="0070C0"/>
              </a:solidFill>
            </a:endParaRPr>
          </a:p>
        </p:txBody>
      </p:sp>
      <p:sp>
        <p:nvSpPr>
          <p:cNvPr id="2" name="Content Placeholder 1">
            <a:extLst>
              <a:ext uri="{FF2B5EF4-FFF2-40B4-BE49-F238E27FC236}">
                <a16:creationId xmlns:a16="http://schemas.microsoft.com/office/drawing/2014/main" id="{CD2521AB-26B0-B94F-2C99-FF34ABF8888C}"/>
              </a:ext>
            </a:extLst>
          </p:cNvPr>
          <p:cNvSpPr>
            <a:spLocks noGrp="1"/>
          </p:cNvSpPr>
          <p:nvPr>
            <p:ph idx="1"/>
          </p:nvPr>
        </p:nvSpPr>
        <p:spPr>
          <a:xfrm>
            <a:off x="-332509" y="1647848"/>
            <a:ext cx="10619509" cy="4004700"/>
          </a:xfrm>
        </p:spPr>
        <p:txBody>
          <a:bodyPr>
            <a:noAutofit/>
          </a:bodyPr>
          <a:lstStyle/>
          <a:p>
            <a:pPr lvl="3"/>
            <a:endParaRPr lang="en-US" sz="2000" dirty="0"/>
          </a:p>
          <a:p>
            <a:pPr lvl="3"/>
            <a:endParaRPr lang="en-US" sz="2000" dirty="0"/>
          </a:p>
          <a:p>
            <a:pPr marL="914400" lvl="2" indent="0">
              <a:buNone/>
            </a:pPr>
            <a:r>
              <a:rPr lang="en-US" sz="2400" b="1" dirty="0"/>
              <a:t>“Insights Discovery” training with OCBH:</a:t>
            </a:r>
          </a:p>
          <a:p>
            <a:pPr lvl="3"/>
            <a:r>
              <a:rPr lang="en-US" sz="2200" dirty="0"/>
              <a:t>Rooted in Jungian Psychology  </a:t>
            </a:r>
          </a:p>
          <a:p>
            <a:pPr lvl="3"/>
            <a:r>
              <a:rPr lang="en-US" sz="2200" dirty="0"/>
              <a:t>Four Color Energies:  Red/Blue/Green/Yellow</a:t>
            </a:r>
          </a:p>
          <a:p>
            <a:pPr lvl="3"/>
            <a:r>
              <a:rPr lang="en-US" sz="2200" dirty="0"/>
              <a:t>Enhances Self-Awareness &amp; Communications.</a:t>
            </a:r>
          </a:p>
          <a:p>
            <a:pPr lvl="3"/>
            <a:r>
              <a:rPr lang="en-US" sz="2200" dirty="0"/>
              <a:t>Widely Adopted by organizations </a:t>
            </a:r>
          </a:p>
          <a:p>
            <a:pPr lvl="3"/>
            <a:r>
              <a:rPr lang="en-US" sz="2200" dirty="0"/>
              <a:t>Practical &amp; actionable</a:t>
            </a:r>
          </a:p>
          <a:p>
            <a:pPr lvl="2"/>
            <a:endParaRPr lang="en-US" sz="1000" b="1" dirty="0"/>
          </a:p>
          <a:p>
            <a:pPr marL="914400" lvl="2" indent="0">
              <a:buNone/>
            </a:pPr>
            <a:endParaRPr lang="en-US" sz="2200" b="1" dirty="0">
              <a:solidFill>
                <a:schemeClr val="tx1"/>
              </a:solidFill>
            </a:endParaRPr>
          </a:p>
          <a:p>
            <a:pPr lvl="2"/>
            <a:endParaRPr lang="en-US" sz="2200" b="1" dirty="0">
              <a:solidFill>
                <a:schemeClr val="tx1"/>
              </a:solidFill>
            </a:endParaRPr>
          </a:p>
        </p:txBody>
      </p:sp>
      <p:pic>
        <p:nvPicPr>
          <p:cNvPr id="11" name="Picture 10" descr="A diagram of the colors of the different emotions&#10;&#10;AI-generated content may be incorrect.">
            <a:extLst>
              <a:ext uri="{FF2B5EF4-FFF2-40B4-BE49-F238E27FC236}">
                <a16:creationId xmlns:a16="http://schemas.microsoft.com/office/drawing/2014/main" id="{2CCE7141-8C45-7D30-A3FC-12A04A59327A}"/>
              </a:ext>
            </a:extLst>
          </p:cNvPr>
          <p:cNvPicPr>
            <a:picLocks noChangeAspect="1"/>
          </p:cNvPicPr>
          <p:nvPr/>
        </p:nvPicPr>
        <p:blipFill>
          <a:blip r:embed="rId3"/>
          <a:stretch>
            <a:fillRect/>
          </a:stretch>
        </p:blipFill>
        <p:spPr>
          <a:xfrm>
            <a:off x="7053538" y="1647848"/>
            <a:ext cx="4496394" cy="4222909"/>
          </a:xfrm>
          <a:prstGeom prst="rect">
            <a:avLst/>
          </a:prstGeom>
        </p:spPr>
      </p:pic>
    </p:spTree>
    <p:extLst>
      <p:ext uri="{BB962C8B-B14F-4D97-AF65-F5344CB8AC3E}">
        <p14:creationId xmlns:p14="http://schemas.microsoft.com/office/powerpoint/2010/main" val="2919393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72073-ADB4-6DD2-D85F-244CD464139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AE2470E-AF78-451C-7680-9C202C83091D}"/>
              </a:ext>
            </a:extLst>
          </p:cNvPr>
          <p:cNvSpPr>
            <a:spLocks noGrp="1"/>
          </p:cNvSpPr>
          <p:nvPr>
            <p:ph type="title"/>
          </p:nvPr>
        </p:nvSpPr>
        <p:spPr/>
        <p:txBody>
          <a:bodyPr/>
          <a:lstStyle/>
          <a:p>
            <a:endParaRPr lang="en-US"/>
          </a:p>
        </p:txBody>
      </p:sp>
      <p:sp>
        <p:nvSpPr>
          <p:cNvPr id="9" name="Text Placeholder 8">
            <a:extLst>
              <a:ext uri="{FF2B5EF4-FFF2-40B4-BE49-F238E27FC236}">
                <a16:creationId xmlns:a16="http://schemas.microsoft.com/office/drawing/2014/main" id="{CBC9FB60-59DB-CDD7-3D96-6EAB43464066}"/>
              </a:ext>
            </a:extLst>
          </p:cNvPr>
          <p:cNvSpPr>
            <a:spLocks noGrp="1"/>
          </p:cNvSpPr>
          <p:nvPr>
            <p:ph type="body" idx="1"/>
          </p:nvPr>
        </p:nvSpPr>
        <p:spPr/>
        <p:txBody>
          <a:bodyPr/>
          <a:lstStyle/>
          <a:p>
            <a:endParaRPr lang="en-US"/>
          </a:p>
        </p:txBody>
      </p:sp>
      <p:pic>
        <p:nvPicPr>
          <p:cNvPr id="12" name="Picture 11" descr="Hands holding letters in front of blue background&#10;&#10;AI-generated content may be incorrect.">
            <a:extLst>
              <a:ext uri="{FF2B5EF4-FFF2-40B4-BE49-F238E27FC236}">
                <a16:creationId xmlns:a16="http://schemas.microsoft.com/office/drawing/2014/main" id="{36352406-A9E2-2067-1F7A-F93849FE1E80}"/>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48741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3048" y="396241"/>
            <a:ext cx="8596668" cy="1320800"/>
          </a:xfrm>
        </p:spPr>
        <p:txBody>
          <a:bodyPr>
            <a:normAutofit fontScale="90000"/>
          </a:bodyPr>
          <a:lstStyle/>
          <a:p>
            <a:r>
              <a:rPr lang="en-US" b="1" dirty="0">
                <a:solidFill>
                  <a:schemeClr val="tx1"/>
                </a:solidFill>
              </a:rPr>
              <a:t>New Narrative:  </a:t>
            </a:r>
            <a:r>
              <a:rPr lang="en-US" b="1" i="1" dirty="0">
                <a:solidFill>
                  <a:srgbClr val="0070C0"/>
                </a:solidFill>
              </a:rPr>
              <a:t>Introduction</a:t>
            </a:r>
            <a:br>
              <a:rPr lang="en-US" b="1" i="1" dirty="0">
                <a:solidFill>
                  <a:srgbClr val="00B0F0"/>
                </a:solidFill>
              </a:rPr>
            </a:br>
            <a:endParaRPr lang="en-US" sz="4800" b="1" i="1" dirty="0">
              <a:solidFill>
                <a:srgbClr val="00B0F0"/>
              </a:solidFill>
            </a:endParaRPr>
          </a:p>
        </p:txBody>
      </p:sp>
      <p:sp>
        <p:nvSpPr>
          <p:cNvPr id="3" name="Content Placeholder 2"/>
          <p:cNvSpPr>
            <a:spLocks noGrp="1"/>
          </p:cNvSpPr>
          <p:nvPr>
            <p:ph idx="1"/>
          </p:nvPr>
        </p:nvSpPr>
        <p:spPr>
          <a:xfrm>
            <a:off x="843781" y="1358486"/>
            <a:ext cx="9060283" cy="3880773"/>
          </a:xfrm>
        </p:spPr>
        <p:txBody>
          <a:bodyPr vert="horz" lIns="91440" tIns="45720" rIns="91440" bIns="45720" rtlCol="0" anchor="t">
            <a:noAutofit/>
          </a:bodyPr>
          <a:lstStyle/>
          <a:p>
            <a:pPr>
              <a:spcBef>
                <a:spcPts val="0"/>
              </a:spcBef>
            </a:pPr>
            <a:r>
              <a:rPr lang="en-US" sz="2400" b="1" u="sng" dirty="0"/>
              <a:t>Who we are</a:t>
            </a:r>
            <a:r>
              <a:rPr lang="en-US" sz="2400" b="1" dirty="0"/>
              <a:t>:  </a:t>
            </a:r>
            <a:r>
              <a:rPr lang="en-US" sz="2400" dirty="0"/>
              <a:t>New Narrative is a non-profit mental health agency providing </a:t>
            </a:r>
            <a:r>
              <a:rPr lang="en-US" sz="2400" b="1" i="1" dirty="0">
                <a:solidFill>
                  <a:srgbClr val="0070C0"/>
                </a:solidFill>
              </a:rPr>
              <a:t>mental health treatment</a:t>
            </a:r>
            <a:r>
              <a:rPr lang="en-US" sz="2400" dirty="0">
                <a:solidFill>
                  <a:srgbClr val="0070C0"/>
                </a:solidFill>
              </a:rPr>
              <a:t>, </a:t>
            </a:r>
            <a:r>
              <a:rPr lang="en-US" sz="2400" b="1" i="1" dirty="0">
                <a:solidFill>
                  <a:srgbClr val="0070C0"/>
                </a:solidFill>
              </a:rPr>
              <a:t>peer support</a:t>
            </a:r>
            <a:r>
              <a:rPr lang="en-US" sz="2400" dirty="0"/>
              <a:t>, and </a:t>
            </a:r>
            <a:r>
              <a:rPr lang="en-US" sz="2400" b="1" i="1" dirty="0">
                <a:solidFill>
                  <a:srgbClr val="0070C0"/>
                </a:solidFill>
              </a:rPr>
              <a:t>housing services </a:t>
            </a:r>
            <a:r>
              <a:rPr lang="en-US" sz="2400" dirty="0"/>
              <a:t>as well as </a:t>
            </a:r>
            <a:r>
              <a:rPr lang="en-US" sz="2400" b="1" i="1" dirty="0">
                <a:solidFill>
                  <a:srgbClr val="0070C0"/>
                </a:solidFill>
              </a:rPr>
              <a:t>residential treatment, transitional, supported </a:t>
            </a:r>
            <a:r>
              <a:rPr lang="en-US" sz="2400" dirty="0"/>
              <a:t>and</a:t>
            </a:r>
            <a:r>
              <a:rPr lang="en-US" sz="2400" b="1" i="1" dirty="0">
                <a:solidFill>
                  <a:srgbClr val="0070C0"/>
                </a:solidFill>
              </a:rPr>
              <a:t> independent housing</a:t>
            </a:r>
            <a:r>
              <a:rPr lang="en-US" sz="2400" dirty="0"/>
              <a:t> for adults age 18 and older for over 48 years.</a:t>
            </a:r>
          </a:p>
          <a:p>
            <a:pPr>
              <a:spcBef>
                <a:spcPts val="0"/>
              </a:spcBef>
              <a:buClrTx/>
            </a:pPr>
            <a:endParaRPr lang="en-US" sz="2000" dirty="0">
              <a:solidFill>
                <a:schemeClr val="tx1"/>
              </a:solidFill>
            </a:endParaRPr>
          </a:p>
          <a:p>
            <a:pPr>
              <a:spcBef>
                <a:spcPts val="0"/>
              </a:spcBef>
              <a:buClrTx/>
            </a:pPr>
            <a:r>
              <a:rPr lang="en-US" sz="2400" b="1" u="sng" dirty="0"/>
              <a:t>Who we serve</a:t>
            </a:r>
            <a:r>
              <a:rPr lang="en-US" sz="2400" dirty="0"/>
              <a:t>: </a:t>
            </a:r>
            <a:r>
              <a:rPr lang="en-US" sz="2400" b="1" i="1" dirty="0">
                <a:solidFill>
                  <a:srgbClr val="0070C0"/>
                </a:solidFill>
              </a:rPr>
              <a:t> Adults and transition age youth</a:t>
            </a:r>
            <a:r>
              <a:rPr lang="en-US" sz="2400" dirty="0"/>
              <a:t> with moderate to severe mental health challenges, most of whom receive Medicaid through Care Oregon and Trillium. </a:t>
            </a:r>
            <a:endParaRPr lang="en-US" sz="2400" dirty="0">
              <a:ea typeface="Calibri"/>
              <a:cs typeface="Calibri"/>
            </a:endParaRPr>
          </a:p>
          <a:p>
            <a:pPr>
              <a:spcBef>
                <a:spcPts val="0"/>
              </a:spcBef>
              <a:buClrTx/>
            </a:pPr>
            <a:endParaRPr lang="en-US" sz="2000" dirty="0">
              <a:solidFill>
                <a:schemeClr val="tx1"/>
              </a:solidFill>
            </a:endParaRPr>
          </a:p>
          <a:p>
            <a:pPr>
              <a:spcBef>
                <a:spcPts val="0"/>
              </a:spcBef>
              <a:buClrTx/>
            </a:pPr>
            <a:r>
              <a:rPr lang="en-US" sz="2400" b="1" u="sng" dirty="0"/>
              <a:t>Where we operate</a:t>
            </a:r>
            <a:r>
              <a:rPr lang="en-US" sz="2400" dirty="0"/>
              <a:t>:  </a:t>
            </a:r>
            <a:r>
              <a:rPr lang="en-US" sz="2400" b="1" i="1" dirty="0">
                <a:solidFill>
                  <a:srgbClr val="0070C0"/>
                </a:solidFill>
              </a:rPr>
              <a:t>Washington </a:t>
            </a:r>
            <a:r>
              <a:rPr lang="en-US" sz="2400" dirty="0"/>
              <a:t>and</a:t>
            </a:r>
            <a:r>
              <a:rPr lang="en-US" sz="2400" b="1" i="1" dirty="0">
                <a:solidFill>
                  <a:srgbClr val="0070C0"/>
                </a:solidFill>
              </a:rPr>
              <a:t> Multnomah Counties</a:t>
            </a:r>
            <a:endParaRPr lang="en-US" sz="2400" b="1" i="1">
              <a:solidFill>
                <a:srgbClr val="0070C0"/>
              </a:solidFill>
              <a:ea typeface="Calibri"/>
              <a:cs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6667" y="4246881"/>
            <a:ext cx="3962657" cy="2971840"/>
          </a:xfrm>
          <a:prstGeom prst="rect">
            <a:avLst/>
          </a:prstGeom>
        </p:spPr>
      </p:pic>
    </p:spTree>
    <p:extLst>
      <p:ext uri="{BB962C8B-B14F-4D97-AF65-F5344CB8AC3E}">
        <p14:creationId xmlns:p14="http://schemas.microsoft.com/office/powerpoint/2010/main" val="91309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33248" y="657248"/>
            <a:ext cx="8596668" cy="1320800"/>
          </a:xfrm>
        </p:spPr>
        <p:txBody>
          <a:bodyPr>
            <a:normAutofit/>
          </a:bodyPr>
          <a:lstStyle/>
          <a:p>
            <a:r>
              <a:rPr lang="en-US" b="1" dirty="0">
                <a:solidFill>
                  <a:schemeClr val="tx1"/>
                </a:solidFill>
              </a:rPr>
              <a:t>New Narrative:  </a:t>
            </a:r>
            <a:r>
              <a:rPr lang="en-US" b="1" i="1" dirty="0">
                <a:solidFill>
                  <a:srgbClr val="0070C0"/>
                </a:solidFill>
              </a:rPr>
              <a:t>By the Numbers</a:t>
            </a:r>
            <a:endParaRPr lang="en-US" sz="4800" b="1" i="1" dirty="0">
              <a:solidFill>
                <a:srgbClr val="0070C0"/>
              </a:solidFill>
            </a:endParaRPr>
          </a:p>
        </p:txBody>
      </p:sp>
      <p:sp>
        <p:nvSpPr>
          <p:cNvPr id="2" name="Content Placeholder 1"/>
          <p:cNvSpPr>
            <a:spLocks noGrp="1"/>
          </p:cNvSpPr>
          <p:nvPr>
            <p:ph idx="1"/>
          </p:nvPr>
        </p:nvSpPr>
        <p:spPr>
          <a:xfrm>
            <a:off x="858237" y="1724047"/>
            <a:ext cx="10034664" cy="4197322"/>
          </a:xfrm>
        </p:spPr>
        <p:txBody>
          <a:bodyPr vert="horz" lIns="91440" tIns="45720" rIns="91440" bIns="45720" rtlCol="0" anchor="t">
            <a:noAutofit/>
          </a:bodyPr>
          <a:lstStyle/>
          <a:p>
            <a:pPr lvl="1">
              <a:lnSpc>
                <a:spcPct val="100000"/>
              </a:lnSpc>
              <a:spcBef>
                <a:spcPts val="0"/>
              </a:spcBef>
              <a:buClrTx/>
            </a:pPr>
            <a:r>
              <a:rPr lang="en-US" sz="2400" b="1" dirty="0"/>
              <a:t>Number of participants serviced this past year:  </a:t>
            </a:r>
            <a:r>
              <a:rPr lang="en-US" sz="2400" b="1" dirty="0">
                <a:solidFill>
                  <a:schemeClr val="accent2"/>
                </a:solidFill>
              </a:rPr>
              <a:t>approx. </a:t>
            </a:r>
            <a:r>
              <a:rPr lang="en-US" b="1" dirty="0">
                <a:solidFill>
                  <a:schemeClr val="accent2"/>
                </a:solidFill>
              </a:rPr>
              <a:t>2,000</a:t>
            </a:r>
            <a:endParaRPr lang="en-US" sz="2400" b="1" dirty="0">
              <a:solidFill>
                <a:schemeClr val="accent2"/>
              </a:solidFill>
            </a:endParaRPr>
          </a:p>
          <a:p>
            <a:pPr lvl="1">
              <a:lnSpc>
                <a:spcPct val="100000"/>
              </a:lnSpc>
              <a:spcBef>
                <a:spcPts val="0"/>
              </a:spcBef>
              <a:buClrTx/>
            </a:pPr>
            <a:endParaRPr lang="en-US" sz="1000" dirty="0">
              <a:solidFill>
                <a:schemeClr val="tx1"/>
              </a:solidFill>
            </a:endParaRPr>
          </a:p>
          <a:p>
            <a:pPr lvl="1">
              <a:lnSpc>
                <a:spcPct val="100000"/>
              </a:lnSpc>
              <a:spcBef>
                <a:spcPts val="0"/>
              </a:spcBef>
              <a:buClrTx/>
            </a:pPr>
            <a:r>
              <a:rPr lang="en-US" sz="2400" b="1" dirty="0">
                <a:solidFill>
                  <a:schemeClr val="tx1"/>
                </a:solidFill>
              </a:rPr>
              <a:t>Total beds in residential portfolio:  </a:t>
            </a:r>
            <a:r>
              <a:rPr lang="en-US" b="1" dirty="0">
                <a:solidFill>
                  <a:schemeClr val="accent2"/>
                </a:solidFill>
              </a:rPr>
              <a:t>340</a:t>
            </a:r>
          </a:p>
          <a:p>
            <a:pPr lvl="1">
              <a:lnSpc>
                <a:spcPct val="100000"/>
              </a:lnSpc>
              <a:spcBef>
                <a:spcPts val="0"/>
              </a:spcBef>
              <a:buClrTx/>
            </a:pPr>
            <a:endParaRPr lang="en-US" sz="1000" b="1" dirty="0">
              <a:solidFill>
                <a:schemeClr val="tx1"/>
              </a:solidFill>
            </a:endParaRPr>
          </a:p>
          <a:p>
            <a:pPr lvl="1">
              <a:lnSpc>
                <a:spcPct val="100000"/>
              </a:lnSpc>
              <a:spcBef>
                <a:spcPts val="0"/>
              </a:spcBef>
              <a:buClrTx/>
            </a:pPr>
            <a:r>
              <a:rPr lang="en-US" sz="2400" b="1" dirty="0">
                <a:solidFill>
                  <a:schemeClr val="tx1"/>
                </a:solidFill>
              </a:rPr>
              <a:t>Operating sites:  </a:t>
            </a:r>
            <a:r>
              <a:rPr lang="en-US" sz="2400" dirty="0">
                <a:solidFill>
                  <a:schemeClr val="tx1"/>
                </a:solidFill>
              </a:rPr>
              <a:t> </a:t>
            </a:r>
            <a:r>
              <a:rPr lang="en-US" sz="2400" b="1" dirty="0">
                <a:solidFill>
                  <a:schemeClr val="accent2"/>
                </a:solidFill>
              </a:rPr>
              <a:t>43</a:t>
            </a:r>
            <a:r>
              <a:rPr lang="en-US" sz="2400" dirty="0">
                <a:solidFill>
                  <a:schemeClr val="tx1"/>
                </a:solidFill>
              </a:rPr>
              <a:t> </a:t>
            </a:r>
            <a:r>
              <a:rPr lang="en-US" dirty="0"/>
              <a:t>sites </a:t>
            </a:r>
            <a:r>
              <a:rPr lang="en-US" sz="2400" dirty="0">
                <a:solidFill>
                  <a:schemeClr val="tx1"/>
                </a:solidFill>
              </a:rPr>
              <a:t>spanning from Cornelius in Washington County to Gresham in Multnomah County.</a:t>
            </a:r>
          </a:p>
          <a:p>
            <a:pPr lvl="1">
              <a:lnSpc>
                <a:spcPct val="100000"/>
              </a:lnSpc>
              <a:spcBef>
                <a:spcPts val="0"/>
              </a:spcBef>
              <a:buClrTx/>
            </a:pPr>
            <a:endParaRPr lang="en-US" sz="1000" b="1" dirty="0">
              <a:solidFill>
                <a:schemeClr val="tx1"/>
              </a:solidFill>
            </a:endParaRPr>
          </a:p>
          <a:p>
            <a:pPr lvl="1">
              <a:lnSpc>
                <a:spcPct val="100000"/>
              </a:lnSpc>
              <a:spcBef>
                <a:spcPts val="0"/>
              </a:spcBef>
              <a:buClrTx/>
            </a:pPr>
            <a:r>
              <a:rPr lang="en-US" sz="2400" b="1" dirty="0">
                <a:solidFill>
                  <a:schemeClr val="tx1"/>
                </a:solidFill>
              </a:rPr>
              <a:t>Total staff:  </a:t>
            </a:r>
            <a:r>
              <a:rPr lang="en-US" sz="2400" b="1" dirty="0">
                <a:solidFill>
                  <a:schemeClr val="accent2"/>
                </a:solidFill>
              </a:rPr>
              <a:t>260+</a:t>
            </a:r>
          </a:p>
          <a:p>
            <a:pPr lvl="1">
              <a:lnSpc>
                <a:spcPct val="100000"/>
              </a:lnSpc>
              <a:spcBef>
                <a:spcPts val="0"/>
              </a:spcBef>
              <a:buClrTx/>
            </a:pPr>
            <a:endParaRPr lang="en-US" sz="1000" dirty="0">
              <a:solidFill>
                <a:schemeClr val="tx1"/>
              </a:solidFill>
            </a:endParaRPr>
          </a:p>
          <a:p>
            <a:pPr lvl="1">
              <a:lnSpc>
                <a:spcPct val="100000"/>
              </a:lnSpc>
              <a:spcBef>
                <a:spcPts val="0"/>
              </a:spcBef>
              <a:buClrTx/>
            </a:pPr>
            <a:r>
              <a:rPr lang="en-US" sz="2400" b="1" dirty="0">
                <a:solidFill>
                  <a:schemeClr val="tx1"/>
                </a:solidFill>
              </a:rPr>
              <a:t>Staff diversity:</a:t>
            </a:r>
          </a:p>
          <a:p>
            <a:pPr lvl="2">
              <a:lnSpc>
                <a:spcPct val="100000"/>
              </a:lnSpc>
              <a:spcBef>
                <a:spcPts val="0"/>
              </a:spcBef>
            </a:pPr>
            <a:r>
              <a:rPr lang="en-US" b="1" dirty="0"/>
              <a:t>Lived experience:  </a:t>
            </a:r>
            <a:r>
              <a:rPr lang="en-US" b="1" dirty="0">
                <a:solidFill>
                  <a:schemeClr val="accent2"/>
                </a:solidFill>
              </a:rPr>
              <a:t>40%</a:t>
            </a:r>
          </a:p>
          <a:p>
            <a:pPr lvl="2">
              <a:lnSpc>
                <a:spcPct val="100000"/>
              </a:lnSpc>
              <a:spcBef>
                <a:spcPts val="0"/>
              </a:spcBef>
            </a:pPr>
            <a:r>
              <a:rPr lang="en-US" b="1" dirty="0">
                <a:solidFill>
                  <a:schemeClr val="tx1"/>
                </a:solidFill>
              </a:rPr>
              <a:t>LGBTQIA+:  </a:t>
            </a:r>
            <a:r>
              <a:rPr lang="en-US" b="1" dirty="0">
                <a:solidFill>
                  <a:schemeClr val="accent2"/>
                </a:solidFill>
              </a:rPr>
              <a:t>27%</a:t>
            </a:r>
          </a:p>
          <a:p>
            <a:pPr lvl="2">
              <a:lnSpc>
                <a:spcPct val="100000"/>
              </a:lnSpc>
              <a:spcBef>
                <a:spcPts val="0"/>
              </a:spcBef>
            </a:pPr>
            <a:r>
              <a:rPr lang="en-US" b="1" dirty="0"/>
              <a:t>BIPOC:  </a:t>
            </a:r>
            <a:r>
              <a:rPr lang="en-US" b="1" dirty="0">
                <a:solidFill>
                  <a:schemeClr val="accent2"/>
                </a:solidFill>
              </a:rPr>
              <a:t>44%</a:t>
            </a:r>
          </a:p>
          <a:p>
            <a:pPr marL="457200" lvl="1" indent="0">
              <a:lnSpc>
                <a:spcPct val="100000"/>
              </a:lnSpc>
              <a:spcBef>
                <a:spcPts val="0"/>
              </a:spcBef>
              <a:buClrTx/>
              <a:buNone/>
            </a:pPr>
            <a:endParaRPr lang="en-US" sz="1000" b="1" dirty="0">
              <a:solidFill>
                <a:schemeClr val="tx1"/>
              </a:solidFill>
            </a:endParaRPr>
          </a:p>
          <a:p>
            <a:pPr lvl="1">
              <a:lnSpc>
                <a:spcPct val="100000"/>
              </a:lnSpc>
              <a:spcBef>
                <a:spcPts val="0"/>
              </a:spcBef>
              <a:buClrTx/>
            </a:pPr>
            <a:r>
              <a:rPr lang="en-US" sz="2400" b="1" dirty="0"/>
              <a:t>Operating budget: </a:t>
            </a:r>
            <a:r>
              <a:rPr lang="en-US" sz="2400" dirty="0"/>
              <a:t> </a:t>
            </a:r>
            <a:r>
              <a:rPr lang="en-US" sz="2400" b="1" dirty="0">
                <a:solidFill>
                  <a:schemeClr val="accent2"/>
                </a:solidFill>
              </a:rPr>
              <a:t>$</a:t>
            </a:r>
            <a:r>
              <a:rPr lang="en-US" b="1" dirty="0">
                <a:solidFill>
                  <a:schemeClr val="accent2"/>
                </a:solidFill>
              </a:rPr>
              <a:t>40</a:t>
            </a:r>
            <a:r>
              <a:rPr lang="en-US" sz="2400" b="1" dirty="0">
                <a:solidFill>
                  <a:schemeClr val="accent2"/>
                </a:solidFill>
              </a:rPr>
              <a:t> million</a:t>
            </a:r>
            <a:endParaRPr lang="en-US" sz="2400" b="1" dirty="0">
              <a:solidFill>
                <a:schemeClr val="accent2"/>
              </a:solidFill>
              <a:ea typeface="Calibri"/>
              <a:cs typeface="Calibri"/>
            </a:endParaRPr>
          </a:p>
          <a:p>
            <a:pPr marL="0" indent="0" fontAlgn="base">
              <a:spcBef>
                <a:spcPts val="0"/>
              </a:spcBef>
              <a:buClrTx/>
              <a:buNone/>
            </a:pP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772" y="4548723"/>
            <a:ext cx="3657788" cy="2743200"/>
          </a:xfrm>
          <a:prstGeom prst="rect">
            <a:avLst/>
          </a:prstGeom>
        </p:spPr>
      </p:pic>
    </p:spTree>
    <p:extLst>
      <p:ext uri="{BB962C8B-B14F-4D97-AF65-F5344CB8AC3E}">
        <p14:creationId xmlns:p14="http://schemas.microsoft.com/office/powerpoint/2010/main" val="34761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5C42F-1B10-73B7-705A-81A3E6703B9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B80E5B7-72F1-1E87-DEC4-64DCA4802FC4}"/>
              </a:ext>
            </a:extLst>
          </p:cNvPr>
          <p:cNvSpPr>
            <a:spLocks noGrp="1"/>
          </p:cNvSpPr>
          <p:nvPr>
            <p:ph type="title"/>
          </p:nvPr>
        </p:nvSpPr>
        <p:spPr>
          <a:xfrm>
            <a:off x="560406" y="-76200"/>
            <a:ext cx="9214619" cy="1320800"/>
          </a:xfrm>
        </p:spPr>
        <p:txBody>
          <a:bodyPr>
            <a:normAutofit/>
          </a:bodyPr>
          <a:lstStyle/>
          <a:p>
            <a:r>
              <a:rPr lang="en-US" b="1" dirty="0">
                <a:solidFill>
                  <a:schemeClr val="tx1"/>
                </a:solidFill>
              </a:rPr>
              <a:t>New Narrative:  </a:t>
            </a:r>
            <a:r>
              <a:rPr lang="en-US" b="1" i="1" dirty="0">
                <a:solidFill>
                  <a:srgbClr val="0070C0"/>
                </a:solidFill>
              </a:rPr>
              <a:t>Cultural Transformation</a:t>
            </a:r>
            <a:endParaRPr lang="en-US" sz="4800" b="1" i="1" dirty="0">
              <a:solidFill>
                <a:srgbClr val="0070C0"/>
              </a:solidFill>
            </a:endParaRPr>
          </a:p>
        </p:txBody>
      </p:sp>
      <p:sp>
        <p:nvSpPr>
          <p:cNvPr id="3" name="TextBox 2">
            <a:extLst>
              <a:ext uri="{FF2B5EF4-FFF2-40B4-BE49-F238E27FC236}">
                <a16:creationId xmlns:a16="http://schemas.microsoft.com/office/drawing/2014/main" id="{205426F6-9714-F4FC-B835-B7E7870B6324}"/>
              </a:ext>
            </a:extLst>
          </p:cNvPr>
          <p:cNvSpPr txBox="1"/>
          <p:nvPr/>
        </p:nvSpPr>
        <p:spPr>
          <a:xfrm>
            <a:off x="762130" y="1306956"/>
            <a:ext cx="4775070" cy="2462213"/>
          </a:xfrm>
          <a:prstGeom prst="rect">
            <a:avLst/>
          </a:prstGeom>
          <a:noFill/>
        </p:spPr>
        <p:txBody>
          <a:bodyPr wrap="square" lIns="91440" tIns="45720" rIns="91440" bIns="45720" rtlCol="0" anchor="t">
            <a:spAutoFit/>
          </a:bodyPr>
          <a:lstStyle/>
          <a:p>
            <a:r>
              <a:rPr lang="en-US" sz="2400" b="1" u="sng" dirty="0"/>
              <a:t>Parent-Child Culture</a:t>
            </a:r>
          </a:p>
          <a:p>
            <a:endParaRPr lang="en-US" sz="1000" b="1" u="sng" dirty="0"/>
          </a:p>
          <a:p>
            <a:pPr marL="285750" indent="-285750">
              <a:buFontTx/>
              <a:buChar char="-"/>
            </a:pPr>
            <a:r>
              <a:rPr lang="en-US" sz="2000" dirty="0"/>
              <a:t>Fear-based</a:t>
            </a:r>
          </a:p>
          <a:p>
            <a:pPr marL="285750" indent="-285750">
              <a:buFontTx/>
              <a:buChar char="-"/>
            </a:pPr>
            <a:r>
              <a:rPr lang="en-US" sz="2000" dirty="0"/>
              <a:t>Authoritarian</a:t>
            </a:r>
          </a:p>
          <a:p>
            <a:pPr marL="285750" indent="-285750">
              <a:buFontTx/>
              <a:buChar char="-"/>
            </a:pPr>
            <a:r>
              <a:rPr lang="en-US" sz="2000" dirty="0"/>
              <a:t>Lack of trust in Leadership</a:t>
            </a:r>
          </a:p>
          <a:p>
            <a:pPr marL="285750" indent="-285750">
              <a:buFontTx/>
              <a:buChar char="-"/>
            </a:pPr>
            <a:r>
              <a:rPr lang="en-US" sz="2000" dirty="0"/>
              <a:t>No feedback to Leadership or each other</a:t>
            </a:r>
          </a:p>
          <a:p>
            <a:pPr marL="285750" indent="-285750">
              <a:buFontTx/>
              <a:buChar char="-"/>
            </a:pPr>
            <a:r>
              <a:rPr lang="en-US" sz="2000" dirty="0"/>
              <a:t>Negativity </a:t>
            </a:r>
          </a:p>
          <a:p>
            <a:pPr marL="285750" indent="-285750">
              <a:buFontTx/>
              <a:buChar char="-"/>
            </a:pPr>
            <a:r>
              <a:rPr lang="en-US" sz="2000" dirty="0"/>
              <a:t>High turnover: over 50%</a:t>
            </a:r>
            <a:endParaRPr lang="en-US" sz="2000" dirty="0">
              <a:ea typeface="Calibri"/>
              <a:cs typeface="Calibri"/>
            </a:endParaRPr>
          </a:p>
        </p:txBody>
      </p:sp>
      <p:sp>
        <p:nvSpPr>
          <p:cNvPr id="7" name="TextBox 6">
            <a:extLst>
              <a:ext uri="{FF2B5EF4-FFF2-40B4-BE49-F238E27FC236}">
                <a16:creationId xmlns:a16="http://schemas.microsoft.com/office/drawing/2014/main" id="{4CDDF8D3-57D3-B444-2F7B-0BE1809C217B}"/>
              </a:ext>
            </a:extLst>
          </p:cNvPr>
          <p:cNvSpPr txBox="1"/>
          <p:nvPr/>
        </p:nvSpPr>
        <p:spPr>
          <a:xfrm>
            <a:off x="5936700" y="1316567"/>
            <a:ext cx="5493170" cy="2739211"/>
          </a:xfrm>
          <a:prstGeom prst="rect">
            <a:avLst/>
          </a:prstGeom>
          <a:noFill/>
        </p:spPr>
        <p:txBody>
          <a:bodyPr wrap="none" lIns="91440" tIns="45720" rIns="91440" bIns="45720" rtlCol="0" anchor="t">
            <a:spAutoFit/>
          </a:bodyPr>
          <a:lstStyle/>
          <a:p>
            <a:r>
              <a:rPr lang="en-US" sz="2400" b="1" u="sng" dirty="0"/>
              <a:t>Team Culture</a:t>
            </a:r>
          </a:p>
          <a:p>
            <a:endParaRPr lang="en-US" sz="1000" b="1" u="sng" dirty="0"/>
          </a:p>
          <a:p>
            <a:pPr marL="285750" indent="-285750">
              <a:buFontTx/>
              <a:buChar char="-"/>
            </a:pPr>
            <a:r>
              <a:rPr lang="en-US" sz="2000" dirty="0"/>
              <a:t>Inclusive and safe</a:t>
            </a:r>
          </a:p>
          <a:p>
            <a:pPr marL="285750" indent="-285750">
              <a:buFontTx/>
              <a:buChar char="-"/>
            </a:pPr>
            <a:r>
              <a:rPr lang="en-US" sz="2000" dirty="0"/>
              <a:t>Power sharing</a:t>
            </a:r>
          </a:p>
          <a:p>
            <a:pPr marL="285750" indent="-285750">
              <a:buFontTx/>
              <a:buChar char="-"/>
            </a:pPr>
            <a:r>
              <a:rPr lang="en-US" sz="2000" dirty="0"/>
              <a:t>Trust that Leadership has their backs!</a:t>
            </a:r>
          </a:p>
          <a:p>
            <a:pPr marL="285750" indent="-285750">
              <a:buFontTx/>
              <a:buChar char="-"/>
            </a:pPr>
            <a:r>
              <a:rPr lang="en-US" sz="2000" dirty="0"/>
              <a:t>Increase in feedback to Leadership &amp; each other</a:t>
            </a:r>
          </a:p>
          <a:p>
            <a:pPr marL="285750" indent="-285750">
              <a:buFontTx/>
              <a:buChar char="-"/>
            </a:pPr>
            <a:r>
              <a:rPr lang="en-US" sz="2000" dirty="0"/>
              <a:t>Positivity</a:t>
            </a:r>
          </a:p>
          <a:p>
            <a:pPr marL="285750" indent="-285750">
              <a:buFontTx/>
              <a:buChar char="-"/>
            </a:pPr>
            <a:r>
              <a:rPr lang="en-US" sz="2000" dirty="0"/>
              <a:t>Decrease in turnover:  Currently at 36%</a:t>
            </a:r>
            <a:endParaRPr lang="en-US" sz="2000" dirty="0">
              <a:ea typeface="Calibri"/>
              <a:cs typeface="Calibri"/>
            </a:endParaRPr>
          </a:p>
          <a:p>
            <a:pPr marL="285750" indent="-285750">
              <a:buFontTx/>
              <a:buChar char="-"/>
            </a:pPr>
            <a:endParaRPr lang="en-US" dirty="0"/>
          </a:p>
        </p:txBody>
      </p:sp>
      <p:sp>
        <p:nvSpPr>
          <p:cNvPr id="8" name="Arrow: Right 7">
            <a:extLst>
              <a:ext uri="{FF2B5EF4-FFF2-40B4-BE49-F238E27FC236}">
                <a16:creationId xmlns:a16="http://schemas.microsoft.com/office/drawing/2014/main" id="{6EA17206-B844-457E-EC17-26B19A6B6131}"/>
              </a:ext>
            </a:extLst>
          </p:cNvPr>
          <p:cNvSpPr/>
          <p:nvPr/>
        </p:nvSpPr>
        <p:spPr>
          <a:xfrm>
            <a:off x="4145405" y="1456267"/>
            <a:ext cx="1313858" cy="321733"/>
          </a:xfrm>
          <a:prstGeom prst="righ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58977AAA-5143-0D68-1276-931565909E71}"/>
              </a:ext>
            </a:extLst>
          </p:cNvPr>
          <p:cNvGraphicFramePr/>
          <p:nvPr>
            <p:extLst>
              <p:ext uri="{D42A27DB-BD31-4B8C-83A1-F6EECF244321}">
                <p14:modId xmlns:p14="http://schemas.microsoft.com/office/powerpoint/2010/main" val="1797034158"/>
              </p:ext>
            </p:extLst>
          </p:nvPr>
        </p:nvGraphicFramePr>
        <p:xfrm>
          <a:off x="7249006" y="3885821"/>
          <a:ext cx="2370667" cy="2112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FB70B7E6-3521-2492-366C-E9D6F31030A9}"/>
              </a:ext>
            </a:extLst>
          </p:cNvPr>
          <p:cNvGraphicFramePr/>
          <p:nvPr>
            <p:extLst>
              <p:ext uri="{D42A27DB-BD31-4B8C-83A1-F6EECF244321}">
                <p14:modId xmlns:p14="http://schemas.microsoft.com/office/powerpoint/2010/main" val="3981803236"/>
              </p:ext>
            </p:extLst>
          </p:nvPr>
        </p:nvGraphicFramePr>
        <p:xfrm>
          <a:off x="1297301" y="3951154"/>
          <a:ext cx="2370667" cy="20474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4209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C10C3-BCA7-B75C-CB22-96DDE290214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33CED1C-214D-0741-7FCF-07B650F0C0AD}"/>
              </a:ext>
            </a:extLst>
          </p:cNvPr>
          <p:cNvSpPr>
            <a:spLocks noGrp="1"/>
          </p:cNvSpPr>
          <p:nvPr>
            <p:ph type="title"/>
          </p:nvPr>
        </p:nvSpPr>
        <p:spPr>
          <a:xfrm>
            <a:off x="903048" y="396241"/>
            <a:ext cx="8596668" cy="1320800"/>
          </a:xfrm>
        </p:spPr>
        <p:txBody>
          <a:bodyPr>
            <a:normAutofit fontScale="90000"/>
          </a:bodyPr>
          <a:lstStyle/>
          <a:p>
            <a:r>
              <a:rPr lang="en-US" b="1" dirty="0"/>
              <a:t>New Narrative:  </a:t>
            </a:r>
            <a:r>
              <a:rPr lang="en-US" b="1" i="1" dirty="0">
                <a:solidFill>
                  <a:srgbClr val="0070C0"/>
                </a:solidFill>
              </a:rPr>
              <a:t>Success Strategies</a:t>
            </a:r>
            <a:br>
              <a:rPr lang="en-US" b="1" i="1" dirty="0">
                <a:solidFill>
                  <a:srgbClr val="00B0F0"/>
                </a:solidFill>
              </a:rPr>
            </a:br>
            <a:endParaRPr lang="en-US" sz="4800" b="1" i="1" dirty="0">
              <a:solidFill>
                <a:srgbClr val="00B0F0"/>
              </a:solidFill>
            </a:endParaRPr>
          </a:p>
        </p:txBody>
      </p:sp>
      <p:sp>
        <p:nvSpPr>
          <p:cNvPr id="3" name="Content Placeholder 2">
            <a:extLst>
              <a:ext uri="{FF2B5EF4-FFF2-40B4-BE49-F238E27FC236}">
                <a16:creationId xmlns:a16="http://schemas.microsoft.com/office/drawing/2014/main" id="{E73E31AB-AF6A-F1EA-4FAB-D852285F5A93}"/>
              </a:ext>
            </a:extLst>
          </p:cNvPr>
          <p:cNvSpPr>
            <a:spLocks noGrp="1"/>
          </p:cNvSpPr>
          <p:nvPr>
            <p:ph idx="1"/>
          </p:nvPr>
        </p:nvSpPr>
        <p:spPr>
          <a:xfrm>
            <a:off x="1007652" y="1986506"/>
            <a:ext cx="6557913" cy="390625"/>
          </a:xfrm>
        </p:spPr>
        <p:txBody>
          <a:bodyPr vert="horz" lIns="91440" tIns="45720" rIns="91440" bIns="45720" rtlCol="0" anchor="t">
            <a:noAutofit/>
          </a:bodyPr>
          <a:lstStyle/>
          <a:p>
            <a:pPr>
              <a:spcBef>
                <a:spcPts val="0"/>
              </a:spcBef>
            </a:pPr>
            <a:r>
              <a:rPr lang="en-US" sz="2600" b="1" dirty="0">
                <a:solidFill>
                  <a:srgbClr val="000000"/>
                </a:solidFill>
                <a:ea typeface="Calibri"/>
                <a:cs typeface="Calibri"/>
              </a:rPr>
              <a:t>Employee Support</a:t>
            </a:r>
          </a:p>
          <a:p>
            <a:pPr>
              <a:spcBef>
                <a:spcPts val="0"/>
              </a:spcBef>
            </a:pPr>
            <a:endParaRPr lang="en-US" sz="2600" b="1" dirty="0">
              <a:solidFill>
                <a:srgbClr val="000000"/>
              </a:solidFill>
              <a:ea typeface="Calibri"/>
              <a:cs typeface="Calibri"/>
            </a:endParaRPr>
          </a:p>
          <a:p>
            <a:pPr>
              <a:spcBef>
                <a:spcPts val="0"/>
              </a:spcBef>
            </a:pPr>
            <a:r>
              <a:rPr lang="en-US" sz="2600" b="1" dirty="0">
                <a:solidFill>
                  <a:srgbClr val="000000"/>
                </a:solidFill>
                <a:ea typeface="Calibri"/>
                <a:cs typeface="Calibri"/>
              </a:rPr>
              <a:t>Communication &amp; Feedback</a:t>
            </a:r>
          </a:p>
          <a:p>
            <a:pPr marL="0" indent="0">
              <a:spcBef>
                <a:spcPts val="0"/>
              </a:spcBef>
              <a:buNone/>
            </a:pPr>
            <a:endParaRPr lang="en-US" sz="2600" b="1" dirty="0">
              <a:solidFill>
                <a:srgbClr val="000000"/>
              </a:solidFill>
              <a:ea typeface="Calibri"/>
              <a:cs typeface="Calibri"/>
            </a:endParaRPr>
          </a:p>
          <a:p>
            <a:pPr>
              <a:spcBef>
                <a:spcPts val="0"/>
              </a:spcBef>
            </a:pPr>
            <a:r>
              <a:rPr lang="en-US" sz="2600" b="1" dirty="0">
                <a:solidFill>
                  <a:srgbClr val="000000"/>
                </a:solidFill>
                <a:ea typeface="Calibri"/>
                <a:cs typeface="Calibri"/>
              </a:rPr>
              <a:t>Relieving Administrative Burden</a:t>
            </a:r>
          </a:p>
          <a:p>
            <a:pPr>
              <a:spcBef>
                <a:spcPts val="0"/>
              </a:spcBef>
            </a:pPr>
            <a:endParaRPr lang="en-US" sz="2600" b="1" dirty="0">
              <a:solidFill>
                <a:srgbClr val="000000"/>
              </a:solidFill>
              <a:ea typeface="Calibri"/>
              <a:cs typeface="Calibri"/>
            </a:endParaRPr>
          </a:p>
          <a:p>
            <a:pPr>
              <a:spcBef>
                <a:spcPts val="0"/>
              </a:spcBef>
            </a:pPr>
            <a:r>
              <a:rPr lang="en-US" sz="2600" b="1" dirty="0">
                <a:solidFill>
                  <a:srgbClr val="000000"/>
                </a:solidFill>
                <a:ea typeface="Calibri"/>
                <a:cs typeface="Calibri"/>
              </a:rPr>
              <a:t>Team Culture Investments</a:t>
            </a:r>
          </a:p>
        </p:txBody>
      </p:sp>
      <p:pic>
        <p:nvPicPr>
          <p:cNvPr id="2" name="Picture 1" descr="Have Fun By Injecting Some Memes Into Your Industrial Marketing">
            <a:extLst>
              <a:ext uri="{FF2B5EF4-FFF2-40B4-BE49-F238E27FC236}">
                <a16:creationId xmlns:a16="http://schemas.microsoft.com/office/drawing/2014/main" id="{70FDB149-45B0-4930-83D1-FB1EEF1BF5C6}"/>
              </a:ext>
            </a:extLst>
          </p:cNvPr>
          <p:cNvPicPr>
            <a:picLocks noChangeAspect="1"/>
          </p:cNvPicPr>
          <p:nvPr/>
        </p:nvPicPr>
        <p:blipFill>
          <a:blip r:embed="rId3"/>
          <a:stretch>
            <a:fillRect/>
          </a:stretch>
        </p:blipFill>
        <p:spPr>
          <a:xfrm>
            <a:off x="6428694" y="1988684"/>
            <a:ext cx="4886325" cy="3228975"/>
          </a:xfrm>
          <a:prstGeom prst="rect">
            <a:avLst/>
          </a:prstGeom>
        </p:spPr>
      </p:pic>
    </p:spTree>
    <p:extLst>
      <p:ext uri="{BB962C8B-B14F-4D97-AF65-F5344CB8AC3E}">
        <p14:creationId xmlns:p14="http://schemas.microsoft.com/office/powerpoint/2010/main" val="399581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8B57F-381E-16D5-D057-AB9FDB776BA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D9C1122-CB67-F0AE-8D25-05D518B6C7EC}"/>
              </a:ext>
            </a:extLst>
          </p:cNvPr>
          <p:cNvSpPr>
            <a:spLocks noGrp="1"/>
          </p:cNvSpPr>
          <p:nvPr>
            <p:ph type="title"/>
          </p:nvPr>
        </p:nvSpPr>
        <p:spPr>
          <a:xfrm>
            <a:off x="420870" y="230351"/>
            <a:ext cx="9214619" cy="1320800"/>
          </a:xfrm>
        </p:spPr>
        <p:txBody>
          <a:bodyPr>
            <a:normAutofit/>
          </a:bodyPr>
          <a:lstStyle/>
          <a:p>
            <a:r>
              <a:rPr lang="en-US" b="1" dirty="0">
                <a:solidFill>
                  <a:schemeClr val="tx1"/>
                </a:solidFill>
              </a:rPr>
              <a:t>New Narrative:  </a:t>
            </a:r>
            <a:r>
              <a:rPr lang="en-US" b="1" i="1" dirty="0">
                <a:solidFill>
                  <a:srgbClr val="0070C0"/>
                </a:solidFill>
              </a:rPr>
              <a:t>Employee Support</a:t>
            </a:r>
            <a:endParaRPr lang="en-US" sz="4800" b="1" i="1" dirty="0">
              <a:solidFill>
                <a:srgbClr val="0070C0"/>
              </a:solidFill>
            </a:endParaRPr>
          </a:p>
        </p:txBody>
      </p:sp>
      <p:sp>
        <p:nvSpPr>
          <p:cNvPr id="2" name="Content Placeholder 1">
            <a:extLst>
              <a:ext uri="{FF2B5EF4-FFF2-40B4-BE49-F238E27FC236}">
                <a16:creationId xmlns:a16="http://schemas.microsoft.com/office/drawing/2014/main" id="{B0B5A262-3D9C-02A6-4392-F6972590A7EF}"/>
              </a:ext>
            </a:extLst>
          </p:cNvPr>
          <p:cNvSpPr>
            <a:spLocks noGrp="1"/>
          </p:cNvSpPr>
          <p:nvPr>
            <p:ph idx="1"/>
          </p:nvPr>
        </p:nvSpPr>
        <p:spPr>
          <a:xfrm>
            <a:off x="-13585" y="1105060"/>
            <a:ext cx="7569768" cy="4133117"/>
          </a:xfrm>
        </p:spPr>
        <p:txBody>
          <a:bodyPr vert="horz" lIns="91440" tIns="45720" rIns="91440" bIns="45720" rtlCol="0" anchor="t">
            <a:noAutofit/>
          </a:bodyPr>
          <a:lstStyle/>
          <a:p>
            <a:pPr marL="457200" lvl="1" indent="0">
              <a:buClrTx/>
              <a:buNone/>
            </a:pPr>
            <a:endParaRPr lang="en-US" sz="2400" b="1" dirty="0">
              <a:solidFill>
                <a:srgbClr val="0070C0"/>
              </a:solidFill>
            </a:endParaRPr>
          </a:p>
          <a:p>
            <a:pPr marL="457200" lvl="1" indent="0">
              <a:buNone/>
            </a:pPr>
            <a:r>
              <a:rPr lang="en-US" b="1" dirty="0">
                <a:solidFill>
                  <a:srgbClr val="0070C0"/>
                </a:solidFill>
              </a:rPr>
              <a:t>Acknowledge that anxiety is prevalent in today’s workforce:</a:t>
            </a:r>
            <a:endParaRPr lang="en-US" b="1" dirty="0">
              <a:solidFill>
                <a:srgbClr val="0070C0"/>
              </a:solidFill>
              <a:ea typeface="Calibri"/>
              <a:cs typeface="Calibri"/>
            </a:endParaRPr>
          </a:p>
          <a:p>
            <a:pPr lvl="2"/>
            <a:r>
              <a:rPr lang="en-US" sz="2200" b="1" dirty="0"/>
              <a:t>Increase in anxiety by age between 2010-2020</a:t>
            </a:r>
            <a:r>
              <a:rPr lang="en-US" sz="2200" b="1" dirty="0">
                <a:solidFill>
                  <a:schemeClr val="accent2"/>
                </a:solidFill>
              </a:rPr>
              <a:t>*</a:t>
            </a:r>
            <a:r>
              <a:rPr lang="en-US" sz="2400" b="1" dirty="0"/>
              <a:t>:</a:t>
            </a:r>
          </a:p>
          <a:p>
            <a:pPr lvl="3"/>
            <a:r>
              <a:rPr lang="en-US" sz="2000" b="1" dirty="0"/>
              <a:t>Ages 18-25:  </a:t>
            </a:r>
            <a:r>
              <a:rPr lang="en-US" sz="2000" b="1" dirty="0">
                <a:solidFill>
                  <a:srgbClr val="FF0000"/>
                </a:solidFill>
              </a:rPr>
              <a:t>139%</a:t>
            </a:r>
          </a:p>
          <a:p>
            <a:pPr lvl="3"/>
            <a:r>
              <a:rPr lang="en-US" sz="2000" b="1" dirty="0"/>
              <a:t>Ages 26-34:  </a:t>
            </a:r>
            <a:r>
              <a:rPr lang="en-US" sz="2000" b="1" dirty="0">
                <a:solidFill>
                  <a:srgbClr val="FF0000"/>
                </a:solidFill>
              </a:rPr>
              <a:t>103%</a:t>
            </a:r>
          </a:p>
          <a:p>
            <a:pPr lvl="3"/>
            <a:r>
              <a:rPr lang="en-US" sz="2000" b="1" dirty="0"/>
              <a:t>Ages 35-49:    </a:t>
            </a:r>
            <a:r>
              <a:rPr lang="en-US" sz="2000" b="1" dirty="0">
                <a:solidFill>
                  <a:srgbClr val="FF0000"/>
                </a:solidFill>
              </a:rPr>
              <a:t>52%</a:t>
            </a:r>
          </a:p>
          <a:p>
            <a:pPr lvl="3"/>
            <a:endParaRPr lang="en-US" sz="600" b="1" dirty="0">
              <a:solidFill>
                <a:srgbClr val="FF0000"/>
              </a:solidFill>
              <a:ea typeface="Calibri"/>
              <a:cs typeface="Calibri"/>
            </a:endParaRPr>
          </a:p>
          <a:p>
            <a:pPr marL="457200" lvl="1" indent="0">
              <a:buNone/>
            </a:pPr>
            <a:r>
              <a:rPr lang="en-US" b="1" dirty="0">
                <a:solidFill>
                  <a:srgbClr val="0070C0"/>
                </a:solidFill>
              </a:rPr>
              <a:t>Acknowledge and address the sources:</a:t>
            </a:r>
            <a:endParaRPr lang="en-US" b="1" dirty="0">
              <a:solidFill>
                <a:srgbClr val="0070C0"/>
              </a:solidFill>
              <a:ea typeface="Calibri"/>
              <a:cs typeface="Calibri"/>
            </a:endParaRPr>
          </a:p>
          <a:p>
            <a:pPr lvl="2"/>
            <a:r>
              <a:rPr lang="en-US" sz="2200" b="1" dirty="0"/>
              <a:t>National and world geo/political events</a:t>
            </a:r>
            <a:endParaRPr lang="en-US" sz="2200" b="1">
              <a:ea typeface="Calibri"/>
              <a:cs typeface="Calibri"/>
            </a:endParaRPr>
          </a:p>
          <a:p>
            <a:pPr lvl="2"/>
            <a:r>
              <a:rPr lang="en-US" sz="2200" b="1" dirty="0"/>
              <a:t>Cost of living</a:t>
            </a:r>
            <a:endParaRPr lang="en-US" sz="2200" b="1">
              <a:ea typeface="Calibri"/>
              <a:cs typeface="Calibri"/>
            </a:endParaRPr>
          </a:p>
          <a:p>
            <a:pPr lvl="2"/>
            <a:r>
              <a:rPr lang="en-US" sz="2200" b="1" dirty="0"/>
              <a:t>Systemic racism &amp; oppression of marginalized groups</a:t>
            </a:r>
            <a:endParaRPr lang="en-US" sz="2200" b="1">
              <a:ea typeface="Calibri"/>
              <a:cs typeface="Calibri"/>
            </a:endParaRPr>
          </a:p>
          <a:p>
            <a:pPr lvl="2"/>
            <a:r>
              <a:rPr lang="en-US" sz="2200" b="1" dirty="0"/>
              <a:t>Budget cuts:  Federal, State, County</a:t>
            </a:r>
            <a:endParaRPr lang="en-US" sz="2200" b="1">
              <a:ea typeface="Calibri"/>
              <a:cs typeface="Calibri"/>
            </a:endParaRPr>
          </a:p>
          <a:p>
            <a:pPr marL="914400" lvl="2" indent="0">
              <a:buNone/>
            </a:pPr>
            <a:endParaRPr lang="en-US" sz="2200" b="1" dirty="0"/>
          </a:p>
          <a:p>
            <a:pPr marL="914400" lvl="2" indent="0">
              <a:buClrTx/>
              <a:buNone/>
            </a:pPr>
            <a:r>
              <a:rPr lang="en-US" sz="2200" b="1" dirty="0">
                <a:solidFill>
                  <a:schemeClr val="accent2"/>
                </a:solidFill>
              </a:rPr>
              <a:t>*Source:  </a:t>
            </a:r>
            <a:r>
              <a:rPr lang="en-US" sz="2200" b="1" dirty="0"/>
              <a:t>“The Anxious Generation” by Jonathan Haidt</a:t>
            </a:r>
            <a:endParaRPr lang="en-US" sz="2200" b="1" dirty="0">
              <a:solidFill>
                <a:schemeClr val="tx1"/>
              </a:solidFill>
            </a:endParaRPr>
          </a:p>
          <a:p>
            <a:pPr marL="914400" lvl="2" indent="0">
              <a:buClrTx/>
              <a:buNone/>
            </a:pPr>
            <a:endParaRPr lang="en-US" sz="2200" b="1" dirty="0">
              <a:solidFill>
                <a:schemeClr val="tx1"/>
              </a:solidFill>
            </a:endParaRPr>
          </a:p>
        </p:txBody>
      </p:sp>
      <p:pic>
        <p:nvPicPr>
          <p:cNvPr id="5" name="Picture 4" descr="A person lying on a chair">
            <a:extLst>
              <a:ext uri="{FF2B5EF4-FFF2-40B4-BE49-F238E27FC236}">
                <a16:creationId xmlns:a16="http://schemas.microsoft.com/office/drawing/2014/main" id="{8B803417-F2FD-DAF5-3D1B-049AAD029DFB}"/>
              </a:ext>
            </a:extLst>
          </p:cNvPr>
          <p:cNvPicPr>
            <a:picLocks noChangeAspect="1"/>
          </p:cNvPicPr>
          <p:nvPr/>
        </p:nvPicPr>
        <p:blipFill>
          <a:blip r:embed="rId3"/>
          <a:stretch>
            <a:fillRect/>
          </a:stretch>
        </p:blipFill>
        <p:spPr>
          <a:xfrm>
            <a:off x="7820523" y="1834132"/>
            <a:ext cx="3946097" cy="3894402"/>
          </a:xfrm>
          <a:prstGeom prst="rect">
            <a:avLst/>
          </a:prstGeom>
        </p:spPr>
      </p:pic>
    </p:spTree>
    <p:extLst>
      <p:ext uri="{BB962C8B-B14F-4D97-AF65-F5344CB8AC3E}">
        <p14:creationId xmlns:p14="http://schemas.microsoft.com/office/powerpoint/2010/main" val="109500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80473-EAC1-72C0-91B4-6657C8B35E2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41FFF38-8BF2-7E74-4DD1-44F13DF39DF7}"/>
              </a:ext>
            </a:extLst>
          </p:cNvPr>
          <p:cNvSpPr>
            <a:spLocks noGrp="1"/>
          </p:cNvSpPr>
          <p:nvPr>
            <p:ph type="title"/>
          </p:nvPr>
        </p:nvSpPr>
        <p:spPr>
          <a:xfrm>
            <a:off x="518660" y="134008"/>
            <a:ext cx="9214619" cy="1320800"/>
          </a:xfrm>
        </p:spPr>
        <p:txBody>
          <a:bodyPr>
            <a:normAutofit/>
          </a:bodyPr>
          <a:lstStyle/>
          <a:p>
            <a:r>
              <a:rPr lang="en-US" b="1" dirty="0">
                <a:solidFill>
                  <a:schemeClr val="tx1"/>
                </a:solidFill>
              </a:rPr>
              <a:t>New Narrative:  </a:t>
            </a:r>
            <a:r>
              <a:rPr lang="en-US" b="1" i="1" dirty="0">
                <a:solidFill>
                  <a:srgbClr val="0070C0"/>
                </a:solidFill>
              </a:rPr>
              <a:t>Employee Support</a:t>
            </a:r>
            <a:endParaRPr lang="en-US" sz="4800" b="1" i="1" dirty="0">
              <a:solidFill>
                <a:srgbClr val="0070C0"/>
              </a:solidFill>
            </a:endParaRPr>
          </a:p>
        </p:txBody>
      </p:sp>
      <p:sp>
        <p:nvSpPr>
          <p:cNvPr id="2" name="Content Placeholder 1">
            <a:extLst>
              <a:ext uri="{FF2B5EF4-FFF2-40B4-BE49-F238E27FC236}">
                <a16:creationId xmlns:a16="http://schemas.microsoft.com/office/drawing/2014/main" id="{5325516F-6930-0E8E-5D5F-7DDE1121A29A}"/>
              </a:ext>
            </a:extLst>
          </p:cNvPr>
          <p:cNvSpPr>
            <a:spLocks noGrp="1"/>
          </p:cNvSpPr>
          <p:nvPr>
            <p:ph idx="1"/>
          </p:nvPr>
        </p:nvSpPr>
        <p:spPr>
          <a:xfrm>
            <a:off x="374110" y="1077118"/>
            <a:ext cx="10357620" cy="4133117"/>
          </a:xfrm>
        </p:spPr>
        <p:txBody>
          <a:bodyPr vert="horz" lIns="91440" tIns="45720" rIns="91440" bIns="45720" rtlCol="0" anchor="t">
            <a:noAutofit/>
          </a:bodyPr>
          <a:lstStyle/>
          <a:p>
            <a:pPr marL="457200" lvl="1" indent="0">
              <a:buClrTx/>
              <a:buNone/>
            </a:pPr>
            <a:endParaRPr lang="en-US" sz="2400" b="1" dirty="0">
              <a:solidFill>
                <a:srgbClr val="0070C0"/>
              </a:solidFill>
            </a:endParaRPr>
          </a:p>
          <a:p>
            <a:pPr marL="457200" lvl="1" indent="0">
              <a:buNone/>
            </a:pPr>
            <a:r>
              <a:rPr lang="en-US" sz="3000" b="1" dirty="0">
                <a:solidFill>
                  <a:srgbClr val="0070C0"/>
                </a:solidFill>
              </a:rPr>
              <a:t>Support employee identity, inclusion and social needs</a:t>
            </a:r>
          </a:p>
          <a:p>
            <a:pPr marL="457200" lvl="1" indent="0">
              <a:buNone/>
            </a:pPr>
            <a:endParaRPr lang="en-US" sz="1000" b="1" dirty="0">
              <a:solidFill>
                <a:srgbClr val="0070C0"/>
              </a:solidFill>
            </a:endParaRPr>
          </a:p>
          <a:p>
            <a:pPr lvl="1"/>
            <a:r>
              <a:rPr lang="en-US" b="1" dirty="0">
                <a:solidFill>
                  <a:schemeClr val="tx1"/>
                </a:solidFill>
              </a:rPr>
              <a:t>New Narrative </a:t>
            </a:r>
            <a:r>
              <a:rPr lang="en-US" b="1" i="1" dirty="0">
                <a:solidFill>
                  <a:srgbClr val="0070C0"/>
                </a:solidFill>
              </a:rPr>
              <a:t>Affinity Groups</a:t>
            </a:r>
            <a:r>
              <a:rPr lang="en-US" b="1" dirty="0">
                <a:solidFill>
                  <a:schemeClr val="tx1"/>
                </a:solidFill>
              </a:rPr>
              <a:t>:</a:t>
            </a:r>
          </a:p>
          <a:p>
            <a:pPr lvl="2"/>
            <a:r>
              <a:rPr lang="en-US" sz="2200" dirty="0"/>
              <a:t>LGBTQIA+ = 27%</a:t>
            </a:r>
            <a:endParaRPr lang="en-US" sz="2200" dirty="0">
              <a:ea typeface="Calibri"/>
              <a:cs typeface="Calibri"/>
            </a:endParaRPr>
          </a:p>
          <a:p>
            <a:pPr lvl="2"/>
            <a:r>
              <a:rPr lang="en-US" sz="2200" dirty="0"/>
              <a:t>BIPOC  = 44%</a:t>
            </a:r>
            <a:endParaRPr lang="en-US" sz="2200" dirty="0">
              <a:ea typeface="Calibri"/>
              <a:cs typeface="Calibri"/>
            </a:endParaRPr>
          </a:p>
          <a:p>
            <a:pPr lvl="2"/>
            <a:r>
              <a:rPr lang="en-US" sz="2200" dirty="0"/>
              <a:t>Lived Experience = 40%</a:t>
            </a:r>
            <a:endParaRPr lang="en-US" sz="2200" dirty="0">
              <a:solidFill>
                <a:schemeClr val="tx1"/>
              </a:solidFill>
              <a:ea typeface="Calibri" panose="020F0502020204030204"/>
              <a:cs typeface="Calibri" panose="020F0502020204030204"/>
            </a:endParaRPr>
          </a:p>
          <a:p>
            <a:pPr lvl="2"/>
            <a:endParaRPr lang="en-US" sz="600" dirty="0">
              <a:ea typeface="Calibri"/>
              <a:cs typeface="Calibri"/>
            </a:endParaRPr>
          </a:p>
          <a:p>
            <a:pPr lvl="1"/>
            <a:r>
              <a:rPr lang="en-US" b="1" dirty="0">
                <a:solidFill>
                  <a:schemeClr val="tx1"/>
                </a:solidFill>
              </a:rPr>
              <a:t>Equity-in-Action (EIA) Committee</a:t>
            </a:r>
          </a:p>
          <a:p>
            <a:pPr lvl="1"/>
            <a:endParaRPr lang="en-US" sz="600" b="1" dirty="0">
              <a:ea typeface="Calibri"/>
              <a:cs typeface="Calibri"/>
            </a:endParaRPr>
          </a:p>
          <a:p>
            <a:pPr lvl="1"/>
            <a:r>
              <a:rPr lang="en-US" b="1" dirty="0"/>
              <a:t>Consultants for training re: equity issues</a:t>
            </a:r>
            <a:endParaRPr lang="en-US" b="1" dirty="0">
              <a:solidFill>
                <a:schemeClr val="tx1"/>
              </a:solidFill>
            </a:endParaRPr>
          </a:p>
          <a:p>
            <a:pPr lvl="1"/>
            <a:endParaRPr lang="en-US" sz="600" b="1" dirty="0">
              <a:ea typeface="Calibri"/>
              <a:cs typeface="Calibri"/>
            </a:endParaRPr>
          </a:p>
          <a:p>
            <a:pPr lvl="1"/>
            <a:r>
              <a:rPr lang="en-US" b="1" dirty="0">
                <a:solidFill>
                  <a:schemeClr val="tx1"/>
                </a:solidFill>
              </a:rPr>
              <a:t>Executive </a:t>
            </a:r>
            <a:r>
              <a:rPr lang="en-US" b="1" i="1" dirty="0">
                <a:solidFill>
                  <a:srgbClr val="0070C0"/>
                </a:solidFill>
              </a:rPr>
              <a:t>listening sessions </a:t>
            </a:r>
            <a:r>
              <a:rPr lang="en-US" b="1" dirty="0">
                <a:solidFill>
                  <a:schemeClr val="tx1"/>
                </a:solidFill>
              </a:rPr>
              <a:t>with Affinity groups and EIA Committee</a:t>
            </a:r>
          </a:p>
          <a:p>
            <a:pPr lvl="1"/>
            <a:endParaRPr lang="en-US" sz="600" b="1" dirty="0">
              <a:ea typeface="Calibri"/>
              <a:cs typeface="Calibri"/>
            </a:endParaRPr>
          </a:p>
          <a:p>
            <a:pPr lvl="1"/>
            <a:r>
              <a:rPr lang="en-US" b="1" dirty="0"/>
              <a:t>Include middle management in </a:t>
            </a:r>
            <a:r>
              <a:rPr lang="en-US" b="1" i="1" dirty="0">
                <a:solidFill>
                  <a:srgbClr val="0070C0"/>
                </a:solidFill>
              </a:rPr>
              <a:t>strategic planning</a:t>
            </a:r>
          </a:p>
          <a:p>
            <a:pPr lvl="1"/>
            <a:endParaRPr lang="en-US" sz="600" b="1" i="1" dirty="0">
              <a:solidFill>
                <a:srgbClr val="0070C0"/>
              </a:solidFill>
              <a:ea typeface="Calibri"/>
              <a:cs typeface="Calibri"/>
            </a:endParaRPr>
          </a:p>
          <a:p>
            <a:pPr lvl="1"/>
            <a:r>
              <a:rPr lang="en-US" b="1" dirty="0">
                <a:solidFill>
                  <a:schemeClr val="tx1"/>
                </a:solidFill>
              </a:rPr>
              <a:t>Company events that are just about </a:t>
            </a:r>
            <a:r>
              <a:rPr lang="en-US" b="1" i="1" dirty="0">
                <a:solidFill>
                  <a:srgbClr val="0070C0"/>
                </a:solidFill>
              </a:rPr>
              <a:t>fun!</a:t>
            </a:r>
          </a:p>
        </p:txBody>
      </p:sp>
      <p:pic>
        <p:nvPicPr>
          <p:cNvPr id="7" name="Picture 6" descr="A dog with its mouth open">
            <a:extLst>
              <a:ext uri="{FF2B5EF4-FFF2-40B4-BE49-F238E27FC236}">
                <a16:creationId xmlns:a16="http://schemas.microsoft.com/office/drawing/2014/main" id="{822BA598-CF68-4E27-05DC-8B8295AA5AEB}"/>
              </a:ext>
            </a:extLst>
          </p:cNvPr>
          <p:cNvPicPr>
            <a:picLocks noChangeAspect="1"/>
          </p:cNvPicPr>
          <p:nvPr/>
        </p:nvPicPr>
        <p:blipFill>
          <a:blip r:embed="rId3"/>
          <a:stretch>
            <a:fillRect/>
          </a:stretch>
        </p:blipFill>
        <p:spPr>
          <a:xfrm>
            <a:off x="8453428" y="2144890"/>
            <a:ext cx="3194871" cy="2282051"/>
          </a:xfrm>
          <a:prstGeom prst="rect">
            <a:avLst/>
          </a:prstGeom>
        </p:spPr>
      </p:pic>
    </p:spTree>
    <p:extLst>
      <p:ext uri="{BB962C8B-B14F-4D97-AF65-F5344CB8AC3E}">
        <p14:creationId xmlns:p14="http://schemas.microsoft.com/office/powerpoint/2010/main" val="1678141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B5163-FB2F-510C-61F6-C08B8C9B8C1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5D9B2C1-5875-FA17-AF8E-DC348446460A}"/>
              </a:ext>
            </a:extLst>
          </p:cNvPr>
          <p:cNvSpPr>
            <a:spLocks noGrp="1"/>
          </p:cNvSpPr>
          <p:nvPr>
            <p:ph type="title"/>
          </p:nvPr>
        </p:nvSpPr>
        <p:spPr>
          <a:xfrm>
            <a:off x="386580" y="327048"/>
            <a:ext cx="9214619" cy="1320800"/>
          </a:xfrm>
        </p:spPr>
        <p:txBody>
          <a:bodyPr>
            <a:normAutofit fontScale="90000"/>
          </a:bodyPr>
          <a:lstStyle/>
          <a:p>
            <a:r>
              <a:rPr lang="en-US" b="1" dirty="0">
                <a:solidFill>
                  <a:schemeClr val="tx1"/>
                </a:solidFill>
              </a:rPr>
              <a:t>New Narrative:  </a:t>
            </a:r>
            <a:r>
              <a:rPr lang="en-US" b="1" i="1" dirty="0">
                <a:solidFill>
                  <a:srgbClr val="0070C0"/>
                </a:solidFill>
              </a:rPr>
              <a:t>Communication</a:t>
            </a:r>
            <a:br>
              <a:rPr lang="en-US" b="1" i="1" dirty="0">
                <a:solidFill>
                  <a:srgbClr val="0070C0"/>
                </a:solidFill>
              </a:rPr>
            </a:br>
            <a:endParaRPr lang="en-US" sz="4800" b="1" i="1" dirty="0">
              <a:solidFill>
                <a:srgbClr val="0070C0"/>
              </a:solidFill>
            </a:endParaRPr>
          </a:p>
        </p:txBody>
      </p:sp>
      <p:sp>
        <p:nvSpPr>
          <p:cNvPr id="2" name="Content Placeholder 1">
            <a:extLst>
              <a:ext uri="{FF2B5EF4-FFF2-40B4-BE49-F238E27FC236}">
                <a16:creationId xmlns:a16="http://schemas.microsoft.com/office/drawing/2014/main" id="{498C23F6-EBD8-28CC-B1F2-20A227B80716}"/>
              </a:ext>
            </a:extLst>
          </p:cNvPr>
          <p:cNvSpPr>
            <a:spLocks noGrp="1"/>
          </p:cNvSpPr>
          <p:nvPr>
            <p:ph idx="1"/>
          </p:nvPr>
        </p:nvSpPr>
        <p:spPr>
          <a:xfrm>
            <a:off x="386580" y="1219360"/>
            <a:ext cx="10357620" cy="4133117"/>
          </a:xfrm>
        </p:spPr>
        <p:txBody>
          <a:bodyPr vert="horz" lIns="91440" tIns="45720" rIns="91440" bIns="45720" rtlCol="0" anchor="t">
            <a:noAutofit/>
          </a:bodyPr>
          <a:lstStyle/>
          <a:p>
            <a:pPr lvl="1"/>
            <a:r>
              <a:rPr lang="en-US" sz="3000" b="1" dirty="0">
                <a:solidFill>
                  <a:srgbClr val="0070C0"/>
                </a:solidFill>
              </a:rPr>
              <a:t>Significant increase in communications from Leadership</a:t>
            </a:r>
            <a:endParaRPr lang="en-US" sz="3000" b="1" dirty="0">
              <a:solidFill>
                <a:srgbClr val="0070C0"/>
              </a:solidFill>
              <a:ea typeface="Calibri"/>
              <a:cs typeface="Calibri"/>
            </a:endParaRPr>
          </a:p>
          <a:p>
            <a:pPr lvl="1"/>
            <a:r>
              <a:rPr lang="en-US" sz="3000" b="1" dirty="0">
                <a:solidFill>
                  <a:srgbClr val="0070C0"/>
                </a:solidFill>
              </a:rPr>
              <a:t>Multiple modes of communication &amp; Repeat! Repeat!</a:t>
            </a:r>
          </a:p>
          <a:p>
            <a:pPr lvl="1"/>
            <a:r>
              <a:rPr lang="en-US" sz="3000" b="1" dirty="0">
                <a:solidFill>
                  <a:srgbClr val="0070C0"/>
                </a:solidFill>
              </a:rPr>
              <a:t>Tackle the “hard” subjects; transparency = trust</a:t>
            </a:r>
          </a:p>
          <a:p>
            <a:pPr lvl="1"/>
            <a:r>
              <a:rPr lang="en-US" sz="3000" b="1" dirty="0">
                <a:solidFill>
                  <a:srgbClr val="0070C0"/>
                </a:solidFill>
              </a:rPr>
              <a:t>Include celebratory, inspirational, and fun elements</a:t>
            </a:r>
          </a:p>
        </p:txBody>
      </p:sp>
      <p:pic>
        <p:nvPicPr>
          <p:cNvPr id="5" name="Picture 4" descr="A monkey in water holding a phone&#10;&#10;AI-generated content may be incorrect.">
            <a:extLst>
              <a:ext uri="{FF2B5EF4-FFF2-40B4-BE49-F238E27FC236}">
                <a16:creationId xmlns:a16="http://schemas.microsoft.com/office/drawing/2014/main" id="{D3299609-ADE3-4397-B317-C7805FB5090E}"/>
              </a:ext>
            </a:extLst>
          </p:cNvPr>
          <p:cNvPicPr>
            <a:picLocks noChangeAspect="1"/>
          </p:cNvPicPr>
          <p:nvPr/>
        </p:nvPicPr>
        <p:blipFill>
          <a:blip r:embed="rId3"/>
          <a:stretch>
            <a:fillRect/>
          </a:stretch>
        </p:blipFill>
        <p:spPr>
          <a:xfrm>
            <a:off x="3184140" y="3429000"/>
            <a:ext cx="4762500" cy="3181350"/>
          </a:xfrm>
          <a:prstGeom prst="rect">
            <a:avLst/>
          </a:prstGeom>
        </p:spPr>
      </p:pic>
    </p:spTree>
    <p:extLst>
      <p:ext uri="{BB962C8B-B14F-4D97-AF65-F5344CB8AC3E}">
        <p14:creationId xmlns:p14="http://schemas.microsoft.com/office/powerpoint/2010/main" val="299469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09DFF-E4C5-C0B9-1D1D-6227EBB85D3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75D32D6-D63A-DFDC-9805-3BF7F1E9636F}"/>
              </a:ext>
            </a:extLst>
          </p:cNvPr>
          <p:cNvSpPr>
            <a:spLocks noGrp="1"/>
          </p:cNvSpPr>
          <p:nvPr>
            <p:ph type="title"/>
          </p:nvPr>
        </p:nvSpPr>
        <p:spPr>
          <a:xfrm>
            <a:off x="386580" y="327048"/>
            <a:ext cx="10352915" cy="1320800"/>
          </a:xfrm>
        </p:spPr>
        <p:txBody>
          <a:bodyPr>
            <a:normAutofit fontScale="90000"/>
          </a:bodyPr>
          <a:lstStyle/>
          <a:p>
            <a:r>
              <a:rPr lang="en-US" b="1" dirty="0">
                <a:solidFill>
                  <a:schemeClr val="tx1"/>
                </a:solidFill>
              </a:rPr>
              <a:t>New Narrative:  </a:t>
            </a:r>
            <a:r>
              <a:rPr lang="en-US" b="1" i="1" dirty="0">
                <a:solidFill>
                  <a:srgbClr val="0070C0"/>
                </a:solidFill>
              </a:rPr>
              <a:t>Communication - EXAMPLES</a:t>
            </a:r>
            <a:br>
              <a:rPr lang="en-US" b="1" i="1" dirty="0">
                <a:solidFill>
                  <a:srgbClr val="0070C0"/>
                </a:solidFill>
              </a:rPr>
            </a:br>
            <a:endParaRPr lang="en-US" sz="4800" b="1" i="1" dirty="0">
              <a:solidFill>
                <a:srgbClr val="0070C0"/>
              </a:solidFill>
            </a:endParaRPr>
          </a:p>
        </p:txBody>
      </p:sp>
      <p:sp>
        <p:nvSpPr>
          <p:cNvPr id="2" name="Content Placeholder 1">
            <a:extLst>
              <a:ext uri="{FF2B5EF4-FFF2-40B4-BE49-F238E27FC236}">
                <a16:creationId xmlns:a16="http://schemas.microsoft.com/office/drawing/2014/main" id="{31AD812B-D2B7-298F-B6F5-BA784A341EB4}"/>
              </a:ext>
            </a:extLst>
          </p:cNvPr>
          <p:cNvSpPr>
            <a:spLocks noGrp="1"/>
          </p:cNvSpPr>
          <p:nvPr>
            <p:ph idx="1"/>
          </p:nvPr>
        </p:nvSpPr>
        <p:spPr>
          <a:xfrm>
            <a:off x="386580" y="1219360"/>
            <a:ext cx="10357620" cy="4133117"/>
          </a:xfrm>
        </p:spPr>
        <p:txBody>
          <a:bodyPr>
            <a:noAutofit/>
          </a:bodyPr>
          <a:lstStyle/>
          <a:p>
            <a:pPr lvl="1"/>
            <a:endParaRPr lang="en-US" sz="1000" b="1" dirty="0">
              <a:solidFill>
                <a:srgbClr val="0070C0"/>
              </a:solidFill>
            </a:endParaRPr>
          </a:p>
          <a:p>
            <a:pPr lvl="1"/>
            <a:r>
              <a:rPr lang="en-US" b="1" dirty="0">
                <a:solidFill>
                  <a:schemeClr val="tx1"/>
                </a:solidFill>
              </a:rPr>
              <a:t>All-Team meeting every quarter</a:t>
            </a:r>
            <a:r>
              <a:rPr lang="en-US" b="1" dirty="0"/>
              <a:t> (virtual)</a:t>
            </a:r>
            <a:endParaRPr lang="en-US" b="1" dirty="0">
              <a:solidFill>
                <a:schemeClr val="tx1"/>
              </a:solidFill>
            </a:endParaRPr>
          </a:p>
          <a:p>
            <a:pPr lvl="3"/>
            <a:r>
              <a:rPr lang="en-US" sz="2000" dirty="0">
                <a:solidFill>
                  <a:schemeClr val="tx1"/>
                </a:solidFill>
              </a:rPr>
              <a:t>Strategic initiatives</a:t>
            </a:r>
          </a:p>
          <a:p>
            <a:pPr lvl="3">
              <a:buClrTx/>
            </a:pPr>
            <a:r>
              <a:rPr lang="en-US" sz="2000" dirty="0"/>
              <a:t>Financials</a:t>
            </a:r>
            <a:endParaRPr lang="en-US" sz="2000" dirty="0">
              <a:solidFill>
                <a:schemeClr val="tx1"/>
              </a:solidFill>
            </a:endParaRPr>
          </a:p>
          <a:p>
            <a:pPr lvl="3">
              <a:buClrTx/>
            </a:pPr>
            <a:r>
              <a:rPr lang="en-US" sz="2000" dirty="0">
                <a:solidFill>
                  <a:schemeClr val="tx1"/>
                </a:solidFill>
              </a:rPr>
              <a:t>Address team anxieties – </a:t>
            </a:r>
            <a:r>
              <a:rPr lang="en-US" sz="2000" i="1" dirty="0">
                <a:solidFill>
                  <a:schemeClr val="tx1"/>
                </a:solidFill>
              </a:rPr>
              <a:t>very important</a:t>
            </a:r>
          </a:p>
          <a:p>
            <a:pPr lvl="3">
              <a:buClrTx/>
            </a:pPr>
            <a:r>
              <a:rPr lang="en-US" sz="2000" dirty="0">
                <a:solidFill>
                  <a:schemeClr val="tx1"/>
                </a:solidFill>
              </a:rPr>
              <a:t>Specific program highlights</a:t>
            </a:r>
          </a:p>
          <a:p>
            <a:pPr lvl="3">
              <a:buClrTx/>
            </a:pPr>
            <a:r>
              <a:rPr lang="en-US" sz="2000" dirty="0">
                <a:solidFill>
                  <a:schemeClr val="tx1"/>
                </a:solidFill>
              </a:rPr>
              <a:t>Gratitude; Shout-Outs</a:t>
            </a:r>
          </a:p>
          <a:p>
            <a:pPr lvl="3">
              <a:buClrTx/>
            </a:pPr>
            <a:r>
              <a:rPr lang="en-US" sz="2000" dirty="0"/>
              <a:t>Q&amp;A – </a:t>
            </a:r>
            <a:r>
              <a:rPr lang="en-US" sz="2000" i="1" dirty="0"/>
              <a:t>“ASK ANYTHING!”</a:t>
            </a:r>
          </a:p>
          <a:p>
            <a:pPr marL="1371600" lvl="3" indent="0">
              <a:buClrTx/>
              <a:buNone/>
            </a:pPr>
            <a:endParaRPr lang="en-US" sz="2000" i="1" dirty="0"/>
          </a:p>
          <a:p>
            <a:pPr lvl="1"/>
            <a:r>
              <a:rPr lang="en-US" b="1" dirty="0"/>
              <a:t>All-Leadership meeting every quarter (in-person) </a:t>
            </a:r>
          </a:p>
          <a:p>
            <a:pPr lvl="3"/>
            <a:r>
              <a:rPr lang="en-US" sz="2000" dirty="0"/>
              <a:t>Strategic initiatives</a:t>
            </a:r>
          </a:p>
          <a:p>
            <a:pPr lvl="3">
              <a:buClrTx/>
            </a:pPr>
            <a:r>
              <a:rPr lang="en-US" sz="2000" dirty="0"/>
              <a:t>Financials</a:t>
            </a:r>
          </a:p>
          <a:p>
            <a:pPr lvl="3">
              <a:buClrTx/>
            </a:pPr>
            <a:r>
              <a:rPr lang="en-US" sz="2000" dirty="0"/>
              <a:t>Specific program highlights</a:t>
            </a:r>
          </a:p>
          <a:p>
            <a:pPr lvl="3">
              <a:buClrTx/>
            </a:pPr>
            <a:r>
              <a:rPr lang="en-US" sz="2000" dirty="0"/>
              <a:t>Group bonding activities with elements of fun</a:t>
            </a:r>
          </a:p>
          <a:p>
            <a:pPr lvl="3">
              <a:buClrTx/>
            </a:pPr>
            <a:r>
              <a:rPr lang="en-US" sz="2000" dirty="0"/>
              <a:t>Expressions of gratitude</a:t>
            </a:r>
          </a:p>
          <a:p>
            <a:pPr lvl="2"/>
            <a:endParaRPr lang="en-US" sz="2200" i="1" dirty="0">
              <a:solidFill>
                <a:schemeClr val="tx1"/>
              </a:solidFill>
            </a:endParaRPr>
          </a:p>
          <a:p>
            <a:pPr marL="1371600" lvl="3" indent="0">
              <a:buClrTx/>
              <a:buNone/>
            </a:pPr>
            <a:endParaRPr lang="en-US" sz="1000" b="1" dirty="0">
              <a:solidFill>
                <a:schemeClr val="tx1"/>
              </a:solidFill>
            </a:endParaRPr>
          </a:p>
        </p:txBody>
      </p:sp>
      <p:pic>
        <p:nvPicPr>
          <p:cNvPr id="8" name="Picture 7" descr="A person with curly hair and a yellow hat&#10;&#10;AI-generated content may be incorrect.">
            <a:extLst>
              <a:ext uri="{FF2B5EF4-FFF2-40B4-BE49-F238E27FC236}">
                <a16:creationId xmlns:a16="http://schemas.microsoft.com/office/drawing/2014/main" id="{0F4242FD-FD00-4021-9037-4F3A4BC7DD80}"/>
              </a:ext>
            </a:extLst>
          </p:cNvPr>
          <p:cNvPicPr>
            <a:picLocks noChangeAspect="1"/>
          </p:cNvPicPr>
          <p:nvPr/>
        </p:nvPicPr>
        <p:blipFill>
          <a:blip r:embed="rId3"/>
          <a:stretch>
            <a:fillRect/>
          </a:stretch>
        </p:blipFill>
        <p:spPr>
          <a:xfrm>
            <a:off x="7583804" y="1647848"/>
            <a:ext cx="4034790" cy="4034790"/>
          </a:xfrm>
          <a:prstGeom prst="rect">
            <a:avLst/>
          </a:prstGeom>
        </p:spPr>
      </p:pic>
    </p:spTree>
    <p:extLst>
      <p:ext uri="{BB962C8B-B14F-4D97-AF65-F5344CB8AC3E}">
        <p14:creationId xmlns:p14="http://schemas.microsoft.com/office/powerpoint/2010/main" val="1313281140"/>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E1EB97B9F69D488AF38371983CB60A" ma:contentTypeVersion="2" ma:contentTypeDescription="Create a new document." ma:contentTypeScope="" ma:versionID="8e04abcb28cf5030d1b13a5ead415122">
  <xsd:schema xmlns:xsd="http://www.w3.org/2001/XMLSchema" xmlns:xs="http://www.w3.org/2001/XMLSchema" xmlns:p="http://schemas.microsoft.com/office/2006/metadata/properties" xmlns:ns1="http://schemas.microsoft.com/sharepoint/v3" xmlns:ns2="08d71340-58a7-491d-8444-bb3b1cdcb25d" targetNamespace="http://schemas.microsoft.com/office/2006/metadata/properties" ma:root="true" ma:fieldsID="f971345639495007fffcfbf847f9847b" ns1:_="" ns2:_="">
    <xsd:import namespace="http://schemas.microsoft.com/sharepoint/v3"/>
    <xsd:import namespace="08d71340-58a7-491d-8444-bb3b1cdcb25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d71340-58a7-491d-8444-bb3b1cdcb25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43A5267-F401-4493-A42A-A464074EB9FA}"/>
</file>

<file path=customXml/itemProps2.xml><?xml version="1.0" encoding="utf-8"?>
<ds:datastoreItem xmlns:ds="http://schemas.openxmlformats.org/officeDocument/2006/customXml" ds:itemID="{00F7FE83-967E-4BEE-BE57-8D2E9CE9104F}"/>
</file>

<file path=customXml/itemProps3.xml><?xml version="1.0" encoding="utf-8"?>
<ds:datastoreItem xmlns:ds="http://schemas.openxmlformats.org/officeDocument/2006/customXml" ds:itemID="{1DD35566-95B2-491D-AE24-58132608D844}"/>
</file>

<file path=docProps/app.xml><?xml version="1.0" encoding="utf-8"?>
<Properties xmlns="http://schemas.openxmlformats.org/officeDocument/2006/extended-properties" xmlns:vt="http://schemas.openxmlformats.org/officeDocument/2006/docPropsVTypes">
  <Template>Office 2013 - 2022 Theme</Template>
  <TotalTime>3272</TotalTime>
  <Words>2187</Words>
  <Application>Microsoft Office PowerPoint</Application>
  <PresentationFormat>Widescreen</PresentationFormat>
  <Paragraphs>270</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2013 - 2022 Theme</vt:lpstr>
      <vt:lpstr>New Narrative Successful Personnel Strategies BHTC Council Meeting 10.9.25 </vt:lpstr>
      <vt:lpstr>New Narrative:  Introduction </vt:lpstr>
      <vt:lpstr>New Narrative:  By the Numbers</vt:lpstr>
      <vt:lpstr>New Narrative:  Cultural Transformation</vt:lpstr>
      <vt:lpstr>New Narrative:  Success Strategies </vt:lpstr>
      <vt:lpstr>New Narrative:  Employee Support</vt:lpstr>
      <vt:lpstr>New Narrative:  Employee Support</vt:lpstr>
      <vt:lpstr>New Narrative:  Communication </vt:lpstr>
      <vt:lpstr>New Narrative:  Communication - EXAMPLES </vt:lpstr>
      <vt:lpstr>New Narrative:  Communication – EXAMPLES  </vt:lpstr>
      <vt:lpstr>New Narrative:  Feedback !! </vt:lpstr>
      <vt:lpstr>New Narrative:  Feedback - EXAMPLES </vt:lpstr>
      <vt:lpstr>New Narrative:  Feedback - EXAMPLES </vt:lpstr>
      <vt:lpstr>New Narrative:  Reducing Administrative Burden </vt:lpstr>
      <vt:lpstr>New Narrative:  Team Culture Investments </vt:lpstr>
      <vt:lpstr>New Narrative:  Team Culture Investments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Luke-Dorf</dc:title>
  <dc:creator>Julie Ibrahim</dc:creator>
  <cp:lastModifiedBy>Julie Ibrahim</cp:lastModifiedBy>
  <cp:revision>760</cp:revision>
  <cp:lastPrinted>2021-12-01T01:09:40Z</cp:lastPrinted>
  <dcterms:created xsi:type="dcterms:W3CDTF">2016-05-08T21:41:59Z</dcterms:created>
  <dcterms:modified xsi:type="dcterms:W3CDTF">2025-10-09T16:27:41Z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0x01010041E1EB97B9F69D488AF38371983CB60A</vt:lpwstr>
  </property>
</Properties>
</file>