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65" r:id="rId6"/>
    <p:sldId id="278" r:id="rId7"/>
    <p:sldId id="279" r:id="rId8"/>
    <p:sldId id="280" r:id="rId9"/>
    <p:sldId id="283" r:id="rId10"/>
    <p:sldId id="269" r:id="rId11"/>
    <p:sldId id="267" r:id="rId12"/>
    <p:sldId id="284" r:id="rId13"/>
    <p:sldId id="266" r:id="rId14"/>
    <p:sldId id="260" r:id="rId15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21" roundtripDataSignature="AMtx7mhE8tnU06vlh7gSJj/xlIw1BTE5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5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636DFF-5040-488B-1CDA-99625D86EE04}" v="222" dt="2025-09-23T22:12:48.3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99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CADC: Education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484400341278564"/>
          <c:y val="0.32045300498612828"/>
          <c:w val="0.68270400316765012"/>
          <c:h val="0.518409158889276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HS/GED</c:v>
                </c:pt>
                <c:pt idx="1">
                  <c:v>Associates</c:v>
                </c:pt>
                <c:pt idx="2">
                  <c:v>Bachelors</c:v>
                </c:pt>
                <c:pt idx="3">
                  <c:v>Masters</c:v>
                </c:pt>
                <c:pt idx="4">
                  <c:v>Doctorate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0.26829999999999998</c:v>
                </c:pt>
                <c:pt idx="1">
                  <c:v>0.17</c:v>
                </c:pt>
                <c:pt idx="2">
                  <c:v>0.21560000000000001</c:v>
                </c:pt>
                <c:pt idx="3">
                  <c:v>0.33040000000000003</c:v>
                </c:pt>
                <c:pt idx="4">
                  <c:v>1.5699999999999999E-2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32-41E3-B71D-1B326D724C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315538223"/>
        <c:axId val="1315533423"/>
      </c:barChart>
      <c:catAx>
        <c:axId val="13155382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33423"/>
        <c:crosses val="autoZero"/>
        <c:auto val="1"/>
        <c:lblAlgn val="ctr"/>
        <c:lblOffset val="100"/>
        <c:noMultiLvlLbl val="0"/>
      </c:catAx>
      <c:valAx>
        <c:axId val="13155334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382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CADC: Race/Ethnicity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7832365858986958"/>
          <c:y val="0.16924370585810711"/>
          <c:w val="0.45505965077196942"/>
          <c:h val="0.72546184673766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QMHP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Middle Eastern/North African</c:v>
                </c:pt>
                <c:pt idx="1">
                  <c:v>Native Hawaiian/Pacific Islander</c:v>
                </c:pt>
                <c:pt idx="2">
                  <c:v>American Indian/Alaskan Native</c:v>
                </c:pt>
                <c:pt idx="3">
                  <c:v>Other</c:v>
                </c:pt>
                <c:pt idx="4">
                  <c:v>Asian</c:v>
                </c:pt>
                <c:pt idx="5">
                  <c:v>Black/African American</c:v>
                </c:pt>
                <c:pt idx="6">
                  <c:v>Hispanic/Latinx</c:v>
                </c:pt>
                <c:pt idx="7">
                  <c:v>Multiracial</c:v>
                </c:pt>
                <c:pt idx="8">
                  <c:v>White (non-Hispanic)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4.8999999999999998E-3</c:v>
                </c:pt>
                <c:pt idx="1">
                  <c:v>3.0000000000000001E-3</c:v>
                </c:pt>
                <c:pt idx="2">
                  <c:v>2.5999999999999999E-2</c:v>
                </c:pt>
                <c:pt idx="3">
                  <c:v>1.2699999999999999E-2</c:v>
                </c:pt>
                <c:pt idx="4">
                  <c:v>1.41E-2</c:v>
                </c:pt>
                <c:pt idx="5">
                  <c:v>5.74E-2</c:v>
                </c:pt>
                <c:pt idx="6">
                  <c:v>7.7899999999999997E-2</c:v>
                </c:pt>
                <c:pt idx="7">
                  <c:v>0.1114</c:v>
                </c:pt>
                <c:pt idx="8">
                  <c:v>0.69630000000000003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66-4A29-828D-F0D29D7D5E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315547823"/>
        <c:axId val="1315548303"/>
      </c:barChart>
      <c:catAx>
        <c:axId val="13155478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48303"/>
        <c:crosses val="autoZero"/>
        <c:auto val="1"/>
        <c:lblAlgn val="ctr"/>
        <c:lblOffset val="100"/>
        <c:noMultiLvlLbl val="0"/>
      </c:catAx>
      <c:valAx>
        <c:axId val="131554830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47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Dual</a:t>
            </a:r>
            <a:r>
              <a:rPr lang="en-US" baseline="0"/>
              <a:t> Credentials: MHACBO CADCs with a Mental Health Credential (Certification or License)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102853142208375"/>
          <c:y val="0.18895838021197384"/>
          <c:w val="0.77680136337124528"/>
          <c:h val="0.670304024496937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CADCs with additional mental health credential</c:v>
                </c:pt>
              </c:strCache>
            </c:strRef>
          </c:cat>
          <c:val>
            <c:numRef>
              <c:f>Sheet1!$B$2</c:f>
              <c:numCache>
                <c:formatCode>0.0%</c:formatCode>
                <c:ptCount val="1"/>
                <c:pt idx="0">
                  <c:v>0.46899999999999997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F8-4DAE-B58B-C0A573D69B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347719023"/>
        <c:axId val="1347723343"/>
      </c:barChart>
      <c:catAx>
        <c:axId val="13477190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7723343"/>
        <c:crosses val="autoZero"/>
        <c:auto val="1"/>
        <c:lblAlgn val="ctr"/>
        <c:lblOffset val="100"/>
        <c:noMultiLvlLbl val="0"/>
      </c:catAx>
      <c:valAx>
        <c:axId val="1347723343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7719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Co-credentialed: Licensed or Certified Mental Health Professionals with a MHACBO CADC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205953256039119"/>
          <c:y val="0.15475127290024457"/>
          <c:w val="0.72835434867693749"/>
          <c:h val="0.670304024496937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100000"/>
                    <a:shade val="100000"/>
                    <a:satMod val="130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Pscyhologists</c:v>
                </c:pt>
                <c:pt idx="1">
                  <c:v>Marriage &amp; Family</c:v>
                </c:pt>
                <c:pt idx="2">
                  <c:v>Social Workers</c:v>
                </c:pt>
                <c:pt idx="3">
                  <c:v>Professional Counselors</c:v>
                </c:pt>
                <c:pt idx="4">
                  <c:v>Certified QMHPs</c:v>
                </c:pt>
                <c:pt idx="5">
                  <c:v>Certified QMHAs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1E-3</c:v>
                </c:pt>
                <c:pt idx="1">
                  <c:v>2.5999999999999999E-2</c:v>
                </c:pt>
                <c:pt idx="2">
                  <c:v>6.6000000000000003E-2</c:v>
                </c:pt>
                <c:pt idx="3">
                  <c:v>7.0000000000000007E-2</c:v>
                </c:pt>
                <c:pt idx="4">
                  <c:v>0.20399999999999999</c:v>
                </c:pt>
                <c:pt idx="5">
                  <c:v>0.249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F2-4F55-A1BB-CFA5E36E1C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347719023"/>
        <c:axId val="1347723343"/>
      </c:barChart>
      <c:catAx>
        <c:axId val="13477190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7723343"/>
        <c:crosses val="autoZero"/>
        <c:auto val="1"/>
        <c:lblAlgn val="ctr"/>
        <c:lblOffset val="100"/>
        <c:noMultiLvlLbl val="0"/>
      </c:catAx>
      <c:valAx>
        <c:axId val="1347723343"/>
        <c:scaling>
          <c:orientation val="minMax"/>
          <c:max val="0.4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7719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CGAC: Education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515742157533333"/>
          <c:y val="0.32045300498612828"/>
          <c:w val="0.6505269150604559"/>
          <c:h val="0.518409158889276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HS/GED</c:v>
                </c:pt>
                <c:pt idx="1">
                  <c:v>Associates</c:v>
                </c:pt>
                <c:pt idx="2">
                  <c:v>Bachelors</c:v>
                </c:pt>
                <c:pt idx="3">
                  <c:v>Masters</c:v>
                </c:pt>
                <c:pt idx="4">
                  <c:v>Doctorate</c:v>
                </c:pt>
              </c:strCache>
            </c:strRef>
          </c:cat>
          <c:val>
            <c:numRef>
              <c:f>Sheet1!$B$2:$B$6</c:f>
              <c:numCache>
                <c:formatCode>0.00%</c:formatCode>
                <c:ptCount val="5"/>
                <c:pt idx="0">
                  <c:v>0.2329</c:v>
                </c:pt>
                <c:pt idx="1">
                  <c:v>0.18490000000000001</c:v>
                </c:pt>
                <c:pt idx="2">
                  <c:v>0.22950000000000001</c:v>
                </c:pt>
                <c:pt idx="3">
                  <c:v>0.32529999999999998</c:v>
                </c:pt>
                <c:pt idx="4">
                  <c:v>2.7400000000000001E-2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D9-4308-919A-A46A561C57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315538223"/>
        <c:axId val="1315533423"/>
      </c:barChart>
      <c:catAx>
        <c:axId val="13155382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33423"/>
        <c:crosses val="autoZero"/>
        <c:auto val="1"/>
        <c:lblAlgn val="ctr"/>
        <c:lblOffset val="100"/>
        <c:noMultiLvlLbl val="0"/>
      </c:catAx>
      <c:valAx>
        <c:axId val="13155334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382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CGAC: Race/Ethnicity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7832365858986958"/>
          <c:y val="0.16924370585810711"/>
          <c:w val="0.43307280682426263"/>
          <c:h val="0.7254618467376666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QMHP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Middle Eastern/North African</c:v>
                </c:pt>
                <c:pt idx="1">
                  <c:v>Native Hawaiian/Pacific Islander</c:v>
                </c:pt>
                <c:pt idx="2">
                  <c:v>American Indian/Alaskan Native</c:v>
                </c:pt>
                <c:pt idx="3">
                  <c:v>Other</c:v>
                </c:pt>
                <c:pt idx="4">
                  <c:v>Asian</c:v>
                </c:pt>
                <c:pt idx="5">
                  <c:v>Black/African American</c:v>
                </c:pt>
                <c:pt idx="6">
                  <c:v>Hispanic/Latinx</c:v>
                </c:pt>
                <c:pt idx="7">
                  <c:v>Multiracial</c:v>
                </c:pt>
                <c:pt idx="8">
                  <c:v>White (non-Hispanic)</c:v>
                </c:pt>
              </c:strCache>
            </c:strRef>
          </c:cat>
          <c:val>
            <c:numRef>
              <c:f>Sheet1!$B$2:$B$10</c:f>
              <c:numCache>
                <c:formatCode>0.00%</c:formatCode>
                <c:ptCount val="9"/>
                <c:pt idx="0">
                  <c:v>0</c:v>
                </c:pt>
                <c:pt idx="1">
                  <c:v>3.5000000000000001E-3</c:v>
                </c:pt>
                <c:pt idx="2">
                  <c:v>2.7900000000000001E-2</c:v>
                </c:pt>
                <c:pt idx="3">
                  <c:v>1.0500000000000001E-2</c:v>
                </c:pt>
                <c:pt idx="4">
                  <c:v>4.53E-2</c:v>
                </c:pt>
                <c:pt idx="5">
                  <c:v>8.0100000000000005E-2</c:v>
                </c:pt>
                <c:pt idx="6">
                  <c:v>0.122</c:v>
                </c:pt>
                <c:pt idx="7">
                  <c:v>0.1394</c:v>
                </c:pt>
                <c:pt idx="8">
                  <c:v>0.57140000000000002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60-4137-B981-2A15B5184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315547823"/>
        <c:axId val="1315548303"/>
      </c:barChart>
      <c:catAx>
        <c:axId val="131554782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48303"/>
        <c:crosses val="autoZero"/>
        <c:auto val="1"/>
        <c:lblAlgn val="ctr"/>
        <c:lblOffset val="100"/>
        <c:noMultiLvlLbl val="0"/>
      </c:catAx>
      <c:valAx>
        <c:axId val="131554830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5547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23023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4587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C513CFD-6BA6-D318-89BE-B52072C71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44D7AB5-840D-8134-11A6-F617D20AC6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031A5F5-EB06-57CC-0E98-84A5825751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026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9BF4263-AB88-6EB6-321D-EDF3F7192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838BAF9-B4C4-C575-AE4C-BF5DE4989F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8C87C0B-5036-D086-4AB0-A50847DC9B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406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495F1C2-2251-692E-2885-BBB0E4F9B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05190E3-454F-A200-52A6-E9D8E6C1EF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8AB4C90-8D36-E7E1-A5A4-FCCFBE8840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616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746ED73-701A-6574-4E2B-83B6FB8E1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33B25477-D332-B1A6-FB51-4F72B2CF8A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D397659-FBA9-9F2A-7C08-11C1C4D92F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61302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32146DD-DF3D-FDB5-103E-907A6EA3C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CA556E7F-0FE0-B8D9-7D8F-F1F0CAFF32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4F5F957-5BF3-93D6-9FBD-F6CDDF7EBD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1221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AE2B1EAF-3C7D-BD9C-2410-048E0266F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8D1080-4CCB-777C-BDC2-B5B1D60C44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12BA7C0-4414-7658-E633-4F9279ACCE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0456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7529A27-F17D-346B-CD0A-A5D74760B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37B12326-D7C3-4E26-540C-419A626B9A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2626C1-9160-A0FE-7021-670F436248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2431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oregon.gov/highered/strategy-research/Documents/Reports/2025-Oregon-Behavioral-Health-Talent-Assessment-Report-final.pdf" TargetMode="Externa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1.x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5.x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4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A8F8861E-CFF1-686B-3C71-DAA958226D73}"/>
              </a:ext>
            </a:extLst>
          </p:cNvPr>
          <p:cNvGrpSpPr/>
          <p:nvPr/>
        </p:nvGrpSpPr>
        <p:grpSpPr>
          <a:xfrm>
            <a:off x="-180474" y="0"/>
            <a:ext cx="18468474" cy="10287000"/>
            <a:chOff x="0" y="-1"/>
            <a:chExt cx="3417301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6D4BC866-6B6E-E05D-944D-6C3FE8881D88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266C6AE7-E509-65F3-5743-017AD1A51F5B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87" name="Google Shape;87;p1"/>
          <p:cNvSpPr txBox="1"/>
          <p:nvPr/>
        </p:nvSpPr>
        <p:spPr>
          <a:xfrm>
            <a:off x="1577836" y="3933495"/>
            <a:ext cx="15069640" cy="3490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5400" b="1">
                <a:solidFill>
                  <a:srgbClr val="FFF6EA"/>
                </a:solidFill>
                <a:latin typeface="Trebuchet MS"/>
              </a:rPr>
              <a:t>Substance Use Disorder and Process Addiction Treatment  Landscape</a:t>
            </a:r>
            <a:endParaRPr lang="en-US" sz="5400"/>
          </a:p>
          <a:p>
            <a:pPr algn="ctr">
              <a:lnSpc>
                <a:spcPct val="140010"/>
              </a:lnSpc>
            </a:pPr>
            <a:r>
              <a:rPr lang="en-US" sz="5400" b="1">
                <a:solidFill>
                  <a:srgbClr val="FFF6EA"/>
                </a:solidFill>
                <a:latin typeface="Trebuchet MS"/>
              </a:rPr>
              <a:t>Overview</a:t>
            </a:r>
          </a:p>
        </p:txBody>
      </p:sp>
      <p:sp>
        <p:nvSpPr>
          <p:cNvPr id="88" name="Google Shape;88;p1"/>
          <p:cNvSpPr/>
          <p:nvPr/>
        </p:nvSpPr>
        <p:spPr>
          <a:xfrm>
            <a:off x="1599575" y="7185991"/>
            <a:ext cx="14540392" cy="203576"/>
          </a:xfrm>
          <a:custGeom>
            <a:avLst/>
            <a:gdLst/>
            <a:ahLst/>
            <a:cxnLst/>
            <a:rect l="l" t="t" r="r" b="b"/>
            <a:pathLst>
              <a:path w="7859261" h="108065" extrusionOk="0">
                <a:moveTo>
                  <a:pt x="0" y="0"/>
                </a:moveTo>
                <a:lnTo>
                  <a:pt x="7859261" y="0"/>
                </a:lnTo>
                <a:lnTo>
                  <a:pt x="7859261" y="108064"/>
                </a:lnTo>
                <a:lnTo>
                  <a:pt x="0" y="1080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D7F00F7E-9C9E-8BA4-67E1-00F5BFF965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6133" y="837749"/>
            <a:ext cx="6134154" cy="3456072"/>
          </a:xfrm>
          <a:prstGeom prst="rect">
            <a:avLst/>
          </a:prstGeom>
        </p:spPr>
      </p:pic>
      <p:sp>
        <p:nvSpPr>
          <p:cNvPr id="10" name="Google Shape;87;p1">
            <a:extLst>
              <a:ext uri="{FF2B5EF4-FFF2-40B4-BE49-F238E27FC236}">
                <a16:creationId xmlns:a16="http://schemas.microsoft.com/office/drawing/2014/main" id="{58F1C69F-7247-A68F-B6D7-F138F4DC32D7}"/>
              </a:ext>
            </a:extLst>
          </p:cNvPr>
          <p:cNvSpPr txBox="1"/>
          <p:nvPr/>
        </p:nvSpPr>
        <p:spPr>
          <a:xfrm>
            <a:off x="1589970" y="8185738"/>
            <a:ext cx="15069640" cy="689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3200" i="1">
                <a:solidFill>
                  <a:srgbClr val="FFF6EA"/>
                </a:solidFill>
                <a:latin typeface="Trebuchet MS"/>
              </a:rPr>
              <a:t>Amy Baker BHI Director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A8F8861E-CFF1-686B-3C71-DAA958226D73}"/>
              </a:ext>
            </a:extLst>
          </p:cNvPr>
          <p:cNvGrpSpPr/>
          <p:nvPr/>
        </p:nvGrpSpPr>
        <p:grpSpPr>
          <a:xfrm>
            <a:off x="-181263" y="0"/>
            <a:ext cx="18468474" cy="10287000"/>
            <a:chOff x="0" y="-1"/>
            <a:chExt cx="3417301" cy="1406700"/>
          </a:xfrm>
          <a:noFill/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6D4BC866-6B6E-E05D-944D-6C3FE8881D88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266C6AE7-E509-65F3-5743-017AD1A51F5B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28459EEC-09A2-63F5-97DB-134D535EBC7A}"/>
              </a:ext>
            </a:extLst>
          </p:cNvPr>
          <p:cNvSpPr txBox="1"/>
          <p:nvPr/>
        </p:nvSpPr>
        <p:spPr>
          <a:xfrm>
            <a:off x="2533690" y="358432"/>
            <a:ext cx="11298279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10"/>
              </a:lnSpc>
            </a:pPr>
            <a:r>
              <a:rPr lang="en-US" sz="3600" b="1">
                <a:solidFill>
                  <a:srgbClr val="2A5777"/>
                </a:solidFill>
                <a:latin typeface="Trebuchet MS"/>
              </a:rPr>
              <a:t>Oregon Behavioral Health Talent Assessment</a:t>
            </a:r>
          </a:p>
          <a:p>
            <a:pPr>
              <a:lnSpc>
                <a:spcPct val="140010"/>
              </a:lnSpc>
            </a:pPr>
            <a:r>
              <a:rPr lang="en-US" sz="2400" b="1">
                <a:solidFill>
                  <a:srgbClr val="2A5777"/>
                </a:solidFill>
                <a:latin typeface="Trebuchet MS"/>
              </a:rPr>
              <a:t>Supply and Demand for Selected Behavioral Health Occupations </a:t>
            </a:r>
            <a:r>
              <a:rPr lang="en-US" sz="1600" b="1">
                <a:solidFill>
                  <a:srgbClr val="2A5777"/>
                </a:solidFill>
                <a:latin typeface="Trebuchet MS"/>
              </a:rPr>
              <a:t>2,3</a:t>
            </a:r>
          </a:p>
        </p:txBody>
      </p:sp>
      <p:pic>
        <p:nvPicPr>
          <p:cNvPr id="7" name="Picture 6" descr="A logo on a black background&#10;&#10;Description automatically generated">
            <a:extLst>
              <a:ext uri="{FF2B5EF4-FFF2-40B4-BE49-F238E27FC236}">
                <a16:creationId xmlns:a16="http://schemas.microsoft.com/office/drawing/2014/main" id="{CAFDF907-A147-AFFB-F8CA-E8DF91AFAF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26180" y="-615"/>
            <a:ext cx="4961820" cy="279556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5D8CF0-AB00-9EA0-9C0B-FEE3FB2474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834" y="2445025"/>
            <a:ext cx="16508895" cy="63113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B2520C5-7E44-89D6-4F12-5CDC3E26934E}"/>
              </a:ext>
            </a:extLst>
          </p:cNvPr>
          <p:cNvSpPr txBox="1"/>
          <p:nvPr/>
        </p:nvSpPr>
        <p:spPr>
          <a:xfrm>
            <a:off x="516835" y="8875643"/>
            <a:ext cx="1699591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altLang="en-US" baseline="30000">
                <a:ea typeface="Arial" panose="020B0604020202020204" pitchFamily="34" charset="0"/>
              </a:rPr>
              <a:t>2 </a:t>
            </a: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Supply and demand data were not available for community health workers, marriage and family therapists, mental health and substance abuse social workers, occupational therapy aides, psychiatric aides, or psychiatric technicians.</a:t>
            </a:r>
          </a:p>
          <a:p>
            <a:r>
              <a:rPr lang="en-US" altLang="en-US" baseline="30000">
                <a:ea typeface="Arial" panose="020B0604020202020204" pitchFamily="34" charset="0"/>
              </a:rPr>
              <a:t>3 </a:t>
            </a:r>
            <a:r>
              <a:rPr lang="en-US" altLang="en-US">
                <a:ea typeface="Arial" panose="020B0604020202020204" pitchFamily="34" charset="0"/>
              </a:rPr>
              <a:t>From AHP, 2025, </a:t>
            </a:r>
            <a:r>
              <a:rPr lang="en-US" altLang="en-US" i="1">
                <a:ea typeface="Arial" panose="020B0604020202020204" pitchFamily="34" charset="0"/>
              </a:rPr>
              <a:t>Oregon Behavioral Health Talent  Assessment</a:t>
            </a:r>
            <a:r>
              <a:rPr lang="en-US" altLang="en-US">
                <a:ea typeface="Arial" panose="020B0604020202020204" pitchFamily="34" charset="0"/>
              </a:rPr>
              <a:t>, p. 24, Table 5. HECC. </a:t>
            </a:r>
            <a:r>
              <a:rPr lang="en-US" altLang="en-US">
                <a:ea typeface="Arial" panose="020B0604020202020204" pitchFamily="34" charset="0"/>
                <a:hlinkClick r:id="rId5"/>
              </a:rPr>
              <a:t>www.oregon.gov/highered/strategy-research/Documents/Reports/2025-Oregon-Behavioral-Health-Talent-Assessment-Report-final.pdf</a:t>
            </a:r>
            <a:endParaRPr lang="en-US" alt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619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"/>
          <p:cNvSpPr txBox="1"/>
          <p:nvPr/>
        </p:nvSpPr>
        <p:spPr>
          <a:xfrm>
            <a:off x="5134050" y="1881475"/>
            <a:ext cx="8019900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08"/>
              </a:lnSpc>
            </a:pPr>
            <a:r>
              <a:rPr lang="en-US" sz="4500" b="1">
                <a:solidFill>
                  <a:srgbClr val="2A5777"/>
                </a:solidFill>
                <a:latin typeface="Trebuchet MS"/>
                <a:ea typeface="Trebuchet MS"/>
                <a:cs typeface="Trebuchet MS"/>
              </a:rPr>
              <a:t>Questions? </a:t>
            </a:r>
          </a:p>
        </p:txBody>
      </p:sp>
      <p:grpSp>
        <p:nvGrpSpPr>
          <p:cNvPr id="161" name="Google Shape;161;p5"/>
          <p:cNvGrpSpPr/>
          <p:nvPr/>
        </p:nvGrpSpPr>
        <p:grpSpPr>
          <a:xfrm>
            <a:off x="2190521" y="3321413"/>
            <a:ext cx="13906957" cy="6175284"/>
            <a:chOff x="0" y="-1"/>
            <a:chExt cx="3417301" cy="1406700"/>
          </a:xfrm>
        </p:grpSpPr>
        <p:sp>
          <p:nvSpPr>
            <p:cNvPr id="162" name="Google Shape;162;p5"/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solidFill>
              <a:srgbClr val="2A5777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Google Shape;163;p5"/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306072" marR="0" lvl="1" algn="l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6EA"/>
                </a:buClr>
                <a:buSzPts val="2200"/>
              </a:pPr>
              <a:r>
                <a:rPr lang="en-US" sz="2800">
                  <a:solidFill>
                    <a:srgbClr val="FFF6EA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 </a:t>
              </a:r>
              <a:endParaRPr sz="28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164" name="Google Shape;164;p5"/>
          <p:cNvSpPr/>
          <p:nvPr/>
        </p:nvSpPr>
        <p:spPr>
          <a:xfrm>
            <a:off x="14814806" y="95250"/>
            <a:ext cx="3377944" cy="1079692"/>
          </a:xfrm>
          <a:custGeom>
            <a:avLst/>
            <a:gdLst/>
            <a:ahLst/>
            <a:cxnLst/>
            <a:rect l="l" t="t" r="r" b="b"/>
            <a:pathLst>
              <a:path w="3377944" h="1079692" extrusionOk="0">
                <a:moveTo>
                  <a:pt x="0" y="0"/>
                </a:moveTo>
                <a:lnTo>
                  <a:pt x="3377944" y="0"/>
                </a:lnTo>
                <a:lnTo>
                  <a:pt x="3377944" y="1079692"/>
                </a:lnTo>
                <a:lnTo>
                  <a:pt x="0" y="107969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l="-10671" t="-140701" r="-9422" b="-135012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A8F8861E-CFF1-686B-3C71-DAA958226D73}"/>
              </a:ext>
            </a:extLst>
          </p:cNvPr>
          <p:cNvGrpSpPr/>
          <p:nvPr/>
        </p:nvGrpSpPr>
        <p:grpSpPr>
          <a:xfrm>
            <a:off x="-181263" y="0"/>
            <a:ext cx="18468474" cy="10287000"/>
            <a:chOff x="0" y="-1"/>
            <a:chExt cx="3417301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6D4BC866-6B6E-E05D-944D-6C3FE8881D88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266C6AE7-E509-65F3-5743-017AD1A51F5B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D7F00F7E-9C9E-8BA4-67E1-00F5BFF965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28459EEC-09A2-63F5-97DB-134D535EBC7A}"/>
              </a:ext>
            </a:extLst>
          </p:cNvPr>
          <p:cNvSpPr txBox="1"/>
          <p:nvPr/>
        </p:nvSpPr>
        <p:spPr>
          <a:xfrm>
            <a:off x="576088" y="877509"/>
            <a:ext cx="11298279" cy="103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4800" b="1">
                <a:solidFill>
                  <a:srgbClr val="FFF6EA"/>
                </a:solidFill>
                <a:latin typeface="Trebuchet MS"/>
              </a:rPr>
              <a:t>Outpatient Overview</a:t>
            </a:r>
          </a:p>
        </p:txBody>
      </p:sp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08F282D2-71BD-B308-0A1C-B8945541CC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178990"/>
              </p:ext>
            </p:extLst>
          </p:nvPr>
        </p:nvGraphicFramePr>
        <p:xfrm>
          <a:off x="1414357" y="3061254"/>
          <a:ext cx="15276443" cy="5496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2834">
                  <a:extLst>
                    <a:ext uri="{9D8B030D-6E8A-4147-A177-3AD203B41FA5}">
                      <a16:colId xmlns:a16="http://schemas.microsoft.com/office/drawing/2014/main" val="160496904"/>
                    </a:ext>
                  </a:extLst>
                </a:gridCol>
                <a:gridCol w="6641461">
                  <a:extLst>
                    <a:ext uri="{9D8B030D-6E8A-4147-A177-3AD203B41FA5}">
                      <a16:colId xmlns:a16="http://schemas.microsoft.com/office/drawing/2014/main" val="3302805983"/>
                    </a:ext>
                  </a:extLst>
                </a:gridCol>
                <a:gridCol w="5092148">
                  <a:extLst>
                    <a:ext uri="{9D8B030D-6E8A-4147-A177-3AD203B41FA5}">
                      <a16:colId xmlns:a16="http://schemas.microsoft.com/office/drawing/2014/main" val="2004816383"/>
                    </a:ext>
                  </a:extLst>
                </a:gridCol>
              </a:tblGrid>
              <a:tr h="342153">
                <a:tc>
                  <a:txBody>
                    <a:bodyPr/>
                    <a:lstStyle/>
                    <a:p>
                      <a:r>
                        <a:rPr lang="en-US"/>
                        <a:t>ASAM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Description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Typical Patient Profile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7461"/>
                  </a:ext>
                </a:extLst>
              </a:tr>
              <a:tr h="1269414">
                <a:tc>
                  <a:txBody>
                    <a:bodyPr/>
                    <a:lstStyle/>
                    <a:p>
                      <a:r>
                        <a:rPr lang="en-US"/>
                        <a:t>0.5  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Early Intervention or Pre-treatment Engagement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Brief education, screening, and motivational counseling, peer engagement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At-risk individuals, not yet diagnosed, peer engagement to encourage into services. 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599722"/>
                  </a:ext>
                </a:extLst>
              </a:tr>
              <a:tr h="976473">
                <a:tc>
                  <a:txBody>
                    <a:bodyPr/>
                    <a:lstStyle/>
                    <a:p>
                      <a:r>
                        <a:rPr lang="en-US"/>
                        <a:t>1.0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Long-Term Remission Monitoring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Quarterly services at minimum, recovery and remission management services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SUD diagnosis is stable, stable living environment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398721"/>
                  </a:ext>
                </a:extLst>
              </a:tr>
              <a:tr h="1026459">
                <a:tc>
                  <a:txBody>
                    <a:bodyPr/>
                    <a:lstStyle/>
                    <a:p>
                      <a:r>
                        <a:rPr lang="en-US"/>
                        <a:t>1.5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Outpatient Services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&lt;9 hours/week of counseling (individual/group), relapse prevention, peer support, recovery support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Mild SUD, stable environment, low risk of withdrawal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60496"/>
                  </a:ext>
                </a:extLst>
              </a:tr>
              <a:tr h="1881840">
                <a:tc>
                  <a:txBody>
                    <a:bodyPr/>
                    <a:lstStyle/>
                    <a:p>
                      <a:r>
                        <a:rPr lang="en-US"/>
                        <a:t>1.7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Medically Managed Outpatient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 withdrawal management and biomedical services, Psychiatric care, psychosocial services, peer support, recovery support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Individuals experiencing mild to moderately severe withdrawal symptoms. Require extended medical management and/or nursing care</a:t>
                      </a:r>
                    </a:p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905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586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33B3ABC7-2B0C-AF5B-E65E-F13DE5758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C61538C9-74FB-08A7-33AB-FC08BB4B493B}"/>
              </a:ext>
            </a:extLst>
          </p:cNvPr>
          <p:cNvGrpSpPr/>
          <p:nvPr/>
        </p:nvGrpSpPr>
        <p:grpSpPr>
          <a:xfrm>
            <a:off x="0" y="-1"/>
            <a:ext cx="18468474" cy="10287000"/>
            <a:chOff x="0" y="-1"/>
            <a:chExt cx="3417301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1AA2A8B1-79D2-04AB-9C85-8E23798701CF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BA15B22F-DC7D-EB3A-D073-59CA49FAD090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A73CBE0F-F3D1-B7A3-FABB-AC9FCCD8E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E073DD46-8A59-0EF3-FF74-31F06C571527}"/>
              </a:ext>
            </a:extLst>
          </p:cNvPr>
          <p:cNvSpPr txBox="1"/>
          <p:nvPr/>
        </p:nvSpPr>
        <p:spPr>
          <a:xfrm>
            <a:off x="576088" y="877509"/>
            <a:ext cx="11298279" cy="103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4800" b="1">
                <a:solidFill>
                  <a:srgbClr val="FFF6EA"/>
                </a:solidFill>
                <a:latin typeface="Trebuchet MS"/>
              </a:rPr>
              <a:t>Intensive Outpatient Overview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7E0BDEB-06D8-26D7-2E29-7CDD97C40F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69493"/>
              </p:ext>
            </p:extLst>
          </p:nvPr>
        </p:nvGraphicFramePr>
        <p:xfrm>
          <a:off x="1416716" y="3581514"/>
          <a:ext cx="15634252" cy="4571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9508">
                  <a:extLst>
                    <a:ext uri="{9D8B030D-6E8A-4147-A177-3AD203B41FA5}">
                      <a16:colId xmlns:a16="http://schemas.microsoft.com/office/drawing/2014/main" val="1531542481"/>
                    </a:ext>
                  </a:extLst>
                </a:gridCol>
                <a:gridCol w="7047640">
                  <a:extLst>
                    <a:ext uri="{9D8B030D-6E8A-4147-A177-3AD203B41FA5}">
                      <a16:colId xmlns:a16="http://schemas.microsoft.com/office/drawing/2014/main" val="3916550621"/>
                    </a:ext>
                  </a:extLst>
                </a:gridCol>
                <a:gridCol w="4827104">
                  <a:extLst>
                    <a:ext uri="{9D8B030D-6E8A-4147-A177-3AD203B41FA5}">
                      <a16:colId xmlns:a16="http://schemas.microsoft.com/office/drawing/2014/main" val="1399580027"/>
                    </a:ext>
                  </a:extLst>
                </a:gridCol>
              </a:tblGrid>
              <a:tr h="480961">
                <a:tc>
                  <a:txBody>
                    <a:bodyPr/>
                    <a:lstStyle/>
                    <a:p>
                      <a:r>
                        <a:rPr lang="en-US"/>
                        <a:t>ASAM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Description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Typical Patient Profile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048482"/>
                  </a:ext>
                </a:extLst>
              </a:tr>
              <a:tr h="1563126">
                <a:tc>
                  <a:txBody>
                    <a:bodyPr/>
                    <a:lstStyle/>
                    <a:p>
                      <a:r>
                        <a:rPr lang="en-US"/>
                        <a:t>2.1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Intensive Outpatient (IOP)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≥9 hours/week, structured therapy, skill-building, peer support and engagement, recovery support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Moderate SUD, needs more support but can live independently</a:t>
                      </a:r>
                    </a:p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2858188"/>
                  </a:ext>
                </a:extLst>
              </a:tr>
              <a:tr h="1263956">
                <a:tc>
                  <a:txBody>
                    <a:bodyPr/>
                    <a:lstStyle/>
                    <a:p>
                      <a:r>
                        <a:rPr lang="en-US"/>
                        <a:t>2.5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High-Intensity Outpatient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≥20 hours/week, structured therapy, skill-building, peer support and engagement, recovery support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Moderate to High SUD, structure, and daily oversight for Individuals who need daily monitoring, but not 24/7 care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5256903"/>
                  </a:ext>
                </a:extLst>
              </a:tr>
              <a:tr h="1263956">
                <a:tc>
                  <a:txBody>
                    <a:bodyPr/>
                    <a:lstStyle/>
                    <a:p>
                      <a:r>
                        <a:rPr lang="en-US"/>
                        <a:t>2.7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Medical Managed Intensive Outpatient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 withdrawal management and biomedical services, Psychiatric care, psychosocial services, peer support, recovery support 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Moderate to High SUD, structure, and daily oversight for Individuals who need daily monitoring, but not 24/7 care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047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563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A30AE9A-0C41-3399-2F65-2930AD678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90F00F18-9B2D-DF4C-01D2-F235B1E8F364}"/>
              </a:ext>
            </a:extLst>
          </p:cNvPr>
          <p:cNvGrpSpPr/>
          <p:nvPr/>
        </p:nvGrpSpPr>
        <p:grpSpPr>
          <a:xfrm>
            <a:off x="0" y="-1"/>
            <a:ext cx="18468474" cy="10287000"/>
            <a:chOff x="0" y="-1"/>
            <a:chExt cx="3417301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6219A570-198C-3DDC-D50E-726F06601B7B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24594806-BDA3-E4E1-64A1-23CD4274324A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4059B791-DE38-574D-EE7A-0906CA3CB8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7886" y="1"/>
            <a:ext cx="4799325" cy="2704010"/>
          </a:xfrm>
          <a:prstGeom prst="rect">
            <a:avLst/>
          </a:prstGeom>
        </p:spPr>
      </p:pic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6513D167-00BE-7280-EC42-63CB8564806E}"/>
              </a:ext>
            </a:extLst>
          </p:cNvPr>
          <p:cNvSpPr txBox="1"/>
          <p:nvPr/>
        </p:nvSpPr>
        <p:spPr>
          <a:xfrm>
            <a:off x="576088" y="877509"/>
            <a:ext cx="11298279" cy="103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4800" b="1">
                <a:solidFill>
                  <a:srgbClr val="FFF6EA"/>
                </a:solidFill>
                <a:latin typeface="Trebuchet MS"/>
              </a:rPr>
              <a:t>Residential &amp; Inpatient Overview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5E262DB-2056-F5F5-06D4-F58D9CED84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646000"/>
              </p:ext>
            </p:extLst>
          </p:nvPr>
        </p:nvGraphicFramePr>
        <p:xfrm>
          <a:off x="1565412" y="3091070"/>
          <a:ext cx="15157176" cy="5367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5175">
                  <a:extLst>
                    <a:ext uri="{9D8B030D-6E8A-4147-A177-3AD203B41FA5}">
                      <a16:colId xmlns:a16="http://schemas.microsoft.com/office/drawing/2014/main" val="1152164990"/>
                    </a:ext>
                  </a:extLst>
                </a:gridCol>
                <a:gridCol w="6589609">
                  <a:extLst>
                    <a:ext uri="{9D8B030D-6E8A-4147-A177-3AD203B41FA5}">
                      <a16:colId xmlns:a16="http://schemas.microsoft.com/office/drawing/2014/main" val="2264402556"/>
                    </a:ext>
                  </a:extLst>
                </a:gridCol>
                <a:gridCol w="5052392">
                  <a:extLst>
                    <a:ext uri="{9D8B030D-6E8A-4147-A177-3AD203B41FA5}">
                      <a16:colId xmlns:a16="http://schemas.microsoft.com/office/drawing/2014/main" val="100585321"/>
                    </a:ext>
                  </a:extLst>
                </a:gridCol>
              </a:tblGrid>
              <a:tr h="379823">
                <a:tc>
                  <a:txBody>
                    <a:bodyPr/>
                    <a:lstStyle/>
                    <a:p>
                      <a:r>
                        <a:rPr lang="en-US"/>
                        <a:t>ASAM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Description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Typical Patient Profile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73860"/>
                  </a:ext>
                </a:extLst>
              </a:tr>
              <a:tr h="1234426">
                <a:tc>
                  <a:txBody>
                    <a:bodyPr/>
                    <a:lstStyle/>
                    <a:p>
                      <a:r>
                        <a:rPr lang="en-US"/>
                        <a:t>3.1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Low-Intensity Residential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24-hour living support, ~5 hours/week of treatment, peer support, recovery support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Early recovery, needs structured environment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229469"/>
                  </a:ext>
                </a:extLst>
              </a:tr>
              <a:tr h="1234426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3.5</a:t>
                      </a:r>
                    </a:p>
                    <a:p>
                      <a:pPr algn="l"/>
                      <a:r>
                        <a:rPr lang="en-US"/>
                        <a:t>Medium-High Intensity Residential </a:t>
                      </a:r>
                    </a:p>
                    <a:p>
                      <a:pPr algn="l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24-hour care, intensive therapy, peer support, peer support, recovery support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Severe SUD, unstable living, high relapse risk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057026"/>
                  </a:ext>
                </a:extLst>
              </a:tr>
              <a:tr h="1234426">
                <a:tc>
                  <a:txBody>
                    <a:bodyPr/>
                    <a:lstStyle/>
                    <a:p>
                      <a:r>
                        <a:rPr lang="en-US"/>
                        <a:t>3.7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Medically Monitored Inpatient</a:t>
                      </a:r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24-hour nursing, psychiatric oversight, withdrawal management, peer support, recovery support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Severe SUD with medical/psychiatric complications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0340972"/>
                  </a:ext>
                </a:extLst>
              </a:tr>
              <a:tr h="1284030">
                <a:tc>
                  <a:txBody>
                    <a:bodyPr/>
                    <a:lstStyle/>
                    <a:p>
                      <a:r>
                        <a:rPr lang="en-US"/>
                        <a:t>4.0</a:t>
                      </a:r>
                    </a:p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Medically Managed Intensive Inpatient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24-hour medical care, physician-led treatment, Withdrawal Management, peer support, recovery support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Acute withdrawal, life-threatening conditions, Individuals often have dual diagnosis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991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98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538B8977-0E8B-C4A9-4A8D-919ABA950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BD336ACC-B144-D421-BE7C-F64BA2A8A4E9}"/>
              </a:ext>
            </a:extLst>
          </p:cNvPr>
          <p:cNvGrpSpPr/>
          <p:nvPr/>
        </p:nvGrpSpPr>
        <p:grpSpPr>
          <a:xfrm>
            <a:off x="-180474" y="0"/>
            <a:ext cx="18468474" cy="10287000"/>
            <a:chOff x="0" y="-1"/>
            <a:chExt cx="3417301" cy="1406700"/>
          </a:xfrm>
          <a:solidFill>
            <a:srgbClr val="2A5777"/>
          </a:solidFill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34219012-9300-4415-2D83-568DFD81EC4D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816BFCEA-6331-4733-C85E-1AA07CEDA4DD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043630F5-261B-B527-E951-DF8DFB749F97}"/>
              </a:ext>
            </a:extLst>
          </p:cNvPr>
          <p:cNvSpPr txBox="1"/>
          <p:nvPr/>
        </p:nvSpPr>
        <p:spPr>
          <a:xfrm>
            <a:off x="1539416" y="3933495"/>
            <a:ext cx="15088850" cy="310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7200" b="1">
                <a:solidFill>
                  <a:srgbClr val="FFF6EA"/>
                </a:solidFill>
                <a:latin typeface="Trebuchet MS"/>
              </a:rPr>
              <a:t>Co-occurring Dual Credentialing Data</a:t>
            </a: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F69B79FF-318D-C266-91B1-3281C826BC5D}"/>
              </a:ext>
            </a:extLst>
          </p:cNvPr>
          <p:cNvSpPr/>
          <p:nvPr/>
        </p:nvSpPr>
        <p:spPr>
          <a:xfrm>
            <a:off x="1599575" y="7185991"/>
            <a:ext cx="14540392" cy="203576"/>
          </a:xfrm>
          <a:custGeom>
            <a:avLst/>
            <a:gdLst/>
            <a:ahLst/>
            <a:cxnLst/>
            <a:rect l="l" t="t" r="r" b="b"/>
            <a:pathLst>
              <a:path w="7859261" h="108065" extrusionOk="0">
                <a:moveTo>
                  <a:pt x="0" y="0"/>
                </a:moveTo>
                <a:lnTo>
                  <a:pt x="7859261" y="0"/>
                </a:lnTo>
                <a:lnTo>
                  <a:pt x="7859261" y="108064"/>
                </a:lnTo>
                <a:lnTo>
                  <a:pt x="0" y="1080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pic>
        <p:nvPicPr>
          <p:cNvPr id="9" name="Picture 8" descr="A black and white logo&#10;&#10;Description automatically generated">
            <a:extLst>
              <a:ext uri="{FF2B5EF4-FFF2-40B4-BE49-F238E27FC236}">
                <a16:creationId xmlns:a16="http://schemas.microsoft.com/office/drawing/2014/main" id="{0B4B7ADC-316B-00C2-EEAA-5EEAE55F45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6133" y="837749"/>
            <a:ext cx="6134154" cy="3456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8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BDFFDEB-489D-B06C-C06D-A5068BC52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3C69EB63-50D5-A136-0506-0E482E6BA9D3}"/>
              </a:ext>
            </a:extLst>
          </p:cNvPr>
          <p:cNvGrpSpPr/>
          <p:nvPr/>
        </p:nvGrpSpPr>
        <p:grpSpPr>
          <a:xfrm>
            <a:off x="-181263" y="0"/>
            <a:ext cx="18468474" cy="10287000"/>
            <a:chOff x="0" y="-1"/>
            <a:chExt cx="3417301" cy="1406700"/>
          </a:xfrm>
          <a:noFill/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1A445F9D-6D53-D75C-39FD-A18E5A2AABBD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BF506603-57E2-8F2F-122B-C52F823E0106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7" name="Picture 6" descr="A logo on a black background&#10;&#10;Description automatically generated">
            <a:extLst>
              <a:ext uri="{FF2B5EF4-FFF2-40B4-BE49-F238E27FC236}">
                <a16:creationId xmlns:a16="http://schemas.microsoft.com/office/drawing/2014/main" id="{70DA6188-EB28-48E4-2968-1A7016A0F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26180" y="-615"/>
            <a:ext cx="4961820" cy="279556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82BC877-7A9A-F0E2-D554-60D25C0E7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313918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MHACBO Certified CADC</a:t>
            </a:r>
            <a:b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(6,441)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5058EBC-1528-DE95-9EDA-47E458CEB7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95827"/>
              </p:ext>
            </p:extLst>
          </p:nvPr>
        </p:nvGraphicFramePr>
        <p:xfrm>
          <a:off x="3341914" y="285561"/>
          <a:ext cx="10284634" cy="3958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940848" imgH="2692695" progId="Word.Document.12">
                  <p:embed/>
                </p:oleObj>
              </mc:Choice>
              <mc:Fallback>
                <p:oleObj name="Document" r:id="rId4" imgW="5940848" imgH="2692695" progId="Word.Document.12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5058EBC-1528-DE95-9EDA-47E458CEB7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41914" y="285561"/>
                        <a:ext cx="10284634" cy="39584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FD4537D1-AE18-3C40-934B-CC6CAF4CE6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149321"/>
              </p:ext>
            </p:extLst>
          </p:nvPr>
        </p:nvGraphicFramePr>
        <p:xfrm>
          <a:off x="2024932" y="4596387"/>
          <a:ext cx="5498990" cy="3720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D4231BE-1A28-6FBF-EBE6-D809990B97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4531136"/>
              </p:ext>
            </p:extLst>
          </p:nvPr>
        </p:nvGraphicFramePr>
        <p:xfrm>
          <a:off x="9262590" y="4596387"/>
          <a:ext cx="6679774" cy="3888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496920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FF14543-8F63-0CD5-89BB-58BFEF523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EDC67E88-A072-0BC9-D83E-889892B6307E}"/>
              </a:ext>
            </a:extLst>
          </p:cNvPr>
          <p:cNvGrpSpPr/>
          <p:nvPr/>
        </p:nvGrpSpPr>
        <p:grpSpPr>
          <a:xfrm>
            <a:off x="-181263" y="0"/>
            <a:ext cx="18468474" cy="10287000"/>
            <a:chOff x="0" y="-1"/>
            <a:chExt cx="3417301" cy="1406700"/>
          </a:xfrm>
          <a:noFill/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BFBB4604-995A-723B-3E10-9D2630BF3356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2EFEB9C1-32EE-A93D-A32F-DC466195418C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5" name="Google Shape;87;p1">
            <a:extLst>
              <a:ext uri="{FF2B5EF4-FFF2-40B4-BE49-F238E27FC236}">
                <a16:creationId xmlns:a16="http://schemas.microsoft.com/office/drawing/2014/main" id="{7567A6D5-6433-0B32-4093-118E2DF5A12A}"/>
              </a:ext>
            </a:extLst>
          </p:cNvPr>
          <p:cNvSpPr txBox="1"/>
          <p:nvPr/>
        </p:nvSpPr>
        <p:spPr>
          <a:xfrm>
            <a:off x="923319" y="880101"/>
            <a:ext cx="12673411" cy="1809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40010"/>
              </a:lnSpc>
            </a:pPr>
            <a:r>
              <a:rPr lang="en-US" sz="2800" b="1"/>
              <a:t>CADCs (6,441) are the most cross-trained workers: 46.9% are dual credentialed in mental health </a:t>
            </a:r>
            <a:r>
              <a:rPr lang="en-US" sz="2800"/>
              <a:t>(QMHA, QMHP, LPC, LMFT, LCSW, Psychologist)</a:t>
            </a:r>
            <a:endParaRPr lang="en-US" sz="2800" b="1">
              <a:solidFill>
                <a:srgbClr val="2A5777"/>
              </a:solidFill>
              <a:latin typeface="Trebuchet MS"/>
            </a:endParaRPr>
          </a:p>
        </p:txBody>
      </p:sp>
      <p:pic>
        <p:nvPicPr>
          <p:cNvPr id="7" name="Picture 6" descr="A logo on a black background&#10;&#10;Description automatically generated">
            <a:extLst>
              <a:ext uri="{FF2B5EF4-FFF2-40B4-BE49-F238E27FC236}">
                <a16:creationId xmlns:a16="http://schemas.microsoft.com/office/drawing/2014/main" id="{CE1EF254-CCA3-E247-6EAE-5ABAA5E86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26180" y="-615"/>
            <a:ext cx="4961820" cy="2795562"/>
          </a:xfrm>
          <a:prstGeom prst="rect">
            <a:avLst/>
          </a:prstGeom>
        </p:spPr>
      </p:pic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AD8EE17-F75E-34DD-F217-96E87ECE96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372444"/>
              </p:ext>
            </p:extLst>
          </p:nvPr>
        </p:nvGraphicFramePr>
        <p:xfrm>
          <a:off x="2647903" y="3130693"/>
          <a:ext cx="12809351" cy="5684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70494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37553B6-4AF3-D46A-1D24-31111EB4B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67D427B2-E5D9-13BB-C893-A951B9C97321}"/>
              </a:ext>
            </a:extLst>
          </p:cNvPr>
          <p:cNvGrpSpPr/>
          <p:nvPr/>
        </p:nvGrpSpPr>
        <p:grpSpPr>
          <a:xfrm>
            <a:off x="-181263" y="0"/>
            <a:ext cx="18468474" cy="10287000"/>
            <a:chOff x="0" y="-1"/>
            <a:chExt cx="3417301" cy="1406700"/>
          </a:xfrm>
          <a:noFill/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C180803B-441A-26A3-E91A-D2AC7D7C49FD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96D7EC11-9365-467B-56EC-D1D2536E160C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7" name="Picture 6" descr="A logo on a black background&#10;&#10;Description automatically generated">
            <a:extLst>
              <a:ext uri="{FF2B5EF4-FFF2-40B4-BE49-F238E27FC236}">
                <a16:creationId xmlns:a16="http://schemas.microsoft.com/office/drawing/2014/main" id="{DAAE6D51-CB7F-40E5-1FC8-3C055949DB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26180" y="-615"/>
            <a:ext cx="4961820" cy="2795562"/>
          </a:xfrm>
          <a:prstGeom prst="rect">
            <a:avLst/>
          </a:prstGeom>
        </p:spPr>
      </p:pic>
      <p:sp>
        <p:nvSpPr>
          <p:cNvPr id="6" name="Google Shape;87;p1">
            <a:extLst>
              <a:ext uri="{FF2B5EF4-FFF2-40B4-BE49-F238E27FC236}">
                <a16:creationId xmlns:a16="http://schemas.microsoft.com/office/drawing/2014/main" id="{1FB3BAF4-9C40-A651-F8B2-397D51A01337}"/>
              </a:ext>
            </a:extLst>
          </p:cNvPr>
          <p:cNvSpPr txBox="1"/>
          <p:nvPr/>
        </p:nvSpPr>
        <p:spPr>
          <a:xfrm>
            <a:off x="1589636" y="7782327"/>
            <a:ext cx="15088850" cy="689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40010"/>
              </a:lnSpc>
            </a:pPr>
            <a:r>
              <a:rPr lang="en-US" sz="3200" i="1">
                <a:solidFill>
                  <a:srgbClr val="FFF6EA"/>
                </a:solidFill>
                <a:latin typeface="Trebuchet MS"/>
              </a:rPr>
              <a:t>Amy Baker BHI Director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F2E036E-E36C-1AF5-DD56-282F9EAB39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3940575"/>
              </p:ext>
            </p:extLst>
          </p:nvPr>
        </p:nvGraphicFramePr>
        <p:xfrm>
          <a:off x="7730734" y="2276060"/>
          <a:ext cx="9830318" cy="7283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itle 1">
            <a:extLst>
              <a:ext uri="{FF2B5EF4-FFF2-40B4-BE49-F238E27FC236}">
                <a16:creationId xmlns:a16="http://schemas.microsoft.com/office/drawing/2014/main" id="{A8DDF175-A303-65F6-1178-8FAD704DC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847" y="2276060"/>
            <a:ext cx="5416517" cy="637459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MH State License/Certification with Additional Oregon CADC Certification</a:t>
            </a:r>
            <a:br>
              <a:rPr lang="en-US"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200" i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(note: some licensed mental health professionals have additional addiction certification with out-of-state national boards/associations)</a:t>
            </a:r>
          </a:p>
        </p:txBody>
      </p:sp>
    </p:spTree>
    <p:extLst>
      <p:ext uri="{BB962C8B-B14F-4D97-AF65-F5344CB8AC3E}">
        <p14:creationId xmlns:p14="http://schemas.microsoft.com/office/powerpoint/2010/main" val="435688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6EA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1984D9D2-A9F2-E4A9-308D-42377284E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161;p5">
            <a:extLst>
              <a:ext uri="{FF2B5EF4-FFF2-40B4-BE49-F238E27FC236}">
                <a16:creationId xmlns:a16="http://schemas.microsoft.com/office/drawing/2014/main" id="{49E6AA83-6366-9FD2-E954-2445621D42A5}"/>
              </a:ext>
            </a:extLst>
          </p:cNvPr>
          <p:cNvGrpSpPr/>
          <p:nvPr/>
        </p:nvGrpSpPr>
        <p:grpSpPr>
          <a:xfrm>
            <a:off x="-181263" y="0"/>
            <a:ext cx="18468474" cy="10287000"/>
            <a:chOff x="0" y="-1"/>
            <a:chExt cx="3417301" cy="1406700"/>
          </a:xfrm>
          <a:noFill/>
        </p:grpSpPr>
        <p:sp>
          <p:nvSpPr>
            <p:cNvPr id="3" name="Google Shape;162;p5">
              <a:extLst>
                <a:ext uri="{FF2B5EF4-FFF2-40B4-BE49-F238E27FC236}">
                  <a16:creationId xmlns:a16="http://schemas.microsoft.com/office/drawing/2014/main" id="{621E0C92-BC07-02FF-444C-3DD4E17BE797}"/>
                </a:ext>
              </a:extLst>
            </p:cNvPr>
            <p:cNvSpPr/>
            <p:nvPr/>
          </p:nvSpPr>
          <p:spPr>
            <a:xfrm>
              <a:off x="0" y="0"/>
              <a:ext cx="3417155" cy="1406614"/>
            </a:xfrm>
            <a:custGeom>
              <a:avLst/>
              <a:gdLst/>
              <a:ahLst/>
              <a:cxnLst/>
              <a:rect l="l" t="t" r="r" b="b"/>
              <a:pathLst>
                <a:path w="3417155" h="1406614" extrusionOk="0">
                  <a:moveTo>
                    <a:pt x="0" y="0"/>
                  </a:moveTo>
                  <a:lnTo>
                    <a:pt x="3417155" y="0"/>
                  </a:lnTo>
                  <a:lnTo>
                    <a:pt x="3417155" y="1406614"/>
                  </a:lnTo>
                  <a:lnTo>
                    <a:pt x="0" y="140661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Google Shape;163;p5">
              <a:extLst>
                <a:ext uri="{FF2B5EF4-FFF2-40B4-BE49-F238E27FC236}">
                  <a16:creationId xmlns:a16="http://schemas.microsoft.com/office/drawing/2014/main" id="{2F3A1237-51AD-2D01-41CF-28DD7D4DE803}"/>
                </a:ext>
              </a:extLst>
            </p:cNvPr>
            <p:cNvSpPr txBox="1"/>
            <p:nvPr/>
          </p:nvSpPr>
          <p:spPr>
            <a:xfrm>
              <a:off x="1" y="-1"/>
              <a:ext cx="3417300" cy="14067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001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200">
                <a:solidFill>
                  <a:srgbClr val="FFF6EA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pic>
        <p:nvPicPr>
          <p:cNvPr id="7" name="Picture 6" descr="A logo on a black background&#10;&#10;Description automatically generated">
            <a:extLst>
              <a:ext uri="{FF2B5EF4-FFF2-40B4-BE49-F238E27FC236}">
                <a16:creationId xmlns:a16="http://schemas.microsoft.com/office/drawing/2014/main" id="{3069CC1F-AE30-82BB-11CD-1C743D855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26180" y="-615"/>
            <a:ext cx="4961820" cy="279556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93F9DCE-6FFF-8117-D517-D7F473B11A16}"/>
              </a:ext>
            </a:extLst>
          </p:cNvPr>
          <p:cNvSpPr txBox="1">
            <a:spLocks/>
          </p:cNvSpPr>
          <p:nvPr/>
        </p:nvSpPr>
        <p:spPr>
          <a:xfrm>
            <a:off x="335280" y="334560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00">
                <a:solidFill>
                  <a:srgbClr val="FFFFFF"/>
                </a:solidFill>
              </a:rPr>
              <a:t>MHACBO Certified CGAC</a:t>
            </a:r>
            <a:br>
              <a:rPr lang="en-US" sz="2600">
                <a:solidFill>
                  <a:srgbClr val="FFFFFF"/>
                </a:solidFill>
              </a:rPr>
            </a:br>
            <a:r>
              <a:rPr lang="en-US" sz="2600">
                <a:solidFill>
                  <a:srgbClr val="FFFFFF"/>
                </a:solidFill>
              </a:rPr>
              <a:t>(250)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0542E3F9-BC5C-2FC1-EB7B-6FFA5FB6AC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16072"/>
              </p:ext>
            </p:extLst>
          </p:nvPr>
        </p:nvGraphicFramePr>
        <p:xfrm>
          <a:off x="3708494" y="264553"/>
          <a:ext cx="9749089" cy="3373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940848" imgH="2382291" progId="Word.Document.12">
                  <p:embed/>
                </p:oleObj>
              </mc:Choice>
              <mc:Fallback>
                <p:oleObj name="Document" r:id="rId4" imgW="5940848" imgH="2382291" progId="Word.Document.12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0542E3F9-BC5C-2FC1-EB7B-6FFA5FB6AC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08494" y="264553"/>
                        <a:ext cx="9749089" cy="3373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5F32990-E458-A261-C9B0-011A49F2C8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5745548"/>
              </p:ext>
            </p:extLst>
          </p:nvPr>
        </p:nvGraphicFramePr>
        <p:xfrm>
          <a:off x="1113184" y="4638872"/>
          <a:ext cx="5636706" cy="3063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FCFE684D-029C-1D55-486F-470A4F2F63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4921419"/>
              </p:ext>
            </p:extLst>
          </p:nvPr>
        </p:nvGraphicFramePr>
        <p:xfrm>
          <a:off x="8368748" y="4638872"/>
          <a:ext cx="7326308" cy="3063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4326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E1EB97B9F69D488AF38371983CB60A" ma:contentTypeVersion="2" ma:contentTypeDescription="Create a new document." ma:contentTypeScope="" ma:versionID="8e04abcb28cf5030d1b13a5ead415122">
  <xsd:schema xmlns:xsd="http://www.w3.org/2001/XMLSchema" xmlns:xs="http://www.w3.org/2001/XMLSchema" xmlns:p="http://schemas.microsoft.com/office/2006/metadata/properties" xmlns:ns1="http://schemas.microsoft.com/sharepoint/v3" xmlns:ns2="08d71340-58a7-491d-8444-bb3b1cdcb25d" targetNamespace="http://schemas.microsoft.com/office/2006/metadata/properties" ma:root="true" ma:fieldsID="f971345639495007fffcfbf847f9847b" ns1:_="" ns2:_="">
    <xsd:import namespace="http://schemas.microsoft.com/sharepoint/v3"/>
    <xsd:import namespace="08d71340-58a7-491d-8444-bb3b1cdcb25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d71340-58a7-491d-8444-bb3b1cdcb25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A0B36BF-D47C-4C5C-8106-E253E05D1D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448715-276F-439F-9D7C-C5AC60B6101E}"/>
</file>

<file path=customXml/itemProps3.xml><?xml version="1.0" encoding="utf-8"?>
<ds:datastoreItem xmlns:ds="http://schemas.openxmlformats.org/officeDocument/2006/customXml" ds:itemID="{15C32A1B-F78D-4F2D-9EC5-73B08BD24C72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04a94281-89e6-4903-a1e2-34b8711137cd"/>
  </ds:schemaRefs>
</ds:datastoreItem>
</file>

<file path=docMetadata/LabelInfo.xml><?xml version="1.0" encoding="utf-8"?>
<clbl:labelList xmlns:clbl="http://schemas.microsoft.com/office/2020/mipLabelMetadata">
  <clbl:label id="{aa3f6932-fa7c-47b4-a0ce-a598cad161cf}" enabled="0" method="" siteId="{aa3f6932-fa7c-47b4-a0ce-a598cad161c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620</Words>
  <Application>Microsoft Office PowerPoint</Application>
  <PresentationFormat>Custom</PresentationFormat>
  <Paragraphs>77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Office Theme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MHACBO Certified CADC (6,441)</vt:lpstr>
      <vt:lpstr>PowerPoint Presentation</vt:lpstr>
      <vt:lpstr>MH State License/Certification with Additional Oregon CADC Certification  (note: some licensed mental health professionals have additional addiction certification with out-of-state national boards/associations)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MATICA Anca * GOV</dc:creator>
  <cp:lastModifiedBy>ALBRIGHT Chad * GOV</cp:lastModifiedBy>
  <cp:revision>2</cp:revision>
  <dcterms:created xsi:type="dcterms:W3CDTF">2006-08-16T00:00:00Z</dcterms:created>
  <dcterms:modified xsi:type="dcterms:W3CDTF">2025-09-25T15:53:15Z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0x01010041E1EB97B9F69D488AF38371983CB60A</vt:lpwstr>
  </property>
</Properties>
</file>