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69" r:id="rId5"/>
    <p:sldMasterId id="2147483682" r:id="rId6"/>
  </p:sldMasterIdLst>
  <p:notesMasterIdLst>
    <p:notesMasterId r:id="rId17"/>
  </p:notesMasterIdLst>
  <p:handoutMasterIdLst>
    <p:handoutMasterId r:id="rId18"/>
  </p:handoutMasterIdLst>
  <p:sldIdLst>
    <p:sldId id="269" r:id="rId7"/>
    <p:sldId id="274" r:id="rId8"/>
    <p:sldId id="282" r:id="rId9"/>
    <p:sldId id="280" r:id="rId10"/>
    <p:sldId id="281" r:id="rId11"/>
    <p:sldId id="279" r:id="rId12"/>
    <p:sldId id="275" r:id="rId13"/>
    <p:sldId id="277" r:id="rId14"/>
    <p:sldId id="276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DCD98-3DD7-4EDF-9F92-D6DBC2C0EFEB}" v="7" dt="2025-09-25T16:04:46.7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6"/>
    <p:restoredTop sz="94643"/>
  </p:normalViewPr>
  <p:slideViewPr>
    <p:cSldViewPr snapToGrid="0">
      <p:cViewPr varScale="1">
        <p:scale>
          <a:sx n="99" d="100"/>
          <a:sy n="99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67DE5D-BC9D-4F72-9EE7-323F390D3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D78FCA-1C4E-442E-BC7C-5E31E8F71A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7D1C8-4547-4AF9-8309-6DED514B9AC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6C66A-78C8-4D03-9DF9-808BD3B0FE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9067A-1167-490D-81BE-49C69A1A8C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A134A-EE7E-410A-A1AC-82A874DF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358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215E-D684-482E-BA2D-308EE9B44CF1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E01C-94BC-4F05-B7D0-EBE4E45AA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3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948B0-4339-4887-B9CD-19ECFB9B9694}"/>
              </a:ext>
            </a:extLst>
          </p:cNvPr>
          <p:cNvSpPr/>
          <p:nvPr userDrawn="1"/>
        </p:nvSpPr>
        <p:spPr>
          <a:xfrm>
            <a:off x="0" y="373380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DF666-1563-4636-BCE9-385763AB633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7D54E-74BA-47BB-A2F8-A4A08D1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111252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3DECC-AB07-4059-9EF7-C14FFBCED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1EA1C92-E252-4BC4-A988-8876EFFC46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67300"/>
            <a:ext cx="11125200" cy="1181100"/>
          </a:xfrm>
        </p:spPr>
        <p:txBody>
          <a:bodyPr tIns="45720" bIns="4572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add presentation information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C22DCE-FAED-47AF-A7B6-D47D619989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7755" y="1042590"/>
            <a:ext cx="5244245" cy="28436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3C343-F990-4F60-A854-6A49F0AA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11125200" cy="23622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9035901E-2D34-45B0-B114-2810A20A67D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7AC4825-3A69-445A-9880-91049B4129A5}" type="datetime1">
              <a:rPr lang="en-US" smtClean="0"/>
              <a:t>9/24/2025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E7D2B13-DC91-4551-A971-F152F993AA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3400" y="6393957"/>
            <a:ext cx="5715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3683781-956D-4213-B863-36B606992DC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0A8065-B10E-415E-87C9-32A8CD116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0"/>
          <a:stretch/>
        </p:blipFill>
        <p:spPr>
          <a:xfrm>
            <a:off x="3284522" y="0"/>
            <a:ext cx="890747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C2AEC1-27A8-4F33-B423-C7706D164539}"/>
              </a:ext>
            </a:extLst>
          </p:cNvPr>
          <p:cNvSpPr/>
          <p:nvPr userDrawn="1"/>
        </p:nvSpPr>
        <p:spPr>
          <a:xfrm>
            <a:off x="0" y="0"/>
            <a:ext cx="3526972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3A340F-33BD-4545-BF34-4A2CE4B6A689}"/>
              </a:ext>
            </a:extLst>
          </p:cNvPr>
          <p:cNvSpPr/>
          <p:nvPr userDrawn="1"/>
        </p:nvSpPr>
        <p:spPr>
          <a:xfrm>
            <a:off x="3526972" y="4583162"/>
            <a:ext cx="8665028" cy="22748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BEAC6-FDC5-4CF1-BB32-1196ED017C76}"/>
              </a:ext>
            </a:extLst>
          </p:cNvPr>
          <p:cNvSpPr/>
          <p:nvPr userDrawn="1"/>
        </p:nvSpPr>
        <p:spPr>
          <a:xfrm>
            <a:off x="3526972" y="0"/>
            <a:ext cx="1143000" cy="6858000"/>
          </a:xfrm>
          <a:prstGeom prst="rect">
            <a:avLst/>
          </a:prstGeom>
          <a:solidFill>
            <a:srgbClr val="2142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FE37-E212-4431-8C93-F47A883A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997" y="6393958"/>
            <a:ext cx="1371600" cy="365125"/>
          </a:xfrm>
        </p:spPr>
        <p:txBody>
          <a:bodyPr/>
          <a:lstStyle/>
          <a:p>
            <a:fld id="{F0FC1488-ED67-49E2-93B5-369E41549134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52B3C-0441-4448-B681-EFC1C4E5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3733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5AD7-6A19-4B9A-B04A-DA66B5B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1597" y="6393958"/>
            <a:ext cx="662045" cy="365125"/>
          </a:xfrm>
        </p:spPr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37905"/>
            <a:ext cx="5867399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22F4CA-F9AB-4FE2-8E25-55F07B527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42" y="5662120"/>
            <a:ext cx="12449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948B0-4339-4887-B9CD-19ECFB9B9694}"/>
              </a:ext>
            </a:extLst>
          </p:cNvPr>
          <p:cNvSpPr/>
          <p:nvPr userDrawn="1"/>
        </p:nvSpPr>
        <p:spPr>
          <a:xfrm>
            <a:off x="0" y="373380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DF666-1563-4636-BCE9-385763AB633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7D54E-74BA-47BB-A2F8-A4A08D1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111252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 i="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34F0B-864A-4621-A2DB-54149418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1655" y="6393957"/>
            <a:ext cx="1371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4897CC-BBA3-4F75-99CF-B40B786D9E77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9BC54-ED3A-4475-828B-3F1F948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6184"/>
            <a:ext cx="567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0088-A9F7-4C78-85AA-C912AF24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255" y="6393957"/>
            <a:ext cx="66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3DECC-AB07-4059-9EF7-C14FFBCED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44EE6F-CCA9-430F-B4DF-4866E7520E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67300"/>
            <a:ext cx="11125200" cy="1181100"/>
          </a:xfrm>
        </p:spPr>
        <p:txBody>
          <a:bodyPr tIns="45720" bIns="4572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add presentation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9A86C6-B6F5-4FBA-92F8-88FC4700C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7755" y="1037827"/>
            <a:ext cx="5244245" cy="2848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3C343-F990-4F60-A854-6A49F0AA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11125200" cy="23622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76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271C-8100-4D27-B587-8D8F63C6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5B1-6C30-4DA6-BBE0-F73168C4BFB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0911C-BB1F-4B9E-97BF-05A06B40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848A-A0A6-40F4-B5AC-0AF0FD48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87B4-F2F2-4D1A-BFB3-2AF017F5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143001"/>
            <a:ext cx="11125200" cy="4686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3926B4-3CB4-4F0E-99DC-046C0CFD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55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BEF6-264B-441B-B677-9E7AA971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1"/>
            <a:ext cx="54102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FF8E9-316F-4A10-A803-7D0950D97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143001"/>
            <a:ext cx="5410198" cy="4838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84459-0575-44A4-AEB5-B3A23708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693-1EED-4662-83E7-34648EA15A40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A2D52-30A6-4FF7-9324-407BC5D3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525FD-2C84-4DA7-99B9-E43FF1DF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D256710-63B6-4698-B425-2674E2CA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668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B69C-2E65-4005-8509-BFDFEE60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158093"/>
            <a:ext cx="5410201" cy="457200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B291-E566-4030-8863-865F5CA8F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16258"/>
            <a:ext cx="5410201" cy="411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C0A17-3147-4CA3-AE50-C1F0BA622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1" y="1158093"/>
            <a:ext cx="5410200" cy="457200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A2BFC-1F8F-41B6-A896-D496DF49B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1" y="1716258"/>
            <a:ext cx="5410200" cy="411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B80F9-5727-4C41-AB33-651AF388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2D68-E136-4C42-8934-7AD17FBF37D6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210DC-7B03-479F-9FB6-B3FBDEFF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0C3CC-944B-4420-ACA8-A6869C24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5AE4951-F800-4357-B6F3-A4156928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79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98C4C-8952-4376-AEC0-AD244177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15D-A96C-496B-8979-75C874920D29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356B-0F8E-438D-A9D2-7F9FBCA6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B366D-FBA7-4369-93F5-320DBC33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ECA530-A621-42C8-AF43-7F208162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748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A6BD0-1E13-4445-9D2A-D0E8B4C7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087-E037-498D-A70C-E18BD89810DE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B58E8-298C-4B83-861A-661A0A93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0DB-3D93-4B10-8CF9-6D26933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1FBC0-4CB3-4F29-B410-D54D9D9432D7}"/>
              </a:ext>
            </a:extLst>
          </p:cNvPr>
          <p:cNvSpPr/>
          <p:nvPr userDrawn="1"/>
        </p:nvSpPr>
        <p:spPr>
          <a:xfrm>
            <a:off x="0" y="914400"/>
            <a:ext cx="426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81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C2AEC1-27A8-4F33-B423-C7706D164539}"/>
              </a:ext>
            </a:extLst>
          </p:cNvPr>
          <p:cNvSpPr/>
          <p:nvPr userDrawn="1"/>
        </p:nvSpPr>
        <p:spPr>
          <a:xfrm>
            <a:off x="0" y="0"/>
            <a:ext cx="3526972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BEAC6-FDC5-4CF1-BB32-1196ED017C76}"/>
              </a:ext>
            </a:extLst>
          </p:cNvPr>
          <p:cNvSpPr/>
          <p:nvPr userDrawn="1"/>
        </p:nvSpPr>
        <p:spPr>
          <a:xfrm>
            <a:off x="3526972" y="0"/>
            <a:ext cx="1143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FE37-E212-4431-8C93-F47A883A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1655" y="6393958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0FC1488-ED67-49E2-93B5-369E41549134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52B3C-0441-4448-B681-EFC1C4E5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3733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5AD7-6A19-4B9A-B04A-DA66B5B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255" y="6393958"/>
            <a:ext cx="662045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37905"/>
            <a:ext cx="5867399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F979CB-28AE-46E1-A5D1-5D3E5F08C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9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050049-9845-4AC2-BA50-51A3F0E18BDC}"/>
              </a:ext>
            </a:extLst>
          </p:cNvPr>
          <p:cNvSpPr/>
          <p:nvPr userDrawn="1"/>
        </p:nvSpPr>
        <p:spPr>
          <a:xfrm>
            <a:off x="8510817" y="0"/>
            <a:ext cx="3681183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9E001-F9D0-4C72-AB66-CD405BE5A24B}"/>
              </a:ext>
            </a:extLst>
          </p:cNvPr>
          <p:cNvSpPr/>
          <p:nvPr userDrawn="1"/>
        </p:nvSpPr>
        <p:spPr>
          <a:xfrm>
            <a:off x="7367817" y="0"/>
            <a:ext cx="1143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37906"/>
            <a:ext cx="5867400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BA93D-C964-433E-B60F-82F8DCFF9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42" y="228600"/>
            <a:ext cx="1244958" cy="91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A26FA-C144-4904-BA59-8BD135C5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7E9-4B14-4584-97AE-2823FD1E2E62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8DC7B3-6D26-4555-A0B7-1EA94968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57150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7B27CB-63C8-40FA-ACAB-EF3B0838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3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2371197" y="1032405"/>
            <a:ext cx="7874000" cy="3649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0" y="4320474"/>
            <a:ext cx="2006594" cy="723185"/>
          </a:xfrm>
        </p:spPr>
        <p:txBody>
          <a:bodyPr/>
          <a:lstStyle/>
          <a:p>
            <a:r>
              <a:rPr lang="en-US"/>
              <a:t>Title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64370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87B4-F2F2-4D1A-BFB3-2AF017F5F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271C-8100-4D27-B587-8D8F63C6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657-D128-4EE1-B29C-44DBE82FFA95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0911C-BB1F-4B9E-97BF-05A06B40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848A-A0A6-40F4-B5AC-0AF0FD48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0673D47-C6C7-4980-AC71-5E10CFC8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2071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2DC50B-6C76-4B09-AEC9-FD100A39D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/>
          <a:stretch/>
        </p:blipFill>
        <p:spPr>
          <a:xfrm>
            <a:off x="0" y="0"/>
            <a:ext cx="851081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050049-9845-4AC2-BA50-51A3F0E18BDC}"/>
              </a:ext>
            </a:extLst>
          </p:cNvPr>
          <p:cNvSpPr/>
          <p:nvPr userDrawn="1"/>
        </p:nvSpPr>
        <p:spPr>
          <a:xfrm>
            <a:off x="8510817" y="0"/>
            <a:ext cx="3681183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9E001-F9D0-4C72-AB66-CD405BE5A24B}"/>
              </a:ext>
            </a:extLst>
          </p:cNvPr>
          <p:cNvSpPr/>
          <p:nvPr userDrawn="1"/>
        </p:nvSpPr>
        <p:spPr>
          <a:xfrm>
            <a:off x="7367817" y="0"/>
            <a:ext cx="1143000" cy="6858000"/>
          </a:xfrm>
          <a:prstGeom prst="rect">
            <a:avLst/>
          </a:prstGeom>
          <a:solidFill>
            <a:srgbClr val="2142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37906"/>
            <a:ext cx="5867400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BA93D-C964-433E-B60F-82F8DCFF96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A26FA-C144-4904-BA59-8BD135C5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7E9-4B14-4584-97AE-2823FD1E2E62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8DC7B3-6D26-4555-A0B7-1EA94968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5715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7B27CB-63C8-40FA-ACAB-EF3B0838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5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90A8065-B10E-415E-87C9-32A8CD1165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0"/>
          <a:stretch/>
        </p:blipFill>
        <p:spPr>
          <a:xfrm>
            <a:off x="3284522" y="0"/>
            <a:ext cx="8907478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9C2AEC1-27A8-4F33-B423-C7706D164539}"/>
              </a:ext>
            </a:extLst>
          </p:cNvPr>
          <p:cNvSpPr/>
          <p:nvPr userDrawn="1"/>
        </p:nvSpPr>
        <p:spPr>
          <a:xfrm>
            <a:off x="0" y="0"/>
            <a:ext cx="3526972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3A340F-33BD-4545-BF34-4A2CE4B6A689}"/>
              </a:ext>
            </a:extLst>
          </p:cNvPr>
          <p:cNvSpPr/>
          <p:nvPr userDrawn="1"/>
        </p:nvSpPr>
        <p:spPr>
          <a:xfrm>
            <a:off x="3526972" y="4583162"/>
            <a:ext cx="8665028" cy="2274838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BEAC6-FDC5-4CF1-BB32-1196ED017C76}"/>
              </a:ext>
            </a:extLst>
          </p:cNvPr>
          <p:cNvSpPr/>
          <p:nvPr userDrawn="1"/>
        </p:nvSpPr>
        <p:spPr>
          <a:xfrm>
            <a:off x="3526972" y="0"/>
            <a:ext cx="1143000" cy="6858000"/>
          </a:xfrm>
          <a:prstGeom prst="rect">
            <a:avLst/>
          </a:prstGeom>
          <a:solidFill>
            <a:srgbClr val="2142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FE37-E212-4431-8C93-F47A883A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997" y="6393958"/>
            <a:ext cx="1371600" cy="365125"/>
          </a:xfrm>
        </p:spPr>
        <p:txBody>
          <a:bodyPr/>
          <a:lstStyle/>
          <a:p>
            <a:fld id="{F0FC1488-ED67-49E2-93B5-369E41549134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52B3C-0441-4448-B681-EFC1C4E5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3733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5AD7-6A19-4B9A-B04A-DA66B5B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51597" y="6393958"/>
            <a:ext cx="662045" cy="365125"/>
          </a:xfrm>
        </p:spPr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37905"/>
            <a:ext cx="5867399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22F4CA-F9AB-4FE2-8E25-55F07B5276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342" y="5662120"/>
            <a:ext cx="12449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8948B0-4339-4887-B9CD-19ECFB9B9694}"/>
              </a:ext>
            </a:extLst>
          </p:cNvPr>
          <p:cNvSpPr/>
          <p:nvPr userDrawn="1"/>
        </p:nvSpPr>
        <p:spPr>
          <a:xfrm>
            <a:off x="0" y="3733800"/>
            <a:ext cx="121920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BDF666-1563-4636-BCE9-385763AB6337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7D54E-74BA-47BB-A2F8-A4A08D14F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11125200" cy="57150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 i="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34F0B-864A-4621-A2DB-541494181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1655" y="6393957"/>
            <a:ext cx="1371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E4897CC-BBA3-4F75-99CF-B40B786D9E77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9BC54-ED3A-4475-828B-3F1F9487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6184"/>
            <a:ext cx="567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40088-A9F7-4C78-85AA-C912AF24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255" y="6393957"/>
            <a:ext cx="66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F3DECC-AB07-4059-9EF7-C14FFBCED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744EE6F-CCA9-430F-B4DF-4866E7520E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067300"/>
            <a:ext cx="11125200" cy="1181100"/>
          </a:xfrm>
        </p:spPr>
        <p:txBody>
          <a:bodyPr tIns="45720" bIns="45720"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/>
            </a:lvl1pPr>
          </a:lstStyle>
          <a:p>
            <a:pPr lvl="0"/>
            <a:r>
              <a:rPr lang="en-US"/>
              <a:t>Click to add presentation information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9A86C6-B6F5-4FBA-92F8-88FC4700C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7755" y="1037827"/>
            <a:ext cx="5244245" cy="28483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33C343-F990-4F60-A854-6A49F0AA2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11125200" cy="23622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96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C271C-8100-4D27-B587-8D8F63C6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5B1-6C30-4DA6-BBE0-F73168C4BFB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0911C-BB1F-4B9E-97BF-05A06B40E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C848A-A0A6-40F4-B5AC-0AF0FD48D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87B4-F2F2-4D1A-BFB3-2AF017F5F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143001"/>
            <a:ext cx="11125200" cy="46862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A3926B4-3CB4-4F0E-99DC-046C0CFD0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5709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BEF6-264B-441B-B677-9E7AA971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1"/>
            <a:ext cx="54102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FF8E9-316F-4A10-A803-7D0950D97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143001"/>
            <a:ext cx="5410198" cy="4838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84459-0575-44A4-AEB5-B3A23708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9693-1EED-4662-83E7-34648EA15A40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A2D52-30A6-4FF7-9324-407BC5D3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525FD-2C84-4DA7-99B9-E43FF1DF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D256710-63B6-4698-B425-2674E2CA1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06963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B69C-2E65-4005-8509-BFDFEE60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158093"/>
            <a:ext cx="5410201" cy="457200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B291-E566-4030-8863-865F5CA8F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16258"/>
            <a:ext cx="5410201" cy="411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C0A17-3147-4CA3-AE50-C1F0BA622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1" y="1158093"/>
            <a:ext cx="5410200" cy="457200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A2BFC-1F8F-41B6-A896-D496DF49B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1" y="1716258"/>
            <a:ext cx="5410200" cy="411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B80F9-5727-4C41-AB33-651AF388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22D68-E136-4C42-8934-7AD17FBF37D6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210DC-7B03-479F-9FB6-B3FBDEFF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0C3CC-944B-4420-ACA8-A6869C24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5AE4951-F800-4357-B6F3-A4156928B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273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98C4C-8952-4376-AEC0-AD244177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615D-A96C-496B-8979-75C874920D29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356B-0F8E-438D-A9D2-7F9FBCA6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B366D-FBA7-4369-93F5-320DBC33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ECA530-A621-42C8-AF43-7F2081629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1245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A6BD0-1E13-4445-9D2A-D0E8B4C7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9E087-E037-498D-A70C-E18BD89810DE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B58E8-298C-4B83-861A-661A0A93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0DB-3D93-4B10-8CF9-6D26933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1FBC0-4CB3-4F29-B410-D54D9D9432D7}"/>
              </a:ext>
            </a:extLst>
          </p:cNvPr>
          <p:cNvSpPr/>
          <p:nvPr userDrawn="1"/>
        </p:nvSpPr>
        <p:spPr>
          <a:xfrm>
            <a:off x="0" y="914400"/>
            <a:ext cx="426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90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hasi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C2AEC1-27A8-4F33-B423-C7706D164539}"/>
              </a:ext>
            </a:extLst>
          </p:cNvPr>
          <p:cNvSpPr/>
          <p:nvPr userDrawn="1"/>
        </p:nvSpPr>
        <p:spPr>
          <a:xfrm>
            <a:off x="0" y="0"/>
            <a:ext cx="3526972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5BEAC6-FDC5-4CF1-BB32-1196ED017C76}"/>
              </a:ext>
            </a:extLst>
          </p:cNvPr>
          <p:cNvSpPr/>
          <p:nvPr userDrawn="1"/>
        </p:nvSpPr>
        <p:spPr>
          <a:xfrm>
            <a:off x="3526972" y="0"/>
            <a:ext cx="1143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FE37-E212-4431-8C93-F47A883A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1655" y="6393958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0FC1488-ED67-49E2-93B5-369E41549134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52B3C-0441-4448-B681-EFC1C4E5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3733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5AD7-6A19-4B9A-B04A-DA66B5B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255" y="6393958"/>
            <a:ext cx="662045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37905"/>
            <a:ext cx="5867399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F979CB-28AE-46E1-A5D1-5D3E5F08CB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07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mphasi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3050049-9845-4AC2-BA50-51A3F0E18BDC}"/>
              </a:ext>
            </a:extLst>
          </p:cNvPr>
          <p:cNvSpPr/>
          <p:nvPr userDrawn="1"/>
        </p:nvSpPr>
        <p:spPr>
          <a:xfrm>
            <a:off x="8510817" y="0"/>
            <a:ext cx="3681183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9E001-F9D0-4C72-AB66-CD405BE5A24B}"/>
              </a:ext>
            </a:extLst>
          </p:cNvPr>
          <p:cNvSpPr/>
          <p:nvPr userDrawn="1"/>
        </p:nvSpPr>
        <p:spPr>
          <a:xfrm>
            <a:off x="7367817" y="0"/>
            <a:ext cx="1143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37906"/>
            <a:ext cx="5867400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BA93D-C964-433E-B60F-82F8DCFF96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42" y="228600"/>
            <a:ext cx="1244958" cy="91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A26FA-C144-4904-BA59-8BD135C5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7E9-4B14-4584-97AE-2823FD1E2E62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8DC7B3-6D26-4555-A0B7-1EA94968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57150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7B27CB-63C8-40FA-ACAB-EF3B0838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7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8BEF6-264B-441B-B677-9E7AA971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143001"/>
            <a:ext cx="5410200" cy="4838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FF8E9-316F-4A10-A803-7D0950D97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2" y="1143001"/>
            <a:ext cx="5410198" cy="48386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84459-0575-44A4-AEB5-B3A23708A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5812-BCA8-4738-80AE-C83AB6CE0433}" type="datetime1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A2D52-30A6-4FF7-9324-407BC5D3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525FD-2C84-4DA7-99B9-E43FF1DFF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95C296E-13E3-492C-BBA6-A71AAC4B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027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CB69C-2E65-4005-8509-BFDFEE603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158093"/>
            <a:ext cx="5410201" cy="457200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B291-E566-4030-8863-865F5CA8F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399" y="1716258"/>
            <a:ext cx="5410202" cy="411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C0A17-3147-4CA3-AE50-C1F0BA622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8400" y="1158093"/>
            <a:ext cx="5410199" cy="457200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A2BFC-1F8F-41B6-A896-D496DF49B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8401" y="1716258"/>
            <a:ext cx="5410200" cy="41130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FB80F9-5727-4C41-AB33-651AF388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682DD-B109-4DCB-82EA-7FF60B9D6DF6}" type="datetime1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1210DC-7B03-479F-9FB6-B3FBDEFF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0C3CC-944B-4420-ACA8-A6869C24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BB6395-3A66-4F28-8FAE-704EB8E8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267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D98C4C-8952-4376-AEC0-AD244177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AF77A-F202-4A30-8F95-D1B4A04794A5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C356B-0F8E-438D-A9D2-7F9FBCA6C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1B366D-FBA7-4369-93F5-320DBC33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23B4FC8-2C4C-4A6B-B21B-AC5DD5A9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18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8A6BD0-1E13-4445-9D2A-D0E8B4C7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C974-DE0D-45AC-B4DA-F5EEE9EB87F6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0B58E8-298C-4B83-861A-661A0A93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9B0DB-3D93-4B10-8CF9-6D26933E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31FBC0-4CB3-4F29-B410-D54D9D9432D7}"/>
              </a:ext>
            </a:extLst>
          </p:cNvPr>
          <p:cNvSpPr/>
          <p:nvPr userDrawn="1"/>
        </p:nvSpPr>
        <p:spPr>
          <a:xfrm>
            <a:off x="0" y="914400"/>
            <a:ext cx="426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7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234DE2-9736-49B6-BD23-392F1A2DACED}"/>
              </a:ext>
            </a:extLst>
          </p:cNvPr>
          <p:cNvSpPr/>
          <p:nvPr userDrawn="1"/>
        </p:nvSpPr>
        <p:spPr>
          <a:xfrm>
            <a:off x="0" y="0"/>
            <a:ext cx="3526972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C8CA71-EFA1-44C4-8364-3CFDF1EA1E95}"/>
              </a:ext>
            </a:extLst>
          </p:cNvPr>
          <p:cNvSpPr/>
          <p:nvPr userDrawn="1"/>
        </p:nvSpPr>
        <p:spPr>
          <a:xfrm>
            <a:off x="3526972" y="0"/>
            <a:ext cx="1143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FE37-E212-4431-8C93-F47A883AA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1655" y="6393958"/>
            <a:ext cx="1371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CC94598-C85E-4424-923C-D7695DCA2068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52B3C-0441-4448-B681-EFC1C4E5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3733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5AD7-6A19-4B9A-B04A-DA66B5B8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3255" y="6393958"/>
            <a:ext cx="662045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37905"/>
            <a:ext cx="5867399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E95E40-D5AD-4E2D-9A77-3E202AC8A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BB3650E-BC14-4B73-9378-358D9222BF65}"/>
              </a:ext>
            </a:extLst>
          </p:cNvPr>
          <p:cNvSpPr/>
          <p:nvPr userDrawn="1"/>
        </p:nvSpPr>
        <p:spPr>
          <a:xfrm>
            <a:off x="8665028" y="0"/>
            <a:ext cx="3526972" cy="6858000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6C2993-7404-4EC7-95CD-C242AE4B29B4}"/>
              </a:ext>
            </a:extLst>
          </p:cNvPr>
          <p:cNvSpPr/>
          <p:nvPr userDrawn="1"/>
        </p:nvSpPr>
        <p:spPr>
          <a:xfrm>
            <a:off x="7522028" y="0"/>
            <a:ext cx="1143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A22057-E573-47DA-93E8-C9FD4C3E6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514" y="228600"/>
            <a:ext cx="1244958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23617"/>
            <a:ext cx="5867400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8E7DB-92B6-4672-972C-31805E64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E7227-1EEF-41B3-9BAD-26563BC1F3B3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18CE640-3EB7-49DA-89D6-C1DBAEA86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57150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3F447B-E69C-43EE-8F24-F91E1C31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2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has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12DC50B-6C76-4B09-AEC9-FD100A39D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/>
          <a:stretch/>
        </p:blipFill>
        <p:spPr>
          <a:xfrm>
            <a:off x="0" y="0"/>
            <a:ext cx="8510817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050049-9845-4AC2-BA50-51A3F0E18BDC}"/>
              </a:ext>
            </a:extLst>
          </p:cNvPr>
          <p:cNvSpPr/>
          <p:nvPr userDrawn="1"/>
        </p:nvSpPr>
        <p:spPr>
          <a:xfrm>
            <a:off x="8510817" y="0"/>
            <a:ext cx="3681183" cy="6858000"/>
          </a:xfrm>
          <a:prstGeom prst="rect">
            <a:avLst/>
          </a:prstGeom>
          <a:solidFill>
            <a:srgbClr val="214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A9E001-F9D0-4C72-AB66-CD405BE5A24B}"/>
              </a:ext>
            </a:extLst>
          </p:cNvPr>
          <p:cNvSpPr/>
          <p:nvPr userDrawn="1"/>
        </p:nvSpPr>
        <p:spPr>
          <a:xfrm>
            <a:off x="7367817" y="0"/>
            <a:ext cx="1143000" cy="6858000"/>
          </a:xfrm>
          <a:prstGeom prst="rect">
            <a:avLst/>
          </a:prstGeom>
          <a:solidFill>
            <a:srgbClr val="21427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6203-81DF-4711-A5D2-5451B8992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237906"/>
            <a:ext cx="5867400" cy="2382191"/>
          </a:xfrm>
          <a:solidFill>
            <a:schemeClr val="bg1"/>
          </a:solidFill>
        </p:spPr>
        <p:txBody>
          <a:bodyPr lIns="457200" tIns="685800" rIns="457200" bIns="685800" anchor="ctr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DBA93D-C964-433E-B60F-82F8DCFF96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1244958" cy="9144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A26FA-C144-4904-BA59-8BD135C5E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187E9-4B14-4584-97AE-2823FD1E2E62}" type="datetime1">
              <a:rPr lang="en-US" smtClean="0"/>
              <a:t>9/24/2025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8DC7B3-6D26-4555-A0B7-1EA949688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400" y="6393958"/>
            <a:ext cx="57150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7B27CB-63C8-40FA-ACAB-EF3B0838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0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8C2E0-62AB-496D-A72A-C23ED5D05515}"/>
              </a:ext>
            </a:extLst>
          </p:cNvPr>
          <p:cNvSpPr/>
          <p:nvPr userDrawn="1"/>
        </p:nvSpPr>
        <p:spPr>
          <a:xfrm>
            <a:off x="0" y="5981700"/>
            <a:ext cx="2089070" cy="87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70B17-CFD6-4CEB-BF3E-0F2836C3E1F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3" y="6087471"/>
            <a:ext cx="914400" cy="6716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8F39B3-0A66-4D22-9E89-99551DEFB7A5}"/>
              </a:ext>
            </a:extLst>
          </p:cNvPr>
          <p:cNvSpPr/>
          <p:nvPr userDrawn="1"/>
        </p:nvSpPr>
        <p:spPr>
          <a:xfrm>
            <a:off x="2089070" y="6305400"/>
            <a:ext cx="10102930" cy="54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09E07-FF1B-4D09-A151-E7B3361D3930}"/>
              </a:ext>
            </a:extLst>
          </p:cNvPr>
          <p:cNvSpPr/>
          <p:nvPr userDrawn="1"/>
        </p:nvSpPr>
        <p:spPr>
          <a:xfrm>
            <a:off x="1553029" y="6305400"/>
            <a:ext cx="572413" cy="5486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9C545-82A8-4D8D-BF4D-A8983DEA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5908"/>
            <a:ext cx="111252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DBC92-83D7-4F98-8738-17365B05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399" y="1143001"/>
            <a:ext cx="11125201" cy="468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7E8C-C42A-428B-9008-4CDEF5C4E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91655" y="6393957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fld id="{337702CC-7B87-4766-963F-AA487CA269C5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12DD-1678-42C5-8ECB-0CD37EFA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9800" y="639395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B8FED-E6A7-4B22-A003-627B81C6F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255" y="6393957"/>
            <a:ext cx="66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32E50-7A41-43EA-A923-36BF2E77EF51}"/>
              </a:ext>
            </a:extLst>
          </p:cNvPr>
          <p:cNvCxnSpPr>
            <a:cxnSpLocks/>
          </p:cNvCxnSpPr>
          <p:nvPr userDrawn="1"/>
        </p:nvCxnSpPr>
        <p:spPr>
          <a:xfrm>
            <a:off x="0" y="1028700"/>
            <a:ext cx="426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24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51" r:id="rId7"/>
    <p:sldLayoutId id="2147483658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512">
          <p15:clr>
            <a:srgbClr val="F26B43"/>
          </p15:clr>
        </p15:guide>
        <p15:guide id="5" pos="2688">
          <p15:clr>
            <a:srgbClr val="F26B43"/>
          </p15:clr>
        </p15:guide>
        <p15:guide id="6" orient="horz" pos="4272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768">
          <p15:clr>
            <a:srgbClr val="F26B43"/>
          </p15:clr>
        </p15:guide>
        <p15:guide id="9" orient="horz" pos="648">
          <p15:clr>
            <a:srgbClr val="F26B43"/>
          </p15:clr>
        </p15:guide>
        <p15:guide id="10" orient="horz" pos="576">
          <p15:clr>
            <a:srgbClr val="F26B43"/>
          </p15:clr>
        </p15:guide>
        <p15:guide id="11" orient="horz" pos="720">
          <p15:clr>
            <a:srgbClr val="F26B43"/>
          </p15:clr>
        </p15:guide>
        <p15:guide id="12" orient="horz" pos="3672">
          <p15:clr>
            <a:srgbClr val="F26B43"/>
          </p15:clr>
        </p15:guide>
        <p15:guide id="13" pos="4992">
          <p15:clr>
            <a:srgbClr val="F26B43"/>
          </p15:clr>
        </p15:guide>
        <p15:guide id="14" pos="168">
          <p15:clr>
            <a:srgbClr val="F26B43"/>
          </p15:clr>
        </p15:guide>
        <p15:guide id="15" pos="3744">
          <p15:clr>
            <a:srgbClr val="F26B43"/>
          </p15:clr>
        </p15:guide>
        <p15:guide id="16" pos="1296">
          <p15:clr>
            <a:srgbClr val="F26B43"/>
          </p15:clr>
        </p15:guide>
        <p15:guide id="17" pos="1392">
          <p15:clr>
            <a:srgbClr val="F26B43"/>
          </p15:clr>
        </p15:guide>
        <p15:guide id="18" pos="336">
          <p15:clr>
            <a:srgbClr val="F26B43"/>
          </p15:clr>
        </p15:guide>
        <p15:guide id="19" orient="horz" pos="2064">
          <p15:clr>
            <a:srgbClr val="F26B43"/>
          </p15:clr>
        </p15:guide>
        <p15:guide id="20" orient="horz" pos="864">
          <p15:clr>
            <a:srgbClr val="F26B43"/>
          </p15:clr>
        </p15:guide>
        <p15:guide id="21" pos="7344">
          <p15:clr>
            <a:srgbClr val="F26B43"/>
          </p15:clr>
        </p15:guide>
        <p15:guide id="22" pos="3648">
          <p15:clr>
            <a:srgbClr val="F26B43"/>
          </p15:clr>
        </p15:guide>
        <p15:guide id="23" orient="horz" pos="2640">
          <p15:clr>
            <a:srgbClr val="F26B43"/>
          </p15:clr>
        </p15:guide>
        <p15:guide id="24" orient="horz" pos="3456">
          <p15:clr>
            <a:srgbClr val="F26B43"/>
          </p15:clr>
        </p15:guide>
        <p15:guide id="26" orient="horz" pos="2544">
          <p15:clr>
            <a:srgbClr val="F26B43"/>
          </p15:clr>
        </p15:guide>
        <p15:guide id="27" pos="4032">
          <p15:clr>
            <a:srgbClr val="F26B43"/>
          </p15:clr>
        </p15:guide>
        <p15:guide id="28" pos="3936">
          <p15:clr>
            <a:srgbClr val="F26B43"/>
          </p15:clr>
        </p15:guide>
        <p15:guide id="29" orient="horz" pos="2352">
          <p15:clr>
            <a:srgbClr val="F26B43"/>
          </p15:clr>
        </p15:guide>
        <p15:guide id="30" orient="horz" pos="2448">
          <p15:clr>
            <a:srgbClr val="F26B43"/>
          </p15:clr>
        </p15:guide>
        <p15:guide id="31" orient="horz" pos="4060">
          <p15:clr>
            <a:srgbClr val="F26B43"/>
          </p15:clr>
        </p15:guide>
        <p15:guide id="32" orient="horz" pos="2736" userDrawn="1">
          <p15:clr>
            <a:srgbClr val="F26B43"/>
          </p15:clr>
        </p15:guide>
        <p15:guide id="33" orient="horz" pos="3096" userDrawn="1">
          <p15:clr>
            <a:srgbClr val="F26B43"/>
          </p15:clr>
        </p15:guide>
        <p15:guide id="34" orient="horz" pos="2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8C2E0-62AB-496D-A72A-C23ED5D05515}"/>
              </a:ext>
            </a:extLst>
          </p:cNvPr>
          <p:cNvSpPr/>
          <p:nvPr userDrawn="1"/>
        </p:nvSpPr>
        <p:spPr>
          <a:xfrm>
            <a:off x="0" y="5981700"/>
            <a:ext cx="2089070" cy="872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70B17-CFD6-4CEB-BF3E-0F2836C3E1F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" y="6050280"/>
            <a:ext cx="995966" cy="731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8F39B3-0A66-4D22-9E89-99551DEFB7A5}"/>
              </a:ext>
            </a:extLst>
          </p:cNvPr>
          <p:cNvSpPr/>
          <p:nvPr userDrawn="1"/>
        </p:nvSpPr>
        <p:spPr>
          <a:xfrm>
            <a:off x="2089070" y="6305400"/>
            <a:ext cx="10102930" cy="54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09E07-FF1B-4D09-A151-E7B3361D3930}"/>
              </a:ext>
            </a:extLst>
          </p:cNvPr>
          <p:cNvSpPr/>
          <p:nvPr userDrawn="1"/>
        </p:nvSpPr>
        <p:spPr>
          <a:xfrm>
            <a:off x="1553029" y="6305400"/>
            <a:ext cx="572413" cy="5486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9C545-82A8-4D8D-BF4D-A8983DEA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5908"/>
            <a:ext cx="111252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DBC92-83D7-4F98-8738-17365B05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143001"/>
            <a:ext cx="11125200" cy="468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7E8C-C42A-428B-9008-4CDEF5C4E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91655" y="639149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fld id="{AFEB63DF-6885-4545-B990-B9D4F4F651E3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12DD-1678-42C5-8ECB-0CD37EFA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9800" y="639395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B8FED-E6A7-4B22-A003-627B81C6F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255" y="6393957"/>
            <a:ext cx="66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32E50-7A41-43EA-A923-36BF2E77EF51}"/>
              </a:ext>
            </a:extLst>
          </p:cNvPr>
          <p:cNvCxnSpPr>
            <a:cxnSpLocks/>
          </p:cNvCxnSpPr>
          <p:nvPr userDrawn="1"/>
        </p:nvCxnSpPr>
        <p:spPr>
          <a:xfrm>
            <a:off x="0" y="1028700"/>
            <a:ext cx="4267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74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70" r:id="rId3"/>
    <p:sldLayoutId id="2147483680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512">
          <p15:clr>
            <a:srgbClr val="F26B43"/>
          </p15:clr>
        </p15:guide>
        <p15:guide id="5" pos="2688">
          <p15:clr>
            <a:srgbClr val="F26B43"/>
          </p15:clr>
        </p15:guide>
        <p15:guide id="6" orient="horz" pos="4272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768">
          <p15:clr>
            <a:srgbClr val="F26B43"/>
          </p15:clr>
        </p15:guide>
        <p15:guide id="9" orient="horz" pos="648">
          <p15:clr>
            <a:srgbClr val="F26B43"/>
          </p15:clr>
        </p15:guide>
        <p15:guide id="10" orient="horz" pos="576">
          <p15:clr>
            <a:srgbClr val="F26B43"/>
          </p15:clr>
        </p15:guide>
        <p15:guide id="11" orient="horz" pos="720">
          <p15:clr>
            <a:srgbClr val="F26B43"/>
          </p15:clr>
        </p15:guide>
        <p15:guide id="12" orient="horz" pos="3672">
          <p15:clr>
            <a:srgbClr val="F26B43"/>
          </p15:clr>
        </p15:guide>
        <p15:guide id="13" pos="4992">
          <p15:clr>
            <a:srgbClr val="F26B43"/>
          </p15:clr>
        </p15:guide>
        <p15:guide id="14" pos="168">
          <p15:clr>
            <a:srgbClr val="F26B43"/>
          </p15:clr>
        </p15:guide>
        <p15:guide id="15" pos="3744">
          <p15:clr>
            <a:srgbClr val="F26B43"/>
          </p15:clr>
        </p15:guide>
        <p15:guide id="16" pos="1296">
          <p15:clr>
            <a:srgbClr val="F26B43"/>
          </p15:clr>
        </p15:guide>
        <p15:guide id="17" pos="1392">
          <p15:clr>
            <a:srgbClr val="F26B43"/>
          </p15:clr>
        </p15:guide>
        <p15:guide id="18" pos="336">
          <p15:clr>
            <a:srgbClr val="F26B43"/>
          </p15:clr>
        </p15:guide>
        <p15:guide id="19" orient="horz" pos="2064">
          <p15:clr>
            <a:srgbClr val="F26B43"/>
          </p15:clr>
        </p15:guide>
        <p15:guide id="20" orient="horz" pos="864">
          <p15:clr>
            <a:srgbClr val="F26B43"/>
          </p15:clr>
        </p15:guide>
        <p15:guide id="21" pos="7344">
          <p15:clr>
            <a:srgbClr val="F26B43"/>
          </p15:clr>
        </p15:guide>
        <p15:guide id="22" pos="3648">
          <p15:clr>
            <a:srgbClr val="F26B43"/>
          </p15:clr>
        </p15:guide>
        <p15:guide id="23" orient="horz" pos="2640">
          <p15:clr>
            <a:srgbClr val="F26B43"/>
          </p15:clr>
        </p15:guide>
        <p15:guide id="24" orient="horz" pos="3456">
          <p15:clr>
            <a:srgbClr val="F26B43"/>
          </p15:clr>
        </p15:guide>
        <p15:guide id="26" orient="horz" pos="2544">
          <p15:clr>
            <a:srgbClr val="F26B43"/>
          </p15:clr>
        </p15:guide>
        <p15:guide id="27" pos="4032">
          <p15:clr>
            <a:srgbClr val="F26B43"/>
          </p15:clr>
        </p15:guide>
        <p15:guide id="28" pos="3936">
          <p15:clr>
            <a:srgbClr val="F26B43"/>
          </p15:clr>
        </p15:guide>
        <p15:guide id="29" orient="horz" pos="2352">
          <p15:clr>
            <a:srgbClr val="F26B43"/>
          </p15:clr>
        </p15:guide>
        <p15:guide id="30" orient="horz" pos="2448">
          <p15:clr>
            <a:srgbClr val="F26B43"/>
          </p15:clr>
        </p15:guide>
        <p15:guide id="31" orient="horz" pos="4060">
          <p15:clr>
            <a:srgbClr val="F26B43"/>
          </p15:clr>
        </p15:guide>
        <p15:guide id="32" orient="horz" pos="2736" userDrawn="1">
          <p15:clr>
            <a:srgbClr val="F26B43"/>
          </p15:clr>
        </p15:guide>
        <p15:guide id="33" orient="horz" pos="309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18C2E0-62AB-496D-A72A-C23ED5D05515}"/>
              </a:ext>
            </a:extLst>
          </p:cNvPr>
          <p:cNvSpPr/>
          <p:nvPr userDrawn="1"/>
        </p:nvSpPr>
        <p:spPr>
          <a:xfrm>
            <a:off x="0" y="5981700"/>
            <a:ext cx="2089070" cy="8723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170B17-CFD6-4CEB-BF3E-0F2836C3E1F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5" y="6050280"/>
            <a:ext cx="995966" cy="7315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8F39B3-0A66-4D22-9E89-99551DEFB7A5}"/>
              </a:ext>
            </a:extLst>
          </p:cNvPr>
          <p:cNvSpPr/>
          <p:nvPr userDrawn="1"/>
        </p:nvSpPr>
        <p:spPr>
          <a:xfrm>
            <a:off x="2089070" y="6305400"/>
            <a:ext cx="10102930" cy="54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A09E07-FF1B-4D09-A151-E7B3361D3930}"/>
              </a:ext>
            </a:extLst>
          </p:cNvPr>
          <p:cNvSpPr/>
          <p:nvPr userDrawn="1"/>
        </p:nvSpPr>
        <p:spPr>
          <a:xfrm>
            <a:off x="1553029" y="6305400"/>
            <a:ext cx="572413" cy="54864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C9C545-82A8-4D8D-BF4D-A8983DEA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5908"/>
            <a:ext cx="11125200" cy="7315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DBC92-83D7-4F98-8738-17365B058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1" y="1143001"/>
            <a:ext cx="11125200" cy="468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7E8C-C42A-428B-9008-4CDEF5C4E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91655" y="6391499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fld id="{AFEB63DF-6885-4545-B990-B9D4F4F651E3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012DD-1678-42C5-8ECB-0CD37EFAF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9800" y="639395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B8FED-E6A7-4B22-A003-627B81C6F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255" y="6393957"/>
            <a:ext cx="662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spc="200" baseline="0">
                <a:solidFill>
                  <a:schemeClr val="bg1"/>
                </a:solidFill>
              </a:defRPr>
            </a:lvl1pPr>
          </a:lstStyle>
          <a:p>
            <a:fld id="{1D5CB027-7C79-4F8C-8FD4-BEE5BC9C296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32E50-7A41-43EA-A923-36BF2E77EF51}"/>
              </a:ext>
            </a:extLst>
          </p:cNvPr>
          <p:cNvCxnSpPr>
            <a:cxnSpLocks/>
          </p:cNvCxnSpPr>
          <p:nvPr userDrawn="1"/>
        </p:nvCxnSpPr>
        <p:spPr>
          <a:xfrm>
            <a:off x="0" y="1028700"/>
            <a:ext cx="42672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4" pos="7512">
          <p15:clr>
            <a:srgbClr val="F26B43"/>
          </p15:clr>
        </p15:guide>
        <p15:guide id="5" pos="2688">
          <p15:clr>
            <a:srgbClr val="F26B43"/>
          </p15:clr>
        </p15:guide>
        <p15:guide id="6" orient="horz" pos="4272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768">
          <p15:clr>
            <a:srgbClr val="F26B43"/>
          </p15:clr>
        </p15:guide>
        <p15:guide id="9" orient="horz" pos="648">
          <p15:clr>
            <a:srgbClr val="F26B43"/>
          </p15:clr>
        </p15:guide>
        <p15:guide id="10" orient="horz" pos="576">
          <p15:clr>
            <a:srgbClr val="F26B43"/>
          </p15:clr>
        </p15:guide>
        <p15:guide id="11" orient="horz" pos="720">
          <p15:clr>
            <a:srgbClr val="F26B43"/>
          </p15:clr>
        </p15:guide>
        <p15:guide id="12" orient="horz" pos="3672">
          <p15:clr>
            <a:srgbClr val="F26B43"/>
          </p15:clr>
        </p15:guide>
        <p15:guide id="13" pos="4992">
          <p15:clr>
            <a:srgbClr val="F26B43"/>
          </p15:clr>
        </p15:guide>
        <p15:guide id="14" pos="168">
          <p15:clr>
            <a:srgbClr val="F26B43"/>
          </p15:clr>
        </p15:guide>
        <p15:guide id="15" pos="3744">
          <p15:clr>
            <a:srgbClr val="F26B43"/>
          </p15:clr>
        </p15:guide>
        <p15:guide id="16" pos="1296">
          <p15:clr>
            <a:srgbClr val="F26B43"/>
          </p15:clr>
        </p15:guide>
        <p15:guide id="17" pos="1392">
          <p15:clr>
            <a:srgbClr val="F26B43"/>
          </p15:clr>
        </p15:guide>
        <p15:guide id="18" pos="336">
          <p15:clr>
            <a:srgbClr val="F26B43"/>
          </p15:clr>
        </p15:guide>
        <p15:guide id="19" orient="horz" pos="2064">
          <p15:clr>
            <a:srgbClr val="F26B43"/>
          </p15:clr>
        </p15:guide>
        <p15:guide id="20" orient="horz" pos="864">
          <p15:clr>
            <a:srgbClr val="F26B43"/>
          </p15:clr>
        </p15:guide>
        <p15:guide id="21" pos="7344">
          <p15:clr>
            <a:srgbClr val="F26B43"/>
          </p15:clr>
        </p15:guide>
        <p15:guide id="22" pos="3648">
          <p15:clr>
            <a:srgbClr val="F26B43"/>
          </p15:clr>
        </p15:guide>
        <p15:guide id="23" orient="horz" pos="2640">
          <p15:clr>
            <a:srgbClr val="F26B43"/>
          </p15:clr>
        </p15:guide>
        <p15:guide id="24" orient="horz" pos="3456">
          <p15:clr>
            <a:srgbClr val="F26B43"/>
          </p15:clr>
        </p15:guide>
        <p15:guide id="26" orient="horz" pos="2544">
          <p15:clr>
            <a:srgbClr val="F26B43"/>
          </p15:clr>
        </p15:guide>
        <p15:guide id="27" pos="4032">
          <p15:clr>
            <a:srgbClr val="F26B43"/>
          </p15:clr>
        </p15:guide>
        <p15:guide id="28" pos="3936">
          <p15:clr>
            <a:srgbClr val="F26B43"/>
          </p15:clr>
        </p15:guide>
        <p15:guide id="29" orient="horz" pos="2352">
          <p15:clr>
            <a:srgbClr val="F26B43"/>
          </p15:clr>
        </p15:guide>
        <p15:guide id="30" orient="horz" pos="2448">
          <p15:clr>
            <a:srgbClr val="F26B43"/>
          </p15:clr>
        </p15:guide>
        <p15:guide id="31" orient="horz" pos="4060">
          <p15:clr>
            <a:srgbClr val="F26B43"/>
          </p15:clr>
        </p15:guide>
        <p15:guide id="32" orient="horz" pos="2736">
          <p15:clr>
            <a:srgbClr val="F26B43"/>
          </p15:clr>
        </p15:guide>
        <p15:guide id="33" orient="horz" pos="30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.sos.state.or.us/oard/viewSingleRule.action?ruleVrsnRsn=278845&amp;utm_source=chatgpt.com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92380-1462-212A-F5E3-67A64D0D7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52F96A-5DE2-538E-858E-DE01CD38AC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Capacity and Expertise for Oregon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997BA-7A81-319C-46D7-1650469BD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Andrew B Mendenhall , MD DABPM, DABFM, FASAM</a:t>
            </a:r>
          </a:p>
          <a:p>
            <a:r>
              <a:rPr lang="en-US" dirty="0"/>
              <a:t>President and CEO, Central City Concern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9AC375-9E1A-1402-0DD3-BFA556336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>
              <a:alpha val="74902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Substance Use Disorders Best Practices: Part 2  </a:t>
            </a:r>
          </a:p>
        </p:txBody>
      </p:sp>
    </p:spTree>
    <p:extLst>
      <p:ext uri="{BB962C8B-B14F-4D97-AF65-F5344CB8AC3E}">
        <p14:creationId xmlns:p14="http://schemas.microsoft.com/office/powerpoint/2010/main" val="4238313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374580-1DAB-5D1B-8B66-5750FFC1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92" y="1155032"/>
            <a:ext cx="11125200" cy="49269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Avoid passing laws or administrative barriers that put access to medication prescribing at-risk.</a:t>
            </a:r>
          </a:p>
          <a:p>
            <a:pPr lvl="1"/>
            <a:r>
              <a:rPr lang="en-US" dirty="0"/>
              <a:t>Don’t break the existing network of prescriber service access. </a:t>
            </a:r>
          </a:p>
          <a:p>
            <a:pPr lvl="1"/>
            <a:endParaRPr lang="en-US" dirty="0"/>
          </a:p>
          <a:p>
            <a:r>
              <a:rPr lang="en-US" dirty="0"/>
              <a:t> Setting standards for access for hospitals and CCO’s. </a:t>
            </a:r>
          </a:p>
          <a:p>
            <a:pPr lvl="1"/>
            <a:r>
              <a:rPr lang="en-US" dirty="0"/>
              <a:t>CCO-based evaluation of access by geographic region and utilization/service engagement. </a:t>
            </a:r>
          </a:p>
          <a:p>
            <a:pPr lvl="1"/>
            <a:r>
              <a:rPr lang="en-US" dirty="0"/>
              <a:t>Simple background of Medicaid utilization and claims for SUD/BH diagnoses. </a:t>
            </a:r>
          </a:p>
          <a:p>
            <a:pPr lvl="2"/>
            <a:r>
              <a:rPr lang="en-US" dirty="0"/>
              <a:t>Best example is </a:t>
            </a:r>
            <a:r>
              <a:rPr lang="en-US" dirty="0" err="1"/>
              <a:t>HealthShare’s</a:t>
            </a:r>
            <a:r>
              <a:rPr lang="en-US" dirty="0"/>
              <a:t> evaluation of High-Acuity Behavioral Health population. </a:t>
            </a:r>
          </a:p>
          <a:p>
            <a:pPr lvl="2"/>
            <a:endParaRPr lang="en-US" dirty="0"/>
          </a:p>
          <a:p>
            <a:r>
              <a:rPr lang="en-US" dirty="0"/>
              <a:t>Invest and expand in ECHO services, and training for prescribing clinicians. </a:t>
            </a:r>
          </a:p>
          <a:p>
            <a:pPr lvl="1"/>
            <a:r>
              <a:rPr lang="en-US" dirty="0"/>
              <a:t>Incentivization for rural, marginalized communities.  </a:t>
            </a:r>
          </a:p>
          <a:p>
            <a:pPr lvl="2"/>
            <a:r>
              <a:rPr lang="en-US" dirty="0"/>
              <a:t>Personal tax abatement and/or enhanced education repayment. 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535BF0-C999-1804-B5E5-7204EAEF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consideration; (Culture and Data) </a:t>
            </a:r>
          </a:p>
        </p:txBody>
      </p:sp>
    </p:spTree>
    <p:extLst>
      <p:ext uri="{BB962C8B-B14F-4D97-AF65-F5344CB8AC3E}">
        <p14:creationId xmlns:p14="http://schemas.microsoft.com/office/powerpoint/2010/main" val="312930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D6C33-3DB8-17BF-ECA0-452CB3161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Addiction Medicine practice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Practice/Service Environments</a:t>
            </a:r>
          </a:p>
          <a:p>
            <a:endParaRPr lang="en-US" dirty="0"/>
          </a:p>
          <a:p>
            <a:r>
              <a:rPr lang="en-US" dirty="0"/>
              <a:t>Types of Practitioner</a:t>
            </a:r>
          </a:p>
          <a:p>
            <a:endParaRPr lang="en-US" dirty="0"/>
          </a:p>
          <a:p>
            <a:r>
              <a:rPr lang="en-US" dirty="0"/>
              <a:t>Clinical Best Practices</a:t>
            </a:r>
          </a:p>
          <a:p>
            <a:endParaRPr lang="en-US" dirty="0"/>
          </a:p>
          <a:p>
            <a:r>
              <a:rPr lang="en-US" dirty="0"/>
              <a:t>Concepts for growth and development of workforce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BB4F74-E394-DA5D-E393-F2FB2F13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of Addiction Medicine</a:t>
            </a:r>
          </a:p>
        </p:txBody>
      </p:sp>
    </p:spTree>
    <p:extLst>
      <p:ext uri="{BB962C8B-B14F-4D97-AF65-F5344CB8AC3E}">
        <p14:creationId xmlns:p14="http://schemas.microsoft.com/office/powerpoint/2010/main" val="263268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4CE8F-170A-9CB0-F7F6-50A8428B4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Addiction Medicine Practice in Oregon since 2005</a:t>
            </a:r>
          </a:p>
          <a:p>
            <a:r>
              <a:rPr lang="en-US" dirty="0"/>
              <a:t>Board Certified in the field 2008 ABAM </a:t>
            </a:r>
            <a:r>
              <a:rPr lang="en-US" dirty="0">
                <a:sym typeface="Wingdings" panose="05000000000000000000" pitchFamily="2" charset="2"/>
              </a:rPr>
              <a:t> 2018 ABPM </a:t>
            </a:r>
          </a:p>
          <a:p>
            <a:r>
              <a:rPr lang="en-US" dirty="0">
                <a:sym typeface="Wingdings" panose="05000000000000000000" pitchFamily="2" charset="2"/>
              </a:rPr>
              <a:t>Practices in all SUD settings except an Opioid Treatment Program</a:t>
            </a:r>
          </a:p>
          <a:p>
            <a:r>
              <a:rPr lang="en-US" dirty="0">
                <a:sym typeface="Wingdings" panose="05000000000000000000" pitchFamily="2" charset="2"/>
              </a:rPr>
              <a:t>President and CEO of Central City Concern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Healthcare, Housing, Employment services to 16,000 folks per year.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FQHC highly focused on high-acuity behavioral health and SUD services.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Hooper Withdrawal Management, 16</a:t>
            </a:r>
            <a:r>
              <a:rPr lang="en-US" baseline="30000" dirty="0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x Burnside, Letty Owing Center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1500 folks per year navigate our Hooper  Housing+ Outpatient SUD services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prescribing clinicians provide MAT as a requirement of their work. </a:t>
            </a:r>
          </a:p>
          <a:p>
            <a:r>
              <a:rPr lang="en-US" dirty="0"/>
              <a:t>Modest Equity holder and support title within </a:t>
            </a:r>
            <a:r>
              <a:rPr lang="en-US" dirty="0" err="1"/>
              <a:t>BoulderCare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Telehealth-addiction medicine practice within Oregon and 9 other states.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646D81-49CD-4940-1379-B3E0AFFF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Background and Disclosure</a:t>
            </a:r>
          </a:p>
        </p:txBody>
      </p:sp>
    </p:spTree>
    <p:extLst>
      <p:ext uri="{BB962C8B-B14F-4D97-AF65-F5344CB8AC3E}">
        <p14:creationId xmlns:p14="http://schemas.microsoft.com/office/powerpoint/2010/main" val="196659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767431-409C-9084-2ECB-0355AA8CE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decades </a:t>
            </a:r>
            <a:r>
              <a:rPr lang="en-US" dirty="0">
                <a:sym typeface="Wingdings" panose="05000000000000000000" pitchFamily="2" charset="2"/>
              </a:rPr>
              <a:t> Dr. Bob, AA 1935</a:t>
            </a:r>
            <a:endParaRPr lang="en-US" dirty="0"/>
          </a:p>
          <a:p>
            <a:r>
              <a:rPr lang="en-US" dirty="0"/>
              <a:t>Medicalization and reluctant acceptance of Substance Use Disorders as Medical Conditions in the 1940’s-50’s</a:t>
            </a:r>
          </a:p>
          <a:p>
            <a:r>
              <a:rPr lang="en-US" dirty="0"/>
              <a:t>Opioid treatment in the 1960’s (methadone)</a:t>
            </a:r>
          </a:p>
          <a:p>
            <a:r>
              <a:rPr lang="en-US" dirty="0"/>
              <a:t>Formalized professionally in the 1970’s with foundation of the American Society of Addiction Medicine. </a:t>
            </a:r>
          </a:p>
          <a:p>
            <a:r>
              <a:rPr lang="en-US" dirty="0"/>
              <a:t>1980’s-2000’s Formalized education and board examinations. </a:t>
            </a:r>
          </a:p>
          <a:p>
            <a:r>
              <a:rPr lang="en-US" dirty="0"/>
              <a:t>2000- Drug Abuse Treatment Act of 2000 (DATA2000)</a:t>
            </a:r>
            <a:r>
              <a:rPr lang="en-US" dirty="0">
                <a:sym typeface="Wingdings" panose="05000000000000000000" pitchFamily="2" charset="2"/>
              </a:rPr>
              <a:t> Buprenorphine for office-based opioid treatment 2004. 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97E342-ACF2-CB9F-1A47-7B57166F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Medicine History</a:t>
            </a:r>
          </a:p>
        </p:txBody>
      </p:sp>
    </p:spTree>
    <p:extLst>
      <p:ext uri="{BB962C8B-B14F-4D97-AF65-F5344CB8AC3E}">
        <p14:creationId xmlns:p14="http://schemas.microsoft.com/office/powerpoint/2010/main" val="121920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9520A-CBE4-72C4-A1B8-1C8871464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2015: Addiction Medicine recognized by ABMS as a formal subspecialty, allowing physicians to become board-certified through the American Board of Preventive Medicine (ABPM).</a:t>
            </a:r>
          </a:p>
          <a:p>
            <a:r>
              <a:rPr lang="en-US" dirty="0"/>
              <a:t>2017 onward: Rapid growth in fellowship programs, especially in academic medical centers.</a:t>
            </a:r>
          </a:p>
          <a:p>
            <a:r>
              <a:rPr lang="en-US" dirty="0"/>
              <a:t>2018-20: Addiction medicine becomes a recognized field not only for physicians but also for advanced practice clinicians, pharmacists, and other allied health professionals.</a:t>
            </a:r>
          </a:p>
          <a:p>
            <a:r>
              <a:rPr lang="en-US" dirty="0"/>
              <a:t>2020: COVID-19 pandemic accelerated telehealth, harm reduction approaches, and federal flexibility in MAT delivery.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7C81B8-53D2-1012-5A4B-9BEAA86E4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Addiction Medicine History</a:t>
            </a:r>
          </a:p>
        </p:txBody>
      </p:sp>
    </p:spTree>
    <p:extLst>
      <p:ext uri="{BB962C8B-B14F-4D97-AF65-F5344CB8AC3E}">
        <p14:creationId xmlns:p14="http://schemas.microsoft.com/office/powerpoint/2010/main" val="37059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733A37-6783-D49F-D3DB-3BD21BA37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68" y="1021848"/>
            <a:ext cx="11408663" cy="500404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MD’s/DO’s</a:t>
            </a:r>
          </a:p>
          <a:p>
            <a:r>
              <a:rPr lang="en-US" dirty="0"/>
              <a:t>Advance Practice Practitioners (FNP, PMHNP, PA)</a:t>
            </a:r>
          </a:p>
          <a:p>
            <a:pPr lvl="1"/>
            <a:r>
              <a:rPr lang="en-US" u="sng" dirty="0">
                <a:sym typeface="Wingdings" panose="05000000000000000000" pitchFamily="2" charset="2"/>
              </a:rPr>
              <a:t>Commonly overlooked </a:t>
            </a:r>
            <a:r>
              <a:rPr lang="en-US" dirty="0">
                <a:sym typeface="Wingdings" panose="05000000000000000000" pitchFamily="2" charset="2"/>
              </a:rPr>
              <a:t> Tobacco cessation prescription support (routine)</a:t>
            </a:r>
          </a:p>
          <a:p>
            <a:pPr lvl="1"/>
            <a:endParaRPr lang="en-US" dirty="0"/>
          </a:p>
          <a:p>
            <a:r>
              <a:rPr lang="en-US" dirty="0"/>
              <a:t>How do we define the scope of practice?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Set and Setting are widely variable; </a:t>
            </a:r>
          </a:p>
          <a:p>
            <a:pPr lvl="1"/>
            <a:r>
              <a:rPr lang="en-US" dirty="0"/>
              <a:t>Residential SUD Treatment programs </a:t>
            </a:r>
            <a:r>
              <a:rPr lang="en-US" dirty="0">
                <a:sym typeface="Wingdings" panose="05000000000000000000" pitchFamily="2" charset="2"/>
              </a:rPr>
              <a:t> Full-time vs. Part-time consultants. </a:t>
            </a:r>
            <a:endParaRPr lang="en-US" dirty="0"/>
          </a:p>
          <a:p>
            <a:pPr lvl="1"/>
            <a:r>
              <a:rPr lang="en-US" dirty="0"/>
              <a:t>Outpatient Behavioral Health Programs </a:t>
            </a:r>
            <a:r>
              <a:rPr lang="en-US" dirty="0">
                <a:sym typeface="Wingdings" panose="05000000000000000000" pitchFamily="2" charset="2"/>
              </a:rPr>
              <a:t> Most commonly Opioid Treatment Programs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+/- prescriber access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Primary Care Practices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Medications to support recovery (MSR)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Also known as Medication Assisted Treatment (MAT)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Medications to support Opioid Use Disorders (MOUD)</a:t>
            </a: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Telehealthcare</a:t>
            </a:r>
            <a:r>
              <a:rPr lang="en-US" dirty="0">
                <a:sym typeface="Wingdings" panose="05000000000000000000" pitchFamily="2" charset="2"/>
              </a:rPr>
              <a:t>  Group behavioral health and/or Prescribing + Peer-based supports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marL="1371600" lvl="3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CCF46-15A0-AF4C-6E6C-B7D4E2AC1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practice “Addiction Medicine” </a:t>
            </a:r>
          </a:p>
        </p:txBody>
      </p:sp>
    </p:spTree>
    <p:extLst>
      <p:ext uri="{BB962C8B-B14F-4D97-AF65-F5344CB8AC3E}">
        <p14:creationId xmlns:p14="http://schemas.microsoft.com/office/powerpoint/2010/main" val="294969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6EDC4-414B-4DE2-EBD6-A33DAB89E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no publicly available centralized count of:</a:t>
            </a:r>
          </a:p>
          <a:p>
            <a:pPr lvl="1"/>
            <a:r>
              <a:rPr lang="en-US" dirty="0"/>
              <a:t>Board-certified </a:t>
            </a:r>
            <a:r>
              <a:rPr lang="en-US" i="1" dirty="0"/>
              <a:t>Addiction Medicine</a:t>
            </a:r>
            <a:r>
              <a:rPr lang="en-US" dirty="0"/>
              <a:t> physicians </a:t>
            </a:r>
          </a:p>
          <a:p>
            <a:pPr lvl="1"/>
            <a:r>
              <a:rPr lang="en-US" i="1" dirty="0"/>
              <a:t>Certified Addiction Registered Nurses (CARN)</a:t>
            </a:r>
            <a:r>
              <a:rPr lang="en-US" dirty="0"/>
              <a:t> or </a:t>
            </a:r>
            <a:r>
              <a:rPr lang="en-US" i="1" dirty="0"/>
              <a:t>CARN-Advanced Practice (CARN-AP)</a:t>
            </a:r>
            <a:r>
              <a:rPr lang="en-US" dirty="0"/>
              <a:t> APRNs in Oregon</a:t>
            </a:r>
          </a:p>
          <a:p>
            <a:r>
              <a:rPr lang="en-US" u="sng" dirty="0"/>
              <a:t>What we do know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The OHSU Addiction Medicine Fellowship graduates 4 MD/DO per year.</a:t>
            </a:r>
          </a:p>
          <a:p>
            <a:pPr lvl="1"/>
            <a:r>
              <a:rPr lang="en-US" dirty="0"/>
              <a:t>The OHSU Dept. of Psychiatry has Addiction Psychiatry residents.  1-2/yr. </a:t>
            </a:r>
          </a:p>
          <a:p>
            <a:pPr lvl="1"/>
            <a:r>
              <a:rPr lang="en-US" dirty="0"/>
              <a:t>The </a:t>
            </a:r>
            <a:r>
              <a:rPr lang="en-US" b="1" dirty="0"/>
              <a:t>Addictions Nursing Certification Board (ANCB)</a:t>
            </a:r>
            <a:r>
              <a:rPr lang="en-US" dirty="0"/>
              <a:t> issues the CARN and CARN-AP credentials but does not publish Oregon-specific data.</a:t>
            </a:r>
          </a:p>
          <a:p>
            <a:pPr lvl="1"/>
            <a:r>
              <a:rPr lang="en-US" dirty="0"/>
              <a:t>Oregon regulations </a:t>
            </a:r>
            <a:r>
              <a:rPr lang="en-US" b="1" dirty="0"/>
              <a:t>allow</a:t>
            </a:r>
            <a:r>
              <a:rPr lang="en-US" dirty="0"/>
              <a:t> APRNs and CNSs to practice in addiction treatment settings, but do </a:t>
            </a:r>
            <a:r>
              <a:rPr lang="en-US" b="1" dirty="0"/>
              <a:t>not require</a:t>
            </a:r>
            <a:r>
              <a:rPr lang="en-US" dirty="0"/>
              <a:t> CARN certification for such roles. (</a:t>
            </a:r>
            <a:r>
              <a:rPr lang="en-US" dirty="0">
                <a:hlinkClick r:id="rId2"/>
              </a:rPr>
              <a:t>Oregon Administrative Rules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52D170-0B7F-119D-5BB2-4BA0C4CCF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Addiction Medicine in Oregon </a:t>
            </a:r>
          </a:p>
        </p:txBody>
      </p:sp>
    </p:spTree>
    <p:extLst>
      <p:ext uri="{BB962C8B-B14F-4D97-AF65-F5344CB8AC3E}">
        <p14:creationId xmlns:p14="http://schemas.microsoft.com/office/powerpoint/2010/main" val="342688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8E55B4-6204-D4CE-4E10-99939A761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Strengths:</a:t>
            </a:r>
            <a:endParaRPr lang="en-US" dirty="0"/>
          </a:p>
          <a:p>
            <a:r>
              <a:rPr lang="en-US" dirty="0"/>
              <a:t>Established infrastructure at OHSU supporting both clinical care and professional training.</a:t>
            </a:r>
          </a:p>
          <a:p>
            <a:r>
              <a:rPr lang="en-US" dirty="0"/>
              <a:t>ECHO and consult line programs increase access to expertise, especially for rural providers.</a:t>
            </a:r>
          </a:p>
          <a:p>
            <a:r>
              <a:rPr lang="en-US" dirty="0"/>
              <a:t>State and federal investments are supporting workforce development.</a:t>
            </a:r>
          </a:p>
          <a:p>
            <a:r>
              <a:rPr lang="en-US" dirty="0"/>
              <a:t>Oregon has regulatory frameworks for MAT and opioid treatment through OHA.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Challenges / Gaps:</a:t>
            </a:r>
            <a:endParaRPr lang="en-US" dirty="0"/>
          </a:p>
          <a:p>
            <a:r>
              <a:rPr lang="en-US" dirty="0"/>
              <a:t>Lack of transparent or publicly available data on the number of certified addiction medicine professionals in the state.</a:t>
            </a:r>
          </a:p>
          <a:p>
            <a:r>
              <a:rPr lang="en-US" dirty="0"/>
              <a:t>Fellowship capacity (4/year) is not sufficient to meet statewide needs.</a:t>
            </a:r>
          </a:p>
          <a:p>
            <a:r>
              <a:rPr lang="en-US" dirty="0"/>
              <a:t>Many primary care providers lack confidence or training in managing SUD cases.</a:t>
            </a:r>
          </a:p>
          <a:p>
            <a:r>
              <a:rPr lang="en-US" dirty="0"/>
              <a:t>Workforce shortages and recruitment issues remain, especially in rural areas.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272C2ED-4B6C-4210-8EB7-FB07479FC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Addiction Medicine Strengths, Challenges &amp; Gaps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6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266CE0-5358-B9F4-7CA2-9A7B6B781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Insufficient treatment access within licensed level of care in many communities.</a:t>
            </a:r>
          </a:p>
          <a:p>
            <a:pPr lvl="1"/>
            <a:r>
              <a:rPr lang="en-US" dirty="0"/>
              <a:t>Improving acceptance of MAT/MOUD in support of recovery. </a:t>
            </a:r>
          </a:p>
          <a:p>
            <a:pPr lvl="1"/>
            <a:endParaRPr lang="en-US" dirty="0"/>
          </a:p>
          <a:p>
            <a:r>
              <a:rPr lang="en-US" dirty="0"/>
              <a:t>Treatment gaps exist for folks who need access to medication. </a:t>
            </a:r>
          </a:p>
          <a:p>
            <a:endParaRPr lang="en-US" dirty="0"/>
          </a:p>
          <a:p>
            <a:r>
              <a:rPr lang="en-US" dirty="0"/>
              <a:t>Primary-care based services are needed and are the most efficient way to scale services but require a level of training and support.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5B2151-0B57-FD71-F9CB-056A584CA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might we conclude?</a:t>
            </a:r>
          </a:p>
        </p:txBody>
      </p:sp>
    </p:spTree>
    <p:extLst>
      <p:ext uri="{BB962C8B-B14F-4D97-AF65-F5344CB8AC3E}">
        <p14:creationId xmlns:p14="http://schemas.microsoft.com/office/powerpoint/2010/main" val="3885360056"/>
      </p:ext>
    </p:extLst>
  </p:cSld>
  <p:clrMapOvr>
    <a:masterClrMapping/>
  </p:clrMapOvr>
</p:sld>
</file>

<file path=ppt/theme/theme1.xml><?xml version="1.0" encoding="utf-8"?>
<a:theme xmlns:a="http://schemas.openxmlformats.org/drawingml/2006/main" name="Orange Theme">
  <a:themeElements>
    <a:clrScheme name="CCC 2021">
      <a:dk1>
        <a:srgbClr val="000000"/>
      </a:dk1>
      <a:lt1>
        <a:sysClr val="window" lastClr="FFFFFF"/>
      </a:lt1>
      <a:dk2>
        <a:srgbClr val="24282B"/>
      </a:dk2>
      <a:lt2>
        <a:srgbClr val="EDE8E2"/>
      </a:lt2>
      <a:accent1>
        <a:srgbClr val="CC6600"/>
      </a:accent1>
      <a:accent2>
        <a:srgbClr val="21427C"/>
      </a:accent2>
      <a:accent3>
        <a:srgbClr val="76232F"/>
      </a:accent3>
      <a:accent4>
        <a:srgbClr val="728759"/>
      </a:accent4>
      <a:accent5>
        <a:srgbClr val="85BDCC"/>
      </a:accent5>
      <a:accent6>
        <a:srgbClr val="EDB770"/>
      </a:accent6>
      <a:hlink>
        <a:srgbClr val="EF8C68"/>
      </a:hlink>
      <a:folHlink>
        <a:srgbClr val="B8CE9B"/>
      </a:folHlink>
    </a:clrScheme>
    <a:fontScheme name="CCC Updat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Theme">
  <a:themeElements>
    <a:clrScheme name="CCC Update">
      <a:dk1>
        <a:srgbClr val="000000"/>
      </a:dk1>
      <a:lt1>
        <a:sysClr val="window" lastClr="FFFFFF"/>
      </a:lt1>
      <a:dk2>
        <a:srgbClr val="24282B"/>
      </a:dk2>
      <a:lt2>
        <a:srgbClr val="EDE8E2"/>
      </a:lt2>
      <a:accent1>
        <a:srgbClr val="CC6600"/>
      </a:accent1>
      <a:accent2>
        <a:srgbClr val="21427C"/>
      </a:accent2>
      <a:accent3>
        <a:srgbClr val="EF8C68"/>
      </a:accent3>
      <a:accent4>
        <a:srgbClr val="B8CE9B"/>
      </a:accent4>
      <a:accent5>
        <a:srgbClr val="EDB770"/>
      </a:accent5>
      <a:accent6>
        <a:srgbClr val="85BDCC"/>
      </a:accent6>
      <a:hlink>
        <a:srgbClr val="728759"/>
      </a:hlink>
      <a:folHlink>
        <a:srgbClr val="76232F"/>
      </a:folHlink>
    </a:clrScheme>
    <a:fontScheme name="CCC Updat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ue Theme">
  <a:themeElements>
    <a:clrScheme name="CCC Update">
      <a:dk1>
        <a:srgbClr val="000000"/>
      </a:dk1>
      <a:lt1>
        <a:sysClr val="window" lastClr="FFFFFF"/>
      </a:lt1>
      <a:dk2>
        <a:srgbClr val="24282B"/>
      </a:dk2>
      <a:lt2>
        <a:srgbClr val="EDE8E2"/>
      </a:lt2>
      <a:accent1>
        <a:srgbClr val="CC6600"/>
      </a:accent1>
      <a:accent2>
        <a:srgbClr val="21427C"/>
      </a:accent2>
      <a:accent3>
        <a:srgbClr val="EF8C68"/>
      </a:accent3>
      <a:accent4>
        <a:srgbClr val="B8CE9B"/>
      </a:accent4>
      <a:accent5>
        <a:srgbClr val="EDB770"/>
      </a:accent5>
      <a:accent6>
        <a:srgbClr val="85BDCC"/>
      </a:accent6>
      <a:hlink>
        <a:srgbClr val="728759"/>
      </a:hlink>
      <a:folHlink>
        <a:srgbClr val="76232F"/>
      </a:folHlink>
    </a:clrScheme>
    <a:fontScheme name="CCC Updat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1EB97B9F69D488AF38371983CB60A" ma:contentTypeVersion="2" ma:contentTypeDescription="Create a new document." ma:contentTypeScope="" ma:versionID="8e04abcb28cf5030d1b13a5ead415122">
  <xsd:schema xmlns:xsd="http://www.w3.org/2001/XMLSchema" xmlns:xs="http://www.w3.org/2001/XMLSchema" xmlns:p="http://schemas.microsoft.com/office/2006/metadata/properties" xmlns:ns1="http://schemas.microsoft.com/sharepoint/v3" xmlns:ns2="08d71340-58a7-491d-8444-bb3b1cdcb25d" targetNamespace="http://schemas.microsoft.com/office/2006/metadata/properties" ma:root="true" ma:fieldsID="f971345639495007fffcfbf847f9847b" ns1:_="" ns2:_="">
    <xsd:import namespace="http://schemas.microsoft.com/sharepoint/v3"/>
    <xsd:import namespace="08d71340-58a7-491d-8444-bb3b1cdcb25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d71340-58a7-491d-8444-bb3b1cdcb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308975-D084-4FD9-9285-32C5C24AF2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BCE90F-EF05-4157-BDD3-2DAAC5934A4B}"/>
</file>

<file path=customXml/itemProps3.xml><?xml version="1.0" encoding="utf-8"?>
<ds:datastoreItem xmlns:ds="http://schemas.openxmlformats.org/officeDocument/2006/customXml" ds:itemID="{DA98FE2B-63EE-478B-9E3C-AB2894674013}">
  <ds:schemaRefs>
    <ds:schemaRef ds:uri="8869a790-afa6-4403-85cb-904ad8431663"/>
    <ds:schemaRef ds:uri="c585fffd-f0e6-4516-a6b5-c9895248df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24fb089-d136-45da-a850-5008132529c7}" enabled="1" method="Standard" siteId="{ba1c9769-7c4c-43dc-9a41-74d11933d484}" removed="0"/>
  <clbl:label id="{aa3f6932-fa7c-47b4-a0ce-a598cad161cf}" enabled="0" method="" siteId="{aa3f6932-fa7c-47b4-a0ce-a598cad161c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24948</TotalTime>
  <Words>852</Words>
  <Application>Microsoft Office PowerPoint</Application>
  <PresentationFormat>Widescreen</PresentationFormat>
  <Paragraphs>95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</vt:lpstr>
      <vt:lpstr>Segoe UI Semibold</vt:lpstr>
      <vt:lpstr>Wingdings</vt:lpstr>
      <vt:lpstr>Orange Theme</vt:lpstr>
      <vt:lpstr>Blue Theme</vt:lpstr>
      <vt:lpstr>1_Blue Theme</vt:lpstr>
      <vt:lpstr>Substance Use Disorders Best Practices: Part 2  </vt:lpstr>
      <vt:lpstr>Field of Addiction Medicine</vt:lpstr>
      <vt:lpstr>Professional Background and Disclosure</vt:lpstr>
      <vt:lpstr>Addition Medicine History</vt:lpstr>
      <vt:lpstr>Addiction Medicine History</vt:lpstr>
      <vt:lpstr>Who can practice “Addiction Medicine” </vt:lpstr>
      <vt:lpstr>Addiction Medicine in Oregon </vt:lpstr>
      <vt:lpstr>Addiction Medicine Strengths, Challenges &amp; Gaps</vt:lpstr>
      <vt:lpstr>What might we conclude?</vt:lpstr>
      <vt:lpstr>Strategies for consideration; (Culture and Data)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Mitchell</dc:creator>
  <cp:lastModifiedBy>Andrew Mendenhall</cp:lastModifiedBy>
  <cp:revision>19</cp:revision>
  <dcterms:created xsi:type="dcterms:W3CDTF">2021-02-12T23:46:01Z</dcterms:created>
  <dcterms:modified xsi:type="dcterms:W3CDTF">2025-09-25T16:22:16Z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0x01010041E1EB97B9F69D488AF38371983CB60A</vt:lpwstr>
  </property>
</Properties>
</file>