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8" r:id="rId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288" userDrawn="1">
          <p15:clr>
            <a:srgbClr val="A4A3A4"/>
          </p15:clr>
        </p15:guide>
        <p15:guide id="3" pos="4608" userDrawn="1">
          <p15:clr>
            <a:srgbClr val="A4A3A4"/>
          </p15:clr>
        </p15:guide>
        <p15:guide id="4" orient="horz" pos="6048" userDrawn="1">
          <p15:clr>
            <a:srgbClr val="A4A3A4"/>
          </p15:clr>
        </p15:guide>
        <p15:guide id="5" pos="2376" userDrawn="1">
          <p15:clr>
            <a:srgbClr val="A4A3A4"/>
          </p15:clr>
        </p15:guide>
        <p15:guide id="6" pos="2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62"/>
    <p:restoredTop sz="94556"/>
  </p:normalViewPr>
  <p:slideViewPr>
    <p:cSldViewPr snapToGrid="0" snapToObjects="1" showGuides="1">
      <p:cViewPr>
        <p:scale>
          <a:sx n="60" d="100"/>
          <a:sy n="60" d="100"/>
        </p:scale>
        <p:origin x="1317" y="24"/>
      </p:cViewPr>
      <p:guideLst>
        <p:guide orient="horz" pos="288"/>
        <p:guide pos="288"/>
        <p:guide pos="4608"/>
        <p:guide orient="horz" pos="6048"/>
        <p:guide pos="2376"/>
        <p:guide pos="2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ZIANO Leigh * HECC" userId="6fed08e8-ac2d-4040-9f1d-c923eeedb63c" providerId="ADAL" clId="{5D14D8AD-002B-42EF-9BE5-EB51525498EA}"/>
    <pc:docChg chg="modSld">
      <pc:chgData name="GRAZIANO Leigh * HECC" userId="6fed08e8-ac2d-4040-9f1d-c923eeedb63c" providerId="ADAL" clId="{5D14D8AD-002B-42EF-9BE5-EB51525498EA}" dt="2024-08-21T16:42:39.544" v="59" actId="20577"/>
      <pc:docMkLst>
        <pc:docMk/>
      </pc:docMkLst>
      <pc:sldChg chg="modSp mod">
        <pc:chgData name="GRAZIANO Leigh * HECC" userId="6fed08e8-ac2d-4040-9f1d-c923eeedb63c" providerId="ADAL" clId="{5D14D8AD-002B-42EF-9BE5-EB51525498EA}" dt="2024-08-21T16:42:39.544" v="59" actId="20577"/>
        <pc:sldMkLst>
          <pc:docMk/>
          <pc:sldMk cId="2165306967" sldId="256"/>
        </pc:sldMkLst>
        <pc:spChg chg="mod">
          <ac:chgData name="GRAZIANO Leigh * HECC" userId="6fed08e8-ac2d-4040-9f1d-c923eeedb63c" providerId="ADAL" clId="{5D14D8AD-002B-42EF-9BE5-EB51525498EA}" dt="2024-08-21T16:42:12.849" v="14" actId="20577"/>
          <ac:spMkLst>
            <pc:docMk/>
            <pc:sldMk cId="2165306967" sldId="256"/>
            <ac:spMk id="2" creationId="{4092BA0E-16C2-1945-BDC7-B3E80947E2BF}"/>
          </ac:spMkLst>
        </pc:spChg>
        <pc:spChg chg="mod">
          <ac:chgData name="GRAZIANO Leigh * HECC" userId="6fed08e8-ac2d-4040-9f1d-c923eeedb63c" providerId="ADAL" clId="{5D14D8AD-002B-42EF-9BE5-EB51525498EA}" dt="2024-08-21T16:42:31.195" v="44" actId="20577"/>
          <ac:spMkLst>
            <pc:docMk/>
            <pc:sldMk cId="2165306967" sldId="256"/>
            <ac:spMk id="3" creationId="{1444A63C-0EFC-1940-AE8B-F743F0334B0B}"/>
          </ac:spMkLst>
        </pc:spChg>
        <pc:spChg chg="mod">
          <ac:chgData name="GRAZIANO Leigh * HECC" userId="6fed08e8-ac2d-4040-9f1d-c923eeedb63c" providerId="ADAL" clId="{5D14D8AD-002B-42EF-9BE5-EB51525498EA}" dt="2024-08-21T16:42:39.544" v="59" actId="20577"/>
          <ac:spMkLst>
            <pc:docMk/>
            <pc:sldMk cId="2165306967" sldId="256"/>
            <ac:spMk id="28" creationId="{2DD8BC20-9C70-E647-AB98-44EF694BFEED}"/>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BAFBB-4A79-CA4A-8C01-02C26E0A3B83}"/>
              </a:ext>
            </a:extLst>
          </p:cNvPr>
          <p:cNvPicPr>
            <a:picLocks noChangeAspect="1"/>
          </p:cNvPicPr>
          <p:nvPr userDrawn="1"/>
        </p:nvPicPr>
        <p:blipFill rotWithShape="1">
          <a:blip r:embed="rId2"/>
          <a:srcRect b="11136"/>
          <a:stretch/>
        </p:blipFill>
        <p:spPr>
          <a:xfrm>
            <a:off x="0" y="0"/>
            <a:ext cx="7772400" cy="8938260"/>
          </a:xfrm>
          <a:prstGeom prst="rect">
            <a:avLst/>
          </a:prstGeom>
        </p:spPr>
      </p:pic>
    </p:spTree>
    <p:extLst>
      <p:ext uri="{BB962C8B-B14F-4D97-AF65-F5344CB8AC3E}">
        <p14:creationId xmlns:p14="http://schemas.microsoft.com/office/powerpoint/2010/main" val="117327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0047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3F713-8187-3849-A778-643CE5798C28}"/>
              </a:ext>
            </a:extLst>
          </p:cNvPr>
          <p:cNvPicPr>
            <a:picLocks noChangeAspect="1"/>
          </p:cNvPicPr>
          <p:nvPr userDrawn="1"/>
        </p:nvPicPr>
        <p:blipFill>
          <a:blip r:embed="rId4"/>
          <a:stretch>
            <a:fillRect/>
          </a:stretch>
        </p:blipFill>
        <p:spPr>
          <a:xfrm>
            <a:off x="0" y="0"/>
            <a:ext cx="7772400" cy="10058400"/>
          </a:xfrm>
          <a:prstGeom prst="rect">
            <a:avLst/>
          </a:prstGeom>
        </p:spPr>
      </p:pic>
    </p:spTree>
    <p:extLst>
      <p:ext uri="{BB962C8B-B14F-4D97-AF65-F5344CB8AC3E}">
        <p14:creationId xmlns:p14="http://schemas.microsoft.com/office/powerpoint/2010/main" val="684783664"/>
      </p:ext>
    </p:extLst>
  </p:cSld>
  <p:clrMap bg1="lt1" tx1="dk1" bg2="lt2" tx2="dk2" accent1="accent1" accent2="accent2" accent3="accent3" accent4="accent4" accent5="accent5" accent6="accent6" hlink="hlink" folHlink="folHlink"/>
  <p:sldLayoutIdLst>
    <p:sldLayoutId id="2147483661" r:id="rId1"/>
    <p:sldLayoutId id="2147483667"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regon.gov/highered"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oregon.gov/higher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2DD8BC20-9C70-E647-AB98-44EF694BFEED}"/>
              </a:ext>
            </a:extLst>
          </p:cNvPr>
          <p:cNvSpPr txBox="1"/>
          <p:nvPr/>
        </p:nvSpPr>
        <p:spPr>
          <a:xfrm>
            <a:off x="5060017" y="1969833"/>
            <a:ext cx="2224362" cy="646908"/>
          </a:xfrm>
          <a:prstGeom prst="rect">
            <a:avLst/>
          </a:prstGeom>
          <a:noFill/>
        </p:spPr>
        <p:txBody>
          <a:bodyPr wrap="square" lIns="0" tIns="0" rIns="0" bIns="0" rtlCol="0">
            <a:spAutoFit/>
          </a:bodyPr>
          <a:lstStyle/>
          <a:p>
            <a:pPr algn="ctr">
              <a:lnSpc>
                <a:spcPts val="1700"/>
              </a:lnSpc>
            </a:pPr>
            <a:r>
              <a:rPr lang="en-US" sz="1400" b="1" dirty="0">
                <a:solidFill>
                  <a:schemeClr val="accent4"/>
                </a:solidFill>
                <a:latin typeface="Calibri" panose="020F0502020204030204" pitchFamily="34" charset="0"/>
                <a:cs typeface="Calibri" panose="020F0502020204030204" pitchFamily="34" charset="0"/>
              </a:rPr>
              <a:t>Planning to transfer? </a:t>
            </a:r>
            <a:r>
              <a:rPr lang="en-US" sz="1400" dirty="0">
                <a:latin typeface="Calibri" panose="020F0502020204030204" pitchFamily="34" charset="0"/>
                <a:cs typeface="Calibri" panose="020F0502020204030204" pitchFamily="34" charset="0"/>
              </a:rPr>
              <a:t>Use this guide to plan your [Name of Major] courses.</a:t>
            </a:r>
          </a:p>
        </p:txBody>
      </p:sp>
      <p:sp>
        <p:nvSpPr>
          <p:cNvPr id="32" name="TextBox 31">
            <a:extLst>
              <a:ext uri="{FF2B5EF4-FFF2-40B4-BE49-F238E27FC236}">
                <a16:creationId xmlns:a16="http://schemas.microsoft.com/office/drawing/2014/main" id="{88243D0A-7656-BC41-AB95-DE906306ADB8}"/>
              </a:ext>
            </a:extLst>
          </p:cNvPr>
          <p:cNvSpPr txBox="1"/>
          <p:nvPr/>
        </p:nvSpPr>
        <p:spPr>
          <a:xfrm>
            <a:off x="5029199" y="7234305"/>
            <a:ext cx="2285999" cy="1184940"/>
          </a:xfrm>
          <a:prstGeom prst="rect">
            <a:avLst/>
          </a:prstGeom>
          <a:noFill/>
        </p:spPr>
        <p:txBody>
          <a:bodyPr wrap="square" lIns="0" tIns="0" rIns="0" bIns="0" rtlCol="0">
            <a:spAutoFit/>
          </a:bodyPr>
          <a:lstStyle/>
          <a:p>
            <a:pPr marL="137160" indent="-109728">
              <a:buClr>
                <a:schemeClr val="accent4"/>
              </a:buClr>
              <a:buFont typeface="Arial" panose="020B0604020202020204" pitchFamily="34" charset="0"/>
              <a:buChar char="•"/>
            </a:pPr>
            <a:r>
              <a:rPr lang="en-US" sz="1100" dirty="0">
                <a:latin typeface="Calibri" panose="020F0502020204030204" pitchFamily="34" charset="0"/>
                <a:cs typeface="Calibri" panose="020F0502020204030204" pitchFamily="34" charset="0"/>
              </a:rPr>
              <a:t>University 1</a:t>
            </a:r>
          </a:p>
          <a:p>
            <a:pPr marL="137160" indent="-109728">
              <a:buClr>
                <a:schemeClr val="accent4"/>
              </a:buClr>
              <a:buFont typeface="Arial" panose="020B0604020202020204" pitchFamily="34" charset="0"/>
              <a:buChar char="•"/>
            </a:pPr>
            <a:r>
              <a:rPr lang="en-US" sz="1100" dirty="0">
                <a:latin typeface="Calibri" panose="020F0502020204030204" pitchFamily="34" charset="0"/>
                <a:cs typeface="Calibri" panose="020F0502020204030204" pitchFamily="34" charset="0"/>
              </a:rPr>
              <a:t>University 2</a:t>
            </a:r>
          </a:p>
          <a:p>
            <a:pPr marL="137160" indent="-109728">
              <a:buClr>
                <a:schemeClr val="accent4"/>
              </a:buClr>
              <a:buFont typeface="Arial" panose="020B0604020202020204" pitchFamily="34" charset="0"/>
              <a:buChar char="•"/>
            </a:pPr>
            <a:r>
              <a:rPr lang="en-US" sz="1100" dirty="0">
                <a:latin typeface="Calibri" panose="020F0502020204030204" pitchFamily="34" charset="0"/>
                <a:cs typeface="Calibri" panose="020F0502020204030204" pitchFamily="34" charset="0"/>
              </a:rPr>
              <a:t>University 3</a:t>
            </a:r>
          </a:p>
          <a:p>
            <a:pPr marL="137160" indent="-109728">
              <a:buClr>
                <a:schemeClr val="accent4"/>
              </a:buClr>
              <a:buFont typeface="Arial" panose="020B0604020202020204" pitchFamily="34" charset="0"/>
              <a:buChar char="•"/>
            </a:pPr>
            <a:r>
              <a:rPr lang="en-US" sz="1100" dirty="0">
                <a:latin typeface="Calibri" panose="020F0502020204030204" pitchFamily="34" charset="0"/>
                <a:cs typeface="Calibri" panose="020F0502020204030204" pitchFamily="34" charset="0"/>
              </a:rPr>
              <a:t>University 4</a:t>
            </a:r>
          </a:p>
          <a:p>
            <a:pPr marL="137160" indent="-109728">
              <a:buClr>
                <a:schemeClr val="accent4"/>
              </a:buClr>
              <a:buFont typeface="Arial" panose="020B0604020202020204" pitchFamily="34" charset="0"/>
              <a:buChar char="•"/>
            </a:pPr>
            <a:r>
              <a:rPr lang="en-US" sz="1100" dirty="0">
                <a:latin typeface="Calibri" panose="020F0502020204030204" pitchFamily="34" charset="0"/>
                <a:cs typeface="Calibri" panose="020F0502020204030204" pitchFamily="34" charset="0"/>
              </a:rPr>
              <a:t>University 5</a:t>
            </a:r>
          </a:p>
          <a:p>
            <a:pPr marL="137160" indent="-109728">
              <a:buClr>
                <a:schemeClr val="accent4"/>
              </a:buClr>
              <a:buFont typeface="Arial" panose="020B0604020202020204" pitchFamily="34" charset="0"/>
              <a:buChar char="•"/>
            </a:pPr>
            <a:r>
              <a:rPr lang="en-US" sz="1100" dirty="0">
                <a:latin typeface="Calibri" panose="020F0502020204030204" pitchFamily="34" charset="0"/>
                <a:cs typeface="Calibri" panose="020F0502020204030204" pitchFamily="34" charset="0"/>
              </a:rPr>
              <a:t>University 6</a:t>
            </a:r>
          </a:p>
          <a:p>
            <a:pPr marL="137160" indent="-109728">
              <a:buClr>
                <a:schemeClr val="accent4"/>
              </a:buClr>
              <a:buFont typeface="Arial" panose="020B0604020202020204" pitchFamily="34" charset="0"/>
              <a:buChar char="•"/>
            </a:pPr>
            <a:r>
              <a:rPr lang="en-US" sz="1100" dirty="0">
                <a:latin typeface="Calibri" panose="020F0502020204030204" pitchFamily="34" charset="0"/>
                <a:cs typeface="Calibri" panose="020F0502020204030204" pitchFamily="34" charset="0"/>
              </a:rPr>
              <a:t>University 7</a:t>
            </a:r>
          </a:p>
        </p:txBody>
      </p:sp>
      <p:pic>
        <p:nvPicPr>
          <p:cNvPr id="45" name="Picture 44">
            <a:extLst>
              <a:ext uri="{FF2B5EF4-FFF2-40B4-BE49-F238E27FC236}">
                <a16:creationId xmlns:a16="http://schemas.microsoft.com/office/drawing/2014/main" id="{B801C774-A36E-594A-906E-F9752E10C5F0}"/>
              </a:ext>
            </a:extLst>
          </p:cNvPr>
          <p:cNvPicPr>
            <a:picLocks noChangeAspect="1"/>
          </p:cNvPicPr>
          <p:nvPr/>
        </p:nvPicPr>
        <p:blipFill rotWithShape="1">
          <a:blip r:embed="rId2"/>
          <a:srcRect l="12981" t="-1" r="12301" b="-755"/>
          <a:stretch/>
        </p:blipFill>
        <p:spPr>
          <a:xfrm>
            <a:off x="5029199" y="457199"/>
            <a:ext cx="2286000" cy="1233055"/>
          </a:xfrm>
          <a:prstGeom prst="rect">
            <a:avLst/>
          </a:prstGeom>
        </p:spPr>
      </p:pic>
      <p:sp>
        <p:nvSpPr>
          <p:cNvPr id="2" name="TextBox 1">
            <a:extLst>
              <a:ext uri="{FF2B5EF4-FFF2-40B4-BE49-F238E27FC236}">
                <a16:creationId xmlns:a16="http://schemas.microsoft.com/office/drawing/2014/main" id="{4092BA0E-16C2-1945-BDC7-B3E80947E2BF}"/>
              </a:ext>
            </a:extLst>
          </p:cNvPr>
          <p:cNvSpPr txBox="1"/>
          <p:nvPr/>
        </p:nvSpPr>
        <p:spPr>
          <a:xfrm>
            <a:off x="767328" y="878472"/>
            <a:ext cx="3779094" cy="553998"/>
          </a:xfrm>
          <a:prstGeom prst="rect">
            <a:avLst/>
          </a:prstGeom>
          <a:noFill/>
        </p:spPr>
        <p:txBody>
          <a:bodyPr wrap="square" rtlCol="0">
            <a:spAutoFit/>
          </a:bodyPr>
          <a:lstStyle/>
          <a:p>
            <a:pPr algn="ctr"/>
            <a:r>
              <a:rPr lang="en-US" sz="3000" b="1" dirty="0">
                <a:solidFill>
                  <a:schemeClr val="bg1"/>
                </a:solidFill>
              </a:rPr>
              <a:t>[Major]</a:t>
            </a:r>
          </a:p>
        </p:txBody>
      </p:sp>
      <p:sp>
        <p:nvSpPr>
          <p:cNvPr id="3" name="TextBox 2">
            <a:extLst>
              <a:ext uri="{FF2B5EF4-FFF2-40B4-BE49-F238E27FC236}">
                <a16:creationId xmlns:a16="http://schemas.microsoft.com/office/drawing/2014/main" id="{1444A63C-0EFC-1940-AE8B-F743F0334B0B}"/>
              </a:ext>
            </a:extLst>
          </p:cNvPr>
          <p:cNvSpPr txBox="1"/>
          <p:nvPr/>
        </p:nvSpPr>
        <p:spPr>
          <a:xfrm>
            <a:off x="867370" y="1558174"/>
            <a:ext cx="3579010" cy="335989"/>
          </a:xfrm>
          <a:prstGeom prst="rect">
            <a:avLst/>
          </a:prstGeom>
          <a:noFill/>
        </p:spPr>
        <p:txBody>
          <a:bodyPr wrap="square" rtlCol="0">
            <a:spAutoFit/>
          </a:bodyPr>
          <a:lstStyle/>
          <a:p>
            <a:pPr algn="ctr">
              <a:lnSpc>
                <a:spcPts val="1900"/>
              </a:lnSpc>
            </a:pPr>
            <a:r>
              <a:rPr lang="en-US" sz="1600" dirty="0"/>
              <a:t>[Name of MTM Associate Degree]</a:t>
            </a:r>
          </a:p>
        </p:txBody>
      </p:sp>
      <p:sp>
        <p:nvSpPr>
          <p:cNvPr id="7" name="Rectangle 6">
            <a:hlinkClick r:id="rId3"/>
            <a:extLst>
              <a:ext uri="{FF2B5EF4-FFF2-40B4-BE49-F238E27FC236}">
                <a16:creationId xmlns:a16="http://schemas.microsoft.com/office/drawing/2014/main" id="{CF45E094-C970-764E-BDD3-B0E78EA3D3E0}"/>
              </a:ext>
            </a:extLst>
          </p:cNvPr>
          <p:cNvSpPr/>
          <p:nvPr/>
        </p:nvSpPr>
        <p:spPr>
          <a:xfrm>
            <a:off x="3171825" y="9644063"/>
            <a:ext cx="1114425"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6858" y="150590"/>
            <a:ext cx="8377518" cy="276999"/>
          </a:xfrm>
          <a:prstGeom prst="rect">
            <a:avLst/>
          </a:prstGeom>
          <a:noFill/>
        </p:spPr>
        <p:txBody>
          <a:bodyPr wrap="square" rtlCol="0">
            <a:spAutoFit/>
          </a:bodyPr>
          <a:lstStyle/>
          <a:p>
            <a:r>
              <a:rPr lang="en-US" sz="1200" dirty="0">
                <a:solidFill>
                  <a:srgbClr val="FF0000"/>
                </a:solidFill>
              </a:rPr>
              <a:t>TEMPLATE TO BE CUSTOMIZED BY COLLEGE WHEN DEGREE AND MTMS APPROVED/AVAILABLE </a:t>
            </a:r>
            <a:r>
              <a:rPr lang="en-US" sz="1200">
                <a:solidFill>
                  <a:srgbClr val="FF0000"/>
                </a:solidFill>
              </a:rPr>
              <a:t>AT INSTITITUTION</a:t>
            </a:r>
            <a:endParaRPr lang="en-US" sz="1200" dirty="0">
              <a:solidFill>
                <a:srgbClr val="FF0000"/>
              </a:solidFill>
            </a:endParaRPr>
          </a:p>
        </p:txBody>
      </p:sp>
    </p:spTree>
    <p:extLst>
      <p:ext uri="{BB962C8B-B14F-4D97-AF65-F5344CB8AC3E}">
        <p14:creationId xmlns:p14="http://schemas.microsoft.com/office/powerpoint/2010/main" val="216530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F3AC8E4-22B6-DD4D-B510-FA4D8EABE69F}"/>
              </a:ext>
            </a:extLst>
          </p:cNvPr>
          <p:cNvSpPr txBox="1"/>
          <p:nvPr/>
        </p:nvSpPr>
        <p:spPr>
          <a:xfrm>
            <a:off x="457199" y="893696"/>
            <a:ext cx="6858001" cy="1287532"/>
          </a:xfrm>
          <a:prstGeom prst="rect">
            <a:avLst/>
          </a:prstGeom>
          <a:noFill/>
        </p:spPr>
        <p:txBody>
          <a:bodyPr wrap="square" lIns="0" tIns="0" rIns="0" bIns="0" rtlCol="0">
            <a:spAutoFit/>
          </a:bodyPr>
          <a:lstStyle/>
          <a:p>
            <a:pPr>
              <a:spcAft>
                <a:spcPts val="800"/>
              </a:spcAft>
            </a:pPr>
            <a:r>
              <a:rPr lang="en-US" sz="1100" dirty="0">
                <a:latin typeface="Calibri" panose="020F0502020204030204" pitchFamily="34" charset="0"/>
                <a:cs typeface="Calibri" panose="020F0502020204030204" pitchFamily="34" charset="0"/>
              </a:rPr>
              <a:t>If you are interested in becoming an elementary teacher or pursuing a career in the field of education, Central Oregon Community College can give you a strong foundation for your goals. The courses recommended in this pathway will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help you to explore key topics related to student learning, teaching strategies, and what is required to become a professional educator.  </a:t>
            </a:r>
          </a:p>
          <a:p>
            <a:pPr>
              <a:spcAft>
                <a:spcPts val="800"/>
              </a:spcAft>
            </a:pPr>
            <a:r>
              <a:rPr lang="en-US" sz="1100" dirty="0">
                <a:latin typeface="Calibri" panose="020F0502020204030204" pitchFamily="34" charset="0"/>
                <a:cs typeface="Calibri" panose="020F0502020204030204" pitchFamily="34" charset="0"/>
              </a:rPr>
              <a:t>The following is a suggested course of study for students interested in pursuing a bachelor’s degree in education designed for elementary licensure. In collaboration with your community college advisor, use the map below to select your courses to ensure they will meet requirements of any Oregon public university or participating private university. </a:t>
            </a:r>
          </a:p>
        </p:txBody>
      </p:sp>
      <p:sp>
        <p:nvSpPr>
          <p:cNvPr id="15" name="Rounded Rectangle 14">
            <a:extLst>
              <a:ext uri="{FF2B5EF4-FFF2-40B4-BE49-F238E27FC236}">
                <a16:creationId xmlns:a16="http://schemas.microsoft.com/office/drawing/2014/main" id="{4194FC41-BF5B-294C-94AB-634947D55A7B}"/>
              </a:ext>
            </a:extLst>
          </p:cNvPr>
          <p:cNvSpPr/>
          <p:nvPr/>
        </p:nvSpPr>
        <p:spPr>
          <a:xfrm>
            <a:off x="457200" y="8092461"/>
            <a:ext cx="6858000" cy="33325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Total Credits: </a:t>
            </a:r>
            <a:r>
              <a:rPr lang="en-US" sz="1600" dirty="0">
                <a:latin typeface="Calibri" panose="020F0502020204030204" pitchFamily="34" charset="0"/>
                <a:cs typeface="Calibri" panose="020F0502020204030204" pitchFamily="34" charset="0"/>
              </a:rPr>
              <a:t>90 - 106</a:t>
            </a:r>
          </a:p>
        </p:txBody>
      </p:sp>
      <p:sp>
        <p:nvSpPr>
          <p:cNvPr id="16" name="Rounded Rectangle 15">
            <a:extLst>
              <a:ext uri="{FF2B5EF4-FFF2-40B4-BE49-F238E27FC236}">
                <a16:creationId xmlns:a16="http://schemas.microsoft.com/office/drawing/2014/main" id="{70B965F9-6282-0244-83B9-5A3D04901427}"/>
              </a:ext>
            </a:extLst>
          </p:cNvPr>
          <p:cNvSpPr/>
          <p:nvPr/>
        </p:nvSpPr>
        <p:spPr>
          <a:xfrm>
            <a:off x="457200" y="6643638"/>
            <a:ext cx="6858000" cy="33325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Electives</a:t>
            </a:r>
            <a:endParaRPr lang="en-US" sz="1100" i="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77A88B93-9544-EE48-A4DB-38A67522C376}"/>
              </a:ext>
            </a:extLst>
          </p:cNvPr>
          <p:cNvSpPr/>
          <p:nvPr/>
        </p:nvSpPr>
        <p:spPr>
          <a:xfrm>
            <a:off x="457200" y="4362711"/>
            <a:ext cx="6858000" cy="33325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General Education/Discipline Studies</a:t>
            </a:r>
            <a:endParaRPr lang="en-US" sz="1100" i="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80C9D9D5-7E22-2C44-BE56-8E44C9A7FFC9}"/>
              </a:ext>
            </a:extLst>
          </p:cNvPr>
          <p:cNvSpPr/>
          <p:nvPr/>
        </p:nvSpPr>
        <p:spPr>
          <a:xfrm>
            <a:off x="468086" y="2526792"/>
            <a:ext cx="6858000" cy="33325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General Education/Foundational</a:t>
            </a:r>
          </a:p>
        </p:txBody>
      </p:sp>
      <p:sp>
        <p:nvSpPr>
          <p:cNvPr id="19" name="Rounded Rectangle 18">
            <a:extLst>
              <a:ext uri="{FF2B5EF4-FFF2-40B4-BE49-F238E27FC236}">
                <a16:creationId xmlns:a16="http://schemas.microsoft.com/office/drawing/2014/main" id="{ADE41B77-E2CD-4E40-B591-DC2915BADE12}"/>
              </a:ext>
            </a:extLst>
          </p:cNvPr>
          <p:cNvSpPr/>
          <p:nvPr/>
        </p:nvSpPr>
        <p:spPr>
          <a:xfrm>
            <a:off x="468086" y="388771"/>
            <a:ext cx="6858000" cy="36221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Central Oregon Community College Elementary Education Program</a:t>
            </a:r>
            <a:endParaRPr lang="en-US" sz="1100" i="1" dirty="0">
              <a:latin typeface="Calibri" panose="020F0502020204030204" pitchFamily="34" charset="0"/>
              <a:cs typeface="Calibri" panose="020F0502020204030204" pitchFamily="34" charset="0"/>
            </a:endParaRPr>
          </a:p>
        </p:txBody>
      </p:sp>
      <p:graphicFrame>
        <p:nvGraphicFramePr>
          <p:cNvPr id="21" name="Table 20">
            <a:extLst>
              <a:ext uri="{FF2B5EF4-FFF2-40B4-BE49-F238E27FC236}">
                <a16:creationId xmlns:a16="http://schemas.microsoft.com/office/drawing/2014/main" id="{94C66A3B-48C7-B84B-ADF5-999724A9AE20}"/>
              </a:ext>
            </a:extLst>
          </p:cNvPr>
          <p:cNvGraphicFramePr>
            <a:graphicFrameLocks noGrp="1"/>
          </p:cNvGraphicFramePr>
          <p:nvPr>
            <p:extLst>
              <p:ext uri="{D42A27DB-BD31-4B8C-83A1-F6EECF244321}">
                <p14:modId xmlns:p14="http://schemas.microsoft.com/office/powerpoint/2010/main" val="2248317020"/>
              </p:ext>
            </p:extLst>
          </p:nvPr>
        </p:nvGraphicFramePr>
        <p:xfrm>
          <a:off x="457200" y="2284253"/>
          <a:ext cx="6858000" cy="200675"/>
        </p:xfrm>
        <a:graphic>
          <a:graphicData uri="http://schemas.openxmlformats.org/drawingml/2006/table">
            <a:tbl>
              <a:tblPr firstRow="1" bandRow="1">
                <a:tableStyleId>{16D9F66E-5EB9-4882-86FB-DCBF35E3C3E4}</a:tableStyleId>
              </a:tblPr>
              <a:tblGrid>
                <a:gridCol w="1973179">
                  <a:extLst>
                    <a:ext uri="{9D8B030D-6E8A-4147-A177-3AD203B41FA5}">
                      <a16:colId xmlns:a16="http://schemas.microsoft.com/office/drawing/2014/main" val="1996356504"/>
                    </a:ext>
                  </a:extLst>
                </a:gridCol>
                <a:gridCol w="3988350">
                  <a:extLst>
                    <a:ext uri="{9D8B030D-6E8A-4147-A177-3AD203B41FA5}">
                      <a16:colId xmlns:a16="http://schemas.microsoft.com/office/drawing/2014/main" val="233875083"/>
                    </a:ext>
                  </a:extLst>
                </a:gridCol>
                <a:gridCol w="896471">
                  <a:extLst>
                    <a:ext uri="{9D8B030D-6E8A-4147-A177-3AD203B41FA5}">
                      <a16:colId xmlns:a16="http://schemas.microsoft.com/office/drawing/2014/main" val="2021813688"/>
                    </a:ext>
                  </a:extLst>
                </a:gridCol>
              </a:tblGrid>
              <a:tr h="200675">
                <a:tc>
                  <a:txBody>
                    <a:bodyPr/>
                    <a:lstStyle/>
                    <a:p>
                      <a:pPr algn="ctr"/>
                      <a:r>
                        <a:rPr lang="en-US" sz="1100" b="1" dirty="0">
                          <a:latin typeface="Calibri" panose="020F0502020204030204" pitchFamily="34" charset="0"/>
                          <a:cs typeface="Calibri" panose="020F0502020204030204" pitchFamily="34" charset="0"/>
                        </a:rPr>
                        <a:t>SUBJECT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latin typeface="Calibri" panose="020F0502020204030204" pitchFamily="34" charset="0"/>
                          <a:cs typeface="Calibri" panose="020F0502020204030204" pitchFamily="34" charset="0"/>
                        </a:rPr>
                        <a:t>COURSES</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latin typeface="Calibri" panose="020F0502020204030204" pitchFamily="34" charset="0"/>
                          <a:cs typeface="Calibri" panose="020F0502020204030204" pitchFamily="34" charset="0"/>
                        </a:rPr>
                        <a:t>CREDITS</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2929185"/>
                  </a:ext>
                </a:extLst>
              </a:tr>
            </a:tbl>
          </a:graphicData>
        </a:graphic>
      </p:graphicFrame>
      <p:graphicFrame>
        <p:nvGraphicFramePr>
          <p:cNvPr id="22" name="Table 21">
            <a:extLst>
              <a:ext uri="{FF2B5EF4-FFF2-40B4-BE49-F238E27FC236}">
                <a16:creationId xmlns:a16="http://schemas.microsoft.com/office/drawing/2014/main" id="{C1947F6D-4925-474D-B2CA-1493EBC0B283}"/>
              </a:ext>
            </a:extLst>
          </p:cNvPr>
          <p:cNvGraphicFramePr>
            <a:graphicFrameLocks noGrp="1"/>
          </p:cNvGraphicFramePr>
          <p:nvPr>
            <p:extLst>
              <p:ext uri="{D42A27DB-BD31-4B8C-83A1-F6EECF244321}">
                <p14:modId xmlns:p14="http://schemas.microsoft.com/office/powerpoint/2010/main" val="556384466"/>
              </p:ext>
            </p:extLst>
          </p:nvPr>
        </p:nvGraphicFramePr>
        <p:xfrm>
          <a:off x="457200" y="2860047"/>
          <a:ext cx="6858000" cy="1502664"/>
        </p:xfrm>
        <a:graphic>
          <a:graphicData uri="http://schemas.openxmlformats.org/drawingml/2006/table">
            <a:tbl>
              <a:tblPr firstRow="1" bandRow="1">
                <a:tableStyleId>{16D9F66E-5EB9-4882-86FB-DCBF35E3C3E4}</a:tableStyleId>
              </a:tblPr>
              <a:tblGrid>
                <a:gridCol w="1876567">
                  <a:extLst>
                    <a:ext uri="{9D8B030D-6E8A-4147-A177-3AD203B41FA5}">
                      <a16:colId xmlns:a16="http://schemas.microsoft.com/office/drawing/2014/main" val="1996356504"/>
                    </a:ext>
                  </a:extLst>
                </a:gridCol>
                <a:gridCol w="4230806">
                  <a:extLst>
                    <a:ext uri="{9D8B030D-6E8A-4147-A177-3AD203B41FA5}">
                      <a16:colId xmlns:a16="http://schemas.microsoft.com/office/drawing/2014/main" val="233875083"/>
                    </a:ext>
                  </a:extLst>
                </a:gridCol>
                <a:gridCol w="750627">
                  <a:extLst>
                    <a:ext uri="{9D8B030D-6E8A-4147-A177-3AD203B41FA5}">
                      <a16:colId xmlns:a16="http://schemas.microsoft.com/office/drawing/2014/main" val="2021813688"/>
                    </a:ext>
                  </a:extLst>
                </a:gridCol>
              </a:tblGrid>
              <a:tr h="370840">
                <a:tc>
                  <a:txBody>
                    <a:bodyPr/>
                    <a:lstStyle/>
                    <a:p>
                      <a:pPr algn="ctr"/>
                      <a:r>
                        <a:rPr lang="en-US" sz="1300" b="1" u="sng" dirty="0">
                          <a:solidFill>
                            <a:schemeClr val="accent3"/>
                          </a:solidFill>
                          <a:latin typeface="Calibri" panose="020F0502020204030204" pitchFamily="34" charset="0"/>
                          <a:cs typeface="Calibri" panose="020F0502020204030204" pitchFamily="34" charset="0"/>
                        </a:rPr>
                        <a:t>Health</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libri" panose="020F0502020204030204" pitchFamily="34" charset="0"/>
                          <a:cs typeface="Calibri" panose="020F0502020204030204" pitchFamily="34" charset="0"/>
                        </a:rPr>
                        <a:t>Choose three credits with an HHP prefix.</a:t>
                      </a:r>
                    </a:p>
                    <a:p>
                      <a:r>
                        <a:rPr lang="en-US" sz="1100" i="1" dirty="0">
                          <a:latin typeface="Calibri" panose="020F0502020204030204" pitchFamily="34" charset="0"/>
                          <a:cs typeface="Calibri" panose="020F0502020204030204" pitchFamily="34" charset="0"/>
                        </a:rPr>
                        <a:t>HHPA activity courses (one credit each) are not to be duplicated.</a:t>
                      </a:r>
                    </a:p>
                    <a:p>
                      <a:r>
                        <a:rPr lang="en-US" sz="1100" b="0" dirty="0">
                          <a:latin typeface="Calibri" panose="020F0502020204030204" pitchFamily="34" charset="0"/>
                          <a:cs typeface="Calibri" panose="020F0502020204030204" pitchFamily="34" charset="0"/>
                        </a:rPr>
                        <a:t>Required: </a:t>
                      </a:r>
                      <a:r>
                        <a:rPr lang="en-US" sz="1100" b="1" u="sng" dirty="0">
                          <a:solidFill>
                            <a:schemeClr val="accent3"/>
                          </a:solidFill>
                          <a:latin typeface="Calibri" panose="020F0502020204030204" pitchFamily="34" charset="0"/>
                          <a:cs typeface="Calibri" panose="020F0502020204030204" pitchFamily="34" charset="0"/>
                        </a:rPr>
                        <a:t>HHP 295</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Calibri" panose="020F0502020204030204" pitchFamily="34" charset="0"/>
                          <a:cs typeface="Calibri" panose="020F0502020204030204" pitchFamily="34" charset="0"/>
                        </a:rPr>
                        <a:t>3</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474868"/>
                  </a:ext>
                </a:extLst>
              </a:tr>
              <a:tr h="370840">
                <a:tc>
                  <a:txBody>
                    <a:bodyPr/>
                    <a:lstStyle/>
                    <a:p>
                      <a:pPr algn="ctr"/>
                      <a:r>
                        <a:rPr lang="en-US" sz="1300" b="1" u="sng" dirty="0">
                          <a:solidFill>
                            <a:schemeClr val="accent3"/>
                          </a:solidFill>
                          <a:latin typeface="Calibri" panose="020F0502020204030204" pitchFamily="34" charset="0"/>
                          <a:cs typeface="Calibri" panose="020F0502020204030204" pitchFamily="34" charset="0"/>
                        </a:rPr>
                        <a:t>Mathematics</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u="none" dirty="0">
                          <a:solidFill>
                            <a:schemeClr val="tx1"/>
                          </a:solidFill>
                          <a:latin typeface="Calibri" panose="020F0502020204030204" pitchFamily="34" charset="0"/>
                          <a:cs typeface="Calibri" panose="020F0502020204030204" pitchFamily="34" charset="0"/>
                        </a:rPr>
                        <a:t>Take one course with an MTH prefix.</a:t>
                      </a:r>
                    </a:p>
                    <a:p>
                      <a:r>
                        <a:rPr lang="en-US" sz="1100" b="0" u="none" dirty="0">
                          <a:solidFill>
                            <a:schemeClr val="tx1"/>
                          </a:solidFill>
                          <a:latin typeface="Calibri" panose="020F0502020204030204" pitchFamily="34" charset="0"/>
                          <a:cs typeface="Calibri" panose="020F0502020204030204" pitchFamily="34" charset="0"/>
                        </a:rPr>
                        <a:t>Required: </a:t>
                      </a:r>
                      <a:r>
                        <a:rPr lang="en-US" sz="1100" b="1" u="sng" dirty="0">
                          <a:solidFill>
                            <a:schemeClr val="accent3"/>
                          </a:solidFill>
                          <a:latin typeface="Calibri" panose="020F0502020204030204" pitchFamily="34" charset="0"/>
                          <a:cs typeface="Calibri" panose="020F0502020204030204" pitchFamily="34" charset="0"/>
                        </a:rPr>
                        <a:t>MTH 211</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u="none" dirty="0">
                          <a:solidFill>
                            <a:schemeClr val="tx1"/>
                          </a:solidFill>
                          <a:latin typeface="Calibri" panose="020F0502020204030204" pitchFamily="34" charset="0"/>
                          <a:cs typeface="Calibri" panose="020F0502020204030204" pitchFamily="34" charset="0"/>
                        </a:rPr>
                        <a:t>4</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9849929"/>
                  </a:ext>
                </a:extLst>
              </a:tr>
              <a:tr h="370840">
                <a:tc>
                  <a:txBody>
                    <a:bodyPr/>
                    <a:lstStyle/>
                    <a:p>
                      <a:pPr algn="ctr"/>
                      <a:r>
                        <a:rPr lang="en-US" sz="1300" b="1" u="sng" dirty="0">
                          <a:solidFill>
                            <a:schemeClr val="accent3"/>
                          </a:solidFill>
                          <a:latin typeface="Calibri" panose="020F0502020204030204" pitchFamily="34" charset="0"/>
                          <a:cs typeface="Calibri" panose="020F0502020204030204" pitchFamily="34" charset="0"/>
                        </a:rPr>
                        <a:t>Oral Communication</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solidFill>
                            <a:schemeClr val="tx1"/>
                          </a:solidFill>
                          <a:latin typeface="Calibri" panose="020F0502020204030204" pitchFamily="34" charset="0"/>
                          <a:cs typeface="Calibri" panose="020F0502020204030204" pitchFamily="34" charset="0"/>
                        </a:rPr>
                        <a:t>Choose one course with a WR prefix.</a:t>
                      </a:r>
                    </a:p>
                    <a:p>
                      <a:r>
                        <a:rPr lang="en-US" sz="1100" b="0" u="none" dirty="0">
                          <a:solidFill>
                            <a:schemeClr val="tx1"/>
                          </a:solidFill>
                          <a:latin typeface="Calibri" panose="020F0502020204030204" pitchFamily="34" charset="0"/>
                          <a:cs typeface="Calibri" panose="020F0502020204030204" pitchFamily="34" charset="0"/>
                        </a:rPr>
                        <a:t>Recommended: </a:t>
                      </a:r>
                      <a:r>
                        <a:rPr lang="en-US" sz="1100" b="1" u="sng" dirty="0">
                          <a:solidFill>
                            <a:schemeClr val="accent3"/>
                          </a:solidFill>
                          <a:latin typeface="Calibri" panose="020F0502020204030204" pitchFamily="34" charset="0"/>
                          <a:cs typeface="Calibri" panose="020F0502020204030204" pitchFamily="34" charset="0"/>
                        </a:rPr>
                        <a:t>WR 121</a:t>
                      </a:r>
                      <a:r>
                        <a:rPr lang="en-US" sz="1100" b="0" u="none" dirty="0">
                          <a:solidFill>
                            <a:schemeClr val="tx1"/>
                          </a:solidFill>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WR 122</a:t>
                      </a:r>
                      <a:r>
                        <a:rPr lang="en-US" sz="1100" b="0" u="none" dirty="0">
                          <a:solidFill>
                            <a:schemeClr val="tx1"/>
                          </a:solidFill>
                          <a:latin typeface="Calibri" panose="020F0502020204030204" pitchFamily="34" charset="0"/>
                          <a:cs typeface="Calibri" panose="020F0502020204030204" pitchFamily="34" charset="0"/>
                        </a:rPr>
                        <a:t>, or </a:t>
                      </a:r>
                      <a:r>
                        <a:rPr lang="en-US" sz="1100" b="1" u="sng" dirty="0">
                          <a:solidFill>
                            <a:schemeClr val="accent3"/>
                          </a:solidFill>
                          <a:latin typeface="Calibri" panose="020F0502020204030204" pitchFamily="34" charset="0"/>
                          <a:cs typeface="Calibri" panose="020F0502020204030204" pitchFamily="34" charset="0"/>
                        </a:rPr>
                        <a:t>WR 227</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u="none" dirty="0">
                          <a:solidFill>
                            <a:schemeClr val="tx1"/>
                          </a:solidFill>
                          <a:latin typeface="Calibri" panose="020F0502020204030204" pitchFamily="34" charset="0"/>
                          <a:cs typeface="Calibri" panose="020F0502020204030204" pitchFamily="34" charset="0"/>
                        </a:rPr>
                        <a:t>3 - 4</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080976"/>
                  </a:ext>
                </a:extLst>
              </a:tr>
            </a:tbl>
          </a:graphicData>
        </a:graphic>
      </p:graphicFrame>
      <p:graphicFrame>
        <p:nvGraphicFramePr>
          <p:cNvPr id="23" name="Table 22">
            <a:extLst>
              <a:ext uri="{FF2B5EF4-FFF2-40B4-BE49-F238E27FC236}">
                <a16:creationId xmlns:a16="http://schemas.microsoft.com/office/drawing/2014/main" id="{8E5875F8-346B-D94C-B871-589C09EF78E9}"/>
              </a:ext>
            </a:extLst>
          </p:cNvPr>
          <p:cNvGraphicFramePr>
            <a:graphicFrameLocks noGrp="1"/>
          </p:cNvGraphicFramePr>
          <p:nvPr>
            <p:extLst>
              <p:ext uri="{D42A27DB-BD31-4B8C-83A1-F6EECF244321}">
                <p14:modId xmlns:p14="http://schemas.microsoft.com/office/powerpoint/2010/main" val="56448332"/>
              </p:ext>
            </p:extLst>
          </p:nvPr>
        </p:nvGraphicFramePr>
        <p:xfrm>
          <a:off x="457200" y="4695966"/>
          <a:ext cx="6858000" cy="1947672"/>
        </p:xfrm>
        <a:graphic>
          <a:graphicData uri="http://schemas.openxmlformats.org/drawingml/2006/table">
            <a:tbl>
              <a:tblPr firstRow="1" bandRow="1">
                <a:tableStyleId>{16D9F66E-5EB9-4882-86FB-DCBF35E3C3E4}</a:tableStyleId>
              </a:tblPr>
              <a:tblGrid>
                <a:gridCol w="1876567">
                  <a:extLst>
                    <a:ext uri="{9D8B030D-6E8A-4147-A177-3AD203B41FA5}">
                      <a16:colId xmlns:a16="http://schemas.microsoft.com/office/drawing/2014/main" val="1996356504"/>
                    </a:ext>
                  </a:extLst>
                </a:gridCol>
                <a:gridCol w="4210334">
                  <a:extLst>
                    <a:ext uri="{9D8B030D-6E8A-4147-A177-3AD203B41FA5}">
                      <a16:colId xmlns:a16="http://schemas.microsoft.com/office/drawing/2014/main" val="233875083"/>
                    </a:ext>
                  </a:extLst>
                </a:gridCol>
                <a:gridCol w="771099">
                  <a:extLst>
                    <a:ext uri="{9D8B030D-6E8A-4147-A177-3AD203B41FA5}">
                      <a16:colId xmlns:a16="http://schemas.microsoft.com/office/drawing/2014/main" val="2021813688"/>
                    </a:ext>
                  </a:extLst>
                </a:gridCol>
              </a:tblGrid>
              <a:tr h="370840">
                <a:tc>
                  <a:txBody>
                    <a:bodyPr/>
                    <a:lstStyle/>
                    <a:p>
                      <a:pPr algn="ctr"/>
                      <a:r>
                        <a:rPr lang="en-US" sz="1300" b="1" u="sng" dirty="0">
                          <a:solidFill>
                            <a:schemeClr val="accent3"/>
                          </a:solidFill>
                          <a:latin typeface="Calibri" panose="020F0502020204030204" pitchFamily="34" charset="0"/>
                          <a:cs typeface="Calibri" panose="020F0502020204030204" pitchFamily="34" charset="0"/>
                        </a:rPr>
                        <a:t>Cultural Literacy</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100" dirty="0">
                          <a:latin typeface="Calibri" panose="020F0502020204030204" pitchFamily="34" charset="0"/>
                          <a:cs typeface="Calibri" panose="020F0502020204030204" pitchFamily="34" charset="0"/>
                        </a:rPr>
                        <a:t>One course from the following categories must be designated as cultural literacy on the Discipline Studies list (credits count once.)</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426355957"/>
                  </a:ext>
                </a:extLst>
              </a:tr>
              <a:tr h="370840">
                <a:tc>
                  <a:txBody>
                    <a:bodyPr/>
                    <a:lstStyle/>
                    <a:p>
                      <a:pPr algn="ctr"/>
                      <a:r>
                        <a:rPr lang="en-US" sz="1300" b="1" u="sng" dirty="0">
                          <a:solidFill>
                            <a:schemeClr val="accent3"/>
                          </a:solidFill>
                          <a:latin typeface="Calibri" panose="020F0502020204030204" pitchFamily="34" charset="0"/>
                          <a:cs typeface="Calibri" panose="020F0502020204030204" pitchFamily="34" charset="0"/>
                        </a:rPr>
                        <a:t>Arts and Letters</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libri" panose="020F0502020204030204" pitchFamily="34" charset="0"/>
                          <a:cs typeface="Calibri" panose="020F0502020204030204" pitchFamily="34" charset="0"/>
                        </a:rPr>
                        <a:t>Choose three courses from at least two prefixes.</a:t>
                      </a:r>
                    </a:p>
                    <a:p>
                      <a:r>
                        <a:rPr lang="en-US" sz="1100" dirty="0">
                          <a:latin typeface="Calibri" panose="020F0502020204030204" pitchFamily="34" charset="0"/>
                          <a:cs typeface="Calibri" panose="020F0502020204030204" pitchFamily="34" charset="0"/>
                        </a:rPr>
                        <a:t>Required: </a:t>
                      </a:r>
                      <a:r>
                        <a:rPr lang="en-US" sz="1100" b="1" u="sng" dirty="0">
                          <a:solidFill>
                            <a:schemeClr val="accent3"/>
                          </a:solidFill>
                          <a:latin typeface="Calibri" panose="020F0502020204030204" pitchFamily="34" charset="0"/>
                          <a:cs typeface="Calibri" panose="020F0502020204030204" pitchFamily="34" charset="0"/>
                        </a:rPr>
                        <a:t>ED 112</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Calibri" panose="020F0502020204030204" pitchFamily="34" charset="0"/>
                          <a:cs typeface="Calibri" panose="020F0502020204030204" pitchFamily="34" charset="0"/>
                        </a:rPr>
                        <a:t>9 - 12</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1646417"/>
                  </a:ext>
                </a:extLst>
              </a:tr>
              <a:tr h="370840">
                <a:tc>
                  <a:txBody>
                    <a:bodyPr/>
                    <a:lstStyle/>
                    <a:p>
                      <a:pPr algn="ctr"/>
                      <a:r>
                        <a:rPr lang="en-US" sz="1300" b="1" u="sng" dirty="0">
                          <a:solidFill>
                            <a:schemeClr val="accent3"/>
                          </a:solidFill>
                          <a:latin typeface="Calibri" panose="020F0502020204030204" pitchFamily="34" charset="0"/>
                          <a:cs typeface="Calibri" panose="020F0502020204030204" pitchFamily="34" charset="0"/>
                        </a:rPr>
                        <a:t>Social Science</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libri" panose="020F0502020204030204" pitchFamily="34" charset="0"/>
                          <a:cs typeface="Calibri" panose="020F0502020204030204" pitchFamily="34" charset="0"/>
                        </a:rPr>
                        <a:t>Choose four courses from at least two prefixes.</a:t>
                      </a:r>
                    </a:p>
                    <a:p>
                      <a:r>
                        <a:rPr lang="en-US" sz="1100" dirty="0">
                          <a:latin typeface="Calibri" panose="020F0502020204030204" pitchFamily="34" charset="0"/>
                          <a:cs typeface="Calibri" panose="020F0502020204030204" pitchFamily="34" charset="0"/>
                        </a:rPr>
                        <a:t>Recommended: </a:t>
                      </a:r>
                      <a:r>
                        <a:rPr lang="en-US" sz="1100" b="1" u="sng" dirty="0">
                          <a:solidFill>
                            <a:schemeClr val="accent3"/>
                          </a:solidFill>
                          <a:latin typeface="Calibri" panose="020F0502020204030204" pitchFamily="34" charset="0"/>
                          <a:cs typeface="Calibri" panose="020F0502020204030204" pitchFamily="34" charset="0"/>
                        </a:rPr>
                        <a:t>ED 152</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SOC 222</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ED 219</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PSY 201</a:t>
                      </a:r>
                      <a:r>
                        <a:rPr lang="en-US" sz="1100" dirty="0">
                          <a:latin typeface="Calibri" panose="020F0502020204030204" pitchFamily="34" charset="0"/>
                          <a:cs typeface="Calibri" panose="020F0502020204030204" pitchFamily="34" charset="0"/>
                        </a:rPr>
                        <a:t>, or </a:t>
                      </a:r>
                      <a:r>
                        <a:rPr lang="en-US" sz="1100" b="1" u="sng" dirty="0">
                          <a:solidFill>
                            <a:schemeClr val="accent3"/>
                          </a:solidFill>
                          <a:latin typeface="Calibri" panose="020F0502020204030204" pitchFamily="34" charset="0"/>
                          <a:cs typeface="Calibri" panose="020F0502020204030204" pitchFamily="34" charset="0"/>
                        </a:rPr>
                        <a:t>SOC 201</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Calibri" panose="020F0502020204030204" pitchFamily="34" charset="0"/>
                          <a:cs typeface="Calibri" panose="020F0502020204030204" pitchFamily="34" charset="0"/>
                        </a:rPr>
                        <a:t>12 - 16</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05370"/>
                  </a:ext>
                </a:extLst>
              </a:tr>
              <a:tr h="370840">
                <a:tc>
                  <a:txBody>
                    <a:bodyPr/>
                    <a:lstStyle/>
                    <a:p>
                      <a:pPr algn="ctr"/>
                      <a:r>
                        <a:rPr lang="en-US" sz="1300" b="1" u="sng" dirty="0">
                          <a:solidFill>
                            <a:schemeClr val="accent3"/>
                          </a:solidFill>
                          <a:latin typeface="Calibri" panose="020F0502020204030204" pitchFamily="34" charset="0"/>
                          <a:cs typeface="Calibri" panose="020F0502020204030204" pitchFamily="34" charset="0"/>
                        </a:rPr>
                        <a:t>Science/Math/</a:t>
                      </a:r>
                      <a:br>
                        <a:rPr lang="en-US" sz="1300" b="1" u="sng" dirty="0">
                          <a:solidFill>
                            <a:schemeClr val="accent3"/>
                          </a:solidFill>
                          <a:latin typeface="Calibri" panose="020F0502020204030204" pitchFamily="34" charset="0"/>
                          <a:cs typeface="Calibri" panose="020F0502020204030204" pitchFamily="34" charset="0"/>
                        </a:rPr>
                      </a:br>
                      <a:r>
                        <a:rPr lang="en-US" sz="1300" b="1" u="sng" dirty="0">
                          <a:solidFill>
                            <a:schemeClr val="accent3"/>
                          </a:solidFill>
                          <a:latin typeface="Calibri" panose="020F0502020204030204" pitchFamily="34" charset="0"/>
                          <a:cs typeface="Calibri" panose="020F0502020204030204" pitchFamily="34" charset="0"/>
                        </a:rPr>
                        <a:t>Computer Science</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libri" panose="020F0502020204030204" pitchFamily="34" charset="0"/>
                          <a:cs typeface="Calibri" panose="020F0502020204030204" pitchFamily="34" charset="0"/>
                        </a:rPr>
                        <a:t>Choose four courses from at least two prefixes, including at least three laboratory courses in biological and/or physical science. </a:t>
                      </a:r>
                    </a:p>
                    <a:p>
                      <a:r>
                        <a:rPr lang="en-US" sz="1100" dirty="0">
                          <a:latin typeface="Calibri" panose="020F0502020204030204" pitchFamily="34" charset="0"/>
                          <a:cs typeface="Calibri" panose="020F0502020204030204" pitchFamily="34" charset="0"/>
                        </a:rPr>
                        <a:t>Required: </a:t>
                      </a:r>
                      <a:r>
                        <a:rPr lang="en-US" sz="1100" b="1" u="sng" dirty="0">
                          <a:solidFill>
                            <a:schemeClr val="accent3"/>
                          </a:solidFill>
                          <a:latin typeface="Calibri" panose="020F0502020204030204" pitchFamily="34" charset="0"/>
                          <a:cs typeface="Calibri" panose="020F0502020204030204" pitchFamily="34" charset="0"/>
                        </a:rPr>
                        <a:t>FN 255</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Calibri" panose="020F0502020204030204" pitchFamily="34" charset="0"/>
                          <a:cs typeface="Calibri" panose="020F0502020204030204" pitchFamily="34" charset="0"/>
                        </a:rPr>
                        <a:t>12 - 20</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689843"/>
                  </a:ext>
                </a:extLst>
              </a:tr>
            </a:tbl>
          </a:graphicData>
        </a:graphic>
      </p:graphicFrame>
      <p:graphicFrame>
        <p:nvGraphicFramePr>
          <p:cNvPr id="24" name="Table 23">
            <a:extLst>
              <a:ext uri="{FF2B5EF4-FFF2-40B4-BE49-F238E27FC236}">
                <a16:creationId xmlns:a16="http://schemas.microsoft.com/office/drawing/2014/main" id="{928886E7-9CC9-9E48-A600-88551052B47A}"/>
              </a:ext>
            </a:extLst>
          </p:cNvPr>
          <p:cNvGraphicFramePr>
            <a:graphicFrameLocks noGrp="1"/>
          </p:cNvGraphicFramePr>
          <p:nvPr>
            <p:extLst>
              <p:ext uri="{D42A27DB-BD31-4B8C-83A1-F6EECF244321}">
                <p14:modId xmlns:p14="http://schemas.microsoft.com/office/powerpoint/2010/main" val="513068439"/>
              </p:ext>
            </p:extLst>
          </p:nvPr>
        </p:nvGraphicFramePr>
        <p:xfrm>
          <a:off x="457200" y="6976893"/>
          <a:ext cx="6858000" cy="1115568"/>
        </p:xfrm>
        <a:graphic>
          <a:graphicData uri="http://schemas.openxmlformats.org/drawingml/2006/table">
            <a:tbl>
              <a:tblPr firstRow="1" bandRow="1">
                <a:tableStyleId>{16D9F66E-5EB9-4882-86FB-DCBF35E3C3E4}</a:tableStyleId>
              </a:tblPr>
              <a:tblGrid>
                <a:gridCol w="1890215">
                  <a:extLst>
                    <a:ext uri="{9D8B030D-6E8A-4147-A177-3AD203B41FA5}">
                      <a16:colId xmlns:a16="http://schemas.microsoft.com/office/drawing/2014/main" val="1996356504"/>
                    </a:ext>
                  </a:extLst>
                </a:gridCol>
                <a:gridCol w="4278573">
                  <a:extLst>
                    <a:ext uri="{9D8B030D-6E8A-4147-A177-3AD203B41FA5}">
                      <a16:colId xmlns:a16="http://schemas.microsoft.com/office/drawing/2014/main" val="233875083"/>
                    </a:ext>
                  </a:extLst>
                </a:gridCol>
                <a:gridCol w="689212">
                  <a:extLst>
                    <a:ext uri="{9D8B030D-6E8A-4147-A177-3AD203B41FA5}">
                      <a16:colId xmlns:a16="http://schemas.microsoft.com/office/drawing/2014/main" val="2021813688"/>
                    </a:ext>
                  </a:extLst>
                </a:gridCol>
              </a:tblGrid>
              <a:tr h="289560">
                <a:tc>
                  <a:txBody>
                    <a:bodyPr/>
                    <a:lstStyle/>
                    <a:p>
                      <a:pPr algn="ctr"/>
                      <a:r>
                        <a:rPr lang="en-US" sz="1300" b="1" dirty="0">
                          <a:latin typeface="Calibri" panose="020F0502020204030204" pitchFamily="34" charset="0"/>
                          <a:cs typeface="Calibri" panose="020F0502020204030204" pitchFamily="34" charset="0"/>
                        </a:rPr>
                        <a:t>Electives</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libri" panose="020F0502020204030204" pitchFamily="34" charset="0"/>
                          <a:cs typeface="Calibri" panose="020F0502020204030204" pitchFamily="34" charset="0"/>
                        </a:rPr>
                        <a:t>Choose any course numbered 100 or above that brings your total credits to 90 quarter hours. This may include up to 12 credits of Career and Technical Education courses designated by COCC as acceptable.</a:t>
                      </a:r>
                    </a:p>
                    <a:p>
                      <a:r>
                        <a:rPr lang="en-US" sz="1100" dirty="0">
                          <a:latin typeface="Calibri" panose="020F0502020204030204" pitchFamily="34" charset="0"/>
                          <a:cs typeface="Calibri" panose="020F0502020204030204" pitchFamily="34" charset="0"/>
                        </a:rPr>
                        <a:t>Recommended: </a:t>
                      </a:r>
                      <a:r>
                        <a:rPr lang="en-US" sz="1100" b="1" u="sng" dirty="0">
                          <a:solidFill>
                            <a:schemeClr val="accent3"/>
                          </a:solidFill>
                          <a:latin typeface="Calibri" panose="020F0502020204030204" pitchFamily="34" charset="0"/>
                          <a:cs typeface="Calibri" panose="020F0502020204030204" pitchFamily="34" charset="0"/>
                        </a:rPr>
                        <a:t>CIS 120</a:t>
                      </a:r>
                      <a:r>
                        <a:rPr lang="en-US" sz="1100" dirty="0">
                          <a:latin typeface="Calibri" panose="020F0502020204030204" pitchFamily="34" charset="0"/>
                          <a:cs typeface="Calibri" panose="020F0502020204030204" pitchFamily="34" charset="0"/>
                        </a:rPr>
                        <a:t>, </a:t>
                      </a:r>
                      <a:r>
                        <a:rPr lang="en-US" sz="1100" b="1" u="sng" strike="noStrike" dirty="0">
                          <a:solidFill>
                            <a:schemeClr val="accent3"/>
                          </a:solidFill>
                          <a:latin typeface="Calibri" panose="020F0502020204030204" pitchFamily="34" charset="0"/>
                          <a:cs typeface="Calibri" panose="020F0502020204030204" pitchFamily="34" charset="0"/>
                        </a:rPr>
                        <a:t>ED 172</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ED 174</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ED 176</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ED 216</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ED 235</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ED 253</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ED 265</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ED 269</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ED 290</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HST 201</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HST 202</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HST 203</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MTH 212</a:t>
                      </a:r>
                      <a:r>
                        <a:rPr lang="en-US" sz="1100" dirty="0">
                          <a:latin typeface="Calibri" panose="020F0502020204030204" pitchFamily="34" charset="0"/>
                          <a:cs typeface="Calibri" panose="020F0502020204030204" pitchFamily="34" charset="0"/>
                        </a:rPr>
                        <a:t>, </a:t>
                      </a:r>
                      <a:r>
                        <a:rPr lang="en-US" sz="1100" b="1" u="sng" dirty="0">
                          <a:solidFill>
                            <a:schemeClr val="accent3"/>
                          </a:solidFill>
                          <a:latin typeface="Calibri" panose="020F0502020204030204" pitchFamily="34" charset="0"/>
                          <a:cs typeface="Calibri" panose="020F0502020204030204" pitchFamily="34" charset="0"/>
                        </a:rPr>
                        <a:t>MTH 213</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Calibri" panose="020F0502020204030204" pitchFamily="34" charset="0"/>
                          <a:cs typeface="Calibri" panose="020F0502020204030204" pitchFamily="34" charset="0"/>
                        </a:rPr>
                        <a:t>39</a:t>
                      </a:r>
                    </a:p>
                  </a:txBody>
                  <a:tcPr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3120543"/>
                  </a:ext>
                </a:extLst>
              </a:tr>
            </a:tbl>
          </a:graphicData>
        </a:graphic>
      </p:graphicFrame>
      <p:sp>
        <p:nvSpPr>
          <p:cNvPr id="13" name="Rounded Rectangle 12">
            <a:extLst>
              <a:ext uri="{FF2B5EF4-FFF2-40B4-BE49-F238E27FC236}">
                <a16:creationId xmlns:a16="http://schemas.microsoft.com/office/drawing/2014/main" id="{E2ECFB5B-FA02-4C4A-ADA7-6B05F0BC4D8A}"/>
              </a:ext>
            </a:extLst>
          </p:cNvPr>
          <p:cNvSpPr/>
          <p:nvPr/>
        </p:nvSpPr>
        <p:spPr>
          <a:xfrm>
            <a:off x="457200" y="8534453"/>
            <a:ext cx="6858000" cy="400610"/>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100" b="1" u="sng" dirty="0">
                <a:solidFill>
                  <a:schemeClr val="accent3"/>
                </a:solidFill>
                <a:latin typeface="Calibri" panose="020F0502020204030204" pitchFamily="34" charset="0"/>
                <a:cs typeface="Calibri" panose="020F0502020204030204" pitchFamily="34" charset="0"/>
              </a:rPr>
              <a:t>Contact an advisor</a:t>
            </a:r>
            <a:r>
              <a:rPr lang="en-US" sz="1100" dirty="0">
                <a:solidFill>
                  <a:schemeClr val="tx1"/>
                </a:solidFill>
                <a:latin typeface="Calibri" panose="020F0502020204030204" pitchFamily="34" charset="0"/>
                <a:cs typeface="Calibri" panose="020F0502020204030204" pitchFamily="34" charset="0"/>
              </a:rPr>
              <a:t>, or visit </a:t>
            </a:r>
            <a:r>
              <a:rPr lang="en-US" sz="1100" b="1" u="sng" dirty="0" err="1">
                <a:solidFill>
                  <a:schemeClr val="accent3"/>
                </a:solidFill>
                <a:latin typeface="Calibri" panose="020F0502020204030204" pitchFamily="34" charset="0"/>
                <a:cs typeface="Calibri" panose="020F0502020204030204" pitchFamily="34" charset="0"/>
              </a:rPr>
              <a:t>catalog.cocc.edu</a:t>
            </a:r>
            <a:r>
              <a:rPr lang="en-US" sz="1100" b="1" u="sng" dirty="0">
                <a:solidFill>
                  <a:schemeClr val="accent3"/>
                </a:solidFill>
                <a:latin typeface="Calibri" panose="020F0502020204030204" pitchFamily="34" charset="0"/>
                <a:cs typeface="Calibri" panose="020F0502020204030204" pitchFamily="34" charset="0"/>
              </a:rPr>
              <a:t>/programs/education/education-elementary-AAOT</a:t>
            </a:r>
            <a:r>
              <a:rPr lang="en-US" sz="1100" dirty="0">
                <a:solidFill>
                  <a:schemeClr val="accent3"/>
                </a:solidFill>
                <a:latin typeface="Calibri" panose="020F0502020204030204" pitchFamily="34" charset="0"/>
                <a:cs typeface="Calibri" panose="020F0502020204030204" pitchFamily="34" charset="0"/>
              </a:rPr>
              <a:t> </a:t>
            </a: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to learn more about the program and courses listed above.</a:t>
            </a:r>
          </a:p>
        </p:txBody>
      </p:sp>
      <p:sp>
        <p:nvSpPr>
          <p:cNvPr id="14" name="Rectangle 13">
            <a:hlinkClick r:id="rId2"/>
            <a:extLst>
              <a:ext uri="{FF2B5EF4-FFF2-40B4-BE49-F238E27FC236}">
                <a16:creationId xmlns:a16="http://schemas.microsoft.com/office/drawing/2014/main" id="{B3658C58-F9DF-DC4C-9986-D52D3A0462D1}"/>
              </a:ext>
            </a:extLst>
          </p:cNvPr>
          <p:cNvSpPr/>
          <p:nvPr/>
        </p:nvSpPr>
        <p:spPr>
          <a:xfrm>
            <a:off x="3171825" y="9644063"/>
            <a:ext cx="1114425"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16858" y="150590"/>
            <a:ext cx="3829051" cy="276999"/>
          </a:xfrm>
          <a:prstGeom prst="rect">
            <a:avLst/>
          </a:prstGeom>
          <a:noFill/>
        </p:spPr>
        <p:txBody>
          <a:bodyPr wrap="square" rtlCol="0">
            <a:spAutoFit/>
          </a:bodyPr>
          <a:lstStyle/>
          <a:p>
            <a:r>
              <a:rPr lang="en-US" sz="1200" dirty="0">
                <a:solidFill>
                  <a:srgbClr val="FF0000"/>
                </a:solidFill>
              </a:rPr>
              <a:t>EXAMPLE COLLEGE-SPECIFIC CONTENT</a:t>
            </a:r>
          </a:p>
        </p:txBody>
      </p:sp>
    </p:spTree>
    <p:extLst>
      <p:ext uri="{BB962C8B-B14F-4D97-AF65-F5344CB8AC3E}">
        <p14:creationId xmlns:p14="http://schemas.microsoft.com/office/powerpoint/2010/main" val="37060900"/>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000000"/>
      </a:dk2>
      <a:lt2>
        <a:srgbClr val="FFFFFF"/>
      </a:lt2>
      <a:accent1>
        <a:srgbClr val="348346"/>
      </a:accent1>
      <a:accent2>
        <a:srgbClr val="F0B949"/>
      </a:accent2>
      <a:accent3>
        <a:srgbClr val="BE1E2C"/>
      </a:accent3>
      <a:accent4>
        <a:srgbClr val="1C4286"/>
      </a:accent4>
      <a:accent5>
        <a:srgbClr val="6E3693"/>
      </a:accent5>
      <a:accent6>
        <a:srgbClr val="FFFFFF"/>
      </a:accent6>
      <a:hlink>
        <a:srgbClr val="BD1D2B"/>
      </a:hlink>
      <a:folHlink>
        <a:srgbClr val="1C428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FDE6D74E93A34DA51BE4C6A7343CB5" ma:contentTypeVersion="2" ma:contentTypeDescription="Create a new document." ma:contentTypeScope="" ma:versionID="760c570f18e8722a5ed1abb7f6bce7b2">
  <xsd:schema xmlns:xsd="http://www.w3.org/2001/XMLSchema" xmlns:xs="http://www.w3.org/2001/XMLSchema" xmlns:p="http://schemas.microsoft.com/office/2006/metadata/properties" xmlns:ns1="http://schemas.microsoft.com/sharepoint/v3" xmlns:ns2="e877a115-f35f-4608-970e-08dfb7717e06" targetNamespace="http://schemas.microsoft.com/office/2006/metadata/properties" ma:root="true" ma:fieldsID="f6cab31822e01966468f42a00c5632c3" ns1:_="" ns2:_="">
    <xsd:import namespace="http://schemas.microsoft.com/sharepoint/v3"/>
    <xsd:import namespace="e877a115-f35f-4608-970e-08dfb7717e0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77a115-f35f-4608-970e-08dfb7717e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579C7A5-2495-461D-B51F-C33B890CB574}"/>
</file>

<file path=customXml/itemProps2.xml><?xml version="1.0" encoding="utf-8"?>
<ds:datastoreItem xmlns:ds="http://schemas.openxmlformats.org/officeDocument/2006/customXml" ds:itemID="{6CAA403A-AD6C-4E2B-9223-E544D81D75D9}">
  <ds:schemaRefs>
    <ds:schemaRef ds:uri="http://schemas.microsoft.com/sharepoint/v3/contenttype/forms"/>
  </ds:schemaRefs>
</ds:datastoreItem>
</file>

<file path=customXml/itemProps3.xml><?xml version="1.0" encoding="utf-8"?>
<ds:datastoreItem xmlns:ds="http://schemas.openxmlformats.org/officeDocument/2006/customXml" ds:itemID="{3889A211-C624-4552-9809-8F6CEFB24F96}">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1788</TotalTime>
  <Words>495</Words>
  <Application>Microsoft Office PowerPoint</Application>
  <PresentationFormat>Custom</PresentationFormat>
  <Paragraphs>54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GRAZIANO Leigh * HECC</cp:lastModifiedBy>
  <cp:revision>45</cp:revision>
  <dcterms:created xsi:type="dcterms:W3CDTF">2020-05-05T23:17:56Z</dcterms:created>
  <dcterms:modified xsi:type="dcterms:W3CDTF">2024-08-21T16:42:41Z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0x010100E8FDE6D74E93A34DA51BE4C6A7343CB5</vt:lpwstr>
  </property>
  <property fmtid="{D5CDD505-2E9C-101B-9397-08002B2CF9AE}" pid="3" name="MSIP_Label_09b73270-2993-4076-be47-9c78f42a1e84_Enabled">
    <vt:lpwstr>true</vt:lpwstr>
  </property>
  <property fmtid="{D5CDD505-2E9C-101B-9397-08002B2CF9AE}" pid="4" name="MSIP_Label_09b73270-2993-4076-be47-9c78f42a1e84_SetDate">
    <vt:lpwstr>2023-11-28T16:41:44Z</vt:lpwstr>
  </property>
  <property fmtid="{D5CDD505-2E9C-101B-9397-08002B2CF9AE}" pid="5" name="MSIP_Label_09b73270-2993-4076-be47-9c78f42a1e84_Method">
    <vt:lpwstr>Privileged</vt:lpwstr>
  </property>
  <property fmtid="{D5CDD505-2E9C-101B-9397-08002B2CF9AE}" pid="6" name="MSIP_Label_09b73270-2993-4076-be47-9c78f42a1e84_Name">
    <vt:lpwstr>Level 1 - Published (Items)</vt:lpwstr>
  </property>
  <property fmtid="{D5CDD505-2E9C-101B-9397-08002B2CF9AE}" pid="7" name="MSIP_Label_09b73270-2993-4076-be47-9c78f42a1e84_SiteId">
    <vt:lpwstr>aa3f6932-fa7c-47b4-a0ce-a598cad161cf</vt:lpwstr>
  </property>
  <property fmtid="{D5CDD505-2E9C-101B-9397-08002B2CF9AE}" pid="8" name="MSIP_Label_09b73270-2993-4076-be47-9c78f42a1e84_ActionId">
    <vt:lpwstr>795a8439-8280-490a-a0b4-1e0f5dd06c9d</vt:lpwstr>
  </property>
  <property fmtid="{D5CDD505-2E9C-101B-9397-08002B2CF9AE}" pid="9" name="MSIP_Label_09b73270-2993-4076-be47-9c78f42a1e84_ContentBits">
    <vt:lpwstr>0</vt:lpwstr>
  </property>
</Properties>
</file>