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Metadata/LabelInfo.xml" ContentType="application/vnd.ms-office.classificationlabel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1031" r:id="rId2"/>
    <p:sldId id="399" r:id="rId3"/>
    <p:sldId id="542" r:id="rId4"/>
    <p:sldId id="1029" r:id="rId5"/>
    <p:sldId id="950" r:id="rId6"/>
    <p:sldId id="951" r:id="rId7"/>
    <p:sldId id="952" r:id="rId8"/>
    <p:sldId id="953" r:id="rId9"/>
    <p:sldId id="1027" r:id="rId10"/>
    <p:sldId id="940" r:id="rId11"/>
    <p:sldId id="941" r:id="rId12"/>
    <p:sldId id="942" r:id="rId13"/>
    <p:sldId id="984" r:id="rId14"/>
    <p:sldId id="1028" r:id="rId15"/>
    <p:sldId id="944" r:id="rId16"/>
    <p:sldId id="945" r:id="rId17"/>
    <p:sldId id="965" r:id="rId18"/>
    <p:sldId id="1030" r:id="rId19"/>
    <p:sldId id="1026" r:id="rId20"/>
    <p:sldId id="723" r:id="rId21"/>
    <p:sldId id="524" r:id="rId22"/>
    <p:sldId id="526" r:id="rId23"/>
    <p:sldId id="525" r:id="rId24"/>
    <p:sldId id="1023" r:id="rId25"/>
    <p:sldId id="974" r:id="rId26"/>
    <p:sldId id="975" r:id="rId27"/>
    <p:sldId id="49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FF"/>
    <a:srgbClr val="F890A9"/>
    <a:srgbClr val="FFA3E7"/>
    <a:srgbClr val="FF6DD9"/>
    <a:srgbClr val="FFFF99"/>
    <a:srgbClr val="FF9966"/>
    <a:srgbClr val="FF6600"/>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6247" autoAdjust="0"/>
  </p:normalViewPr>
  <p:slideViewPr>
    <p:cSldViewPr>
      <p:cViewPr varScale="1">
        <p:scale>
          <a:sx n="127" d="100"/>
          <a:sy n="127" d="100"/>
        </p:scale>
        <p:origin x="1496"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0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44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49659A-C83B-4736-884D-AF4FE7C64F33}" type="slidenum">
              <a:rPr lang="en-US"/>
              <a:pPr>
                <a:defRPr/>
              </a:pPr>
              <a:t>‹#›</a:t>
            </a:fld>
            <a:endParaRPr lang="en-US" dirty="0"/>
          </a:p>
        </p:txBody>
      </p:sp>
    </p:spTree>
    <p:extLst>
      <p:ext uri="{BB962C8B-B14F-4D97-AF65-F5344CB8AC3E}">
        <p14:creationId xmlns:p14="http://schemas.microsoft.com/office/powerpoint/2010/main" val="30460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7AEC8B-F373-49DE-B4AA-BE80377D71F5}" type="slidenum">
              <a:rPr lang="en-US"/>
              <a:pPr>
                <a:defRPr/>
              </a:pPr>
              <a:t>‹#›</a:t>
            </a:fld>
            <a:endParaRPr lang="en-US" dirty="0"/>
          </a:p>
        </p:txBody>
      </p:sp>
    </p:spTree>
    <p:extLst>
      <p:ext uri="{BB962C8B-B14F-4D97-AF65-F5344CB8AC3E}">
        <p14:creationId xmlns:p14="http://schemas.microsoft.com/office/powerpoint/2010/main" val="4022891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51DC-0A60-80E5-3973-FC83112E7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ADB88-BA23-41CD-50A8-F1DDA8213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B87C8-67B5-3C23-EC68-B1F833664F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B8FCA4-4A3B-B659-6DA7-B326EDE781A9}"/>
              </a:ext>
            </a:extLst>
          </p:cNvPr>
          <p:cNvSpPr>
            <a:spLocks noGrp="1"/>
          </p:cNvSpPr>
          <p:nvPr>
            <p:ph type="sldNum" sz="quarter" idx="10"/>
          </p:nvPr>
        </p:nvSpPr>
        <p:spPr/>
        <p:txBody>
          <a:bodyPr/>
          <a:lstStyle/>
          <a:p>
            <a:pPr>
              <a:defRPr/>
            </a:pPr>
            <a:fld id="{837AEC8B-F373-49DE-B4AA-BE80377D71F5}" type="slidenum">
              <a:rPr lang="en-US" smtClean="0"/>
              <a:pPr>
                <a:defRPr/>
              </a:pPr>
              <a:t>4</a:t>
            </a:fld>
            <a:endParaRPr lang="en-US" dirty="0"/>
          </a:p>
        </p:txBody>
      </p:sp>
    </p:spTree>
    <p:extLst>
      <p:ext uri="{BB962C8B-B14F-4D97-AF65-F5344CB8AC3E}">
        <p14:creationId xmlns:p14="http://schemas.microsoft.com/office/powerpoint/2010/main" val="365430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04102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5FEFEF4-F628-4345-B45B-A7AB6ACE47DD}" type="slidenum">
              <a:rPr lang="en-US" altLang="en-US" smtClean="0">
                <a:latin typeface="Arial" panose="020B0604020202020204" pitchFamily="34" charset="0"/>
              </a:rPr>
              <a:pPr/>
              <a:t>21</a:t>
            </a:fld>
            <a:endParaRPr lang="en-US" altLang="en-US" dirty="0">
              <a:latin typeface="Arial" panose="020B0604020202020204" pitchFamily="34" charset="0"/>
            </a:endParaRPr>
          </a:p>
        </p:txBody>
      </p:sp>
    </p:spTree>
    <p:extLst>
      <p:ext uri="{BB962C8B-B14F-4D97-AF65-F5344CB8AC3E}">
        <p14:creationId xmlns:p14="http://schemas.microsoft.com/office/powerpoint/2010/main" val="178448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EAFDB9-F797-4101-9F45-64837EEC4C1D}" type="slidenum">
              <a:rPr lang="en-US" altLang="en-US" smtClean="0">
                <a:latin typeface="Arial" panose="020B0604020202020204" pitchFamily="34" charset="0"/>
              </a:rPr>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268974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24</a:t>
            </a:fld>
            <a:endParaRPr lang="en-US" altLang="en-US" dirty="0">
              <a:latin typeface="Arial" panose="020B0604020202020204" pitchFamily="34" charset="0"/>
            </a:endParaRPr>
          </a:p>
        </p:txBody>
      </p:sp>
    </p:spTree>
    <p:extLst>
      <p:ext uri="{BB962C8B-B14F-4D97-AF65-F5344CB8AC3E}">
        <p14:creationId xmlns:p14="http://schemas.microsoft.com/office/powerpoint/2010/main" val="366319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96975" y="701675"/>
            <a:ext cx="4683125" cy="35115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8035C7BA-8F70-4631-BF01-4F1FC40EF217}" type="slidenum">
              <a:rPr lang="en-US" altLang="en-US" smtClean="0">
                <a:latin typeface="Arial" panose="020B0604020202020204" pitchFamily="34" charset="0"/>
              </a:rPr>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98656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26</a:t>
            </a:fld>
            <a:endParaRPr lang="en-US" altLang="en-US" dirty="0">
              <a:latin typeface="Arial" panose="020B0604020202020204" pitchFamily="34" charset="0"/>
            </a:endParaRPr>
          </a:p>
        </p:txBody>
      </p:sp>
    </p:spTree>
    <p:extLst>
      <p:ext uri="{BB962C8B-B14F-4D97-AF65-F5344CB8AC3E}">
        <p14:creationId xmlns:p14="http://schemas.microsoft.com/office/powerpoint/2010/main" val="33754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4901B-6002-F0AA-CD20-F3056EC187BE}"/>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744B09C-D9A8-4316-6F85-5B679E63FCF0}"/>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B0484945-EC3C-561E-9030-CB14C3FF9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0244" name="Slide Number Placeholder 3">
            <a:extLst>
              <a:ext uri="{FF2B5EF4-FFF2-40B4-BE49-F238E27FC236}">
                <a16:creationId xmlns:a16="http://schemas.microsoft.com/office/drawing/2014/main" id="{2099682A-A947-183D-0206-2D4DE8F09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CE17FB3-9914-48FF-BC25-38447BC92046}" type="slidenum">
              <a:rPr lang="en-US" altLang="en-US" smtClean="0">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16737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21B6-6C79-4C0F-6974-5A0CF8EF5D4A}"/>
            </a:ext>
          </a:extLst>
        </p:cNvPr>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53DA17-830B-C9BF-04E7-BB5D0B23DD8A}"/>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178F77C4-537D-BF89-CB0E-8BA4D985B9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2292" name="Slide Number Placeholder 3">
            <a:extLst>
              <a:ext uri="{FF2B5EF4-FFF2-40B4-BE49-F238E27FC236}">
                <a16:creationId xmlns:a16="http://schemas.microsoft.com/office/drawing/2014/main" id="{467DAE34-AEFD-A89D-9418-13D33B35E0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172FFB6-BDCE-4F79-8857-7A827ABA8CAF}" type="slidenum">
              <a:rPr lang="en-US" altLang="en-US" smtClean="0">
                <a:latin typeface="Arial" panose="020B0604020202020204" pitchFamily="34" charset="0"/>
              </a: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74137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6C019-2047-B7A0-38F6-321C4D683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93CB1-E2D2-7D94-53FF-02BF471DF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5B31B-FE98-314C-C446-F478C9EF6B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FF43A-D366-1064-D4FD-748872D45443}"/>
              </a:ext>
            </a:extLst>
          </p:cNvPr>
          <p:cNvSpPr>
            <a:spLocks noGrp="1"/>
          </p:cNvSpPr>
          <p:nvPr>
            <p:ph type="sldNum" sz="quarter" idx="10"/>
          </p:nvPr>
        </p:nvSpPr>
        <p:spPr/>
        <p:txBody>
          <a:bodyPr/>
          <a:lstStyle/>
          <a:p>
            <a:pPr>
              <a:defRPr/>
            </a:pPr>
            <a:fld id="{837AEC8B-F373-49DE-B4AA-BE80377D71F5}" type="slidenum">
              <a:rPr lang="en-US" smtClean="0"/>
              <a:pPr>
                <a:defRPr/>
              </a:pPr>
              <a:t>9</a:t>
            </a:fld>
            <a:endParaRPr lang="en-US" dirty="0"/>
          </a:p>
        </p:txBody>
      </p:sp>
    </p:spTree>
    <p:extLst>
      <p:ext uri="{BB962C8B-B14F-4D97-AF65-F5344CB8AC3E}">
        <p14:creationId xmlns:p14="http://schemas.microsoft.com/office/powerpoint/2010/main" val="56492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7AEC8B-F373-49DE-B4AA-BE80377D71F5}" type="slidenum">
              <a:rPr lang="en-US" smtClean="0"/>
              <a:pPr>
                <a:defRPr/>
              </a:pPr>
              <a:t>10</a:t>
            </a:fld>
            <a:endParaRPr lang="en-US" dirty="0"/>
          </a:p>
        </p:txBody>
      </p:sp>
    </p:spTree>
    <p:extLst>
      <p:ext uri="{BB962C8B-B14F-4D97-AF65-F5344CB8AC3E}">
        <p14:creationId xmlns:p14="http://schemas.microsoft.com/office/powerpoint/2010/main" val="409341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23F6224-3C2F-4C91-ACFB-F3F640DB36E7}" type="slidenum">
              <a:rPr lang="en-US" altLang="en-US" smtClean="0">
                <a:latin typeface="Arial" panose="020B0604020202020204" pitchFamily="34" charset="0"/>
              </a:rPr>
              <a:pPr/>
              <a:t>11</a:t>
            </a:fld>
            <a:endParaRPr lang="en-US" altLang="en-US" dirty="0">
              <a:latin typeface="Arial" panose="020B0604020202020204" pitchFamily="34" charset="0"/>
            </a:endParaRPr>
          </a:p>
        </p:txBody>
      </p:sp>
    </p:spTree>
    <p:extLst>
      <p:ext uri="{BB962C8B-B14F-4D97-AF65-F5344CB8AC3E}">
        <p14:creationId xmlns:p14="http://schemas.microsoft.com/office/powerpoint/2010/main" val="341369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191069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06922-70E5-33EB-4ED2-7132DEA6D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F9781-26DF-FDD0-5B3F-BEAD26630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40BF2-7C3D-AFE2-3C14-75A1E3BFD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DD7DD-697B-487D-CDAC-BEFD77B028CE}"/>
              </a:ext>
            </a:extLst>
          </p:cNvPr>
          <p:cNvSpPr>
            <a:spLocks noGrp="1"/>
          </p:cNvSpPr>
          <p:nvPr>
            <p:ph type="sldNum" sz="quarter" idx="10"/>
          </p:nvPr>
        </p:nvSpPr>
        <p:spPr/>
        <p:txBody>
          <a:bodyPr/>
          <a:lstStyle/>
          <a:p>
            <a:pPr>
              <a:defRPr/>
            </a:pPr>
            <a:fld id="{837AEC8B-F373-49DE-B4AA-BE80377D71F5}" type="slidenum">
              <a:rPr lang="en-US" smtClean="0"/>
              <a:pPr>
                <a:defRPr/>
              </a:pPr>
              <a:t>14</a:t>
            </a:fld>
            <a:endParaRPr lang="en-US" dirty="0"/>
          </a:p>
        </p:txBody>
      </p:sp>
    </p:spTree>
    <p:extLst>
      <p:ext uri="{BB962C8B-B14F-4D97-AF65-F5344CB8AC3E}">
        <p14:creationId xmlns:p14="http://schemas.microsoft.com/office/powerpoint/2010/main" val="311489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44ABE53-321B-4FC1-A8ED-41E7C332AE57}" type="slidenum">
              <a:rPr lang="en-US" altLang="en-US" smtClean="0">
                <a:latin typeface="Arial" panose="020B0604020202020204" pitchFamily="34" charset="0"/>
              </a: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10788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40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840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321FEE1-D759-4048-855D-50C4D20806CC}" type="slidenum">
              <a:rPr lang="en-US"/>
              <a:pPr>
                <a:defRPr/>
              </a:pPr>
              <a:t>‹#›</a:t>
            </a:fld>
            <a:endParaRPr lang="en-US" dirty="0"/>
          </a:p>
        </p:txBody>
      </p:sp>
    </p:spTree>
    <p:extLst>
      <p:ext uri="{BB962C8B-B14F-4D97-AF65-F5344CB8AC3E}">
        <p14:creationId xmlns:p14="http://schemas.microsoft.com/office/powerpoint/2010/main" val="7572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6AA5FE-918D-4D90-8ADD-77659DF10B0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362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E875EC1-9E4F-40D8-8A06-A59332E89B1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8269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F17BD23-D963-44FA-9923-5DA420D9BD3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6181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D8F996D-F74D-431C-B89D-9D283D68000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870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BCC474F-4E1E-4A1B-AA0F-1106A30FD8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964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BA7D83A0-3413-4304-9378-76B622C97E59}"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5306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032F4B1-4FC9-4C95-96E0-0C3B35C59560}"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715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0556126C-2168-4FAE-A649-ECCC48D20133}"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604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CF922A8-EA88-45BD-AF0F-066AE7C3A6E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4510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DE30521-40EC-4B29-9A35-8C56A45D674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1990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29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A57FE04-CC4F-486B-9D54-193DFB7E2215}"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829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3829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3829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29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3829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29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29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3829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3"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gj.parsons@odf.oregon.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oregon.gov/oda/natural-resources/pages/weather.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roughtmonitor.unl.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8" Type="http://schemas.openxmlformats.org/officeDocument/2006/relationships/hyperlink" Target="http://www.bom.gov.au/climate/enso" TargetMode="External"/><Relationship Id="rId3" Type="http://schemas.openxmlformats.org/officeDocument/2006/relationships/hyperlink" Target="https://www.oregon.gov/oda/natural-resources/pages/weather.aspx" TargetMode="External"/><Relationship Id="rId7" Type="http://schemas.openxmlformats.org/officeDocument/2006/relationships/hyperlink" Target="http://www.bom.gov.au/climate/model-summary/#region=NINO34&amp;tabs=Over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pc.ncep.noaa.gov/products/analysis_monitoring/enso_advisory" TargetMode="External"/><Relationship Id="rId5" Type="http://schemas.openxmlformats.org/officeDocument/2006/relationships/hyperlink" Target="https://www.cpc.ncep.noaa.gov/products/predictions/long_range/fxus07.html" TargetMode="External"/><Relationship Id="rId4" Type="http://schemas.openxmlformats.org/officeDocument/2006/relationships/hyperlink" Target="https://www.cpc.ncep.noaa.gov/products/predictions/long_range/seasonal.php?lead=01" TargetMode="External"/><Relationship Id="rId9" Type="http://schemas.openxmlformats.org/officeDocument/2006/relationships/hyperlink" Target="https://iri.columbia.edu/our-expertise/climate/forecasts/enso/curren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wrcc.dri.edu/wwdt/" TargetMode="External"/><Relationship Id="rId3" Type="http://schemas.openxmlformats.org/officeDocument/2006/relationships/hyperlink" Target="https://www.cpc.ncep.noaa.gov/products/expert_assessment/season_drought.png" TargetMode="External"/><Relationship Id="rId7" Type="http://schemas.openxmlformats.org/officeDocument/2006/relationships/hyperlink" Target="https://www.drought.gov/nadm/content/percent-average-precipit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roughtmonitor.unl.edu/" TargetMode="External"/><Relationship Id="rId5" Type="http://schemas.openxmlformats.org/officeDocument/2006/relationships/hyperlink" Target="https://www.nrcs.usda.gov/wps/portal/wcc/home/snowClimateMonitoring/snowpack/" TargetMode="External"/><Relationship Id="rId4" Type="http://schemas.openxmlformats.org/officeDocument/2006/relationships/hyperlink" Target="https://www.wcc.nrcs.usda.gov/ftpref/data/water/wcs/gis/maps/or_swepctnormal_update.pdf" TargetMode="External"/><Relationship Id="rId9" Type="http://schemas.openxmlformats.org/officeDocument/2006/relationships/hyperlink" Target="https://gacc.nifc.gov/nwcc/predict/outlook.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peter.gj.parsons@oregon.gov" TargetMode="External"/><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hyperlink" Target="https://public.govdelivery.com/accounts/ORODA/subscriber/new?topic_id=ORODA_1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8476-A43A-C1FB-CEF2-71B1EA75081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74D8FC9-ABAD-E766-0995-66E5E243B76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112" y="8334"/>
            <a:ext cx="9121776" cy="6841332"/>
          </a:xfrm>
          <a:prstGeom prst="rect">
            <a:avLst/>
          </a:prstGeom>
        </p:spPr>
      </p:pic>
      <p:sp>
        <p:nvSpPr>
          <p:cNvPr id="388130" name="Text Box 34">
            <a:extLst>
              <a:ext uri="{FF2B5EF4-FFF2-40B4-BE49-F238E27FC236}">
                <a16:creationId xmlns:a16="http://schemas.microsoft.com/office/drawing/2014/main" id="{F381284B-76FF-5C0C-7857-6069EF645C99}"/>
              </a:ext>
            </a:extLst>
          </p:cNvPr>
          <p:cNvSpPr txBox="1">
            <a:spLocks noChangeArrowheads="1"/>
          </p:cNvSpPr>
          <p:nvPr/>
        </p:nvSpPr>
        <p:spPr bwMode="auto">
          <a:xfrm>
            <a:off x="0" y="4724400"/>
            <a:ext cx="9144000" cy="1631216"/>
          </a:xfrm>
          <a:prstGeom prst="rect">
            <a:avLst/>
          </a:prstGeom>
          <a:noFill/>
          <a:ln w="9525">
            <a:noFill/>
            <a:miter lim="800000"/>
            <a:headEnd/>
            <a:tailEnd/>
          </a:ln>
          <a:effectLst/>
        </p:spPr>
        <p:txBody>
          <a:bodyPr>
            <a:spAutoFit/>
          </a:bodyPr>
          <a:lstStyle/>
          <a:p>
            <a:pPr lvl="0" algn="ctr">
              <a:defRPr/>
            </a:pPr>
            <a:r>
              <a:rPr lang="en-US" sz="2400" dirty="0">
                <a:solidFill>
                  <a:srgbClr val="FFFFCC"/>
                </a:solidFill>
                <a:effectLst>
                  <a:outerShdw blurRad="50800" dist="50800" dir="2700000" algn="tl" rotWithShape="0">
                    <a:prstClr val="black"/>
                  </a:outerShdw>
                </a:effectLst>
              </a:rPr>
              <a:t>Contact:  Pete Parsons, ODF Lead Meteorologist</a:t>
            </a:r>
          </a:p>
          <a:p>
            <a:pPr lvl="0" algn="ctr">
              <a:defRPr/>
            </a:pPr>
            <a:r>
              <a:rPr lang="en-US" sz="2400" dirty="0">
                <a:solidFill>
                  <a:srgbClr val="FFFFCC"/>
                </a:solidFill>
                <a:effectLst>
                  <a:outerShdw blurRad="50800" dist="50800" dir="2700000" algn="tl" rotWithShape="0">
                    <a:prstClr val="black"/>
                  </a:outerShdw>
                </a:effectLst>
              </a:rPr>
              <a:t>503-945-7448 or </a:t>
            </a:r>
            <a:r>
              <a:rPr lang="en-US" sz="2400" dirty="0">
                <a:solidFill>
                  <a:srgbClr val="FFFFCC"/>
                </a:solidFill>
                <a:effectLst>
                  <a:outerShdw blurRad="50800" dist="50800" dir="2700000" algn="tl" rotWithShape="0">
                    <a:prstClr val="black"/>
                  </a:outerShdw>
                </a:effectLst>
                <a:hlinkClick r:id="rId3">
                  <a:extLst>
                    <a:ext uri="{A12FA001-AC4F-418D-AE19-62706E023703}">
                      <ahyp:hlinkClr xmlns:ahyp="http://schemas.microsoft.com/office/drawing/2018/hyperlinkcolor" val="tx"/>
                    </a:ext>
                  </a:extLst>
                </a:hlinkClick>
              </a:rPr>
              <a:t>peter.gj.parsons@odf.oregon.gov</a:t>
            </a:r>
            <a:endParaRPr lang="en-US" sz="2400" dirty="0">
              <a:solidFill>
                <a:srgbClr val="FFFFCC"/>
              </a:solidFill>
              <a:effectLst>
                <a:outerShdw blurRad="50800" dist="50800" dir="2700000" algn="tl" rotWithShape="0">
                  <a:prstClr val="black"/>
                </a:outerShdw>
              </a:effectLst>
            </a:endParaRPr>
          </a:p>
          <a:p>
            <a:pPr lvl="0" algn="ctr">
              <a:defRPr/>
            </a:pPr>
            <a:endParaRPr lang="en-US" sz="800" dirty="0">
              <a:effectLst>
                <a:outerShdw blurRad="50800" dist="50800" dir="2700000" algn="tl" rotWithShape="0">
                  <a:prstClr val="black"/>
                </a:outerShdw>
              </a:effectLst>
            </a:endParaRPr>
          </a:p>
          <a:p>
            <a:pPr lvl="0" algn="ctr">
              <a:defRPr/>
            </a:pPr>
            <a:endParaRPr lang="en-US" sz="800" dirty="0">
              <a:solidFill>
                <a:srgbClr val="FFFF99"/>
              </a:solidFill>
              <a:effectLst>
                <a:outerShdw blurRad="50800" dist="50800" dir="2700000" algn="tl" rotWithShape="0">
                  <a:prstClr val="black"/>
                </a:outerShdw>
              </a:effectLst>
            </a:endParaRPr>
          </a:p>
          <a:p>
            <a:pPr lvl="0" algn="ctr">
              <a:defRPr/>
            </a:pPr>
            <a:r>
              <a:rPr lang="en-US" dirty="0">
                <a:effectLst>
                  <a:outerShdw blurRad="50800" dist="50800" dir="2700000" algn="tl" rotWithShape="0">
                    <a:prstClr val="black"/>
                  </a:outerShdw>
                </a:effectLst>
              </a:rPr>
              <a:t>Production - ODA: Andy Zimmerman; Jenn Ambrose; Laura Passage           Production - ODF: Julie Vondrachek; Kristin Cody; Gary Votaw; Sherri Pugh</a:t>
            </a:r>
          </a:p>
        </p:txBody>
      </p:sp>
      <p:sp>
        <p:nvSpPr>
          <p:cNvPr id="388103" name="Rectangle 7">
            <a:extLst>
              <a:ext uri="{FF2B5EF4-FFF2-40B4-BE49-F238E27FC236}">
                <a16:creationId xmlns:a16="http://schemas.microsoft.com/office/drawing/2014/main" id="{57AFC143-1B71-9B52-4014-4AA8121895BB}"/>
              </a:ext>
            </a:extLst>
          </p:cNvPr>
          <p:cNvSpPr>
            <a:spLocks noGrp="1" noChangeArrowheads="1"/>
          </p:cNvSpPr>
          <p:nvPr>
            <p:ph type="ctrTitle"/>
          </p:nvPr>
        </p:nvSpPr>
        <p:spPr>
          <a:xfrm>
            <a:off x="0" y="0"/>
            <a:ext cx="9144000" cy="2286000"/>
          </a:xfrm>
          <a:effectLst/>
        </p:spPr>
        <p:txBody>
          <a:bodyPr/>
          <a:lstStyle/>
          <a:p>
            <a:pPr eaLnBrk="1" hangingPunct="1">
              <a:defRPr/>
            </a:pPr>
            <a:r>
              <a:rPr lang="en-US" sz="4000" dirty="0">
                <a:solidFill>
                  <a:schemeClr val="tx1"/>
                </a:solidFill>
                <a:effectLst>
                  <a:outerShdw blurRad="50800" dist="50800" dir="2700000" algn="tl">
                    <a:srgbClr val="000000"/>
                  </a:outerShdw>
                </a:effectLst>
              </a:rPr>
              <a:t>Seasonal Climate Forecast Verification</a:t>
            </a:r>
            <a:br>
              <a:rPr lang="en-US" sz="4000" dirty="0">
                <a:solidFill>
                  <a:schemeClr val="tx1"/>
                </a:solidFill>
                <a:effectLst>
                  <a:outerShdw blurRad="50800" dist="50800" dir="2700000" algn="tl">
                    <a:srgbClr val="000000"/>
                  </a:outerShdw>
                </a:effectLst>
              </a:rPr>
            </a:br>
            <a:r>
              <a:rPr lang="en-US" sz="4000" dirty="0">
                <a:solidFill>
                  <a:schemeClr val="tx1"/>
                </a:solidFill>
                <a:effectLst>
                  <a:outerShdw blurRad="50800" dist="50800" dir="2700000" algn="tl">
                    <a:srgbClr val="000000"/>
                  </a:outerShdw>
                </a:effectLst>
              </a:rPr>
              <a:t>August – October 2025</a:t>
            </a:r>
            <a:br>
              <a:rPr lang="en-US" sz="4000" dirty="0">
                <a:solidFill>
                  <a:schemeClr val="tx1"/>
                </a:solidFill>
                <a:effectLst>
                  <a:outerShdw blurRad="50800" dist="50800" dir="2700000" algn="tl">
                    <a:srgbClr val="000000"/>
                  </a:outerShdw>
                </a:effectLst>
              </a:rPr>
            </a:br>
            <a:r>
              <a:rPr lang="en-US" sz="3200" dirty="0">
                <a:solidFill>
                  <a:schemeClr val="tx1"/>
                </a:solidFill>
                <a:effectLst>
                  <a:outerShdw blurRad="50800" dist="50800" dir="2700000" algn="tl">
                    <a:srgbClr val="000000"/>
                  </a:outerShdw>
                </a:effectLst>
              </a:rPr>
              <a:t> </a:t>
            </a:r>
            <a:r>
              <a:rPr lang="en-US" sz="3200" dirty="0">
                <a:solidFill>
                  <a:srgbClr val="FFFFCC"/>
                </a:solidFill>
                <a:effectLst>
                  <a:outerShdw blurRad="50800" dist="50800" dir="2700000" algn="tl">
                    <a:srgbClr val="000000"/>
                  </a:outerShdw>
                </a:effectLst>
              </a:rPr>
              <a:t>Issued:  December 1, 2025*</a:t>
            </a:r>
            <a:br>
              <a:rPr lang="en-US" sz="3200" dirty="0">
                <a:solidFill>
                  <a:srgbClr val="FFFFCC"/>
                </a:solidFill>
                <a:effectLst>
                  <a:outerShdw blurRad="50800" dist="50800" dir="2700000" algn="tl">
                    <a:srgbClr val="000000"/>
                  </a:outerShdw>
                </a:effectLst>
              </a:rPr>
            </a:br>
            <a:r>
              <a:rPr lang="en-US" sz="2400" dirty="0">
                <a:solidFill>
                  <a:srgbClr val="FFFFCC"/>
                </a:solidFill>
                <a:effectLst>
                  <a:outerShdw blurRad="50800" dist="50800" dir="2700000" algn="tl">
                    <a:srgbClr val="000000"/>
                  </a:outerShdw>
                </a:effectLst>
              </a:rPr>
              <a:t>*(Delayed by Federal Government Shutdown)</a:t>
            </a:r>
          </a:p>
        </p:txBody>
      </p:sp>
    </p:spTree>
    <p:extLst>
      <p:ext uri="{BB962C8B-B14F-4D97-AF65-F5344CB8AC3E}">
        <p14:creationId xmlns:p14="http://schemas.microsoft.com/office/powerpoint/2010/main" val="37816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2025</a:t>
            </a:r>
            <a:br>
              <a:rPr lang="en-US" dirty="0">
                <a:solidFill>
                  <a:srgbClr val="E5E5FF"/>
                </a:solidFill>
              </a:rPr>
            </a:br>
            <a:r>
              <a:rPr lang="en-US" sz="3200" dirty="0">
                <a:solidFill>
                  <a:srgbClr val="FFFF00"/>
                </a:solidFill>
              </a:rPr>
              <a:t>(Forecast Issued August 21, 2025)/</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346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Both the analog forecast (left) and the September 2025 pattern (right) had a broad area of positive (warm) anomalies centered over central Canada extending southwestward, to over the Pacific NW.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12077"/>
      </p:ext>
    </p:extLst>
  </p:cSld>
  <p:clrMapOvr>
    <a:masterClrMapping/>
  </p:clrMapOvr>
  <p:transition spd="slow">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434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434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4343"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20"/>
            <a:ext cx="4340225" cy="3797048"/>
          </a:xfrm>
          <a:noFill/>
          <a:extLst>
            <a:ext uri="{909E8E84-426E-40DD-AFC4-6F175D3DCCD1}">
              <a14:hiddenFill xmlns:a14="http://schemas.microsoft.com/office/drawing/2010/main">
                <a:solidFill>
                  <a:srgbClr val="FFFFFF"/>
                </a:solidFill>
              </a14:hiddenFill>
            </a:ext>
          </a:extLst>
        </p:spPr>
      </p:pic>
      <p:pic>
        <p:nvPicPr>
          <p:cNvPr id="14344" name="Picture 9"/>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6020"/>
            <a:ext cx="4343400" cy="3797047"/>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480188503"/>
      </p:ext>
    </p:extLst>
  </p:cSld>
  <p:clrMapOvr>
    <a:masterClrMapping/>
  </p:clrMapOvr>
  <p:transition spd="med">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378510486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524000"/>
            <a:ext cx="8763000" cy="51816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Above-average temperatures with enhanced chances for 100+°F heat in some western valley and eastern basin sites through mid-month.  </a:t>
            </a:r>
            <a:r>
              <a:rPr lang="en-US" sz="2400" b="1" dirty="0">
                <a:solidFill>
                  <a:srgbClr val="FFFFFF"/>
                </a:solidFill>
                <a:effectLst>
                  <a:outerShdw blurRad="38100" dist="38100" dir="2700000" algn="tl">
                    <a:srgbClr val="000000"/>
                  </a:outerShdw>
                </a:effectLst>
                <a:latin typeface="Garamond" pitchFamily="18" charset="0"/>
              </a:rPr>
              <a:t>(Temperatures were above normal statewide...with highs climbing into the 90s at times in both the western valleys and the eastern basins.)</a:t>
            </a:r>
            <a:r>
              <a:rPr lang="en-US" sz="2400" b="1" i="1" dirty="0">
                <a:solidFill>
                  <a:srgbClr val="FFA3E7"/>
                </a:solidFill>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A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“forecast hit.”</a:t>
            </a:r>
          </a:p>
          <a:p>
            <a:pPr marL="34290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Precipitation near or below average.  Drier analogs of 1967 &amp; 2006 were countered by a wetter 2017.  All analog years had at least some shower activity.</a:t>
            </a:r>
            <a:r>
              <a:rPr lang="en-US" sz="2800" dirty="0">
                <a:solidFill>
                  <a:srgbClr val="FFFF00"/>
                </a:solidFill>
                <a:effectLst>
                  <a:outerShdw blurRad="38100" dist="38100" dir="2700000" algn="tl">
                    <a:srgbClr val="000000"/>
                  </a:outerShdw>
                </a:effectLst>
                <a:latin typeface="Garamond" pitchFamily="18" charset="0"/>
              </a:rPr>
              <a:t>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(Upper-level troughs brought showers to much</a:t>
            </a:r>
            <a:r>
              <a:rPr lang="en-US" sz="2400" b="1" dirty="0">
                <a:solidFill>
                  <a:srgbClr val="FFFFFF"/>
                </a:solidFill>
                <a:effectLst>
                  <a:outerShdw blurRad="38100" dist="38100" dir="2700000" algn="tl">
                    <a:srgbClr val="000000"/>
                  </a:outerShdw>
                </a:effectLst>
                <a:latin typeface="Garamond" pitchFamily="18" charset="0"/>
              </a:rPr>
              <a:t> of the state at mid-month and again at month’s end.  Rainfall was below average in the NW zones but near or above average elsewhere, in what is typically one of the drier months of the year statewide.</a:t>
            </a:r>
            <a:r>
              <a:rPr lang="en-US" sz="2800" b="1" dirty="0">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“partial f</a:t>
            </a:r>
            <a:r>
              <a:rPr lang="en-US" sz="2400" b="1" i="1" u="sng" dirty="0">
                <a:solidFill>
                  <a:srgbClr val="FFA3E7"/>
                </a:solidFill>
                <a:effectLst>
                  <a:outerShdw blurRad="38100" dist="38100" dir="2700000" algn="tl">
                    <a:srgbClr val="000000"/>
                  </a:outerShdw>
                </a:effectLst>
                <a:latin typeface="Garamond" pitchFamily="18" charset="0"/>
              </a:rPr>
              <a:t>o</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recast hit.”</a:t>
            </a:r>
          </a:p>
          <a:p>
            <a:pPr eaLnBrk="1" hangingPunct="1">
              <a:spcBef>
                <a:spcPct val="20000"/>
              </a:spcBef>
              <a:buClr>
                <a:srgbClr val="FFCC00"/>
              </a:buClr>
              <a:buSzPct val="70000"/>
              <a:defRPr/>
            </a:pP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698417621"/>
      </p:ext>
    </p:extLst>
  </p:cSld>
  <p:clrMapOvr>
    <a:masterClrMapping/>
  </p:clrMapOvr>
  <p:transition spd="med">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B8A9B-773B-70F3-6C49-61B1AD2681E8}"/>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3A21FFF7-5EC9-6E13-F17A-C7C925EA89D0}"/>
              </a:ext>
            </a:extLst>
          </p:cNvPr>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E78AB9A9-EF2B-31E6-0F16-ECF75A1E8456}"/>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October 2025</a:t>
            </a:r>
            <a:br>
              <a:rPr lang="en-US" dirty="0">
                <a:solidFill>
                  <a:srgbClr val="E5E5FF"/>
                </a:solidFill>
              </a:rPr>
            </a:br>
            <a:r>
              <a:rPr lang="en-US" sz="3200" dirty="0">
                <a:solidFill>
                  <a:srgbClr val="FFFF00"/>
                </a:solidFill>
              </a:rPr>
              <a:t>(Forecast Issued September 18,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2BCCE055-2B41-D85C-07E9-A52147727B2E}"/>
              </a:ext>
            </a:extLst>
          </p:cNvPr>
          <p:cNvSpPr txBox="1">
            <a:spLocks noChangeArrowheads="1"/>
          </p:cNvSpPr>
          <p:nvPr/>
        </p:nvSpPr>
        <p:spPr bwMode="auto">
          <a:xfrm>
            <a:off x="38387" y="1290935"/>
            <a:ext cx="433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3EE70C5A-5B6B-48B1-E82D-3AD00F3221A5}"/>
              </a:ext>
            </a:extLst>
          </p:cNvPr>
          <p:cNvSpPr txBox="1">
            <a:spLocks noChangeArrowheads="1"/>
          </p:cNvSpPr>
          <p:nvPr/>
        </p:nvSpPr>
        <p:spPr bwMode="auto">
          <a:xfrm>
            <a:off x="4724400" y="1290935"/>
            <a:ext cx="398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58B5159E-98AA-66C0-3B33-1A9A6C586729}"/>
              </a:ext>
            </a:extLst>
          </p:cNvPr>
          <p:cNvSpPr txBox="1">
            <a:spLocks noChangeArrowheads="1"/>
          </p:cNvSpPr>
          <p:nvPr/>
        </p:nvSpPr>
        <p:spPr bwMode="auto">
          <a:xfrm>
            <a:off x="76200" y="5791200"/>
            <a:ext cx="8991600" cy="10108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Both the analog blend (left) and the October 2025 observed pattern (right) had prevailing westerly flow aloft over Oregon...ranging from more SW flow, in 1967, to more W-NW flow, in 2017.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45902DE1-FDBD-5186-479D-3E8B787DE19F}"/>
              </a:ext>
            </a:extLst>
          </p:cNvPr>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93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0"/>
            <a:ext cx="4362450" cy="39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October 2025</a:t>
            </a:r>
            <a:br>
              <a:rPr lang="en-US" dirty="0">
                <a:solidFill>
                  <a:srgbClr val="E5E5FF"/>
                </a:solidFill>
              </a:rPr>
            </a:br>
            <a:r>
              <a:rPr lang="en-US" sz="3200" dirty="0">
                <a:solidFill>
                  <a:srgbClr val="FFFF00"/>
                </a:solidFill>
              </a:rPr>
              <a:t>(Forecast Issued September 18, 2025)/</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943600"/>
            <a:ext cx="89916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Analogs (left) ranged from anomalous troughing in 1981 to ridging in 2017, with the blend favoring troughing.  2025 (right) had anomalous troughing.  </a:t>
            </a:r>
            <a:r>
              <a:rPr lang="en-US" sz="2000" b="1" i="1" u="sng" kern="0" dirty="0">
                <a:solidFill>
                  <a:srgbClr val="FFA3E7"/>
                </a:solidFill>
                <a:effectLst>
                  <a:outerShdw blurRad="38100" dist="38100" dir="2700000" algn="tl">
                    <a:srgbClr val="000000"/>
                  </a:outerShdw>
                </a:effectLst>
                <a:latin typeface="Garamond"/>
              </a:rPr>
              <a:t>A “forecast hit.”</a:t>
            </a: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0"/>
            <a:ext cx="4362450" cy="396237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2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9460"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sp>
        <p:nvSpPr>
          <p:cNvPr id="632838"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pic>
        <p:nvPicPr>
          <p:cNvPr id="19462" name="Picture 10"/>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p:blipFill>
        <p:spPr>
          <a:xfrm>
            <a:off x="4648200" y="2286018"/>
            <a:ext cx="4343400" cy="3797050"/>
          </a:xfrm>
          <a:noFill/>
          <a:extLst>
            <a:ext uri="{909E8E84-426E-40DD-AFC4-6F175D3DCCD1}">
              <a14:hiddenFill xmlns:a14="http://schemas.microsoft.com/office/drawing/2010/main">
                <a:solidFill>
                  <a:srgbClr val="FFFFFF"/>
                </a:solidFill>
              </a14:hiddenFill>
            </a:ext>
          </a:extLst>
        </p:spPr>
      </p:pic>
      <p:pic>
        <p:nvPicPr>
          <p:cNvPr id="19463"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18"/>
            <a:ext cx="4340225" cy="3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2025</a:t>
            </a:r>
            <a:br>
              <a:rPr lang="en-US" dirty="0"/>
            </a:br>
            <a:r>
              <a:rPr lang="en-US" sz="3200" dirty="0">
                <a:solidFill>
                  <a:srgbClr val="FFFF00"/>
                </a:solidFill>
              </a:rPr>
              <a:t>(Forecast Issued September 18,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14860020"/>
      </p:ext>
    </p:extLst>
  </p:cSld>
  <p:clrMapOvr>
    <a:masterClrMapping/>
  </p:clrMapOvr>
  <p:transition spd="med">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2025</a:t>
            </a:r>
            <a:br>
              <a:rPr lang="en-US" dirty="0"/>
            </a:br>
            <a:r>
              <a:rPr lang="en-US" sz="3200" dirty="0">
                <a:solidFill>
                  <a:srgbClr val="FFFF00"/>
                </a:solidFill>
              </a:rPr>
              <a:t>(Forecast Issued September 18,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89009190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905000"/>
            <a:ext cx="8763000" cy="37338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Despite differing upper-air patterns, the analogs had average or slightly below average temperatures.  </a:t>
            </a:r>
            <a:r>
              <a:rPr lang="en-US" sz="2400" b="1" dirty="0">
                <a:solidFill>
                  <a:srgbClr val="FFFFFF"/>
                </a:solidFill>
                <a:effectLst>
                  <a:outerShdw blurRad="38100" dist="38100" dir="2700000" algn="tl">
                    <a:srgbClr val="000000"/>
                  </a:outerShdw>
                </a:effectLst>
                <a:latin typeface="Garamond" pitchFamily="18" charset="0"/>
              </a:rPr>
              <a:t>(October 2025 brought a marked shift from well-above-average temperatures to below-average temperatures.)</a:t>
            </a:r>
            <a:r>
              <a:rPr lang="en-US" sz="2400" b="1" i="1" dirty="0">
                <a:solidFill>
                  <a:srgbClr val="FFA3E7"/>
                </a:solidFill>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“forecast hit.”</a:t>
            </a:r>
          </a:p>
          <a:p>
            <a:pPr marL="34290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Above-average precipitation with some snow on the mountain passes by month’s end.  </a:t>
            </a:r>
            <a:r>
              <a:rPr lang="en-US" sz="2400" b="1" dirty="0">
                <a:solidFill>
                  <a:srgbClr val="FFFFFF"/>
                </a:solidFill>
                <a:effectLst>
                  <a:outerShdw blurRad="38100" dist="38100" dir="2700000" algn="tl">
                    <a:srgbClr val="000000"/>
                  </a:outerShdw>
                </a:effectLst>
                <a:latin typeface="Garamond" pitchFamily="18" charset="0"/>
              </a:rPr>
              <a:t>(October 2025 had near-average or above-average precipitation.  The mountain passes saw brief snow.)  </a:t>
            </a:r>
            <a:r>
              <a:rPr lang="en-US" sz="2400" b="1" i="1" u="sng" dirty="0">
                <a:solidFill>
                  <a:srgbClr val="FFA3E7"/>
                </a:solidFill>
                <a:effectLst>
                  <a:outerShdw blurRad="38100" dist="38100" dir="2700000" algn="tl">
                    <a:srgbClr val="000000"/>
                  </a:outerShdw>
                </a:effectLst>
                <a:latin typeface="Garamond" pitchFamily="18" charset="0"/>
              </a:rPr>
              <a:t>Mostly a “forecast hit.” </a:t>
            </a: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2025</a:t>
            </a:r>
            <a:br>
              <a:rPr lang="en-US" dirty="0"/>
            </a:br>
            <a:r>
              <a:rPr lang="en-US" sz="3200" dirty="0">
                <a:solidFill>
                  <a:srgbClr val="FFFF00"/>
                </a:solidFill>
              </a:rPr>
              <a:t>(Forecast Issued September 18,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563991500"/>
      </p:ext>
    </p:extLst>
  </p:cSld>
  <p:clrMapOvr>
    <a:masterClrMapping/>
  </p:clrMapOvr>
  <p:transition spd="med">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FFC9-8042-9EA4-E3C8-2B81C60B10D9}"/>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DD289081-8951-6916-9B1A-9728CC7C273E}"/>
              </a:ext>
            </a:extLst>
          </p:cNvPr>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80CAF42C-0B2D-1F36-30F1-6476A89B35F3}"/>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 October 2025</a:t>
            </a:r>
            <a:br>
              <a:rPr lang="en-US" dirty="0">
                <a:solidFill>
                  <a:srgbClr val="E5E5FF"/>
                </a:solidFill>
              </a:rPr>
            </a:br>
            <a:r>
              <a:rPr lang="en-US" sz="3200" dirty="0">
                <a:solidFill>
                  <a:srgbClr val="FFFF00"/>
                </a:solidFill>
              </a:rPr>
              <a:t>(Forecast Issued July 17,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3D947809-7A18-D1FA-D44F-6E89A9BD4D76}"/>
              </a:ext>
            </a:extLst>
          </p:cNvPr>
          <p:cNvSpPr txBox="1">
            <a:spLocks noChangeArrowheads="1"/>
          </p:cNvSpPr>
          <p:nvPr/>
        </p:nvSpPr>
        <p:spPr bwMode="auto">
          <a:xfrm>
            <a:off x="152400" y="1290935"/>
            <a:ext cx="4184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69F9F7AB-AB20-097E-CF8A-B6E3A7CCA095}"/>
              </a:ext>
            </a:extLst>
          </p:cNvPr>
          <p:cNvSpPr txBox="1">
            <a:spLocks noChangeArrowheads="1"/>
          </p:cNvSpPr>
          <p:nvPr/>
        </p:nvSpPr>
        <p:spPr bwMode="auto">
          <a:xfrm>
            <a:off x="4923487" y="1290935"/>
            <a:ext cx="3839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4EC4E2B6-E8C7-8F10-98C8-91053945422F}"/>
              </a:ext>
            </a:extLst>
          </p:cNvPr>
          <p:cNvSpPr txBox="1">
            <a:spLocks noChangeArrowheads="1"/>
          </p:cNvSpPr>
          <p:nvPr/>
        </p:nvSpPr>
        <p:spPr bwMode="auto">
          <a:xfrm>
            <a:off x="76200" y="5943600"/>
            <a:ext cx="8991600" cy="7620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A composite of the </a:t>
            </a:r>
            <a:r>
              <a:rPr lang="en-US" sz="2000" kern="0" dirty="0">
                <a:solidFill>
                  <a:srgbClr val="FFFFFF"/>
                </a:solidFill>
                <a:effectLst>
                  <a:outerShdw blurRad="38100" dist="38100" dir="2700000" algn="tl">
                    <a:srgbClr val="000000"/>
                  </a:outerShdw>
                </a:effectLst>
                <a:latin typeface="Garamond"/>
              </a:rPr>
              <a:t>analogs (left) and the actual 2025 upper-air pattern (right) were a very close match over the Pacific NW. </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a:t>
            </a:r>
            <a:r>
              <a:rPr lang="en-US" sz="2000" b="1" i="1" kern="0" dirty="0">
                <a:solidFill>
                  <a:srgbClr val="FFA3E7"/>
                </a:solidFill>
                <a:effectLst>
                  <a:outerShdw blurRad="38100" dist="38100" dir="2700000" algn="tl">
                    <a:srgbClr val="000000"/>
                  </a:outerShdw>
                </a:effectLst>
                <a:latin typeface="Garamond"/>
              </a:rPr>
              <a:t>“</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forecast hit.”</a:t>
            </a:r>
            <a:endParaRPr lang="en-US" sz="2000" b="1" i="1" kern="0" dirty="0">
              <a:solidFill>
                <a:srgbClr val="FFA3E7"/>
              </a:solidFill>
              <a:effectLst>
                <a:outerShdw blurRad="38100" dist="38100" dir="2700000" algn="tl">
                  <a:srgbClr val="000000"/>
                </a:outerShdw>
              </a:effectLst>
              <a:latin typeface="Garamond"/>
            </a:endParaRPr>
          </a:p>
        </p:txBody>
      </p:sp>
      <p:pic>
        <p:nvPicPr>
          <p:cNvPr id="31751" name="Picture 9">
            <a:extLst>
              <a:ext uri="{FF2B5EF4-FFF2-40B4-BE49-F238E27FC236}">
                <a16:creationId xmlns:a16="http://schemas.microsoft.com/office/drawing/2014/main" id="{7FFA9D95-7887-A99F-7555-AA2EBD9C4BE0}"/>
              </a:ext>
            </a:extLst>
          </p:cNvPr>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89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1143000"/>
          </a:xfrm>
        </p:spPr>
        <p:txBody>
          <a:bodyPr/>
          <a:lstStyle/>
          <a:p>
            <a:pPr eaLnBrk="1" hangingPunct="1">
              <a:defRPr/>
            </a:pPr>
            <a:r>
              <a:rPr lang="en-US" sz="4800" dirty="0">
                <a:solidFill>
                  <a:schemeClr val="tx1"/>
                </a:solidFill>
              </a:rPr>
              <a:t>Format and Purpose:</a:t>
            </a:r>
          </a:p>
        </p:txBody>
      </p:sp>
      <p:sp>
        <p:nvSpPr>
          <p:cNvPr id="428035" name="Text Box 3"/>
          <p:cNvSpPr txBox="1">
            <a:spLocks noGrp="1" noChangeArrowheads="1"/>
          </p:cNvSpPr>
          <p:nvPr>
            <p:ph type="body" idx="1"/>
          </p:nvPr>
        </p:nvSpPr>
        <p:spPr>
          <a:xfrm>
            <a:off x="152400" y="1143000"/>
            <a:ext cx="8763000" cy="5638800"/>
          </a:xfrm>
        </p:spPr>
        <p:txBody>
          <a:bodyPr/>
          <a:lstStyle/>
          <a:p>
            <a:pPr marL="0" indent="0" eaLnBrk="1" hangingPunct="1">
              <a:defRPr/>
            </a:pPr>
            <a:r>
              <a:rPr lang="en-US" dirty="0"/>
              <a:t>  A side-by-side comparison of the </a:t>
            </a:r>
            <a:r>
              <a:rPr lang="en-US" dirty="0">
                <a:solidFill>
                  <a:srgbClr val="FFFF00"/>
                </a:solidFill>
              </a:rPr>
              <a:t>“Seasonal Climate Forecast”</a:t>
            </a:r>
            <a:r>
              <a:rPr lang="en-US" dirty="0"/>
              <a:t> vs. what </a:t>
            </a:r>
            <a:r>
              <a:rPr lang="en-US" sz="2800" b="1" dirty="0"/>
              <a:t>(Actually Occurred) </a:t>
            </a:r>
            <a:r>
              <a:rPr lang="en-US" dirty="0"/>
              <a:t>is done for both the 1-month &amp; 3-month forecasts.</a:t>
            </a:r>
            <a:r>
              <a:rPr lang="en-US" dirty="0">
                <a:solidFill>
                  <a:srgbClr val="FFFF00"/>
                </a:solidFill>
              </a:rPr>
              <a:t>*</a:t>
            </a:r>
          </a:p>
          <a:p>
            <a:pPr marL="0" indent="0" eaLnBrk="1" hangingPunct="1">
              <a:defRPr/>
            </a:pPr>
            <a:r>
              <a:rPr lang="en-US" dirty="0">
                <a:solidFill>
                  <a:srgbClr val="FFA3E7"/>
                </a:solidFill>
              </a:rPr>
              <a:t>  The accuracy of each forecast is reviewed, and the need for analog-year updates is examined.</a:t>
            </a:r>
          </a:p>
          <a:p>
            <a:pPr marL="0" indent="0" eaLnBrk="1" hangingPunct="1">
              <a:defRPr/>
            </a:pPr>
            <a:r>
              <a:rPr lang="en-US" dirty="0">
                <a:solidFill>
                  <a:srgbClr val="FFA3E7"/>
                </a:solidFill>
              </a:rPr>
              <a:t>  </a:t>
            </a:r>
            <a:r>
              <a:rPr lang="en-US" dirty="0"/>
              <a:t>This is part of an ongoing assessment of the utility of this forecast method.**</a:t>
            </a:r>
          </a:p>
          <a:p>
            <a:pPr marL="0" indent="0" eaLnBrk="1" hangingPunct="1">
              <a:buNone/>
              <a:defRPr/>
            </a:pPr>
            <a:endParaRPr lang="en-US" sz="800" i="1" dirty="0">
              <a:solidFill>
                <a:srgbClr val="FFFF00"/>
              </a:solidFill>
            </a:endParaRPr>
          </a:p>
          <a:p>
            <a:pPr marL="0" indent="0" algn="ctr" eaLnBrk="1" hangingPunct="1">
              <a:buNone/>
              <a:defRPr/>
            </a:pPr>
            <a:r>
              <a:rPr lang="en-US" sz="2800" i="1" dirty="0">
                <a:solidFill>
                  <a:srgbClr val="FFFF00"/>
                </a:solidFill>
              </a:rPr>
              <a:t>   *Utilizes 1991-2020 long-term averages</a:t>
            </a:r>
          </a:p>
          <a:p>
            <a:pPr marL="0" indent="0" algn="ctr" eaLnBrk="1" hangingPunct="1">
              <a:buFont typeface="Wingdings" panose="05000000000000000000" pitchFamily="2" charset="2"/>
              <a:buNone/>
              <a:defRPr/>
            </a:pPr>
            <a:r>
              <a:rPr lang="en-US" sz="3600" dirty="0"/>
              <a:t>**</a:t>
            </a:r>
            <a:r>
              <a:rPr lang="en-US" sz="2800" dirty="0"/>
              <a:t>See “Forecasting Methods…” at:</a:t>
            </a:r>
          </a:p>
          <a:p>
            <a:pPr marL="0" indent="0" algn="ctr" eaLnBrk="1" hangingPunct="1">
              <a:buNone/>
              <a:defRPr/>
            </a:pPr>
            <a:r>
              <a:rPr lang="en-US" sz="2400" u="sng" dirty="0">
                <a:effectLst/>
                <a:hlinkClick r:id="rId2"/>
              </a:rPr>
              <a:t>https://www.oregon.gov/oda/natural-resources/pages/weather.aspx</a:t>
            </a:r>
            <a:endParaRPr lang="en-US" sz="2400" dirty="0"/>
          </a:p>
        </p:txBody>
      </p:sp>
    </p:spTree>
  </p:cSld>
  <p:clrMapOvr>
    <a:masterClrMapping/>
  </p:clrMapOvr>
  <p:transition spd="med">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 October 2025</a:t>
            </a:r>
            <a:br>
              <a:rPr lang="en-US" dirty="0">
                <a:solidFill>
                  <a:srgbClr val="E5E5FF"/>
                </a:solidFill>
              </a:rPr>
            </a:br>
            <a:r>
              <a:rPr lang="en-US" sz="3200" dirty="0">
                <a:solidFill>
                  <a:srgbClr val="FFFF00"/>
                </a:solidFill>
              </a:rPr>
              <a:t>(Forecast Issued July 17, 2025)/</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816780"/>
            <a:ext cx="8991600" cy="104122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Both the forecast analogs (left) and the actual 2025 pattern (right) maintained anomalous ridging over the Pacific Northwest, despite anomalous troughing in October</a:t>
            </a:r>
            <a:r>
              <a:rPr lang="en-US" sz="2000" kern="0" dirty="0">
                <a:solidFill>
                  <a:srgbClr val="FFFFFF"/>
                </a:solidFill>
                <a:effectLst>
                  <a:outerShdw blurRad="38100" dist="38100" dir="2700000" algn="tl">
                    <a:srgbClr val="000000"/>
                  </a:outerShdw>
                </a:effectLst>
                <a:latin typeface="Garamond"/>
              </a:rPr>
              <a:t>.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“forecast hit.”</a:t>
            </a:r>
            <a:endParaRPr lang="en-US" sz="2000" b="1" i="1" kern="0" dirty="0">
              <a:solidFill>
                <a:srgbClr val="FFA3E7"/>
              </a:solidFill>
              <a:effectLst>
                <a:outerShdw blurRad="38100" dist="38100" dir="2700000" algn="tl">
                  <a:srgbClr val="000000"/>
                </a:outerShdw>
              </a:effectLst>
              <a:latin typeface="Garamond"/>
            </a:endParaRP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7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2458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2458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4583" name="Picture 9"/>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p:blipFill>
        <p:spPr>
          <a:xfrm>
            <a:off x="4648200" y="2286007"/>
            <a:ext cx="4343400" cy="3797058"/>
          </a:xfrm>
          <a:noFill/>
          <a:extLst>
            <a:ext uri="{909E8E84-426E-40DD-AFC4-6F175D3DCCD1}">
              <a14:hiddenFill xmlns:a14="http://schemas.microsoft.com/office/drawing/2010/main">
                <a:solidFill>
                  <a:srgbClr val="FFFFFF"/>
                </a:solidFill>
              </a14:hiddenFill>
            </a:ext>
          </a:extLst>
        </p:spPr>
      </p:pic>
      <p:pic>
        <p:nvPicPr>
          <p:cNvPr id="24584"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07"/>
            <a:ext cx="4343400" cy="37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3"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 October 2025</a:t>
            </a:r>
            <a:br>
              <a:rPr lang="en-US" dirty="0"/>
            </a:br>
            <a:r>
              <a:rPr lang="en-US" sz="3200" dirty="0">
                <a:solidFill>
                  <a:srgbClr val="FFFF00"/>
                </a:solidFill>
              </a:rPr>
              <a:t>(Forecast Issued July 17, 2025)/</a:t>
            </a:r>
            <a:r>
              <a:rPr lang="en-US" sz="3200" dirty="0">
                <a:solidFill>
                  <a:schemeClr val="tx1"/>
                </a:solidFill>
              </a:rPr>
              <a:t>(Actual)</a:t>
            </a:r>
            <a:endParaRPr lang="en-US" dirty="0">
              <a:solidFill>
                <a:schemeClr val="tx1"/>
              </a:solidFill>
            </a:endParaRPr>
          </a:p>
        </p:txBody>
      </p:sp>
    </p:spTree>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2662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2662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6631" name="Picture 10"/>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p:blipFill>
        <p:spPr>
          <a:xfrm>
            <a:off x="4648200" y="2290759"/>
            <a:ext cx="4343400" cy="3792315"/>
          </a:xfrm>
          <a:noFill/>
          <a:extLst>
            <a:ext uri="{909E8E84-426E-40DD-AFC4-6F175D3DCCD1}">
              <a14:hiddenFill xmlns:a14="http://schemas.microsoft.com/office/drawing/2010/main">
                <a:solidFill>
                  <a:srgbClr val="FFFFFF"/>
                </a:solidFill>
              </a14:hiddenFill>
            </a:ext>
          </a:extLst>
        </p:spPr>
      </p:pic>
      <p:pic>
        <p:nvPicPr>
          <p:cNvPr id="26632"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90759"/>
            <a:ext cx="4343400" cy="37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 October 2025</a:t>
            </a:r>
            <a:br>
              <a:rPr lang="en-US" dirty="0"/>
            </a:br>
            <a:r>
              <a:rPr lang="en-US" sz="3200" dirty="0">
                <a:solidFill>
                  <a:srgbClr val="FFFF00"/>
                </a:solidFill>
              </a:rPr>
              <a:t>(Forecast Issued July 17, 2025)/</a:t>
            </a:r>
            <a:r>
              <a:rPr lang="en-US" sz="3200" dirty="0">
                <a:solidFill>
                  <a:schemeClr val="tx1"/>
                </a:solidFill>
              </a:rPr>
              <a:t>(Actual)</a:t>
            </a:r>
            <a:endParaRPr lang="en-US" dirty="0">
              <a:solidFill>
                <a:schemeClr val="tx1"/>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Rectangle 3"/>
          <p:cNvSpPr>
            <a:spLocks noChangeArrowheads="1"/>
          </p:cNvSpPr>
          <p:nvPr/>
        </p:nvSpPr>
        <p:spPr bwMode="auto">
          <a:xfrm>
            <a:off x="152400" y="1600200"/>
            <a:ext cx="8763000" cy="51816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Warmer than average weather through September, then a marked shift to average or slightly cooler-than-average conditions in October.  </a:t>
            </a:r>
            <a:r>
              <a:rPr lang="en-US" sz="2400" b="1" dirty="0">
                <a:solidFill>
                  <a:srgbClr val="FFFFFF"/>
                </a:solidFill>
                <a:effectLst>
                  <a:outerShdw blurRad="38100" dist="38100" dir="2700000" algn="tl">
                    <a:srgbClr val="000000"/>
                  </a:outerShdw>
                </a:effectLst>
                <a:latin typeface="Garamond" pitchFamily="18" charset="0"/>
              </a:rPr>
              <a:t>(Above-average temperatures were experienced through September, with a switch to cooler-than-average conditions in October.)  </a:t>
            </a:r>
            <a:r>
              <a:rPr lang="en-US" sz="2400" b="1" i="1" u="sng" dirty="0">
                <a:solidFill>
                  <a:srgbClr val="FFA3E7"/>
                </a:solidFill>
                <a:effectLst>
                  <a:outerShdw blurRad="38100" dist="38100" dir="2700000" algn="tl">
                    <a:srgbClr val="000000"/>
                  </a:outerShdw>
                </a:effectLst>
                <a:latin typeface="Garamond" pitchFamily="18" charset="0"/>
              </a:rPr>
              <a:t>A “forecast hit.”</a:t>
            </a:r>
          </a:p>
          <a:p>
            <a:pPr marL="342900" lvl="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Drier than average conditions, especially south.  Heightened chances for lightning episodes.  </a:t>
            </a:r>
            <a:r>
              <a:rPr lang="en-US" sz="2400" b="1" dirty="0">
                <a:solidFill>
                  <a:srgbClr val="FFFFFF"/>
                </a:solidFill>
                <a:effectLst>
                  <a:outerShdw blurRad="38100" dist="38100" dir="2700000" algn="tl">
                    <a:srgbClr val="000000"/>
                  </a:outerShdw>
                </a:effectLst>
                <a:latin typeface="Garamond" pitchFamily="18" charset="0"/>
              </a:rPr>
              <a:t>(August was dry in the west but produced considerable thundershower activity from the Cascades eastward.  September was drier than average for the NW zones, but the remainder of the state had near or above-average rainfall.  October saw mostly near-average rainfall.)  </a:t>
            </a:r>
            <a:r>
              <a:rPr lang="en-US" sz="2400" b="1" i="1" u="sng" dirty="0">
                <a:solidFill>
                  <a:srgbClr val="FFA3E7"/>
                </a:solidFill>
                <a:effectLst>
                  <a:outerShdw blurRad="38100" dist="38100" dir="2700000" algn="tl">
                    <a:srgbClr val="000000"/>
                  </a:outerShdw>
                </a:effectLst>
                <a:latin typeface="Garamond" pitchFamily="18" charset="0"/>
              </a:rPr>
              <a:t>A “partial forecast hit.”</a:t>
            </a: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 October 2025</a:t>
            </a:r>
            <a:br>
              <a:rPr lang="en-US" dirty="0"/>
            </a:br>
            <a:r>
              <a:rPr lang="en-US" sz="3200" dirty="0">
                <a:solidFill>
                  <a:srgbClr val="FFFF00"/>
                </a:solidFill>
              </a:rPr>
              <a:t>(Forecast Issued July 17, 2025)/</a:t>
            </a:r>
            <a:r>
              <a:rPr lang="en-US" sz="3200" dirty="0">
                <a:solidFill>
                  <a:schemeClr val="tx1"/>
                </a:solidFill>
              </a:rPr>
              <a:t>(Actual)</a:t>
            </a:r>
            <a:endParaRPr lang="en-US" dirty="0">
              <a:solidFill>
                <a:schemeClr val="tx1"/>
              </a:solidFill>
            </a:endParaRPr>
          </a:p>
        </p:txBody>
      </p:sp>
    </p:spTree>
  </p:cSld>
  <p:clrMapOvr>
    <a:masterClrMapping/>
  </p:clrMapOvr>
  <p:transition spd="med">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3200" dirty="0">
                <a:solidFill>
                  <a:schemeClr val="tx1"/>
                </a:solidFill>
              </a:rPr>
              <a:t>Oregon Drought Status</a:t>
            </a:r>
            <a:endParaRPr lang="en-US" sz="3200" dirty="0">
              <a:solidFill>
                <a:srgbClr val="FFFF93"/>
              </a:solidFill>
            </a:endParaRPr>
          </a:p>
        </p:txBody>
      </p:sp>
      <p:sp>
        <p:nvSpPr>
          <p:cNvPr id="428035" name="Text Box 3"/>
          <p:cNvSpPr txBox="1">
            <a:spLocks noGrp="1" noChangeArrowheads="1"/>
          </p:cNvSpPr>
          <p:nvPr>
            <p:ph type="body" idx="1"/>
          </p:nvPr>
        </p:nvSpPr>
        <p:spPr>
          <a:xfrm>
            <a:off x="1981200" y="6344761"/>
            <a:ext cx="4953000" cy="533400"/>
          </a:xfrm>
        </p:spPr>
        <p:txBody>
          <a:bodyPr/>
          <a:lstStyle/>
          <a:p>
            <a:pPr marL="0" indent="0" eaLnBrk="1" hangingPunct="1">
              <a:buClr>
                <a:srgbClr val="FFCC00"/>
              </a:buClr>
              <a:buNone/>
              <a:defRPr/>
            </a:pPr>
            <a:r>
              <a:rPr lang="en-US" sz="2800" dirty="0">
                <a:solidFill>
                  <a:srgbClr val="FFFFFF"/>
                </a:solidFill>
                <a:hlinkClick r:id="rId3"/>
              </a:rPr>
              <a:t>https://droughtmonitor.unl.edu/</a:t>
            </a:r>
            <a:endParaRPr lang="en-US" sz="2800" dirty="0">
              <a:effectLst>
                <a:outerShdw blurRad="50800" dist="76200" algn="l" rotWithShape="0">
                  <a:prstClr val="black"/>
                </a:outerShdw>
              </a:effectLst>
            </a:endParaRPr>
          </a:p>
        </p:txBody>
      </p:sp>
      <p:sp>
        <p:nvSpPr>
          <p:cNvPr id="6" name="TextBox 5">
            <a:extLst>
              <a:ext uri="{FF2B5EF4-FFF2-40B4-BE49-F238E27FC236}">
                <a16:creationId xmlns:a16="http://schemas.microsoft.com/office/drawing/2014/main" id="{2DEA2E61-6EE1-21A8-370D-6F762804B9D2}"/>
              </a:ext>
            </a:extLst>
          </p:cNvPr>
          <p:cNvSpPr txBox="1"/>
          <p:nvPr/>
        </p:nvSpPr>
        <p:spPr>
          <a:xfrm>
            <a:off x="0" y="609600"/>
            <a:ext cx="9143998" cy="523220"/>
          </a:xfrm>
          <a:prstGeom prst="rect">
            <a:avLst/>
          </a:prstGeom>
          <a:noFill/>
        </p:spPr>
        <p:txBody>
          <a:bodyPr wrap="square">
            <a:spAutoFit/>
          </a:bodyPr>
          <a:lstStyle/>
          <a:p>
            <a:pPr algn="ctr"/>
            <a:r>
              <a:rPr kumimoji="0" lang="en-US" sz="2800" b="1" i="0" u="none" strike="noStrike" kern="0" cap="none" spc="0" normalizeH="0" baseline="0" noProof="0" dirty="0">
                <a:ln>
                  <a:noFill/>
                </a:ln>
                <a:effectLst>
                  <a:outerShdw blurRad="38100" dist="38100" dir="2700000" algn="tl">
                    <a:srgbClr val="000000"/>
                  </a:outerShdw>
                </a:effectLst>
                <a:uLnTx/>
                <a:uFillTx/>
                <a:latin typeface="Garamond"/>
                <a:ea typeface="+mj-ea"/>
                <a:cs typeface="+mj-cs"/>
              </a:rPr>
              <a:t>(Minor Improvement Most Areas)</a:t>
            </a:r>
            <a:endParaRPr lang="en-US" sz="2800" dirty="0"/>
          </a:p>
        </p:txBody>
      </p:sp>
      <p:pic>
        <p:nvPicPr>
          <p:cNvPr id="2" name="Picture 1">
            <a:extLst>
              <a:ext uri="{FF2B5EF4-FFF2-40B4-BE49-F238E27FC236}">
                <a16:creationId xmlns:a16="http://schemas.microsoft.com/office/drawing/2014/main" id="{F5653167-0394-1169-E032-71AD5CAA4CCD}"/>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4692726" y="2572726"/>
            <a:ext cx="4216520" cy="3218688"/>
          </a:xfrm>
          <a:prstGeom prst="rect">
            <a:avLst/>
          </a:prstGeom>
        </p:spPr>
      </p:pic>
      <p:sp>
        <p:nvSpPr>
          <p:cNvPr id="4" name="TextBox 3">
            <a:extLst>
              <a:ext uri="{FF2B5EF4-FFF2-40B4-BE49-F238E27FC236}">
                <a16:creationId xmlns:a16="http://schemas.microsoft.com/office/drawing/2014/main" id="{851188C9-A150-FB86-028F-B96C823483EF}"/>
              </a:ext>
            </a:extLst>
          </p:cNvPr>
          <p:cNvSpPr txBox="1"/>
          <p:nvPr/>
        </p:nvSpPr>
        <p:spPr>
          <a:xfrm>
            <a:off x="0" y="5939135"/>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Courtesy:  National Drought Mitigation Center (NDMC)</a:t>
            </a:r>
            <a:endParaRPr lang="en-US" dirty="0"/>
          </a:p>
        </p:txBody>
      </p:sp>
      <p:sp>
        <p:nvSpPr>
          <p:cNvPr id="7" name="TextBox 6">
            <a:extLst>
              <a:ext uri="{FF2B5EF4-FFF2-40B4-BE49-F238E27FC236}">
                <a16:creationId xmlns:a16="http://schemas.microsoft.com/office/drawing/2014/main" id="{355B21A4-A862-4CB5-B6D5-9C7F1D012E8B}"/>
              </a:ext>
            </a:extLst>
          </p:cNvPr>
          <p:cNvSpPr txBox="1"/>
          <p:nvPr/>
        </p:nvSpPr>
        <p:spPr>
          <a:xfrm>
            <a:off x="230763" y="1214735"/>
            <a:ext cx="4156792"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CC"/>
                </a:solidFill>
                <a:effectLst>
                  <a:outerShdw blurRad="38100" dist="38100" dir="2700000" algn="tl">
                    <a:srgbClr val="000000"/>
                  </a:outerShdw>
                </a:effectLst>
                <a:uLnTx/>
                <a:uFillTx/>
                <a:latin typeface="Garamond"/>
                <a:ea typeface="+mj-ea"/>
                <a:cs typeface="+mj-cs"/>
              </a:rPr>
              <a:t>July 29, 2025</a:t>
            </a:r>
            <a:endParaRPr lang="en-US" sz="2400" dirty="0">
              <a:solidFill>
                <a:srgbClr val="FFFFCC"/>
              </a:solidFill>
            </a:endParaRPr>
          </a:p>
        </p:txBody>
      </p:sp>
      <p:sp>
        <p:nvSpPr>
          <p:cNvPr id="8" name="TextBox 7">
            <a:extLst>
              <a:ext uri="{FF2B5EF4-FFF2-40B4-BE49-F238E27FC236}">
                <a16:creationId xmlns:a16="http://schemas.microsoft.com/office/drawing/2014/main" id="{480F2937-F615-9969-2351-AF13AA91B7C7}"/>
              </a:ext>
            </a:extLst>
          </p:cNvPr>
          <p:cNvSpPr txBox="1"/>
          <p:nvPr/>
        </p:nvSpPr>
        <p:spPr>
          <a:xfrm>
            <a:off x="4739192" y="2057400"/>
            <a:ext cx="4174046"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CC"/>
                </a:solidFill>
                <a:effectLst>
                  <a:outerShdw blurRad="38100" dist="38100" dir="2700000" algn="tl">
                    <a:srgbClr val="000000"/>
                  </a:outerShdw>
                </a:effectLst>
                <a:uLnTx/>
                <a:uFillTx/>
                <a:latin typeface="Garamond"/>
                <a:ea typeface="+mj-ea"/>
                <a:cs typeface="+mj-cs"/>
              </a:rPr>
              <a:t>October 28, 2025</a:t>
            </a:r>
            <a:endParaRPr lang="en-US" sz="2400" dirty="0">
              <a:solidFill>
                <a:srgbClr val="FFFFCC"/>
              </a:solidFill>
            </a:endParaRPr>
          </a:p>
        </p:txBody>
      </p:sp>
      <p:pic>
        <p:nvPicPr>
          <p:cNvPr id="3" name="Picture 2">
            <a:extLst>
              <a:ext uri="{FF2B5EF4-FFF2-40B4-BE49-F238E27FC236}">
                <a16:creationId xmlns:a16="http://schemas.microsoft.com/office/drawing/2014/main" id="{788D4B42-CA9A-4FB4-9341-EBC4B2155E2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2400" y="1676400"/>
            <a:ext cx="4144364" cy="3217795"/>
          </a:xfrm>
          <a:prstGeom prst="rect">
            <a:avLst/>
          </a:prstGeom>
        </p:spPr>
      </p:pic>
    </p:spTree>
    <p:extLst>
      <p:ext uri="{BB962C8B-B14F-4D97-AF65-F5344CB8AC3E}">
        <p14:creationId xmlns:p14="http://schemas.microsoft.com/office/powerpoint/2010/main" val="415032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Forecast Resources</a:t>
            </a:r>
          </a:p>
        </p:txBody>
      </p:sp>
      <p:sp>
        <p:nvSpPr>
          <p:cNvPr id="428035" name="Text Box 3"/>
          <p:cNvSpPr txBox="1">
            <a:spLocks noGrp="1" noChangeArrowheads="1"/>
          </p:cNvSpPr>
          <p:nvPr>
            <p:ph type="body" idx="1"/>
          </p:nvPr>
        </p:nvSpPr>
        <p:spPr>
          <a:xfrm>
            <a:off x="152400" y="838200"/>
            <a:ext cx="8839200" cy="59436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ODA Seasonal Climate Forecast Home:</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https://www.oregon.gov/oda/natural-resources/pages/weather.aspx</a:t>
            </a:r>
            <a:endPar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0" indent="0" eaLnBrk="1" hangingPunct="1">
              <a:defRPr/>
            </a:pPr>
            <a:r>
              <a:rPr lang="en-US" sz="2800" dirty="0"/>
              <a:t>CPC Official US Three-Month Forecasts (Graphics):</a:t>
            </a:r>
          </a:p>
          <a:p>
            <a:pPr marL="0" indent="0" eaLnBrk="1" hangingPunct="1">
              <a:buNone/>
              <a:defRPr/>
            </a:pPr>
            <a:r>
              <a:rPr lang="en-US" sz="1800" dirty="0">
                <a:hlinkClick r:id="rId4"/>
              </a:rPr>
              <a:t>h</a:t>
            </a:r>
            <a:r>
              <a:rPr lang="en-US" sz="1800" dirty="0">
                <a:effectLst>
                  <a:outerShdw blurRad="50800" dist="76200" algn="l" rotWithShape="0">
                    <a:prstClr val="black"/>
                  </a:outerShdw>
                </a:effectLst>
                <a:hlinkClick r:id="rId4"/>
              </a:rPr>
              <a:t>ttps://www.cpc.ncep.noaa.gov/products/predictions/long_range/seasonal.php?lead=01</a:t>
            </a:r>
            <a:endParaRPr lang="en-US" sz="1200" dirty="0">
              <a:effectLst>
                <a:outerShdw blurRad="50800" dist="76200" algn="l" rotWithShape="0">
                  <a:prstClr val="black"/>
                </a:outerShdw>
              </a:effectLst>
            </a:endParaRPr>
          </a:p>
          <a:p>
            <a:pPr marL="0" indent="0" eaLnBrk="1" hangingPunct="1">
              <a:defRPr/>
            </a:pPr>
            <a:r>
              <a:rPr lang="en-US" sz="2800" dirty="0"/>
              <a:t> CPC US 30-Day &amp; 90-Day Forecasts (Discussions):</a:t>
            </a:r>
          </a:p>
          <a:p>
            <a:pPr marL="0" indent="0" eaLnBrk="1" hangingPunct="1">
              <a:buNone/>
              <a:defRPr/>
            </a:pPr>
            <a:r>
              <a:rPr lang="en-US" sz="1800" dirty="0">
                <a:effectLst>
                  <a:outerShdw blurRad="50800" dist="76200" algn="l" rotWithShape="0">
                    <a:prstClr val="black"/>
                  </a:outerShdw>
                </a:effectLst>
                <a:hlinkClick r:id="rId5"/>
              </a:rPr>
              <a:t>https://www.cpc.ncep.noaa.gov/products/predictions/long_range/fxus07.html</a:t>
            </a:r>
            <a:endParaRPr lang="en-US" sz="1800" dirty="0">
              <a:effectLst>
                <a:outerShdw blurRad="50800" dist="76200" algn="l" rotWithShape="0">
                  <a:prstClr val="black"/>
                </a:outerShdw>
              </a:effectLst>
            </a:endParaRPr>
          </a:p>
          <a:p>
            <a:pPr marL="0" indent="0" eaLnBrk="1" hangingPunct="1">
              <a:defRPr/>
            </a:pPr>
            <a:r>
              <a:rPr lang="en-US" sz="2800" dirty="0"/>
              <a:t> CPC </a:t>
            </a:r>
            <a:r>
              <a:rPr lang="en-US" sz="2800" dirty="0">
                <a:effectLst>
                  <a:outerShdw blurRad="50800" dist="76200" algn="l" rotWithShape="0">
                    <a:prstClr val="black"/>
                  </a:outerShdw>
                </a:effectLst>
              </a:rPr>
              <a:t>Weekly &amp; Monthly ENSO Discussions: </a:t>
            </a:r>
            <a:r>
              <a:rPr lang="en-US" sz="1800" dirty="0">
                <a:effectLst>
                  <a:outerShdw blurRad="50800" dist="76200" algn="l" rotWithShape="0">
                    <a:prstClr val="black"/>
                  </a:outerShdw>
                </a:effectLst>
                <a:hlinkClick r:id="rId6"/>
              </a:rPr>
              <a:t>https://www.cpc.ncep.noaa.gov/products/analysis_monitoring/enso_advisory</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Australian Government Climate Model Summary:</a:t>
            </a:r>
          </a:p>
          <a:p>
            <a:pPr marL="0" indent="0" eaLnBrk="1" hangingPunct="1">
              <a:buNone/>
              <a:defRPr/>
            </a:pPr>
            <a:r>
              <a:rPr lang="en-US" sz="1800" dirty="0">
                <a:effectLst>
                  <a:outerShdw blurRad="50800" dist="76200" algn="l" rotWithShape="0">
                    <a:prstClr val="black"/>
                  </a:outerShdw>
                </a:effectLst>
                <a:hlinkClick r:id="rId7"/>
              </a:rPr>
              <a:t>http://www.bom.gov.au/climate/model-summary/#region=NINO34&amp;tabs=Overview</a:t>
            </a:r>
            <a:endParaRPr lang="en-US" sz="1800" dirty="0">
              <a:effectLst>
                <a:outerShdw blurRad="50800" dist="76200" algn="l" rotWithShape="0">
                  <a:prstClr val="black"/>
                </a:outerShdw>
              </a:effectLst>
            </a:endParaRPr>
          </a:p>
          <a:p>
            <a:pPr marL="0" indent="0" eaLnBrk="1" hangingPunct="1">
              <a:defRPr/>
            </a:pPr>
            <a:r>
              <a:rPr lang="en-US" sz="2800" dirty="0"/>
              <a:t> Australian Government ENSO Wrap-Up:</a:t>
            </a:r>
          </a:p>
          <a:p>
            <a:pPr marL="0" indent="0" eaLnBrk="1" hangingPunct="1">
              <a:buNone/>
              <a:defRPr/>
            </a:pPr>
            <a:r>
              <a:rPr lang="en-US" sz="1800" dirty="0">
                <a:hlinkClick r:id="rId8"/>
              </a:rPr>
              <a:t>http://www.bom.gov.au/climate/enso</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IRI ENSO Quick Look:</a:t>
            </a:r>
          </a:p>
          <a:p>
            <a:pPr marL="0" indent="0" eaLnBrk="1" hangingPunct="1">
              <a:buClr>
                <a:srgbClr val="FFCC00"/>
              </a:buClr>
              <a:buNone/>
              <a:defRPr/>
            </a:pPr>
            <a:r>
              <a:rPr lang="en-US" sz="1800" dirty="0">
                <a:hlinkClick r:id="rId9"/>
              </a:rPr>
              <a:t>https://iri.columbia.edu/our-expertise/climate/forecasts/enso/current/</a:t>
            </a:r>
            <a:endParaRPr lang="en-US" dirty="0">
              <a:solidFill>
                <a:srgbClr val="FFFF00"/>
              </a:solidFill>
            </a:endParaRPr>
          </a:p>
          <a:p>
            <a:pPr marL="0" indent="0" eaLnBrk="1" hangingPunct="1">
              <a:buNone/>
              <a:defRPr/>
            </a:pPr>
            <a:endParaRPr lang="en-US" sz="1800" dirty="0">
              <a:effectLst>
                <a:outerShdw blurRad="50800" dist="76200" algn="l" rotWithShape="0">
                  <a:prstClr val="black"/>
                </a:outerShdw>
              </a:effectLst>
            </a:endParaRPr>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3305876648"/>
      </p:ext>
    </p:extLst>
  </p:cSld>
  <p:clrMapOvr>
    <a:masterClrMapping/>
  </p:clrMapOvr>
  <p:transition spd="slow">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Water Supply / Fire-Potential Outlook</a:t>
            </a:r>
          </a:p>
        </p:txBody>
      </p:sp>
      <p:sp>
        <p:nvSpPr>
          <p:cNvPr id="428035" name="Text Box 3"/>
          <p:cNvSpPr txBox="1">
            <a:spLocks noGrp="1" noChangeArrowheads="1"/>
          </p:cNvSpPr>
          <p:nvPr>
            <p:ph type="body" idx="1"/>
          </p:nvPr>
        </p:nvSpPr>
        <p:spPr>
          <a:xfrm>
            <a:off x="152400" y="838200"/>
            <a:ext cx="8839200" cy="52578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solidFill>
                  <a:srgbClr val="FFFF00"/>
                </a:solidFill>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CPC U.S. Seasonal Drought Outlook:</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https://www.cpc.ncep.noaa.gov/products/expert_assessment/season_drought.png</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buClr>
                <a:srgbClr val="FFCC00"/>
              </a:buClr>
              <a:defRPr/>
            </a:pPr>
            <a:r>
              <a:rPr lang="en-US" sz="2800" dirty="0"/>
              <a:t> NRCS Snow Water Equivalent Oregon Map:</a:t>
            </a:r>
          </a:p>
          <a:p>
            <a:pPr marL="0" indent="0" eaLnBrk="1" hangingPunct="1">
              <a:buClr>
                <a:srgbClr val="FFCC00"/>
              </a:buClr>
              <a:buNone/>
              <a:defRPr/>
            </a:pPr>
            <a:r>
              <a:rPr lang="en-US" sz="1800" dirty="0">
                <a:solidFill>
                  <a:srgbClr val="FFFFFF"/>
                </a:solidFill>
                <a:hlinkClick r:id="rId4"/>
              </a:rPr>
              <a:t>https://www.wcc.nrcs.usda.gov/ftpref/data/water/wcs/gis/maps/or_swepctnormal_update.pdf</a:t>
            </a:r>
            <a:endParaRPr lang="en-US" sz="1800" dirty="0">
              <a:solidFill>
                <a:srgbClr val="FFFFFF"/>
              </a:solidFill>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NRCS/USDA Snow Water Equivalent Products:</a:t>
            </a:r>
          </a:p>
          <a:p>
            <a:pPr marL="0" indent="0" eaLnBrk="1" hangingPunct="1">
              <a:buNone/>
              <a:defRPr/>
            </a:pPr>
            <a:r>
              <a:rPr lang="en-US" sz="1800" dirty="0">
                <a:hlinkClick r:id="rId5"/>
              </a:rPr>
              <a:t>https://www.nrcs.usda.gov/wps/portal/wcc/home/snowClimateMonitoring/snowpack/</a:t>
            </a:r>
            <a:endParaRPr lang="en-US" sz="1800" dirty="0">
              <a:effectLst>
                <a:outerShdw blurRad="50800" dist="76200" algn="l" rotWithShape="0">
                  <a:prstClr val="black"/>
                </a:outerShdw>
              </a:effectLst>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NDMC U.S. Drought Monitor: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6"/>
              </a:rPr>
              <a:t>https://droughtmonitor.unl.edu/</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NIDIS North American Drought Portal:</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7"/>
              </a:rPr>
              <a:t>https://www.drought.gov/nadm/content/percent-average-precipitation</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WRCC WestWideDroughtTracker: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lang="en-US" sz="1800" dirty="0">
                <a:hlinkClick r:id="rId8"/>
              </a:rPr>
              <a:t>https://www.wrcc.dri.edu/wwdt/</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NWCC Northwest Interagency Coordination Center (video)</a:t>
            </a:r>
          </a:p>
          <a:p>
            <a:pPr marL="0" indent="0" eaLnBrk="1" hangingPunct="1">
              <a:buNone/>
              <a:defRPr/>
            </a:pPr>
            <a:r>
              <a:rPr lang="en-US" sz="1800" dirty="0">
                <a:hlinkClick r:id="rId9"/>
              </a:rPr>
              <a:t>https://gacc.nifc.gov/nwcc/predict/outlook.aspx</a:t>
            </a:r>
            <a:endParaRPr lang="en-US" sz="1800" dirty="0"/>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2651803888"/>
      </p:ext>
    </p:extLst>
  </p:cSld>
  <p:clrMapOvr>
    <a:masterClrMapping/>
  </p:clrMapOvr>
  <p:transition spd="slow">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90F64-23BA-DB78-D956-1B8856CC37A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9699" name="Text Box 4"/>
          <p:cNvSpPr txBox="1">
            <a:spLocks noChangeArrowheads="1"/>
          </p:cNvSpPr>
          <p:nvPr/>
        </p:nvSpPr>
        <p:spPr bwMode="auto">
          <a:xfrm>
            <a:off x="0" y="5493603"/>
            <a:ext cx="9144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Contact:  Pete Parsons, ODF Lead Meteorologist</a:t>
            </a:r>
          </a:p>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at 503-945-7448 or </a:t>
            </a:r>
            <a:r>
              <a:rPr lang="en-US" altLang="en-US" sz="2400" dirty="0">
                <a:effectLst>
                  <a:outerShdw blurRad="50800" dist="50800" dir="2700000" algn="tl" rotWithShape="0">
                    <a:prstClr val="black"/>
                  </a:outerShdw>
                </a:effectLst>
                <a:latin typeface="Comic Sans MS" panose="030F0702030302020204" pitchFamily="66" charset="0"/>
                <a:hlinkClick r:id="rId3">
                  <a:extLst>
                    <a:ext uri="{A12FA001-AC4F-418D-AE19-62706E023703}">
                      <ahyp:hlinkClr xmlns:ahyp="http://schemas.microsoft.com/office/drawing/2018/hyperlinkcolor" val="tx"/>
                    </a:ext>
                  </a:extLst>
                </a:hlinkClick>
              </a:rPr>
              <a:t>peter.gj.parsons@odf.oregon.gov</a:t>
            </a:r>
            <a:endParaRPr lang="en-US" altLang="en-US" sz="2400" dirty="0">
              <a:effectLst>
                <a:outerShdw blurRad="50800" dist="50800" dir="2700000" algn="tl" rotWithShape="0">
                  <a:prstClr val="black"/>
                </a:outerShdw>
              </a:effectLst>
              <a:latin typeface="Comic Sans MS" panose="030F0702030302020204" pitchFamily="66" charset="0"/>
            </a:endParaRPr>
          </a:p>
        </p:txBody>
      </p:sp>
      <p:sp>
        <p:nvSpPr>
          <p:cNvPr id="577539" name="Rectangle 3"/>
          <p:cNvSpPr>
            <a:spLocks noGrp="1" noChangeArrowheads="1"/>
          </p:cNvSpPr>
          <p:nvPr>
            <p:ph type="ctrTitle"/>
          </p:nvPr>
        </p:nvSpPr>
        <p:spPr>
          <a:xfrm>
            <a:off x="0" y="-228600"/>
            <a:ext cx="9144000" cy="1371600"/>
          </a:xfrm>
          <a:effectLst/>
        </p:spPr>
        <p:txBody>
          <a:bodyPr/>
          <a:lstStyle/>
          <a:p>
            <a:pPr eaLnBrk="1" hangingPunct="1">
              <a:defRPr/>
            </a:pPr>
            <a:r>
              <a:rPr lang="en-US" sz="4400" dirty="0">
                <a:solidFill>
                  <a:schemeClr val="tx1"/>
                </a:solidFill>
                <a:effectLst>
                  <a:outerShdw blurRad="50800" dist="50800" dir="2700000" algn="tl" rotWithShape="0">
                    <a:prstClr val="black"/>
                  </a:outerShdw>
                </a:effectLst>
              </a:rPr>
              <a:t>Updated Mid-Month</a:t>
            </a:r>
          </a:p>
        </p:txBody>
      </p:sp>
      <p:sp>
        <p:nvSpPr>
          <p:cNvPr id="6" name="Text Box 5"/>
          <p:cNvSpPr txBox="1">
            <a:spLocks noChangeArrowheads="1"/>
          </p:cNvSpPr>
          <p:nvPr/>
        </p:nvSpPr>
        <p:spPr bwMode="auto">
          <a:xfrm>
            <a:off x="0" y="2667000"/>
            <a:ext cx="9144000" cy="2646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0" algn="ctr">
              <a:spcBef>
                <a:spcPct val="0"/>
              </a:spcBef>
              <a:buClrTx/>
              <a:buSzTx/>
              <a:buNone/>
            </a:pPr>
            <a:r>
              <a:rPr lang="en-US" altLang="en-US" sz="3600" dirty="0">
                <a:solidFill>
                  <a:srgbClr val="FFFFCC"/>
                </a:solidFill>
                <a:effectLst>
                  <a:outerShdw blurRad="50800" dist="50800" dir="2700000" algn="tl" rotWithShape="0">
                    <a:prstClr val="black"/>
                  </a:outerShdw>
                </a:effectLst>
                <a:latin typeface="Comic Sans MS" panose="030F0702030302020204" pitchFamily="66" charset="0"/>
              </a:rPr>
              <a:t>Your Feedback is Welcome!</a:t>
            </a:r>
          </a:p>
          <a:p>
            <a:pPr lvl="0" algn="ctr">
              <a:spcBef>
                <a:spcPct val="0"/>
              </a:spcBef>
              <a:buClrTx/>
              <a:buSzTx/>
              <a:buNone/>
            </a:pPr>
            <a:endParaRPr lang="en-US" altLang="en-US" sz="2000" dirty="0">
              <a:solidFill>
                <a:schemeClr val="accent1">
                  <a:lumMod val="20000"/>
                  <a:lumOff val="80000"/>
                </a:schemeClr>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1400" dirty="0">
              <a:effectLst>
                <a:outerShdw blurRad="50800" dist="50800" dir="2700000" algn="tl" rotWithShape="0">
                  <a:prstClr val="black"/>
                </a:outerShdw>
              </a:effectLst>
              <a:latin typeface="Comic Sans MS" panose="030F0702030302020204" pitchFamily="66" charset="0"/>
            </a:endParaRPr>
          </a:p>
          <a:p>
            <a:pPr algn="ctr">
              <a:spcBef>
                <a:spcPct val="0"/>
              </a:spcBef>
              <a:buClrTx/>
              <a:buSzTx/>
              <a:buFontTx/>
              <a:buNone/>
            </a:pPr>
            <a:r>
              <a:rPr lang="en-US" altLang="en-US" sz="2400" dirty="0">
                <a:solidFill>
                  <a:srgbClr val="FFFFCC"/>
                </a:solidFill>
                <a:effectLst>
                  <a:outerShdw blurRad="50800" dist="50800" dir="2700000" algn="tl" rotWithShape="0">
                    <a:prstClr val="black"/>
                  </a:outerShdw>
                </a:effectLst>
                <a:latin typeface="Comic Sans MS" panose="030F0702030302020204" pitchFamily="66" charset="0"/>
              </a:rPr>
              <a:t>Sign-up for Email notification of updates at:</a:t>
            </a:r>
          </a:p>
          <a:p>
            <a:pPr algn="ctr">
              <a:spcBef>
                <a:spcPct val="0"/>
              </a:spcBef>
              <a:buClrTx/>
              <a:buSzTx/>
              <a:buFontTx/>
              <a:buNone/>
            </a:pPr>
            <a:r>
              <a:rPr lang="en-US" altLang="en-US" sz="1600" dirty="0">
                <a:solidFill>
                  <a:srgbClr val="FFFFCC"/>
                </a:solidFill>
                <a:effectLst>
                  <a:outerShdw blurRad="50800" dist="50800" dir="2700000" algn="tl" rotWithShape="0">
                    <a:prstClr val="black"/>
                  </a:outerShdw>
                </a:effectLst>
                <a:latin typeface="Comic Sans MS" panose="030F0702030302020204" pitchFamily="66" charset="0"/>
                <a:hlinkClick r:id="rId4">
                  <a:extLst>
                    <a:ext uri="{A12FA001-AC4F-418D-AE19-62706E023703}">
                      <ahyp:hlinkClr xmlns:ahyp="http://schemas.microsoft.com/office/drawing/2018/hyperlinkcolor" val="tx"/>
                    </a:ext>
                  </a:extLst>
                </a:hlinkClick>
              </a:rPr>
              <a:t>https://public.govdelivery.com/accounts/ORODA/subscriber/new?topic_id=ORODA_14</a:t>
            </a:r>
            <a:endParaRPr lang="en-US" altLang="en-US" sz="1600" dirty="0">
              <a:solidFill>
                <a:srgbClr val="FFFFCC"/>
              </a:solidFill>
              <a:effectLst>
                <a:outerShdw blurRad="50800" dist="50800" dir="2700000" algn="tl" rotWithShape="0">
                  <a:prstClr val="black"/>
                </a:outerShdw>
              </a:effectLst>
              <a:latin typeface="Comic Sans MS" panose="030F0702030302020204" pitchFamily="66"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ClimateZoneV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9144000" cy="6858000"/>
          </a:xfrm>
        </p:spPr>
      </p:pic>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FFF8-4816-4E2C-7FE5-896612B237DE}"/>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E1AD5661-378A-58F2-D163-5017609B626D}"/>
              </a:ext>
            </a:extLst>
          </p:cNvPr>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92F36044-698B-7E94-6A88-07811D719807}"/>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2025</a:t>
            </a:r>
            <a:br>
              <a:rPr lang="en-US" dirty="0">
                <a:solidFill>
                  <a:srgbClr val="E5E5FF"/>
                </a:solidFill>
              </a:rPr>
            </a:br>
            <a:r>
              <a:rPr lang="en-US" sz="3200" dirty="0">
                <a:solidFill>
                  <a:srgbClr val="FFFF00"/>
                </a:solidFill>
              </a:rPr>
              <a:t>(Forecast Issued July 17,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C3050EA3-AAF8-DEDD-50A0-E138D80E72F3}"/>
              </a:ext>
            </a:extLst>
          </p:cNvPr>
          <p:cNvSpPr txBox="1">
            <a:spLocks noChangeArrowheads="1"/>
          </p:cNvSpPr>
          <p:nvPr/>
        </p:nvSpPr>
        <p:spPr bwMode="auto">
          <a:xfrm>
            <a:off x="38387" y="1290935"/>
            <a:ext cx="433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E3D10578-4DFD-1B2D-B6AF-DD17BDE54E17}"/>
              </a:ext>
            </a:extLst>
          </p:cNvPr>
          <p:cNvSpPr txBox="1">
            <a:spLocks noChangeArrowheads="1"/>
          </p:cNvSpPr>
          <p:nvPr/>
        </p:nvSpPr>
        <p:spPr bwMode="auto">
          <a:xfrm>
            <a:off x="4724400" y="1290935"/>
            <a:ext cx="398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11B25FD2-9AD6-51A8-40DE-29D4224686D0}"/>
              </a:ext>
            </a:extLst>
          </p:cNvPr>
          <p:cNvSpPr txBox="1">
            <a:spLocks noChangeArrowheads="1"/>
          </p:cNvSpPr>
          <p:nvPr/>
        </p:nvSpPr>
        <p:spPr bwMode="auto">
          <a:xfrm>
            <a:off x="76200" y="5835770"/>
            <a:ext cx="8991600" cy="9346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The forecast (left) and the observed pattern (right) both showed stronger ridging than average from the Pacific NW to the Rockies.  The 1967 &amp; 2017 analog years both exhibited this general pattern.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6C2266BA-3822-D557-C178-D72CADAA6972}"/>
              </a:ext>
            </a:extLst>
          </p:cNvPr>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61233"/>
      </p:ext>
    </p:extLst>
  </p:cSld>
  <p:clrMapOvr>
    <a:masterClrMapping/>
  </p:clrMapOvr>
  <p:transition spd="slow">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7436-0C54-62A9-4BD2-744070E883F9}"/>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CC7C9A07-3B47-4D89-1301-74A14A7F0ADB}"/>
              </a:ext>
            </a:extLst>
          </p:cNvPr>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6"/>
            <a:ext cx="4362450" cy="395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94E03A66-C112-09DF-760B-96C2CD20A8A7}"/>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2025</a:t>
            </a:r>
            <a:br>
              <a:rPr lang="en-US" dirty="0">
                <a:solidFill>
                  <a:srgbClr val="E5E5FF"/>
                </a:solidFill>
              </a:rPr>
            </a:br>
            <a:r>
              <a:rPr lang="en-US" sz="3200" dirty="0">
                <a:solidFill>
                  <a:srgbClr val="FFFF00"/>
                </a:solidFill>
              </a:rPr>
              <a:t>(Forecast Issued July 17,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3F86CFC8-B156-80B1-17BB-58FB4BBC3748}"/>
              </a:ext>
            </a:extLst>
          </p:cNvPr>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a:extLst>
              <a:ext uri="{FF2B5EF4-FFF2-40B4-BE49-F238E27FC236}">
                <a16:creationId xmlns:a16="http://schemas.microsoft.com/office/drawing/2014/main" id="{E86A1BF1-9EF4-52CE-FA6A-D7FE20EAC5EF}"/>
              </a:ext>
            </a:extLst>
          </p:cNvPr>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a:extLst>
              <a:ext uri="{FF2B5EF4-FFF2-40B4-BE49-F238E27FC236}">
                <a16:creationId xmlns:a16="http://schemas.microsoft.com/office/drawing/2014/main" id="{8297BDA0-CC67-D13D-67FD-38FF636F8D74}"/>
              </a:ext>
            </a:extLst>
          </p:cNvPr>
          <p:cNvSpPr txBox="1">
            <a:spLocks noChangeArrowheads="1"/>
          </p:cNvSpPr>
          <p:nvPr/>
        </p:nvSpPr>
        <p:spPr bwMode="auto">
          <a:xfrm>
            <a:off x="-1" y="5943600"/>
            <a:ext cx="9143999" cy="80456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Positive (warm) anomalies covered the Pacific NW in both the composite analog forecast (left) and the observed pattern (right).  </a:t>
            </a:r>
            <a:r>
              <a:rPr lang="en-US" sz="2000" b="1" i="1" kern="0" dirty="0">
                <a:solidFill>
                  <a:srgbClr val="FFA3E7"/>
                </a:solidFill>
                <a:effectLst>
                  <a:outerShdw blurRad="38100" dist="38100" dir="2700000" algn="tl">
                    <a:srgbClr val="000000"/>
                  </a:outerShdw>
                </a:effectLst>
                <a:latin typeface="Garamond"/>
              </a:rPr>
              <a:t>A “forecast hit.”</a:t>
            </a:r>
            <a:endParaRPr lang="en-US" sz="2000" b="1" i="1" kern="0" dirty="0">
              <a:solidFill>
                <a:srgbClr val="FFA3E7"/>
              </a:solidFill>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3F9553F9-AB28-6F4D-707E-9C02355CD2DB}"/>
              </a:ext>
            </a:extLst>
          </p:cNvPr>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6"/>
            <a:ext cx="4362450" cy="395922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4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14EE-BCC3-E46E-D0B8-98615BBD8245}"/>
            </a:ext>
          </a:extLst>
        </p:cNvPr>
        <p:cNvGrpSpPr/>
        <p:nvPr/>
      </p:nvGrpSpPr>
      <p:grpSpPr>
        <a:xfrm>
          <a:off x="0" y="0"/>
          <a:ext cx="0" cy="0"/>
          <a:chOff x="0" y="0"/>
          <a:chExt cx="0" cy="0"/>
        </a:xfrm>
      </p:grpSpPr>
      <p:sp>
        <p:nvSpPr>
          <p:cNvPr id="629762" name="Rectangle 2">
            <a:extLst>
              <a:ext uri="{FF2B5EF4-FFF2-40B4-BE49-F238E27FC236}">
                <a16:creationId xmlns:a16="http://schemas.microsoft.com/office/drawing/2014/main" id="{33890A91-44EC-609A-D558-8BC1A98C140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2025</a:t>
            </a:r>
            <a:br>
              <a:rPr lang="en-US" dirty="0"/>
            </a:br>
            <a:r>
              <a:rPr lang="en-US" sz="3200" dirty="0">
                <a:solidFill>
                  <a:srgbClr val="FFFF00"/>
                </a:solidFill>
              </a:rPr>
              <a:t>(Forecast Issued July 17, 2025)/</a:t>
            </a:r>
            <a:r>
              <a:rPr lang="en-US" sz="3200" dirty="0">
                <a:solidFill>
                  <a:schemeClr val="tx1"/>
                </a:solidFill>
              </a:rPr>
              <a:t>(Actual)</a:t>
            </a:r>
            <a:endParaRPr lang="en-US" dirty="0">
              <a:solidFill>
                <a:schemeClr val="tx1"/>
              </a:solidFill>
            </a:endParaRPr>
          </a:p>
        </p:txBody>
      </p:sp>
      <p:sp>
        <p:nvSpPr>
          <p:cNvPr id="9219" name="Text Box 3">
            <a:extLst>
              <a:ext uri="{FF2B5EF4-FFF2-40B4-BE49-F238E27FC236}">
                <a16:creationId xmlns:a16="http://schemas.microsoft.com/office/drawing/2014/main" id="{20BBFA5F-0126-668D-26DF-78AEDCDABB1E}"/>
              </a:ext>
            </a:extLst>
          </p:cNvPr>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9220" name="Text Box 4">
            <a:extLst>
              <a:ext uri="{FF2B5EF4-FFF2-40B4-BE49-F238E27FC236}">
                <a16:creationId xmlns:a16="http://schemas.microsoft.com/office/drawing/2014/main" id="{1D549078-D3F1-8569-C138-1A80F9E9D50F}"/>
              </a:ext>
            </a:extLst>
          </p:cNvPr>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9221" name="Text Box 5">
            <a:extLst>
              <a:ext uri="{FF2B5EF4-FFF2-40B4-BE49-F238E27FC236}">
                <a16:creationId xmlns:a16="http://schemas.microsoft.com/office/drawing/2014/main" id="{6AB679B8-DB42-B13B-339C-66DF4C11FA56}"/>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9223" name="Picture 9">
            <a:extLst>
              <a:ext uri="{FF2B5EF4-FFF2-40B4-BE49-F238E27FC236}">
                <a16:creationId xmlns:a16="http://schemas.microsoft.com/office/drawing/2014/main" id="{01D5A55C-9F66-3F0C-96B9-84E224B8FFD3}"/>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10"/>
            <a:ext cx="4340225" cy="3797057"/>
          </a:xfrm>
          <a:noFill/>
          <a:extLst>
            <a:ext uri="{909E8E84-426E-40DD-AFC4-6F175D3DCCD1}">
              <a14:hiddenFill xmlns:a14="http://schemas.microsoft.com/office/drawing/2010/main">
                <a:solidFill>
                  <a:srgbClr val="FFFFFF"/>
                </a:solidFill>
              </a14:hiddenFill>
            </a:ext>
          </a:extLst>
        </p:spPr>
      </p:pic>
      <p:pic>
        <p:nvPicPr>
          <p:cNvPr id="9224" name="Picture 10">
            <a:extLst>
              <a:ext uri="{FF2B5EF4-FFF2-40B4-BE49-F238E27FC236}">
                <a16:creationId xmlns:a16="http://schemas.microsoft.com/office/drawing/2014/main" id="{5727DF22-E55F-AE8C-9743-9671C510A691}"/>
              </a:ext>
            </a:extLst>
          </p:cNvPr>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10"/>
            <a:ext cx="4343400" cy="3797058"/>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94ACC96C-C759-A045-C133-C36DFA13FA8F}"/>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Tree>
    <p:extLst>
      <p:ext uri="{BB962C8B-B14F-4D97-AF65-F5344CB8AC3E}">
        <p14:creationId xmlns:p14="http://schemas.microsoft.com/office/powerpoint/2010/main" val="2374865997"/>
      </p:ext>
    </p:extLst>
  </p:cSld>
  <p:clrMapOvr>
    <a:masterClrMapping/>
  </p:clrMapOvr>
  <p:transition spd="med">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3246-D7AB-3D6C-51A1-5344CA3A1268}"/>
            </a:ext>
          </a:extLst>
        </p:cNvPr>
        <p:cNvGrpSpPr/>
        <p:nvPr/>
      </p:nvGrpSpPr>
      <p:grpSpPr>
        <a:xfrm>
          <a:off x="0" y="0"/>
          <a:ext cx="0" cy="0"/>
          <a:chOff x="0" y="0"/>
          <a:chExt cx="0" cy="0"/>
        </a:xfrm>
      </p:grpSpPr>
      <p:sp>
        <p:nvSpPr>
          <p:cNvPr id="11267" name="Text Box 3">
            <a:extLst>
              <a:ext uri="{FF2B5EF4-FFF2-40B4-BE49-F238E27FC236}">
                <a16:creationId xmlns:a16="http://schemas.microsoft.com/office/drawing/2014/main" id="{DBA54019-B31D-FF82-10CD-EB9AA8D391CB}"/>
              </a:ext>
            </a:extLst>
          </p:cNvPr>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1268" name="Text Box 4">
            <a:extLst>
              <a:ext uri="{FF2B5EF4-FFF2-40B4-BE49-F238E27FC236}">
                <a16:creationId xmlns:a16="http://schemas.microsoft.com/office/drawing/2014/main" id="{1DE61BE6-B393-2784-69FB-9943CCB4F55E}"/>
              </a:ext>
            </a:extLst>
          </p:cNvPr>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1269" name="Text Box 5">
            <a:extLst>
              <a:ext uri="{FF2B5EF4-FFF2-40B4-BE49-F238E27FC236}">
                <a16:creationId xmlns:a16="http://schemas.microsoft.com/office/drawing/2014/main" id="{9CCB9956-BA2A-8359-6949-6262B48BA29F}"/>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1271" name="Picture 9">
            <a:extLst>
              <a:ext uri="{FF2B5EF4-FFF2-40B4-BE49-F238E27FC236}">
                <a16:creationId xmlns:a16="http://schemas.microsoft.com/office/drawing/2014/main" id="{B7609FE0-4153-6167-E99C-865B613EF1F4}"/>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1272" name="Picture 10">
            <a:extLst>
              <a:ext uri="{FF2B5EF4-FFF2-40B4-BE49-F238E27FC236}">
                <a16:creationId xmlns:a16="http://schemas.microsoft.com/office/drawing/2014/main" id="{133BC97C-715E-C5AA-3D4E-AADC3C21DC3A}"/>
              </a:ext>
            </a:extLst>
          </p:cNvPr>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C2F914C5-569D-7F7A-B179-4DEC96853356}"/>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a:extLst>
              <a:ext uri="{FF2B5EF4-FFF2-40B4-BE49-F238E27FC236}">
                <a16:creationId xmlns:a16="http://schemas.microsoft.com/office/drawing/2014/main" id="{8A6FD3BC-176D-1BF4-36FB-6B27CE9A102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2025</a:t>
            </a:r>
            <a:br>
              <a:rPr lang="en-US" dirty="0"/>
            </a:br>
            <a:r>
              <a:rPr lang="en-US" sz="3200" dirty="0">
                <a:solidFill>
                  <a:srgbClr val="FFFF00"/>
                </a:solidFill>
              </a:rPr>
              <a:t>(Forecast Issued July 17,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18112545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8675-5857-4B38-7D30-062667004FDF}"/>
            </a:ext>
          </a:extLst>
        </p:cNvPr>
        <p:cNvGrpSpPr/>
        <p:nvPr/>
      </p:nvGrpSpPr>
      <p:grpSpPr>
        <a:xfrm>
          <a:off x="0" y="0"/>
          <a:ext cx="0" cy="0"/>
          <a:chOff x="0" y="0"/>
          <a:chExt cx="0" cy="0"/>
        </a:xfrm>
      </p:grpSpPr>
      <p:sp>
        <p:nvSpPr>
          <p:cNvPr id="630787" name="Rectangle 3">
            <a:extLst>
              <a:ext uri="{FF2B5EF4-FFF2-40B4-BE49-F238E27FC236}">
                <a16:creationId xmlns:a16="http://schemas.microsoft.com/office/drawing/2014/main" id="{757DB938-BE16-0BA5-BDF9-CFEEDB516FAB}"/>
              </a:ext>
            </a:extLst>
          </p:cNvPr>
          <p:cNvSpPr>
            <a:spLocks noChangeArrowheads="1"/>
          </p:cNvSpPr>
          <p:nvPr/>
        </p:nvSpPr>
        <p:spPr bwMode="auto">
          <a:xfrm>
            <a:off x="152400" y="1828800"/>
            <a:ext cx="8763000" cy="47244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Both the 1967 &amp; 2017 analog years had unusually hot weather with multiple days of 100+°F heat in the valleys.  In contrast, 2006 was moderate. </a:t>
            </a:r>
            <a:r>
              <a:rPr lang="en-US" sz="2800" dirty="0">
                <a:solidFill>
                  <a:srgbClr val="FFFF00"/>
                </a:solidFill>
                <a:effectLst>
                  <a:outerShdw blurRad="38100" dist="38100" dir="2700000" algn="tl">
                    <a:srgbClr val="000000"/>
                  </a:outerShdw>
                </a:effectLst>
                <a:latin typeface="Garamond" pitchFamily="18" charset="0"/>
              </a:rPr>
              <a:t> </a:t>
            </a:r>
            <a:r>
              <a:rPr lang="en-US" sz="2400" b="1" dirty="0">
                <a:effectLst>
                  <a:outerShdw blurRad="38100" dist="38100" dir="2700000" algn="tl">
                    <a:srgbClr val="000000"/>
                  </a:outerShdw>
                </a:effectLst>
                <a:latin typeface="Garamond" pitchFamily="18" charset="0"/>
              </a:rPr>
              <a:t>(A moderate first week was followed by a couple of hot spells with western valley temperatures exceeding 100°F.  Parts of central and NE Oregon also touched the century mark at times.)  </a:t>
            </a:r>
            <a:r>
              <a:rPr lang="en-US" sz="2400" b="1" i="1" u="sng" dirty="0">
                <a:solidFill>
                  <a:srgbClr val="FFA3E7"/>
                </a:solidFill>
                <a:effectLst>
                  <a:outerShdw blurRad="38100" dist="38100" dir="2700000" algn="tl">
                    <a:srgbClr val="000000"/>
                  </a:outerShdw>
                </a:effectLst>
                <a:latin typeface="Garamond" pitchFamily="18" charset="0"/>
              </a:rPr>
              <a:t>A “forecast hit.”  </a:t>
            </a:r>
            <a:r>
              <a:rPr lang="en-US" sz="2400" b="1" dirty="0">
                <a:solidFill>
                  <a:srgbClr val="FFFFFF"/>
                </a:solidFill>
                <a:effectLst>
                  <a:outerShdw blurRad="38100" dist="38100" dir="2700000" algn="tl">
                    <a:srgbClr val="000000"/>
                  </a:outerShdw>
                </a:effectLst>
                <a:latin typeface="Garamond" pitchFamily="18" charset="0"/>
              </a:rPr>
              <a:t> </a:t>
            </a:r>
          </a:p>
          <a:p>
            <a:pPr marL="342900" lvl="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The analogs years varied from slightly drier than average to much-drier than average.  </a:t>
            </a:r>
            <a:r>
              <a:rPr lang="en-US" sz="2400" b="1" dirty="0">
                <a:effectLst>
                  <a:outerShdw blurRad="38100" dist="38100" dir="2700000" algn="tl">
                    <a:srgbClr val="000000"/>
                  </a:outerShdw>
                </a:effectLst>
                <a:latin typeface="Garamond" pitchFamily="18" charset="0"/>
              </a:rPr>
              <a:t>(Western zones were drier than average but eastern areas had near-to-above-average rainfall.)  </a:t>
            </a:r>
            <a:r>
              <a:rPr lang="en-US" sz="2400" b="1" i="1" u="sng" dirty="0">
                <a:solidFill>
                  <a:srgbClr val="FFA3E7"/>
                </a:solidFill>
                <a:effectLst>
                  <a:outerShdw blurRad="38100" dist="38100" dir="2700000" algn="tl">
                    <a:srgbClr val="000000"/>
                  </a:outerShdw>
                </a:effectLst>
                <a:latin typeface="Garamond" pitchFamily="18" charset="0"/>
              </a:rPr>
              <a:t>A “partial forecast hit.” </a:t>
            </a:r>
          </a:p>
        </p:txBody>
      </p:sp>
      <p:sp>
        <p:nvSpPr>
          <p:cNvPr id="5" name="Rectangle 2">
            <a:extLst>
              <a:ext uri="{FF2B5EF4-FFF2-40B4-BE49-F238E27FC236}">
                <a16:creationId xmlns:a16="http://schemas.microsoft.com/office/drawing/2014/main" id="{6137CB4B-D324-AB78-9377-787B5BDD0F68}"/>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2025</a:t>
            </a:r>
            <a:br>
              <a:rPr lang="en-US" dirty="0"/>
            </a:br>
            <a:r>
              <a:rPr lang="en-US" sz="3200" dirty="0">
                <a:solidFill>
                  <a:srgbClr val="FFFF00"/>
                </a:solidFill>
              </a:rPr>
              <a:t>(Forecast Issued July 17,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092545283"/>
      </p:ext>
    </p:extLst>
  </p:cSld>
  <p:clrMapOvr>
    <a:masterClrMapping/>
  </p:clrMapOvr>
  <p:transition spd="med">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054E-7B21-421C-9CC4-BA5F997ABFA8}"/>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2D97A12A-09B5-8E25-9739-DBC06C351E0B}"/>
              </a:ext>
            </a:extLst>
          </p:cNvPr>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B4F526FC-A3A7-2AA2-0173-B248BB344DD9}"/>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2025</a:t>
            </a:r>
            <a:br>
              <a:rPr lang="en-US" dirty="0">
                <a:solidFill>
                  <a:srgbClr val="E5E5FF"/>
                </a:solidFill>
              </a:rPr>
            </a:br>
            <a:r>
              <a:rPr lang="en-US" sz="3200" dirty="0">
                <a:solidFill>
                  <a:srgbClr val="FFFF00"/>
                </a:solidFill>
              </a:rPr>
              <a:t>(Forecast Issued August 21,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D2A6212D-6171-E0F5-BB01-8DA6417D28BE}"/>
              </a:ext>
            </a:extLst>
          </p:cNvPr>
          <p:cNvSpPr txBox="1">
            <a:spLocks noChangeArrowheads="1"/>
          </p:cNvSpPr>
          <p:nvPr/>
        </p:nvSpPr>
        <p:spPr bwMode="auto">
          <a:xfrm>
            <a:off x="38387" y="1290935"/>
            <a:ext cx="433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6149AC07-4857-9B99-0150-F45A7C3443CE}"/>
              </a:ext>
            </a:extLst>
          </p:cNvPr>
          <p:cNvSpPr txBox="1">
            <a:spLocks noChangeArrowheads="1"/>
          </p:cNvSpPr>
          <p:nvPr/>
        </p:nvSpPr>
        <p:spPr bwMode="auto">
          <a:xfrm>
            <a:off x="4724400" y="1290935"/>
            <a:ext cx="398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40C902B0-7133-7F4E-10ED-518014C86528}"/>
              </a:ext>
            </a:extLst>
          </p:cNvPr>
          <p:cNvSpPr txBox="1">
            <a:spLocks noChangeArrowheads="1"/>
          </p:cNvSpPr>
          <p:nvPr/>
        </p:nvSpPr>
        <p:spPr bwMode="auto">
          <a:xfrm>
            <a:off x="76200" y="5791200"/>
            <a:ext cx="8991600" cy="10108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The analog composite (left) and 2025 pattern (right) showed upper-level ridging centered just east of the Pacific NW with predominant W-SW flow aloft over Oregon.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160C2209-DF3F-536A-BADA-7C8EB83D51E7}"/>
              </a:ext>
            </a:extLst>
          </p:cNvPr>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13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F2D586EC78964F8A8F8A79EC8C65D5" ma:contentTypeVersion="4" ma:contentTypeDescription="Create a new document." ma:contentTypeScope="" ma:versionID="58da3f497f6fe8f9beb1bdfa8ee7c94b">
  <xsd:schema xmlns:xsd="http://www.w3.org/2001/XMLSchema" xmlns:xs="http://www.w3.org/2001/XMLSchema" xmlns:p="http://schemas.microsoft.com/office/2006/metadata/properties" xmlns:ns1="http://schemas.microsoft.com/sharepoint/v3" xmlns:ns2="07312acf-1042-423e-b42e-fa8358d68e54" targetNamespace="http://schemas.microsoft.com/office/2006/metadata/properties" ma:root="true" ma:fieldsID="7647428b8fb533adf71886ea1bc512b1" ns1:_="" ns2:_="">
    <xsd:import namespace="http://schemas.microsoft.com/sharepoint/v3"/>
    <xsd:import namespace="07312acf-1042-423e-b42e-fa8358d68e5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12acf-1042-423e-b42e-fa8358d68e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4CB04C4-B500-4406-B817-6757E605ACF6}"/>
</file>

<file path=customXml/itemProps2.xml><?xml version="1.0" encoding="utf-8"?>
<ds:datastoreItem xmlns:ds="http://schemas.openxmlformats.org/officeDocument/2006/customXml" ds:itemID="{A29F54CF-F4CB-4742-9A11-033E467BD2E1}"/>
</file>

<file path=customXml/itemProps3.xml><?xml version="1.0" encoding="utf-8"?>
<ds:datastoreItem xmlns:ds="http://schemas.openxmlformats.org/officeDocument/2006/customXml" ds:itemID="{0DD2C1C1-E072-466A-A1D2-FE3FFBC70879}"/>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emplate/>
  <TotalTime>120972</TotalTime>
  <Words>2200</Words>
  <Application>Microsoft Macintosh PowerPoint</Application>
  <PresentationFormat>On-screen Show (4:3)</PresentationFormat>
  <Paragraphs>162</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Comic Sans MS</vt:lpstr>
      <vt:lpstr>Garamond</vt:lpstr>
      <vt:lpstr>Wingdings</vt:lpstr>
      <vt:lpstr>Stream</vt:lpstr>
      <vt:lpstr>Seasonal Climate Forecast Verification August – October 2025  Issued:  December 1, 2025* *(Delayed by Federal Government Shutdown)</vt:lpstr>
      <vt:lpstr>Format and Purpose:</vt:lpstr>
      <vt:lpstr>PowerPoint Presentation</vt:lpstr>
      <vt:lpstr>August 2025 (Forecast Issued July 17, 2025)/(Actual)</vt:lpstr>
      <vt:lpstr>August 2025 (Forecast Issued July 17, 2025)/(Actual)</vt:lpstr>
      <vt:lpstr>August 2025 (Forecast Issued July 17, 2025)/(Actual)</vt:lpstr>
      <vt:lpstr>August 2025 (Forecast Issued July 17, 2025)/(Actual)</vt:lpstr>
      <vt:lpstr>August 2025 (Forecast Issued July 17, 2025)/(Actual)</vt:lpstr>
      <vt:lpstr>September 2025 (Forecast Issued August 21, 2025)/(Actual)</vt:lpstr>
      <vt:lpstr>September 2025 (Forecast Issued August 21, 2025)/(Actual)</vt:lpstr>
      <vt:lpstr>September 2025 (Forecast Issued August 21, 2025)/(Actual)</vt:lpstr>
      <vt:lpstr>September 2025 (Forecast Issued August 21, 2025)/(Actual)</vt:lpstr>
      <vt:lpstr>September 2025 (Forecast Issued August 21, 2025)/(Actual)</vt:lpstr>
      <vt:lpstr>October 2025 (Forecast Issued September 18, 2025)/(Actual)</vt:lpstr>
      <vt:lpstr>October 2025 (Forecast Issued September 18, 2025)/(Actual)</vt:lpstr>
      <vt:lpstr>October 2025 (Forecast Issued September 18, 2025)/(Actual)</vt:lpstr>
      <vt:lpstr>October 2025 (Forecast Issued September 18, 2025)/(Actual)</vt:lpstr>
      <vt:lpstr>October 2025 (Forecast Issued September 18, 2025)/(Actual)</vt:lpstr>
      <vt:lpstr>August – October 2025 (Forecast Issued July 17, 2025)/(Actual)</vt:lpstr>
      <vt:lpstr>August – October 2025 (Forecast Issued July 17, 2025)/(Actual)</vt:lpstr>
      <vt:lpstr>August – October 2025 (Forecast Issued July 17, 2025)/(Actual)</vt:lpstr>
      <vt:lpstr>August – October 2025 (Forecast Issued July 17, 2025)/(Actual)</vt:lpstr>
      <vt:lpstr>August – October 2025 (Forecast Issued July 17, 2025)/(Actual)</vt:lpstr>
      <vt:lpstr>Oregon Drought Status</vt:lpstr>
      <vt:lpstr>Forecast Resources</vt:lpstr>
      <vt:lpstr>Water Supply / Fire-Potential Outlook</vt:lpstr>
      <vt:lpstr>Updated Mid-Month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 Parsons</dc:creator>
  <cp:lastModifiedBy>ZIMMERMAN Andy * ODA</cp:lastModifiedBy>
  <cp:revision>3905</cp:revision>
  <dcterms:created xsi:type="dcterms:W3CDTF">2005-10-25T03:00:17Z</dcterms:created>
  <dcterms:modified xsi:type="dcterms:W3CDTF">2025-12-02T16:30:28Z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2023-10-17T17:12:21Z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d122e029-67ef-4822-8e6e-cc08101ba82b</vt:lpwstr>
  </property>
  <property fmtid="{D5CDD505-2E9C-101B-9397-08002B2CF9AE}" pid="8" name="MSIP_Label_09b73270-2993-4076-be47-9c78f42a1e84_ContentBits">
    <vt:lpwstr>0</vt:lpwstr>
  </property>
  <property fmtid="{D5CDD505-2E9C-101B-9397-08002B2CF9AE}" pid="9" name="ContentTypeId">
    <vt:lpwstr>0x010100CEF2D586EC78964F8A8F8A79EC8C65D5</vt:lpwstr>
  </property>
</Properties>
</file>