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Metadata/LabelInfo.xml" ContentType="application/vnd.ms-office.classificationlabel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847" r:id="rId2"/>
    <p:sldId id="399" r:id="rId3"/>
    <p:sldId id="542" r:id="rId4"/>
    <p:sldId id="1027" r:id="rId5"/>
    <p:sldId id="940" r:id="rId6"/>
    <p:sldId id="941" r:id="rId7"/>
    <p:sldId id="942" r:id="rId8"/>
    <p:sldId id="984" r:id="rId9"/>
    <p:sldId id="1028" r:id="rId10"/>
    <p:sldId id="944" r:id="rId11"/>
    <p:sldId id="945" r:id="rId12"/>
    <p:sldId id="965" r:id="rId13"/>
    <p:sldId id="1030" r:id="rId14"/>
    <p:sldId id="1029" r:id="rId15"/>
    <p:sldId id="950" r:id="rId16"/>
    <p:sldId id="951" r:id="rId17"/>
    <p:sldId id="952" r:id="rId18"/>
    <p:sldId id="953" r:id="rId19"/>
    <p:sldId id="1026" r:id="rId20"/>
    <p:sldId id="723" r:id="rId21"/>
    <p:sldId id="524" r:id="rId22"/>
    <p:sldId id="526" r:id="rId23"/>
    <p:sldId id="525" r:id="rId24"/>
    <p:sldId id="1023" r:id="rId25"/>
    <p:sldId id="974" r:id="rId26"/>
    <p:sldId id="975" r:id="rId27"/>
    <p:sldId id="49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FF"/>
    <a:srgbClr val="F890A9"/>
    <a:srgbClr val="FFA3E7"/>
    <a:srgbClr val="FF6DD9"/>
    <a:srgbClr val="FFFF99"/>
    <a:srgbClr val="FF9966"/>
    <a:srgbClr val="FF6600"/>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6247" autoAdjust="0"/>
  </p:normalViewPr>
  <p:slideViewPr>
    <p:cSldViewPr>
      <p:cViewPr varScale="1">
        <p:scale>
          <a:sx n="127" d="100"/>
          <a:sy n="127" d="100"/>
        </p:scale>
        <p:origin x="1496"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0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44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49659A-C83B-4736-884D-AF4FE7C64F33}" type="slidenum">
              <a:rPr lang="en-US"/>
              <a:pPr>
                <a:defRPr/>
              </a:pPr>
              <a:t>‹#›</a:t>
            </a:fld>
            <a:endParaRPr lang="en-US" dirty="0"/>
          </a:p>
        </p:txBody>
      </p:sp>
    </p:spTree>
    <p:extLst>
      <p:ext uri="{BB962C8B-B14F-4D97-AF65-F5344CB8AC3E}">
        <p14:creationId xmlns:p14="http://schemas.microsoft.com/office/powerpoint/2010/main" val="304607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7AEC8B-F373-49DE-B4AA-BE80377D71F5}" type="slidenum">
              <a:rPr lang="en-US"/>
              <a:pPr>
                <a:defRPr/>
              </a:pPr>
              <a:t>‹#›</a:t>
            </a:fld>
            <a:endParaRPr lang="en-US" dirty="0"/>
          </a:p>
        </p:txBody>
      </p:sp>
    </p:spTree>
    <p:extLst>
      <p:ext uri="{BB962C8B-B14F-4D97-AF65-F5344CB8AC3E}">
        <p14:creationId xmlns:p14="http://schemas.microsoft.com/office/powerpoint/2010/main" val="4022891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6C019-2047-B7A0-38F6-321C4D683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93CB1-E2D2-7D94-53FF-02BF471DFB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A5B31B-FE98-314C-C446-F478C9EF6B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FF43A-D366-1064-D4FD-748872D45443}"/>
              </a:ext>
            </a:extLst>
          </p:cNvPr>
          <p:cNvSpPr>
            <a:spLocks noGrp="1"/>
          </p:cNvSpPr>
          <p:nvPr>
            <p:ph type="sldNum" sz="quarter" idx="10"/>
          </p:nvPr>
        </p:nvSpPr>
        <p:spPr/>
        <p:txBody>
          <a:bodyPr/>
          <a:lstStyle/>
          <a:p>
            <a:pPr>
              <a:defRPr/>
            </a:pPr>
            <a:fld id="{837AEC8B-F373-49DE-B4AA-BE80377D71F5}" type="slidenum">
              <a:rPr lang="en-US" smtClean="0"/>
              <a:pPr>
                <a:defRPr/>
              </a:pPr>
              <a:t>4</a:t>
            </a:fld>
            <a:endParaRPr lang="en-US" dirty="0"/>
          </a:p>
        </p:txBody>
      </p:sp>
    </p:spTree>
    <p:extLst>
      <p:ext uri="{BB962C8B-B14F-4D97-AF65-F5344CB8AC3E}">
        <p14:creationId xmlns:p14="http://schemas.microsoft.com/office/powerpoint/2010/main" val="56492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21B6-6C79-4C0F-6974-5A0CF8EF5D4A}"/>
            </a:ext>
          </a:extLst>
        </p:cNvPr>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B53DA17-830B-C9BF-04E7-BB5D0B23DD8A}"/>
              </a:ext>
            </a:extLst>
          </p:cNvPr>
          <p:cNvSpPr>
            <a:spLocks noGrp="1" noRot="1" noChangeAspect="1" noTextEdit="1"/>
          </p:cNvSpPr>
          <p:nvPr>
            <p:ph type="sldImg"/>
          </p:nvPr>
        </p:nvSpPr>
        <p:spPr>
          <a:ln/>
        </p:spPr>
        <p:txBody>
          <a:bodyPr/>
          <a:lstStyle/>
          <a:p>
            <a:endParaRPr lang="en-US"/>
          </a:p>
        </p:txBody>
      </p:sp>
      <p:sp>
        <p:nvSpPr>
          <p:cNvPr id="12291" name="Notes Placeholder 2">
            <a:extLst>
              <a:ext uri="{FF2B5EF4-FFF2-40B4-BE49-F238E27FC236}">
                <a16:creationId xmlns:a16="http://schemas.microsoft.com/office/drawing/2014/main" id="{178F77C4-537D-BF89-CB0E-8BA4D985B9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2292" name="Slide Number Placeholder 3">
            <a:extLst>
              <a:ext uri="{FF2B5EF4-FFF2-40B4-BE49-F238E27FC236}">
                <a16:creationId xmlns:a16="http://schemas.microsoft.com/office/drawing/2014/main" id="{467DAE34-AEFD-A89D-9418-13D33B35E0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172FFB6-BDCE-4F79-8857-7A827ABA8CAF}" type="slidenum">
              <a:rPr lang="en-US" altLang="en-US" smtClean="0">
                <a:latin typeface="Arial" panose="020B0604020202020204" pitchFamily="34" charset="0"/>
              </a: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1647041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txBody>
          <a:bodyPr/>
          <a:lstStyle/>
          <a:p>
            <a:endParaRPr lang="en-US"/>
          </a:p>
        </p:txBody>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5FEFEF4-F628-4345-B45B-A7AB6ACE47DD}" type="slidenum">
              <a:rPr lang="en-US" altLang="en-US" smtClean="0">
                <a:latin typeface="Arial" panose="020B0604020202020204" pitchFamily="34" charset="0"/>
              </a:rPr>
              <a:pPr/>
              <a:t>21</a:t>
            </a:fld>
            <a:endParaRPr lang="en-US" altLang="en-US" dirty="0">
              <a:latin typeface="Arial" panose="020B0604020202020204" pitchFamily="34" charset="0"/>
            </a:endParaRPr>
          </a:p>
        </p:txBody>
      </p:sp>
    </p:spTree>
    <p:extLst>
      <p:ext uri="{BB962C8B-B14F-4D97-AF65-F5344CB8AC3E}">
        <p14:creationId xmlns:p14="http://schemas.microsoft.com/office/powerpoint/2010/main" val="178448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txBody>
          <a:bodyPr/>
          <a:lstStyle/>
          <a:p>
            <a:endParaRPr lang="en-US"/>
          </a:p>
        </p:txBody>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4EAFDB9-F797-4101-9F45-64837EEC4C1D}" type="slidenum">
              <a:rPr lang="en-US" altLang="en-US" smtClean="0">
                <a:latin typeface="Arial" panose="020B0604020202020204" pitchFamily="34" charset="0"/>
              </a:rPr>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268974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txBody>
          <a:bodyPr/>
          <a:lstStyle/>
          <a:p>
            <a:endParaRPr lang="en-US"/>
          </a:p>
        </p:txBody>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24</a:t>
            </a:fld>
            <a:endParaRPr lang="en-US" altLang="en-US" dirty="0">
              <a:latin typeface="Arial" panose="020B0604020202020204" pitchFamily="34" charset="0"/>
            </a:endParaRPr>
          </a:p>
        </p:txBody>
      </p:sp>
    </p:spTree>
    <p:extLst>
      <p:ext uri="{BB962C8B-B14F-4D97-AF65-F5344CB8AC3E}">
        <p14:creationId xmlns:p14="http://schemas.microsoft.com/office/powerpoint/2010/main" val="366319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96975" y="701675"/>
            <a:ext cx="4683125" cy="3511550"/>
          </a:xfrm>
          <a:ln/>
        </p:spPr>
        <p:txBody>
          <a:bodyPr/>
          <a:lstStyle/>
          <a:p>
            <a:endParaRPr lang="en-US"/>
          </a:p>
        </p:txBody>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8035C7BA-8F70-4631-BF01-4F1FC40EF217}" type="slidenum">
              <a:rPr lang="en-US" altLang="en-US" smtClean="0">
                <a:latin typeface="Arial" panose="020B0604020202020204" pitchFamily="34" charset="0"/>
              </a:rPr>
              <a:pPr/>
              <a:t>25</a:t>
            </a:fld>
            <a:endParaRPr lang="en-US" altLang="en-US" dirty="0">
              <a:latin typeface="Arial" panose="020B0604020202020204" pitchFamily="34" charset="0"/>
            </a:endParaRPr>
          </a:p>
        </p:txBody>
      </p:sp>
    </p:spTree>
    <p:extLst>
      <p:ext uri="{BB962C8B-B14F-4D97-AF65-F5344CB8AC3E}">
        <p14:creationId xmlns:p14="http://schemas.microsoft.com/office/powerpoint/2010/main" val="98656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txBody>
          <a:bodyPr/>
          <a:lstStyle/>
          <a:p>
            <a:endParaRPr lang="en-US"/>
          </a:p>
        </p:txBody>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26</a:t>
            </a:fld>
            <a:endParaRPr lang="en-US" altLang="en-US" dirty="0">
              <a:latin typeface="Arial" panose="020B0604020202020204" pitchFamily="34" charset="0"/>
            </a:endParaRPr>
          </a:p>
        </p:txBody>
      </p:sp>
    </p:spTree>
    <p:extLst>
      <p:ext uri="{BB962C8B-B14F-4D97-AF65-F5344CB8AC3E}">
        <p14:creationId xmlns:p14="http://schemas.microsoft.com/office/powerpoint/2010/main" val="33754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7AEC8B-F373-49DE-B4AA-BE80377D71F5}" type="slidenum">
              <a:rPr lang="en-US" smtClean="0"/>
              <a:pPr>
                <a:defRPr/>
              </a:pPr>
              <a:t>5</a:t>
            </a:fld>
            <a:endParaRPr lang="en-US" dirty="0"/>
          </a:p>
        </p:txBody>
      </p:sp>
    </p:spTree>
    <p:extLst>
      <p:ext uri="{BB962C8B-B14F-4D97-AF65-F5344CB8AC3E}">
        <p14:creationId xmlns:p14="http://schemas.microsoft.com/office/powerpoint/2010/main" val="409341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txBody>
          <a:bodyPr/>
          <a:lstStyle/>
          <a:p>
            <a:endParaRPr lang="en-US"/>
          </a:p>
        </p:txBody>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23F6224-3C2F-4C91-ACFB-F3F640DB36E7}" type="slidenum">
              <a:rPr lang="en-US" altLang="en-US" smtClean="0">
                <a:latin typeface="Arial" panose="020B0604020202020204" pitchFamily="34" charset="0"/>
              </a: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341369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txBody>
          <a:bodyPr/>
          <a:lstStyle/>
          <a:p>
            <a:endParaRPr lang="en-US"/>
          </a:p>
        </p:txBody>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191069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06922-70E5-33EB-4ED2-7132DEA6D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F9781-26DF-FDD0-5B3F-BEAD266304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840BF2-7C3D-AFE2-3C14-75A1E3BFD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3DD7DD-697B-487D-CDAC-BEFD77B028CE}"/>
              </a:ext>
            </a:extLst>
          </p:cNvPr>
          <p:cNvSpPr>
            <a:spLocks noGrp="1"/>
          </p:cNvSpPr>
          <p:nvPr>
            <p:ph type="sldNum" sz="quarter" idx="10"/>
          </p:nvPr>
        </p:nvSpPr>
        <p:spPr/>
        <p:txBody>
          <a:bodyPr/>
          <a:lstStyle/>
          <a:p>
            <a:pPr>
              <a:defRPr/>
            </a:pPr>
            <a:fld id="{837AEC8B-F373-49DE-B4AA-BE80377D71F5}" type="slidenum">
              <a:rPr lang="en-US" smtClean="0"/>
              <a:pPr>
                <a:defRPr/>
              </a:pPr>
              <a:t>9</a:t>
            </a:fld>
            <a:endParaRPr lang="en-US" dirty="0"/>
          </a:p>
        </p:txBody>
      </p:sp>
    </p:spTree>
    <p:extLst>
      <p:ext uri="{BB962C8B-B14F-4D97-AF65-F5344CB8AC3E}">
        <p14:creationId xmlns:p14="http://schemas.microsoft.com/office/powerpoint/2010/main" val="311489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txBody>
          <a:bodyPr/>
          <a:lstStyle/>
          <a:p>
            <a:endParaRPr lang="en-US"/>
          </a:p>
        </p:txBody>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44ABE53-321B-4FC1-A8ED-41E7C332AE57}" type="slidenum">
              <a:rPr lang="en-US" altLang="en-US" smtClean="0">
                <a:latin typeface="Arial" panose="020B0604020202020204" pitchFamily="34" charset="0"/>
              </a:rPr>
              <a:pPr/>
              <a:t>11</a:t>
            </a:fld>
            <a:endParaRPr lang="en-US" altLang="en-US" dirty="0">
              <a:latin typeface="Arial" panose="020B0604020202020204" pitchFamily="34" charset="0"/>
            </a:endParaRPr>
          </a:p>
        </p:txBody>
      </p:sp>
    </p:spTree>
    <p:extLst>
      <p:ext uri="{BB962C8B-B14F-4D97-AF65-F5344CB8AC3E}">
        <p14:creationId xmlns:p14="http://schemas.microsoft.com/office/powerpoint/2010/main" val="107883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txBody>
          <a:bodyPr/>
          <a:lstStyle/>
          <a:p>
            <a:endParaRPr lang="en-US"/>
          </a:p>
        </p:txBody>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104102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51DC-0A60-80E5-3973-FC83112E7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ADB88-BA23-41CD-50A8-F1DDA82135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C3B87C8-67B5-3C23-EC68-B1F833664F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B8FCA4-4A3B-B659-6DA7-B326EDE781A9}"/>
              </a:ext>
            </a:extLst>
          </p:cNvPr>
          <p:cNvSpPr>
            <a:spLocks noGrp="1"/>
          </p:cNvSpPr>
          <p:nvPr>
            <p:ph type="sldNum" sz="quarter" idx="10"/>
          </p:nvPr>
        </p:nvSpPr>
        <p:spPr/>
        <p:txBody>
          <a:bodyPr/>
          <a:lstStyle/>
          <a:p>
            <a:pPr>
              <a:defRPr/>
            </a:pPr>
            <a:fld id="{837AEC8B-F373-49DE-B4AA-BE80377D71F5}" type="slidenum">
              <a:rPr lang="en-US" smtClean="0"/>
              <a:pPr>
                <a:defRPr/>
              </a:pPr>
              <a:t>14</a:t>
            </a:fld>
            <a:endParaRPr lang="en-US" dirty="0"/>
          </a:p>
        </p:txBody>
      </p:sp>
    </p:spTree>
    <p:extLst>
      <p:ext uri="{BB962C8B-B14F-4D97-AF65-F5344CB8AC3E}">
        <p14:creationId xmlns:p14="http://schemas.microsoft.com/office/powerpoint/2010/main" val="12285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4901B-6002-F0AA-CD20-F3056EC187BE}"/>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744B09C-D9A8-4316-6F85-5B679E63FCF0}"/>
              </a:ext>
            </a:extLst>
          </p:cNvPr>
          <p:cNvSpPr>
            <a:spLocks noGrp="1" noRot="1" noChangeAspect="1" noTextEdit="1"/>
          </p:cNvSpPr>
          <p:nvPr>
            <p:ph type="sldImg"/>
          </p:nvPr>
        </p:nvSpPr>
        <p:spPr>
          <a:ln/>
        </p:spPr>
        <p:txBody>
          <a:bodyPr/>
          <a:lstStyle/>
          <a:p>
            <a:endParaRPr lang="en-US"/>
          </a:p>
        </p:txBody>
      </p:sp>
      <p:sp>
        <p:nvSpPr>
          <p:cNvPr id="10243" name="Notes Placeholder 2">
            <a:extLst>
              <a:ext uri="{FF2B5EF4-FFF2-40B4-BE49-F238E27FC236}">
                <a16:creationId xmlns:a16="http://schemas.microsoft.com/office/drawing/2014/main" id="{B0484945-EC3C-561E-9030-CB14C3FF9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0244" name="Slide Number Placeholder 3">
            <a:extLst>
              <a:ext uri="{FF2B5EF4-FFF2-40B4-BE49-F238E27FC236}">
                <a16:creationId xmlns:a16="http://schemas.microsoft.com/office/drawing/2014/main" id="{2099682A-A947-183D-0206-2D4DE8F09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CE17FB3-9914-48FF-BC25-38447BC92046}" type="slidenum">
              <a:rPr lang="en-US" altLang="en-US" smtClean="0">
                <a:latin typeface="Arial" panose="020B0604020202020204" pitchFamily="34" charset="0"/>
              </a: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204459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401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840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321FEE1-D759-4048-855D-50C4D20806CC}" type="slidenum">
              <a:rPr lang="en-US"/>
              <a:pPr>
                <a:defRPr/>
              </a:pPr>
              <a:t>‹#›</a:t>
            </a:fld>
            <a:endParaRPr lang="en-US" dirty="0"/>
          </a:p>
        </p:txBody>
      </p:sp>
    </p:spTree>
    <p:extLst>
      <p:ext uri="{BB962C8B-B14F-4D97-AF65-F5344CB8AC3E}">
        <p14:creationId xmlns:p14="http://schemas.microsoft.com/office/powerpoint/2010/main" val="7572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36AA5FE-918D-4D90-8ADD-77659DF10B0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6362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E875EC1-9E4F-40D8-8A06-A59332E89B1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8269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F17BD23-D963-44FA-9923-5DA420D9BD3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6181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D8F996D-F74D-431C-B89D-9D283D68000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870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3BCC474F-4E1E-4A1B-AA0F-1106A30FD8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1964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BA7D83A0-3413-4304-9378-76B622C97E59}"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5306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032F4B1-4FC9-4C95-96E0-0C3B35C59560}"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7158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0556126C-2168-4FAE-A649-ECCC48D20133}"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6049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CF922A8-EA88-45BD-AF0F-066AE7C3A6E0}"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4510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DE30521-40EC-4B29-9A35-8C56A45D6741}"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1990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829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A57FE04-CC4F-486B-9D54-193DFB7E2215}"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829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3829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3829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29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3829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1034" name="Freeform 12"/>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298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29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38299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483"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gj.parsons@odf.oregon.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oregon.gov/oda/natural-resources/pages/weather.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roughtmonitor.unl.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8" Type="http://schemas.openxmlformats.org/officeDocument/2006/relationships/hyperlink" Target="http://www.bom.gov.au/climate/enso" TargetMode="External"/><Relationship Id="rId3" Type="http://schemas.openxmlformats.org/officeDocument/2006/relationships/hyperlink" Target="https://www.oregon.gov/oda/natural-resources/pages/weather.aspx" TargetMode="External"/><Relationship Id="rId7" Type="http://schemas.openxmlformats.org/officeDocument/2006/relationships/hyperlink" Target="http://www.bom.gov.au/climate/model-summary/#region=NINO34&amp;tabs=Over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pc.ncep.noaa.gov/products/analysis_monitoring/enso_advisory" TargetMode="External"/><Relationship Id="rId5" Type="http://schemas.openxmlformats.org/officeDocument/2006/relationships/hyperlink" Target="https://www.cpc.ncep.noaa.gov/products/predictions/long_range/fxus07.html" TargetMode="External"/><Relationship Id="rId4" Type="http://schemas.openxmlformats.org/officeDocument/2006/relationships/hyperlink" Target="https://www.cpc.ncep.noaa.gov/products/predictions/long_range/seasonal.php?lead=01" TargetMode="External"/><Relationship Id="rId9" Type="http://schemas.openxmlformats.org/officeDocument/2006/relationships/hyperlink" Target="https://iri.columbia.edu/our-expertise/climate/forecasts/enso/curren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wrcc.dri.edu/wwdt/" TargetMode="External"/><Relationship Id="rId3" Type="http://schemas.openxmlformats.org/officeDocument/2006/relationships/hyperlink" Target="https://www.cpc.ncep.noaa.gov/products/expert_assessment/season_drought.png" TargetMode="External"/><Relationship Id="rId7" Type="http://schemas.openxmlformats.org/officeDocument/2006/relationships/hyperlink" Target="https://www.drought.gov/nadm/content/percent-average-precipit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roughtmonitor.unl.edu/" TargetMode="External"/><Relationship Id="rId5" Type="http://schemas.openxmlformats.org/officeDocument/2006/relationships/hyperlink" Target="https://www.nrcs.usda.gov/wps/portal/wcc/home/snowClimateMonitoring/snowpack/" TargetMode="External"/><Relationship Id="rId4" Type="http://schemas.openxmlformats.org/officeDocument/2006/relationships/hyperlink" Target="https://www.wcc.nrcs.usda.gov/ftpref/data/water/wcs/gis/maps/or_swepctnormal_update.pdf" TargetMode="External"/><Relationship Id="rId9" Type="http://schemas.openxmlformats.org/officeDocument/2006/relationships/hyperlink" Target="https://gacc.nifc.gov/nwcc/predict/outlook.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peter.gj.parsons@oregon.gov" TargetMode="External"/><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hyperlink" Target="https://public.govdelivery.com/accounts/ORODA/subscriber/new?topic_id=ORODA_1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DD4626-287B-2081-1DE6-F5C0B5C47C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6350" y="9723"/>
            <a:ext cx="9126538" cy="684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30" name="Text Box 34"/>
          <p:cNvSpPr txBox="1">
            <a:spLocks noChangeArrowheads="1"/>
          </p:cNvSpPr>
          <p:nvPr/>
        </p:nvSpPr>
        <p:spPr bwMode="auto">
          <a:xfrm>
            <a:off x="0" y="4724400"/>
            <a:ext cx="9144000" cy="1631216"/>
          </a:xfrm>
          <a:prstGeom prst="rect">
            <a:avLst/>
          </a:prstGeom>
          <a:noFill/>
          <a:ln w="9525">
            <a:noFill/>
            <a:miter lim="800000"/>
            <a:headEnd/>
            <a:tailEnd/>
          </a:ln>
          <a:effectLst/>
        </p:spPr>
        <p:txBody>
          <a:bodyPr>
            <a:spAutoFit/>
          </a:bodyPr>
          <a:lstStyle/>
          <a:p>
            <a:pPr lvl="0" algn="ctr">
              <a:defRPr/>
            </a:pPr>
            <a:r>
              <a:rPr lang="en-US" sz="2400" dirty="0">
                <a:solidFill>
                  <a:srgbClr val="FFFFCC"/>
                </a:solidFill>
                <a:effectLst>
                  <a:outerShdw blurRad="50800" dist="50800" dir="2700000" algn="tl" rotWithShape="0">
                    <a:prstClr val="black"/>
                  </a:outerShdw>
                </a:effectLst>
              </a:rPr>
              <a:t>Contact:  Pete Parsons, ODF Lead Meteorologist</a:t>
            </a:r>
          </a:p>
          <a:p>
            <a:pPr lvl="0" algn="ctr">
              <a:defRPr/>
            </a:pPr>
            <a:r>
              <a:rPr lang="en-US" sz="2400" dirty="0">
                <a:solidFill>
                  <a:srgbClr val="FFFFCC"/>
                </a:solidFill>
                <a:effectLst>
                  <a:outerShdw blurRad="50800" dist="50800" dir="2700000" algn="tl" rotWithShape="0">
                    <a:prstClr val="black"/>
                  </a:outerShdw>
                </a:effectLst>
              </a:rPr>
              <a:t>503-945-7448 or </a:t>
            </a:r>
            <a:r>
              <a:rPr lang="en-US" sz="2400" dirty="0">
                <a:solidFill>
                  <a:srgbClr val="FFFFCC"/>
                </a:solidFill>
                <a:effectLst>
                  <a:outerShdw blurRad="50800" dist="50800" dir="2700000" algn="tl" rotWithShape="0">
                    <a:prstClr val="black"/>
                  </a:outerShdw>
                </a:effectLst>
                <a:hlinkClick r:id="rId3">
                  <a:extLst>
                    <a:ext uri="{A12FA001-AC4F-418D-AE19-62706E023703}">
                      <ahyp:hlinkClr xmlns:ahyp="http://schemas.microsoft.com/office/drawing/2018/hyperlinkcolor" val="tx"/>
                    </a:ext>
                  </a:extLst>
                </a:hlinkClick>
              </a:rPr>
              <a:t>peter.gj.parsons@odf.oregon.gov</a:t>
            </a:r>
            <a:endParaRPr lang="en-US" sz="2400" dirty="0">
              <a:solidFill>
                <a:srgbClr val="FFFFCC"/>
              </a:solidFill>
              <a:effectLst>
                <a:outerShdw blurRad="50800" dist="50800" dir="2700000" algn="tl" rotWithShape="0">
                  <a:prstClr val="black"/>
                </a:outerShdw>
              </a:effectLst>
            </a:endParaRPr>
          </a:p>
          <a:p>
            <a:pPr lvl="0" algn="ctr">
              <a:defRPr/>
            </a:pPr>
            <a:endParaRPr lang="en-US" sz="800" dirty="0">
              <a:effectLst>
                <a:outerShdw blurRad="50800" dist="50800" dir="2700000" algn="tl" rotWithShape="0">
                  <a:prstClr val="black"/>
                </a:outerShdw>
              </a:effectLst>
            </a:endParaRPr>
          </a:p>
          <a:p>
            <a:pPr lvl="0" algn="ctr">
              <a:defRPr/>
            </a:pPr>
            <a:endParaRPr lang="en-US" sz="800" dirty="0">
              <a:solidFill>
                <a:srgbClr val="FFFF99"/>
              </a:solidFill>
              <a:effectLst>
                <a:outerShdw blurRad="50800" dist="50800" dir="2700000" algn="tl" rotWithShape="0">
                  <a:prstClr val="black"/>
                </a:outerShdw>
              </a:effectLst>
            </a:endParaRPr>
          </a:p>
          <a:p>
            <a:pPr lvl="0" algn="ctr">
              <a:defRPr/>
            </a:pPr>
            <a:r>
              <a:rPr lang="en-US" dirty="0">
                <a:effectLst>
                  <a:outerShdw blurRad="50800" dist="50800" dir="2700000" algn="tl" rotWithShape="0">
                    <a:prstClr val="black"/>
                  </a:outerShdw>
                </a:effectLst>
              </a:rPr>
              <a:t>Production - ODA: Andy Zimmerman; Jenn Ambrose; Laura Passage           Production - ODF: Julie Vondrachek; Kristin Cody; Gary Votaw; Sherri Pugh</a:t>
            </a:r>
          </a:p>
        </p:txBody>
      </p:sp>
      <p:sp>
        <p:nvSpPr>
          <p:cNvPr id="388103" name="Rectangle 7"/>
          <p:cNvSpPr>
            <a:spLocks noGrp="1" noChangeArrowheads="1"/>
          </p:cNvSpPr>
          <p:nvPr>
            <p:ph type="ctrTitle"/>
          </p:nvPr>
        </p:nvSpPr>
        <p:spPr>
          <a:xfrm>
            <a:off x="0" y="0"/>
            <a:ext cx="9144000" cy="1905000"/>
          </a:xfrm>
          <a:effectLst/>
        </p:spPr>
        <p:txBody>
          <a:bodyPr/>
          <a:lstStyle/>
          <a:p>
            <a:pPr eaLnBrk="1" hangingPunct="1">
              <a:defRPr/>
            </a:pPr>
            <a:r>
              <a:rPr lang="en-US" sz="4000" dirty="0">
                <a:solidFill>
                  <a:schemeClr val="tx1"/>
                </a:solidFill>
                <a:effectLst>
                  <a:outerShdw blurRad="50800" dist="50800" dir="2700000" algn="tl">
                    <a:srgbClr val="000000"/>
                  </a:outerShdw>
                </a:effectLst>
              </a:rPr>
              <a:t>Seasonal Climate Forecast Verification</a:t>
            </a:r>
            <a:br>
              <a:rPr lang="en-US" sz="4000" dirty="0">
                <a:solidFill>
                  <a:schemeClr val="tx1"/>
                </a:solidFill>
                <a:effectLst>
                  <a:outerShdw blurRad="50800" dist="50800" dir="2700000" algn="tl">
                    <a:srgbClr val="000000"/>
                  </a:outerShdw>
                </a:effectLst>
              </a:rPr>
            </a:br>
            <a:r>
              <a:rPr lang="en-US" sz="4000" dirty="0">
                <a:solidFill>
                  <a:schemeClr val="tx1"/>
                </a:solidFill>
                <a:effectLst>
                  <a:outerShdw blurRad="50800" dist="50800" dir="2700000" algn="tl">
                    <a:srgbClr val="000000"/>
                  </a:outerShdw>
                </a:effectLst>
              </a:rPr>
              <a:t>September – November 2025</a:t>
            </a:r>
            <a:br>
              <a:rPr lang="en-US" sz="4000" dirty="0">
                <a:solidFill>
                  <a:schemeClr val="tx1"/>
                </a:solidFill>
                <a:effectLst>
                  <a:outerShdw blurRad="50800" dist="50800" dir="2700000" algn="tl">
                    <a:srgbClr val="000000"/>
                  </a:outerShdw>
                </a:effectLst>
              </a:rPr>
            </a:br>
            <a:r>
              <a:rPr lang="en-US" sz="3200" dirty="0">
                <a:solidFill>
                  <a:schemeClr val="tx1"/>
                </a:solidFill>
                <a:effectLst>
                  <a:outerShdw blurRad="50800" dist="50800" dir="2700000" algn="tl">
                    <a:srgbClr val="000000"/>
                  </a:outerShdw>
                </a:effectLst>
              </a:rPr>
              <a:t> </a:t>
            </a:r>
            <a:r>
              <a:rPr lang="en-US" sz="3200" dirty="0">
                <a:solidFill>
                  <a:srgbClr val="FFFFCC"/>
                </a:solidFill>
                <a:effectLst>
                  <a:outerShdw blurRad="50800" dist="50800" dir="2700000" algn="tl">
                    <a:srgbClr val="000000"/>
                  </a:outerShdw>
                </a:effectLst>
              </a:rPr>
              <a:t>Issued:  December 11, 2025</a:t>
            </a:r>
          </a:p>
        </p:txBody>
      </p:sp>
    </p:spTree>
    <p:extLst>
      <p:ext uri="{BB962C8B-B14F-4D97-AF65-F5344CB8AC3E}">
        <p14:creationId xmlns:p14="http://schemas.microsoft.com/office/powerpoint/2010/main" val="399861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0"/>
            <a:ext cx="4362450" cy="39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October 2025</a:t>
            </a:r>
            <a:br>
              <a:rPr lang="en-US" dirty="0">
                <a:solidFill>
                  <a:srgbClr val="E5E5FF"/>
                </a:solidFill>
              </a:rPr>
            </a:br>
            <a:r>
              <a:rPr lang="en-US" sz="3200" dirty="0">
                <a:solidFill>
                  <a:srgbClr val="FFFF00"/>
                </a:solidFill>
              </a:rPr>
              <a:t>(Forecast Issued September 18, 2025)/</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943600"/>
            <a:ext cx="8991600" cy="60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Analogs (left) ranged from anomalous troughing in 1981 to ridging in 2017, with the blend favoring troughing.  2025 (right) had anomalous troughing.  </a:t>
            </a:r>
            <a:r>
              <a:rPr lang="en-US" sz="2000" b="1" i="1" u="sng" kern="0" dirty="0">
                <a:solidFill>
                  <a:srgbClr val="FFA3E7"/>
                </a:solidFill>
                <a:effectLst>
                  <a:outerShdw blurRad="38100" dist="38100" dir="2700000" algn="tl">
                    <a:srgbClr val="000000"/>
                  </a:outerShdw>
                </a:effectLst>
                <a:latin typeface="Garamond"/>
              </a:rPr>
              <a:t>A “forecast hit.”</a:t>
            </a: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0"/>
            <a:ext cx="4362450" cy="396237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2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9460"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sp>
        <p:nvSpPr>
          <p:cNvPr id="632838"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pic>
        <p:nvPicPr>
          <p:cNvPr id="19462" name="Picture 10"/>
          <p:cNvPicPr preferRelativeResize="0">
            <a:picLocks noGrp="1" noChangeArrowheads="1"/>
          </p:cNvPicPr>
          <p:nvPr>
            <p:ph sz="half" idx="2"/>
          </p:nvPr>
        </p:nvPicPr>
        <p:blipFill>
          <a:blip r:embed="rId3" cstate="screen">
            <a:extLst>
              <a:ext uri="{28A0092B-C50C-407E-A947-70E740481C1C}">
                <a14:useLocalDpi xmlns:a14="http://schemas.microsoft.com/office/drawing/2010/main"/>
              </a:ext>
            </a:extLst>
          </a:blip>
          <a:srcRect/>
          <a:stretch/>
        </p:blipFill>
        <p:spPr>
          <a:xfrm>
            <a:off x="4648200" y="2286018"/>
            <a:ext cx="4343400" cy="3797050"/>
          </a:xfrm>
          <a:noFill/>
          <a:extLst>
            <a:ext uri="{909E8E84-426E-40DD-AFC4-6F175D3DCCD1}">
              <a14:hiddenFill xmlns:a14="http://schemas.microsoft.com/office/drawing/2010/main">
                <a:solidFill>
                  <a:srgbClr val="FFFFFF"/>
                </a:solidFill>
              </a14:hiddenFill>
            </a:ext>
          </a:extLst>
        </p:spPr>
      </p:pic>
      <p:pic>
        <p:nvPicPr>
          <p:cNvPr id="19463"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18"/>
            <a:ext cx="4340225" cy="3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2025</a:t>
            </a:r>
            <a:br>
              <a:rPr lang="en-US" dirty="0"/>
            </a:br>
            <a:r>
              <a:rPr lang="en-US" sz="3200" dirty="0">
                <a:solidFill>
                  <a:srgbClr val="FFFF00"/>
                </a:solidFill>
              </a:rPr>
              <a:t>(Forecast Issued September 18,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14860020"/>
      </p:ext>
    </p:extLst>
  </p:cSld>
  <p:clrMapOvr>
    <a:masterClrMapping/>
  </p:clrMapOvr>
  <p:transition spd="med">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2025</a:t>
            </a:r>
            <a:br>
              <a:rPr lang="en-US" dirty="0"/>
            </a:br>
            <a:r>
              <a:rPr lang="en-US" sz="3200" dirty="0">
                <a:solidFill>
                  <a:srgbClr val="FFFF00"/>
                </a:solidFill>
              </a:rPr>
              <a:t>(Forecast Issued September 18,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89009190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905000"/>
            <a:ext cx="8763000" cy="37338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Despite differing upper-air patterns, the analogs had average or slightly below average temperatures.  </a:t>
            </a:r>
            <a:r>
              <a:rPr lang="en-US" sz="2400" b="1" dirty="0">
                <a:solidFill>
                  <a:srgbClr val="FFFFFF"/>
                </a:solidFill>
                <a:effectLst>
                  <a:outerShdw blurRad="38100" dist="38100" dir="2700000" algn="tl">
                    <a:srgbClr val="000000"/>
                  </a:outerShdw>
                </a:effectLst>
                <a:latin typeface="Garamond" pitchFamily="18" charset="0"/>
              </a:rPr>
              <a:t>(October 2025 brought a marked shift from well-above-average temperatures to below-average temperatures.)</a:t>
            </a:r>
            <a:r>
              <a:rPr lang="en-US" sz="2400" b="1" i="1" dirty="0">
                <a:solidFill>
                  <a:srgbClr val="FFA3E7"/>
                </a:solidFill>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“forecast hit.”</a:t>
            </a:r>
          </a:p>
          <a:p>
            <a:pPr marL="34290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Above-average precipitation with some snow on the mountain passes by month’s end.  </a:t>
            </a:r>
            <a:r>
              <a:rPr lang="en-US" sz="2400" b="1" dirty="0">
                <a:solidFill>
                  <a:srgbClr val="FFFFFF"/>
                </a:solidFill>
                <a:effectLst>
                  <a:outerShdw blurRad="38100" dist="38100" dir="2700000" algn="tl">
                    <a:srgbClr val="000000"/>
                  </a:outerShdw>
                </a:effectLst>
                <a:latin typeface="Garamond" pitchFamily="18" charset="0"/>
              </a:rPr>
              <a:t>(October 2025 had near-average or above-average precipitation.  The mountain passes saw brief snow.)  </a:t>
            </a:r>
            <a:r>
              <a:rPr lang="en-US" sz="2400" b="1" i="1" u="sng" dirty="0">
                <a:solidFill>
                  <a:srgbClr val="FFA3E7"/>
                </a:solidFill>
                <a:effectLst>
                  <a:outerShdw blurRad="38100" dist="38100" dir="2700000" algn="tl">
                    <a:srgbClr val="000000"/>
                  </a:outerShdw>
                </a:effectLst>
                <a:latin typeface="Garamond" pitchFamily="18" charset="0"/>
              </a:rPr>
              <a:t>Mostly a “forecast hit.” </a:t>
            </a: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2025</a:t>
            </a:r>
            <a:br>
              <a:rPr lang="en-US" dirty="0"/>
            </a:br>
            <a:r>
              <a:rPr lang="en-US" sz="3200" dirty="0">
                <a:solidFill>
                  <a:srgbClr val="FFFF00"/>
                </a:solidFill>
              </a:rPr>
              <a:t>(Forecast Issued September 18,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563991500"/>
      </p:ext>
    </p:extLst>
  </p:cSld>
  <p:clrMapOvr>
    <a:masterClrMapping/>
  </p:clrMapOvr>
  <p:transition spd="med">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FFF8-4816-4E2C-7FE5-896612B237DE}"/>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E1AD5661-378A-58F2-D163-5017609B626D}"/>
              </a:ext>
            </a:extLst>
          </p:cNvPr>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92F36044-698B-7E94-6A88-07811D719807}"/>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November 2025</a:t>
            </a:r>
            <a:br>
              <a:rPr lang="en-US" dirty="0">
                <a:solidFill>
                  <a:srgbClr val="E5E5FF"/>
                </a:solidFill>
              </a:rPr>
            </a:br>
            <a:r>
              <a:rPr lang="en-US" sz="3200" dirty="0">
                <a:solidFill>
                  <a:srgbClr val="FFFF00"/>
                </a:solidFill>
              </a:rPr>
              <a:t>(Forecast Issued October 16,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C3050EA3-AAF8-DEDD-50A0-E138D80E72F3}"/>
              </a:ext>
            </a:extLst>
          </p:cNvPr>
          <p:cNvSpPr txBox="1">
            <a:spLocks noChangeArrowheads="1"/>
          </p:cNvSpPr>
          <p:nvPr/>
        </p:nvSpPr>
        <p:spPr bwMode="auto">
          <a:xfrm>
            <a:off x="38387" y="1290935"/>
            <a:ext cx="433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E3D10578-4DFD-1B2D-B6AF-DD17BDE54E17}"/>
              </a:ext>
            </a:extLst>
          </p:cNvPr>
          <p:cNvSpPr txBox="1">
            <a:spLocks noChangeArrowheads="1"/>
          </p:cNvSpPr>
          <p:nvPr/>
        </p:nvSpPr>
        <p:spPr bwMode="auto">
          <a:xfrm>
            <a:off x="4724400" y="1290935"/>
            <a:ext cx="398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11B25FD2-9AD6-51A8-40DE-29D4224686D0}"/>
              </a:ext>
            </a:extLst>
          </p:cNvPr>
          <p:cNvSpPr txBox="1">
            <a:spLocks noChangeArrowheads="1"/>
          </p:cNvSpPr>
          <p:nvPr/>
        </p:nvSpPr>
        <p:spPr bwMode="auto">
          <a:xfrm>
            <a:off x="76200" y="5988170"/>
            <a:ext cx="8991600" cy="717430"/>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The forecast (left) and the observed pattern (right) both showed mean ridging over the Rockies with prevailing SW flow aloft over Oregon.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6C2266BA-3822-D557-C178-D72CADAA6972}"/>
              </a:ext>
            </a:extLst>
          </p:cNvPr>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185828"/>
      </p:ext>
    </p:extLst>
  </p:cSld>
  <p:clrMapOvr>
    <a:masterClrMapping/>
  </p:clrMapOvr>
  <p:transition spd="slow">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7436-0C54-62A9-4BD2-744070E883F9}"/>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CC7C9A07-3B47-4D89-1301-74A14A7F0ADB}"/>
              </a:ext>
            </a:extLst>
          </p:cNvPr>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6"/>
            <a:ext cx="4362450" cy="395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94E03A66-C112-09DF-760B-96C2CD20A8A7}"/>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November 2025</a:t>
            </a:r>
            <a:br>
              <a:rPr lang="en-US" dirty="0">
                <a:solidFill>
                  <a:srgbClr val="E5E5FF"/>
                </a:solidFill>
              </a:rPr>
            </a:br>
            <a:r>
              <a:rPr lang="en-US" sz="3200" dirty="0">
                <a:solidFill>
                  <a:srgbClr val="FFFF00"/>
                </a:solidFill>
              </a:rPr>
              <a:t>(Forecast Issued October 16,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3F86CFC8-B156-80B1-17BB-58FB4BBC3748}"/>
              </a:ext>
            </a:extLst>
          </p:cNvPr>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a:extLst>
              <a:ext uri="{FF2B5EF4-FFF2-40B4-BE49-F238E27FC236}">
                <a16:creationId xmlns:a16="http://schemas.microsoft.com/office/drawing/2014/main" id="{E86A1BF1-9EF4-52CE-FA6A-D7FE20EAC5EF}"/>
              </a:ext>
            </a:extLst>
          </p:cNvPr>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a:extLst>
              <a:ext uri="{FF2B5EF4-FFF2-40B4-BE49-F238E27FC236}">
                <a16:creationId xmlns:a16="http://schemas.microsoft.com/office/drawing/2014/main" id="{8297BDA0-CC67-D13D-67FD-38FF636F8D74}"/>
              </a:ext>
            </a:extLst>
          </p:cNvPr>
          <p:cNvSpPr txBox="1">
            <a:spLocks noChangeArrowheads="1"/>
          </p:cNvSpPr>
          <p:nvPr/>
        </p:nvSpPr>
        <p:spPr bwMode="auto">
          <a:xfrm>
            <a:off x="-1" y="5867400"/>
            <a:ext cx="9143999" cy="990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The analog composite (left) had stronger anomalous troughing offshore than was observed (right), but both had anomalous ridging over the Rockies.  </a:t>
            </a:r>
            <a:r>
              <a:rPr lang="en-US" sz="2000" b="1" i="1" kern="0" dirty="0">
                <a:solidFill>
                  <a:srgbClr val="FFA3E7"/>
                </a:solidFill>
                <a:effectLst>
                  <a:outerShdw blurRad="38100" dist="38100" dir="2700000" algn="tl">
                    <a:srgbClr val="000000"/>
                  </a:outerShdw>
                </a:effectLst>
                <a:latin typeface="Garamond"/>
              </a:rPr>
              <a:t>A “partial forecast hit.”</a:t>
            </a:r>
            <a:endParaRPr lang="en-US" sz="2000" b="1" i="1" kern="0" dirty="0">
              <a:solidFill>
                <a:srgbClr val="FFA3E7"/>
              </a:solidFill>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3F9553F9-AB28-6F4D-707E-9C02355CD2DB}"/>
              </a:ext>
            </a:extLst>
          </p:cNvPr>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6"/>
            <a:ext cx="4362450" cy="395922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6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14EE-BCC3-E46E-D0B8-98615BBD8245}"/>
            </a:ext>
          </a:extLst>
        </p:cNvPr>
        <p:cNvGrpSpPr/>
        <p:nvPr/>
      </p:nvGrpSpPr>
      <p:grpSpPr>
        <a:xfrm>
          <a:off x="0" y="0"/>
          <a:ext cx="0" cy="0"/>
          <a:chOff x="0" y="0"/>
          <a:chExt cx="0" cy="0"/>
        </a:xfrm>
      </p:grpSpPr>
      <p:sp>
        <p:nvSpPr>
          <p:cNvPr id="629762" name="Rectangle 2">
            <a:extLst>
              <a:ext uri="{FF2B5EF4-FFF2-40B4-BE49-F238E27FC236}">
                <a16:creationId xmlns:a16="http://schemas.microsoft.com/office/drawing/2014/main" id="{33890A91-44EC-609A-D558-8BC1A98C140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November 2025</a:t>
            </a:r>
            <a:br>
              <a:rPr lang="en-US" dirty="0"/>
            </a:br>
            <a:r>
              <a:rPr lang="en-US" sz="3200" dirty="0">
                <a:solidFill>
                  <a:srgbClr val="FFFF00"/>
                </a:solidFill>
              </a:rPr>
              <a:t>(Forecast Issued October 16, 2025)/</a:t>
            </a:r>
            <a:r>
              <a:rPr lang="en-US" sz="3200" dirty="0">
                <a:solidFill>
                  <a:schemeClr val="tx1"/>
                </a:solidFill>
              </a:rPr>
              <a:t>(Actual)</a:t>
            </a:r>
            <a:endParaRPr lang="en-US" dirty="0">
              <a:solidFill>
                <a:schemeClr val="tx1"/>
              </a:solidFill>
            </a:endParaRPr>
          </a:p>
        </p:txBody>
      </p:sp>
      <p:sp>
        <p:nvSpPr>
          <p:cNvPr id="9219" name="Text Box 3">
            <a:extLst>
              <a:ext uri="{FF2B5EF4-FFF2-40B4-BE49-F238E27FC236}">
                <a16:creationId xmlns:a16="http://schemas.microsoft.com/office/drawing/2014/main" id="{20BBFA5F-0126-668D-26DF-78AEDCDABB1E}"/>
              </a:ext>
            </a:extLst>
          </p:cNvPr>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9220" name="Text Box 4">
            <a:extLst>
              <a:ext uri="{FF2B5EF4-FFF2-40B4-BE49-F238E27FC236}">
                <a16:creationId xmlns:a16="http://schemas.microsoft.com/office/drawing/2014/main" id="{1D549078-D3F1-8569-C138-1A80F9E9D50F}"/>
              </a:ext>
            </a:extLst>
          </p:cNvPr>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9221" name="Text Box 5">
            <a:extLst>
              <a:ext uri="{FF2B5EF4-FFF2-40B4-BE49-F238E27FC236}">
                <a16:creationId xmlns:a16="http://schemas.microsoft.com/office/drawing/2014/main" id="{6AB679B8-DB42-B13B-339C-66DF4C11FA56}"/>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9223" name="Picture 9">
            <a:extLst>
              <a:ext uri="{FF2B5EF4-FFF2-40B4-BE49-F238E27FC236}">
                <a16:creationId xmlns:a16="http://schemas.microsoft.com/office/drawing/2014/main" id="{01D5A55C-9F66-3F0C-96B9-84E224B8FFD3}"/>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10"/>
            <a:ext cx="4340225" cy="3797057"/>
          </a:xfrm>
          <a:noFill/>
          <a:extLst>
            <a:ext uri="{909E8E84-426E-40DD-AFC4-6F175D3DCCD1}">
              <a14:hiddenFill xmlns:a14="http://schemas.microsoft.com/office/drawing/2010/main">
                <a:solidFill>
                  <a:srgbClr val="FFFFFF"/>
                </a:solidFill>
              </a14:hiddenFill>
            </a:ext>
          </a:extLst>
        </p:spPr>
      </p:pic>
      <p:pic>
        <p:nvPicPr>
          <p:cNvPr id="9224" name="Picture 10">
            <a:extLst>
              <a:ext uri="{FF2B5EF4-FFF2-40B4-BE49-F238E27FC236}">
                <a16:creationId xmlns:a16="http://schemas.microsoft.com/office/drawing/2014/main" id="{5727DF22-E55F-AE8C-9743-9671C510A691}"/>
              </a:ext>
            </a:extLst>
          </p:cNvPr>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6010"/>
            <a:ext cx="4343400" cy="3797058"/>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94ACC96C-C759-A045-C133-C36DFA13FA8F}"/>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Tree>
    <p:extLst>
      <p:ext uri="{BB962C8B-B14F-4D97-AF65-F5344CB8AC3E}">
        <p14:creationId xmlns:p14="http://schemas.microsoft.com/office/powerpoint/2010/main" val="2205229868"/>
      </p:ext>
    </p:extLst>
  </p:cSld>
  <p:clrMapOvr>
    <a:masterClrMapping/>
  </p:clrMapOvr>
  <p:transition spd="med">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3246-D7AB-3D6C-51A1-5344CA3A1268}"/>
            </a:ext>
          </a:extLst>
        </p:cNvPr>
        <p:cNvGrpSpPr/>
        <p:nvPr/>
      </p:nvGrpSpPr>
      <p:grpSpPr>
        <a:xfrm>
          <a:off x="0" y="0"/>
          <a:ext cx="0" cy="0"/>
          <a:chOff x="0" y="0"/>
          <a:chExt cx="0" cy="0"/>
        </a:xfrm>
      </p:grpSpPr>
      <p:sp>
        <p:nvSpPr>
          <p:cNvPr id="11267" name="Text Box 3">
            <a:extLst>
              <a:ext uri="{FF2B5EF4-FFF2-40B4-BE49-F238E27FC236}">
                <a16:creationId xmlns:a16="http://schemas.microsoft.com/office/drawing/2014/main" id="{DBA54019-B31D-FF82-10CD-EB9AA8D391CB}"/>
              </a:ext>
            </a:extLst>
          </p:cNvPr>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1268" name="Text Box 4">
            <a:extLst>
              <a:ext uri="{FF2B5EF4-FFF2-40B4-BE49-F238E27FC236}">
                <a16:creationId xmlns:a16="http://schemas.microsoft.com/office/drawing/2014/main" id="{1DE61BE6-B393-2784-69FB-9943CCB4F55E}"/>
              </a:ext>
            </a:extLst>
          </p:cNvPr>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1269" name="Text Box 5">
            <a:extLst>
              <a:ext uri="{FF2B5EF4-FFF2-40B4-BE49-F238E27FC236}">
                <a16:creationId xmlns:a16="http://schemas.microsoft.com/office/drawing/2014/main" id="{9CCB9956-BA2A-8359-6949-6262B48BA29F}"/>
              </a:ext>
            </a:extLst>
          </p:cNvPr>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1271" name="Picture 9">
            <a:extLst>
              <a:ext uri="{FF2B5EF4-FFF2-40B4-BE49-F238E27FC236}">
                <a16:creationId xmlns:a16="http://schemas.microsoft.com/office/drawing/2014/main" id="{B7609FE0-4153-6167-E99C-865B613EF1F4}"/>
              </a:ext>
            </a:extLst>
          </p:cNvPr>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1272" name="Picture 10">
            <a:extLst>
              <a:ext uri="{FF2B5EF4-FFF2-40B4-BE49-F238E27FC236}">
                <a16:creationId xmlns:a16="http://schemas.microsoft.com/office/drawing/2014/main" id="{133BC97C-715E-C5AA-3D4E-AADC3C21DC3A}"/>
              </a:ext>
            </a:extLst>
          </p:cNvPr>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a:extLst>
              <a:ext uri="{FF2B5EF4-FFF2-40B4-BE49-F238E27FC236}">
                <a16:creationId xmlns:a16="http://schemas.microsoft.com/office/drawing/2014/main" id="{C2F914C5-569D-7F7A-B179-4DEC96853356}"/>
              </a:ext>
            </a:extLst>
          </p:cNvPr>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a:extLst>
              <a:ext uri="{FF2B5EF4-FFF2-40B4-BE49-F238E27FC236}">
                <a16:creationId xmlns:a16="http://schemas.microsoft.com/office/drawing/2014/main" id="{8A6FD3BC-176D-1BF4-36FB-6B27CE9A102A}"/>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November 2025</a:t>
            </a:r>
            <a:br>
              <a:rPr lang="en-US" dirty="0"/>
            </a:br>
            <a:r>
              <a:rPr lang="en-US" sz="3200" dirty="0">
                <a:solidFill>
                  <a:srgbClr val="FFFF00"/>
                </a:solidFill>
              </a:rPr>
              <a:t>(Forecast Issued October 16,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65772958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8675-5857-4B38-7D30-062667004FDF}"/>
            </a:ext>
          </a:extLst>
        </p:cNvPr>
        <p:cNvGrpSpPr/>
        <p:nvPr/>
      </p:nvGrpSpPr>
      <p:grpSpPr>
        <a:xfrm>
          <a:off x="0" y="0"/>
          <a:ext cx="0" cy="0"/>
          <a:chOff x="0" y="0"/>
          <a:chExt cx="0" cy="0"/>
        </a:xfrm>
      </p:grpSpPr>
      <p:sp>
        <p:nvSpPr>
          <p:cNvPr id="630787" name="Rectangle 3">
            <a:extLst>
              <a:ext uri="{FF2B5EF4-FFF2-40B4-BE49-F238E27FC236}">
                <a16:creationId xmlns:a16="http://schemas.microsoft.com/office/drawing/2014/main" id="{757DB938-BE16-0BA5-BDF9-CFEEDB516FAB}"/>
              </a:ext>
            </a:extLst>
          </p:cNvPr>
          <p:cNvSpPr>
            <a:spLocks noChangeArrowheads="1"/>
          </p:cNvSpPr>
          <p:nvPr/>
        </p:nvSpPr>
        <p:spPr bwMode="auto">
          <a:xfrm>
            <a:off x="152400" y="1524000"/>
            <a:ext cx="8763000" cy="53340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Analogs </a:t>
            </a:r>
            <a:r>
              <a:rPr lang="en-US" sz="2800" dirty="0">
                <a:solidFill>
                  <a:srgbClr val="FFFF00"/>
                </a:solidFill>
                <a:effectLst>
                  <a:outerShdw blurRad="38100" dist="38100" dir="2700000" algn="tl">
                    <a:srgbClr val="000000"/>
                  </a:outerShdw>
                </a:effectLst>
                <a:latin typeface="Garamond" pitchFamily="18" charset="0"/>
              </a:rPr>
              <a:t>exhibited above-average temperatures.  1981 had a significant windstorm (south winds) across the western zones.</a:t>
            </a: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 </a:t>
            </a:r>
            <a:r>
              <a:rPr lang="en-US" sz="2800" dirty="0">
                <a:solidFill>
                  <a:srgbClr val="FFFF00"/>
                </a:solidFill>
                <a:effectLst>
                  <a:outerShdw blurRad="38100" dist="38100" dir="2700000" algn="tl">
                    <a:srgbClr val="000000"/>
                  </a:outerShdw>
                </a:effectLst>
                <a:latin typeface="Garamond" pitchFamily="18" charset="0"/>
              </a:rPr>
              <a:t> </a:t>
            </a:r>
            <a:r>
              <a:rPr lang="en-US" sz="2400" b="1" dirty="0">
                <a:effectLst>
                  <a:outerShdw blurRad="38100" dist="38100" dir="2700000" algn="tl">
                    <a:srgbClr val="000000"/>
                  </a:outerShdw>
                </a:effectLst>
                <a:latin typeface="Garamond" pitchFamily="18" charset="0"/>
              </a:rPr>
              <a:t>(Temperatures were well-above average statewide.  There were stormy periods, especially along the coast and across the SW interior.  Strong SSE winds, gusting to 82 mph, were observed in the Siskiyou Mountains SW of Ashland on the 13</a:t>
            </a:r>
            <a:r>
              <a:rPr lang="en-US" sz="2400" b="1" baseline="30000" dirty="0">
                <a:effectLst>
                  <a:outerShdw blurRad="38100" dist="38100" dir="2700000" algn="tl">
                    <a:srgbClr val="000000"/>
                  </a:outerShdw>
                </a:effectLst>
                <a:latin typeface="Garamond" pitchFamily="18" charset="0"/>
              </a:rPr>
              <a:t>th</a:t>
            </a:r>
            <a:r>
              <a:rPr lang="en-US" sz="2400" b="1" dirty="0">
                <a:effectLst>
                  <a:outerShdw blurRad="38100" dist="38100" dir="2700000" algn="tl">
                    <a:srgbClr val="000000"/>
                  </a:outerShdw>
                </a:effectLst>
                <a:latin typeface="Garamond" pitchFamily="18" charset="0"/>
              </a:rPr>
              <a:t>.)  </a:t>
            </a:r>
            <a:r>
              <a:rPr lang="en-US" sz="2400" b="1" i="1" u="sng" dirty="0">
                <a:solidFill>
                  <a:srgbClr val="FFA3E7"/>
                </a:solidFill>
                <a:effectLst>
                  <a:outerShdw blurRad="38100" dist="38100" dir="2700000" algn="tl">
                    <a:srgbClr val="000000"/>
                  </a:outerShdw>
                </a:effectLst>
                <a:latin typeface="Garamond" pitchFamily="18" charset="0"/>
              </a:rPr>
              <a:t>A “forecast hit.”  </a:t>
            </a:r>
            <a:r>
              <a:rPr lang="en-US" sz="2400" b="1" dirty="0">
                <a:solidFill>
                  <a:srgbClr val="FFFFFF"/>
                </a:solidFill>
                <a:effectLst>
                  <a:outerShdw blurRad="38100" dist="38100" dir="2700000" algn="tl">
                    <a:srgbClr val="000000"/>
                  </a:outerShdw>
                </a:effectLst>
                <a:latin typeface="Garamond" pitchFamily="18" charset="0"/>
              </a:rPr>
              <a:t> </a:t>
            </a:r>
          </a:p>
          <a:p>
            <a:pPr marL="342900" lvl="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Lower confidence in the precipitation forecast, with 1967 being quite dry and the other analogs years having near or above-average rainfall.  </a:t>
            </a:r>
            <a:r>
              <a:rPr lang="en-US" sz="2400" b="1" dirty="0">
                <a:effectLst>
                  <a:outerShdw blurRad="38100" dist="38100" dir="2700000" algn="tl">
                    <a:srgbClr val="000000"/>
                  </a:outerShdw>
                </a:effectLst>
                <a:latin typeface="Garamond" pitchFamily="18" charset="0"/>
              </a:rPr>
              <a:t>(Rainfall was below average and less than predicted statewide...closest match was 1967.)  </a:t>
            </a:r>
            <a:r>
              <a:rPr lang="en-US" sz="2400" b="1" i="1" u="sng" dirty="0">
                <a:solidFill>
                  <a:srgbClr val="FFA3E7"/>
                </a:solidFill>
                <a:effectLst>
                  <a:outerShdw blurRad="38100" dist="38100" dir="2700000" algn="tl">
                    <a:srgbClr val="000000"/>
                  </a:outerShdw>
                </a:effectLst>
                <a:latin typeface="Garamond" pitchFamily="18" charset="0"/>
              </a:rPr>
              <a:t>A “partial forecast hit.” </a:t>
            </a:r>
          </a:p>
        </p:txBody>
      </p:sp>
      <p:sp>
        <p:nvSpPr>
          <p:cNvPr id="5" name="Rectangle 2">
            <a:extLst>
              <a:ext uri="{FF2B5EF4-FFF2-40B4-BE49-F238E27FC236}">
                <a16:creationId xmlns:a16="http://schemas.microsoft.com/office/drawing/2014/main" id="{6137CB4B-D324-AB78-9377-787B5BDD0F68}"/>
              </a:ext>
            </a:extLst>
          </p:cNvPr>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November 2025</a:t>
            </a:r>
            <a:br>
              <a:rPr lang="en-US" dirty="0"/>
            </a:br>
            <a:r>
              <a:rPr lang="en-US" sz="3200" dirty="0">
                <a:solidFill>
                  <a:srgbClr val="FFFF00"/>
                </a:solidFill>
              </a:rPr>
              <a:t>(Forecast Issued October 16,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262765730"/>
      </p:ext>
    </p:extLst>
  </p:cSld>
  <p:clrMapOvr>
    <a:masterClrMapping/>
  </p:clrMapOvr>
  <p:transition spd="med">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FFC9-8042-9EA4-E3C8-2B81C60B10D9}"/>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DD289081-8951-6916-9B1A-9728CC7C273E}"/>
              </a:ext>
            </a:extLst>
          </p:cNvPr>
          <p:cNvPicPr>
            <a:picLocks/>
          </p:cNvPicPr>
          <p:nvPr/>
        </p:nvPicPr>
        <p:blipFill>
          <a:blip r:embed="rId2">
            <a:extLst>
              <a:ext uri="{28A0092B-C50C-407E-A947-70E740481C1C}">
                <a14:useLocalDpi xmlns:a14="http://schemas.microsoft.com/office/drawing/2010/main"/>
              </a:ext>
            </a:extLst>
          </a:blip>
          <a:srcRect/>
          <a:stretch/>
        </p:blipFill>
        <p:spPr bwMode="auto">
          <a:xfrm>
            <a:off x="128588" y="1831965"/>
            <a:ext cx="4362450" cy="39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80CAF42C-0B2D-1F36-30F1-6476A89B35F3}"/>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September – November 2025</a:t>
            </a:r>
            <a:br>
              <a:rPr lang="en-US" dirty="0">
                <a:solidFill>
                  <a:srgbClr val="E5E5FF"/>
                </a:solidFill>
              </a:rPr>
            </a:br>
            <a:r>
              <a:rPr lang="en-US" sz="3200" dirty="0">
                <a:solidFill>
                  <a:srgbClr val="FFFF00"/>
                </a:solidFill>
              </a:rPr>
              <a:t>(Forecast Issued August 21,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3D947809-7A18-D1FA-D44F-6E89A9BD4D76}"/>
              </a:ext>
            </a:extLst>
          </p:cNvPr>
          <p:cNvSpPr txBox="1">
            <a:spLocks noChangeArrowheads="1"/>
          </p:cNvSpPr>
          <p:nvPr/>
        </p:nvSpPr>
        <p:spPr bwMode="auto">
          <a:xfrm>
            <a:off x="152400" y="1290935"/>
            <a:ext cx="4184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69F9F7AB-AB20-097E-CF8A-B6E3A7CCA095}"/>
              </a:ext>
            </a:extLst>
          </p:cNvPr>
          <p:cNvSpPr txBox="1">
            <a:spLocks noChangeArrowheads="1"/>
          </p:cNvSpPr>
          <p:nvPr/>
        </p:nvSpPr>
        <p:spPr bwMode="auto">
          <a:xfrm>
            <a:off x="4923487" y="1290935"/>
            <a:ext cx="3839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4EC4E2B6-E8C7-8F10-98C8-91053945422F}"/>
              </a:ext>
            </a:extLst>
          </p:cNvPr>
          <p:cNvSpPr txBox="1">
            <a:spLocks noChangeArrowheads="1"/>
          </p:cNvSpPr>
          <p:nvPr/>
        </p:nvSpPr>
        <p:spPr bwMode="auto">
          <a:xfrm>
            <a:off x="76200" y="5943600"/>
            <a:ext cx="8991600" cy="7620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A composite of the </a:t>
            </a:r>
            <a:r>
              <a:rPr lang="en-US" sz="2000" kern="0" dirty="0">
                <a:solidFill>
                  <a:srgbClr val="FFFFFF"/>
                </a:solidFill>
                <a:effectLst>
                  <a:outerShdw blurRad="38100" dist="38100" dir="2700000" algn="tl">
                    <a:srgbClr val="000000"/>
                  </a:outerShdw>
                </a:effectLst>
                <a:latin typeface="Garamond"/>
              </a:rPr>
              <a:t>analogs (left) and the actual 2025 upper-air pattern (right) both showed mean ridging centered over the Rockies. </a:t>
            </a: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 </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A </a:t>
            </a:r>
            <a:r>
              <a:rPr lang="en-US" sz="2000" b="1" i="1" kern="0" dirty="0">
                <a:solidFill>
                  <a:srgbClr val="FFA3E7"/>
                </a:solidFill>
                <a:effectLst>
                  <a:outerShdw blurRad="38100" dist="38100" dir="2700000" algn="tl">
                    <a:srgbClr val="000000"/>
                  </a:outerShdw>
                </a:effectLst>
                <a:latin typeface="Garamond"/>
              </a:rPr>
              <a:t>“</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forecast hit.”</a:t>
            </a:r>
            <a:endParaRPr lang="en-US" sz="2000" b="1" i="1" kern="0" dirty="0">
              <a:solidFill>
                <a:srgbClr val="FFA3E7"/>
              </a:solidFill>
              <a:effectLst>
                <a:outerShdw blurRad="38100" dist="38100" dir="2700000" algn="tl">
                  <a:srgbClr val="000000"/>
                </a:outerShdw>
              </a:effectLst>
              <a:latin typeface="Garamond"/>
            </a:endParaRPr>
          </a:p>
        </p:txBody>
      </p:sp>
      <p:pic>
        <p:nvPicPr>
          <p:cNvPr id="31751" name="Picture 9">
            <a:extLst>
              <a:ext uri="{FF2B5EF4-FFF2-40B4-BE49-F238E27FC236}">
                <a16:creationId xmlns:a16="http://schemas.microsoft.com/office/drawing/2014/main" id="{7FFA9D95-7887-A99F-7555-AA2EBD9C4BE0}"/>
              </a:ext>
            </a:extLst>
          </p:cNvPr>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31965"/>
            <a:ext cx="4362450" cy="39560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89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1143000"/>
          </a:xfrm>
        </p:spPr>
        <p:txBody>
          <a:bodyPr/>
          <a:lstStyle/>
          <a:p>
            <a:pPr eaLnBrk="1" hangingPunct="1">
              <a:defRPr/>
            </a:pPr>
            <a:r>
              <a:rPr lang="en-US" sz="4800" dirty="0">
                <a:solidFill>
                  <a:schemeClr val="tx1"/>
                </a:solidFill>
              </a:rPr>
              <a:t>Format and Purpose:</a:t>
            </a:r>
          </a:p>
        </p:txBody>
      </p:sp>
      <p:sp>
        <p:nvSpPr>
          <p:cNvPr id="428035" name="Text Box 3"/>
          <p:cNvSpPr txBox="1">
            <a:spLocks noGrp="1" noChangeArrowheads="1"/>
          </p:cNvSpPr>
          <p:nvPr>
            <p:ph type="body" idx="1"/>
          </p:nvPr>
        </p:nvSpPr>
        <p:spPr>
          <a:xfrm>
            <a:off x="152400" y="1143000"/>
            <a:ext cx="8763000" cy="5638800"/>
          </a:xfrm>
        </p:spPr>
        <p:txBody>
          <a:bodyPr/>
          <a:lstStyle/>
          <a:p>
            <a:pPr marL="0" indent="0" eaLnBrk="1" hangingPunct="1">
              <a:defRPr/>
            </a:pPr>
            <a:r>
              <a:rPr lang="en-US" dirty="0"/>
              <a:t>  A side-by-side comparison of the </a:t>
            </a:r>
            <a:r>
              <a:rPr lang="en-US" dirty="0">
                <a:solidFill>
                  <a:srgbClr val="FFFF00"/>
                </a:solidFill>
              </a:rPr>
              <a:t>“Seasonal Climate Forecast”</a:t>
            </a:r>
            <a:r>
              <a:rPr lang="en-US" dirty="0"/>
              <a:t> vs. what </a:t>
            </a:r>
            <a:r>
              <a:rPr lang="en-US" sz="2800" b="1" dirty="0"/>
              <a:t>(Actually Occurred) </a:t>
            </a:r>
            <a:r>
              <a:rPr lang="en-US" dirty="0"/>
              <a:t>is done for both the 1-month &amp; 3-month forecasts.</a:t>
            </a:r>
            <a:r>
              <a:rPr lang="en-US" dirty="0">
                <a:solidFill>
                  <a:srgbClr val="FFFF00"/>
                </a:solidFill>
              </a:rPr>
              <a:t>*</a:t>
            </a:r>
          </a:p>
          <a:p>
            <a:pPr marL="0" indent="0" eaLnBrk="1" hangingPunct="1">
              <a:defRPr/>
            </a:pPr>
            <a:r>
              <a:rPr lang="en-US" dirty="0">
                <a:solidFill>
                  <a:srgbClr val="FFA3E7"/>
                </a:solidFill>
              </a:rPr>
              <a:t>  The accuracy of each forecast is reviewed, and the need for analog-year updates is examined.</a:t>
            </a:r>
          </a:p>
          <a:p>
            <a:pPr marL="0" indent="0" eaLnBrk="1" hangingPunct="1">
              <a:defRPr/>
            </a:pPr>
            <a:r>
              <a:rPr lang="en-US" dirty="0">
                <a:solidFill>
                  <a:srgbClr val="FFA3E7"/>
                </a:solidFill>
              </a:rPr>
              <a:t>  </a:t>
            </a:r>
            <a:r>
              <a:rPr lang="en-US" dirty="0"/>
              <a:t>This is part of an ongoing assessment of the utility of this forecast method.**</a:t>
            </a:r>
          </a:p>
          <a:p>
            <a:pPr marL="0" indent="0" eaLnBrk="1" hangingPunct="1">
              <a:buNone/>
              <a:defRPr/>
            </a:pPr>
            <a:endParaRPr lang="en-US" sz="800" i="1" dirty="0">
              <a:solidFill>
                <a:srgbClr val="FFFF00"/>
              </a:solidFill>
            </a:endParaRPr>
          </a:p>
          <a:p>
            <a:pPr marL="0" indent="0" algn="ctr" eaLnBrk="1" hangingPunct="1">
              <a:buNone/>
              <a:defRPr/>
            </a:pPr>
            <a:r>
              <a:rPr lang="en-US" sz="2800" i="1" dirty="0">
                <a:solidFill>
                  <a:srgbClr val="FFFF00"/>
                </a:solidFill>
              </a:rPr>
              <a:t>   *Utilizes 1991-2020 long-term averages</a:t>
            </a:r>
          </a:p>
          <a:p>
            <a:pPr marL="0" indent="0" algn="ctr" eaLnBrk="1" hangingPunct="1">
              <a:buFont typeface="Wingdings" panose="05000000000000000000" pitchFamily="2" charset="2"/>
              <a:buNone/>
              <a:defRPr/>
            </a:pPr>
            <a:r>
              <a:rPr lang="en-US" sz="3600" dirty="0"/>
              <a:t>**</a:t>
            </a:r>
            <a:r>
              <a:rPr lang="en-US" sz="2800" dirty="0"/>
              <a:t>See “Forecasting Methods…” at:</a:t>
            </a:r>
          </a:p>
          <a:p>
            <a:pPr marL="0" indent="0" algn="ctr" eaLnBrk="1" hangingPunct="1">
              <a:buNone/>
              <a:defRPr/>
            </a:pPr>
            <a:r>
              <a:rPr lang="en-US" sz="2400" u="sng" dirty="0">
                <a:effectLst/>
                <a:hlinkClick r:id="rId2"/>
              </a:rPr>
              <a:t>https://www.oregon.gov/oda/natural-resources/pages/weather.aspx</a:t>
            </a:r>
            <a:endParaRPr lang="en-US" sz="2400" dirty="0"/>
          </a:p>
        </p:txBody>
      </p:sp>
    </p:spTree>
  </p:cSld>
  <p:clrMapOvr>
    <a:masterClrMapping/>
  </p:clrMapOvr>
  <p:transition spd="med">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31965"/>
            <a:ext cx="4362450" cy="39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September – November 2025</a:t>
            </a:r>
            <a:br>
              <a:rPr lang="en-US" dirty="0">
                <a:solidFill>
                  <a:srgbClr val="E5E5FF"/>
                </a:solidFill>
              </a:rPr>
            </a:br>
            <a:r>
              <a:rPr lang="en-US" sz="3200" dirty="0">
                <a:solidFill>
                  <a:srgbClr val="FFFF00"/>
                </a:solidFill>
              </a:rPr>
              <a:t>(Forecast Issued August 21, 2025)/</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816780"/>
            <a:ext cx="8991600" cy="104122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Analogs ranged from weak anomalous ridging (1967) to weak anomalous troughing (2006) over Oregon.  Their blend (left) had minimal anomalies, but 2025 had weak anomalous ridging extending over Oregon</a:t>
            </a:r>
            <a:r>
              <a:rPr lang="en-US" sz="2000" kern="0" dirty="0">
                <a:solidFill>
                  <a:srgbClr val="FFFFFF"/>
                </a:solidFill>
                <a:effectLst>
                  <a:outerShdw blurRad="38100" dist="38100" dir="2700000" algn="tl">
                    <a:srgbClr val="000000"/>
                  </a:outerShdw>
                </a:effectLst>
                <a:latin typeface="Garamond"/>
              </a:rPr>
              <a:t>.  </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A “partial forecast hit.”</a:t>
            </a:r>
            <a:endParaRPr lang="en-US" sz="2000" b="1" i="1" kern="0" dirty="0">
              <a:solidFill>
                <a:srgbClr val="FFA3E7"/>
              </a:solidFill>
              <a:effectLst>
                <a:outerShdw blurRad="38100" dist="38100" dir="2700000" algn="tl">
                  <a:srgbClr val="000000"/>
                </a:outerShdw>
              </a:effectLst>
              <a:latin typeface="Garamond"/>
            </a:endParaRP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31965"/>
            <a:ext cx="4362450" cy="39560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7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2458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2458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4583" name="Picture 9"/>
          <p:cNvPicPr preferRelativeResize="0">
            <a:picLocks noGrp="1" noChangeArrowheads="1"/>
          </p:cNvPicPr>
          <p:nvPr>
            <p:ph sz="half" idx="2"/>
          </p:nvPr>
        </p:nvPicPr>
        <p:blipFill>
          <a:blip r:embed="rId3" cstate="screen">
            <a:extLst>
              <a:ext uri="{28A0092B-C50C-407E-A947-70E740481C1C}">
                <a14:useLocalDpi xmlns:a14="http://schemas.microsoft.com/office/drawing/2010/main"/>
              </a:ext>
            </a:extLst>
          </a:blip>
          <a:srcRect/>
          <a:stretch/>
        </p:blipFill>
        <p:spPr>
          <a:xfrm>
            <a:off x="4648200" y="2286007"/>
            <a:ext cx="4343400" cy="3797058"/>
          </a:xfrm>
          <a:noFill/>
          <a:extLst>
            <a:ext uri="{909E8E84-426E-40DD-AFC4-6F175D3DCCD1}">
              <a14:hiddenFill xmlns:a14="http://schemas.microsoft.com/office/drawing/2010/main">
                <a:solidFill>
                  <a:srgbClr val="FFFFFF"/>
                </a:solidFill>
              </a14:hiddenFill>
            </a:ext>
          </a:extLst>
        </p:spPr>
      </p:pic>
      <p:pic>
        <p:nvPicPr>
          <p:cNvPr id="24584"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07"/>
            <a:ext cx="4343400" cy="37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3"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 November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cSld>
  <p:clrMapOvr>
    <a:masterClrMapping/>
  </p:clrMapOvr>
  <p:transition spd="slow">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2662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2662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6631" name="Picture 10"/>
          <p:cNvPicPr preferRelativeResize="0">
            <a:picLocks noGrp="1" noChangeArrowheads="1"/>
          </p:cNvPicPr>
          <p:nvPr>
            <p:ph sz="half" idx="2"/>
          </p:nvPr>
        </p:nvPicPr>
        <p:blipFill>
          <a:blip r:embed="rId3" cstate="screen">
            <a:extLst>
              <a:ext uri="{28A0092B-C50C-407E-A947-70E740481C1C}">
                <a14:useLocalDpi xmlns:a14="http://schemas.microsoft.com/office/drawing/2010/main"/>
              </a:ext>
            </a:extLst>
          </a:blip>
          <a:srcRect/>
          <a:stretch/>
        </p:blipFill>
        <p:spPr>
          <a:xfrm>
            <a:off x="4648200" y="2290759"/>
            <a:ext cx="4343400" cy="3792315"/>
          </a:xfrm>
          <a:noFill/>
          <a:extLst>
            <a:ext uri="{909E8E84-426E-40DD-AFC4-6F175D3DCCD1}">
              <a14:hiddenFill xmlns:a14="http://schemas.microsoft.com/office/drawing/2010/main">
                <a:solidFill>
                  <a:srgbClr val="FFFFFF"/>
                </a:solidFill>
              </a14:hiddenFill>
            </a:ext>
          </a:extLst>
        </p:spPr>
      </p:pic>
      <p:pic>
        <p:nvPicPr>
          <p:cNvPr id="26632"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90759"/>
            <a:ext cx="4343400" cy="37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 November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7" name="Rectangle 3"/>
          <p:cNvSpPr>
            <a:spLocks noChangeArrowheads="1"/>
          </p:cNvSpPr>
          <p:nvPr/>
        </p:nvSpPr>
        <p:spPr bwMode="auto">
          <a:xfrm>
            <a:off x="152400" y="1524000"/>
            <a:ext cx="8763000" cy="53340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Warmer than average weather through September, then a marked shift to average or slightly cooler-than-average conditions in October, followed by a mild November.  </a:t>
            </a:r>
            <a:r>
              <a:rPr lang="en-US" sz="2400" b="1" dirty="0">
                <a:solidFill>
                  <a:srgbClr val="FFFFFF"/>
                </a:solidFill>
                <a:effectLst>
                  <a:outerShdw blurRad="38100" dist="38100" dir="2700000" algn="tl">
                    <a:srgbClr val="000000"/>
                  </a:outerShdw>
                </a:effectLst>
                <a:latin typeface="Garamond" pitchFamily="18" charset="0"/>
              </a:rPr>
              <a:t>(Above-average temperatures were experienced in September, with a switch to cooler-than-average conditions in October.  November turned quite mild and stormy.)  </a:t>
            </a:r>
            <a:r>
              <a:rPr lang="en-US" sz="2400" b="1" i="1" u="sng" dirty="0">
                <a:solidFill>
                  <a:srgbClr val="FFA3E7"/>
                </a:solidFill>
                <a:effectLst>
                  <a:outerShdw blurRad="38100" dist="38100" dir="2700000" algn="tl">
                    <a:srgbClr val="000000"/>
                  </a:outerShdw>
                </a:effectLst>
                <a:latin typeface="Garamond" pitchFamily="18" charset="0"/>
              </a:rPr>
              <a:t>A “forecast hit.”</a:t>
            </a:r>
          </a:p>
          <a:p>
            <a:pPr marL="342900" lvl="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Lowered confidence in the precipitation forecast due to wide-ranging analog solutions.  </a:t>
            </a:r>
            <a:r>
              <a:rPr lang="en-US" sz="2400" b="1" dirty="0">
                <a:solidFill>
                  <a:srgbClr val="FFFFFF"/>
                </a:solidFill>
                <a:effectLst>
                  <a:outerShdw blurRad="38100" dist="38100" dir="2700000" algn="tl">
                    <a:srgbClr val="000000"/>
                  </a:outerShdw>
                </a:effectLst>
                <a:latin typeface="Garamond" pitchFamily="18" charset="0"/>
              </a:rPr>
              <a:t>(September was drier than average for the NW zones, but the remainder of the state had near or above-average rainfall.  October saw mostly near-average rainfall.  November was drier than average statewide.)  </a:t>
            </a:r>
            <a:r>
              <a:rPr lang="en-US" sz="2400" b="1" i="1" u="sng" dirty="0">
                <a:solidFill>
                  <a:srgbClr val="FFA3E7"/>
                </a:solidFill>
                <a:effectLst>
                  <a:outerShdw blurRad="38100" dist="38100" dir="2700000" algn="tl">
                    <a:srgbClr val="000000"/>
                  </a:outerShdw>
                </a:effectLst>
                <a:latin typeface="Garamond" pitchFamily="18" charset="0"/>
              </a:rPr>
              <a:t>A “partial forecast hit.”</a:t>
            </a: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 November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cSld>
  <p:clrMapOvr>
    <a:masterClrMapping/>
  </p:clrMapOvr>
  <p:transition spd="med">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3200" dirty="0">
                <a:solidFill>
                  <a:schemeClr val="tx1"/>
                </a:solidFill>
              </a:rPr>
              <a:t>Oregon Drought Status</a:t>
            </a:r>
            <a:endParaRPr lang="en-US" sz="3200" dirty="0">
              <a:solidFill>
                <a:srgbClr val="FFFF93"/>
              </a:solidFill>
            </a:endParaRPr>
          </a:p>
        </p:txBody>
      </p:sp>
      <p:sp>
        <p:nvSpPr>
          <p:cNvPr id="428035" name="Text Box 3"/>
          <p:cNvSpPr txBox="1">
            <a:spLocks noGrp="1" noChangeArrowheads="1"/>
          </p:cNvSpPr>
          <p:nvPr>
            <p:ph type="body" idx="1"/>
          </p:nvPr>
        </p:nvSpPr>
        <p:spPr>
          <a:xfrm>
            <a:off x="1981200" y="6344761"/>
            <a:ext cx="4953000" cy="533400"/>
          </a:xfrm>
        </p:spPr>
        <p:txBody>
          <a:bodyPr/>
          <a:lstStyle/>
          <a:p>
            <a:pPr marL="0" indent="0" eaLnBrk="1" hangingPunct="1">
              <a:buClr>
                <a:srgbClr val="FFCC00"/>
              </a:buClr>
              <a:buNone/>
              <a:defRPr/>
            </a:pPr>
            <a:r>
              <a:rPr lang="en-US" sz="2800" dirty="0">
                <a:solidFill>
                  <a:srgbClr val="FFFFFF"/>
                </a:solidFill>
                <a:hlinkClick r:id="rId3"/>
              </a:rPr>
              <a:t>https://droughtmonitor.unl.edu/</a:t>
            </a:r>
            <a:endParaRPr lang="en-US" sz="2800" dirty="0">
              <a:effectLst>
                <a:outerShdw blurRad="50800" dist="76200" algn="l" rotWithShape="0">
                  <a:prstClr val="black"/>
                </a:outerShdw>
              </a:effectLst>
            </a:endParaRPr>
          </a:p>
        </p:txBody>
      </p:sp>
      <p:sp>
        <p:nvSpPr>
          <p:cNvPr id="6" name="TextBox 5">
            <a:extLst>
              <a:ext uri="{FF2B5EF4-FFF2-40B4-BE49-F238E27FC236}">
                <a16:creationId xmlns:a16="http://schemas.microsoft.com/office/drawing/2014/main" id="{2DEA2E61-6EE1-21A8-370D-6F762804B9D2}"/>
              </a:ext>
            </a:extLst>
          </p:cNvPr>
          <p:cNvSpPr txBox="1"/>
          <p:nvPr/>
        </p:nvSpPr>
        <p:spPr>
          <a:xfrm>
            <a:off x="0" y="609600"/>
            <a:ext cx="9143998" cy="523220"/>
          </a:xfrm>
          <a:prstGeom prst="rect">
            <a:avLst/>
          </a:prstGeom>
          <a:noFill/>
        </p:spPr>
        <p:txBody>
          <a:bodyPr wrap="square">
            <a:spAutoFit/>
          </a:bodyPr>
          <a:lstStyle/>
          <a:p>
            <a:pPr algn="ctr"/>
            <a:r>
              <a:rPr kumimoji="0" lang="en-US" sz="2800" b="1" i="0" u="none" strike="noStrike" kern="0" cap="none" spc="0" normalizeH="0" baseline="0" noProof="0" dirty="0">
                <a:ln>
                  <a:noFill/>
                </a:ln>
                <a:effectLst>
                  <a:outerShdw blurRad="38100" dist="38100" dir="2700000" algn="tl">
                    <a:srgbClr val="000000"/>
                  </a:outerShdw>
                </a:effectLst>
                <a:uLnTx/>
                <a:uFillTx/>
                <a:latin typeface="Garamond"/>
                <a:ea typeface="+mj-ea"/>
                <a:cs typeface="+mj-cs"/>
              </a:rPr>
              <a:t>(Minor Improvement Most Areas)</a:t>
            </a:r>
            <a:endParaRPr lang="en-US" sz="2800" dirty="0"/>
          </a:p>
        </p:txBody>
      </p:sp>
      <p:pic>
        <p:nvPicPr>
          <p:cNvPr id="2" name="Picture 1">
            <a:extLst>
              <a:ext uri="{FF2B5EF4-FFF2-40B4-BE49-F238E27FC236}">
                <a16:creationId xmlns:a16="http://schemas.microsoft.com/office/drawing/2014/main" id="{F5653167-0394-1169-E032-71AD5CAA4CCD}"/>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4696225" y="2519065"/>
            <a:ext cx="4309499" cy="3352800"/>
          </a:xfrm>
          <a:prstGeom prst="rect">
            <a:avLst/>
          </a:prstGeom>
        </p:spPr>
      </p:pic>
      <p:sp>
        <p:nvSpPr>
          <p:cNvPr id="4" name="TextBox 3">
            <a:extLst>
              <a:ext uri="{FF2B5EF4-FFF2-40B4-BE49-F238E27FC236}">
                <a16:creationId xmlns:a16="http://schemas.microsoft.com/office/drawing/2014/main" id="{851188C9-A150-FB86-028F-B96C823483EF}"/>
              </a:ext>
            </a:extLst>
          </p:cNvPr>
          <p:cNvSpPr txBox="1"/>
          <p:nvPr/>
        </p:nvSpPr>
        <p:spPr>
          <a:xfrm>
            <a:off x="0" y="5939135"/>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93"/>
                </a:solidFill>
                <a:effectLst>
                  <a:outerShdw blurRad="38100" dist="38100" dir="2700000" algn="tl">
                    <a:srgbClr val="000000"/>
                  </a:outerShdw>
                </a:effectLst>
                <a:uLnTx/>
                <a:uFillTx/>
                <a:latin typeface="Garamond"/>
                <a:ea typeface="+mj-ea"/>
                <a:cs typeface="+mj-cs"/>
              </a:rPr>
              <a:t>Courtesy:  National Drought Mitigation Center (NDMC)</a:t>
            </a:r>
            <a:endParaRPr lang="en-US" dirty="0"/>
          </a:p>
        </p:txBody>
      </p:sp>
      <p:sp>
        <p:nvSpPr>
          <p:cNvPr id="7" name="TextBox 6">
            <a:extLst>
              <a:ext uri="{FF2B5EF4-FFF2-40B4-BE49-F238E27FC236}">
                <a16:creationId xmlns:a16="http://schemas.microsoft.com/office/drawing/2014/main" id="{355B21A4-A862-4CB5-B6D5-9C7F1D012E8B}"/>
              </a:ext>
            </a:extLst>
          </p:cNvPr>
          <p:cNvSpPr txBox="1"/>
          <p:nvPr/>
        </p:nvSpPr>
        <p:spPr>
          <a:xfrm>
            <a:off x="230763" y="1214735"/>
            <a:ext cx="4156792"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CC"/>
                </a:solidFill>
                <a:effectLst>
                  <a:outerShdw blurRad="38100" dist="38100" dir="2700000" algn="tl">
                    <a:srgbClr val="000000"/>
                  </a:outerShdw>
                </a:effectLst>
                <a:uLnTx/>
                <a:uFillTx/>
                <a:latin typeface="Garamond"/>
                <a:ea typeface="+mj-ea"/>
                <a:cs typeface="+mj-cs"/>
              </a:rPr>
              <a:t>September 2, 2025</a:t>
            </a:r>
            <a:endParaRPr lang="en-US" sz="2400" dirty="0">
              <a:solidFill>
                <a:srgbClr val="FFFFCC"/>
              </a:solidFill>
            </a:endParaRPr>
          </a:p>
        </p:txBody>
      </p:sp>
      <p:sp>
        <p:nvSpPr>
          <p:cNvPr id="8" name="TextBox 7">
            <a:extLst>
              <a:ext uri="{FF2B5EF4-FFF2-40B4-BE49-F238E27FC236}">
                <a16:creationId xmlns:a16="http://schemas.microsoft.com/office/drawing/2014/main" id="{480F2937-F615-9969-2351-AF13AA91B7C7}"/>
              </a:ext>
            </a:extLst>
          </p:cNvPr>
          <p:cNvSpPr txBox="1"/>
          <p:nvPr/>
        </p:nvSpPr>
        <p:spPr>
          <a:xfrm>
            <a:off x="4739192" y="2057400"/>
            <a:ext cx="4174046"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CC"/>
                </a:solidFill>
                <a:effectLst>
                  <a:outerShdw blurRad="38100" dist="38100" dir="2700000" algn="tl">
                    <a:srgbClr val="000000"/>
                  </a:outerShdw>
                </a:effectLst>
                <a:uLnTx/>
                <a:uFillTx/>
                <a:latin typeface="Garamond"/>
                <a:ea typeface="+mj-ea"/>
                <a:cs typeface="+mj-cs"/>
              </a:rPr>
              <a:t>December 2, 2025</a:t>
            </a:r>
            <a:endParaRPr lang="en-US" sz="2400" dirty="0">
              <a:solidFill>
                <a:srgbClr val="FFFFCC"/>
              </a:solidFill>
            </a:endParaRPr>
          </a:p>
        </p:txBody>
      </p:sp>
      <p:pic>
        <p:nvPicPr>
          <p:cNvPr id="3" name="Picture 2">
            <a:extLst>
              <a:ext uri="{FF2B5EF4-FFF2-40B4-BE49-F238E27FC236}">
                <a16:creationId xmlns:a16="http://schemas.microsoft.com/office/drawing/2014/main" id="{788D4B42-CA9A-4FB4-9341-EBC4B2155E2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8276" y="1671935"/>
            <a:ext cx="4371630" cy="3352800"/>
          </a:xfrm>
          <a:prstGeom prst="rect">
            <a:avLst/>
          </a:prstGeom>
        </p:spPr>
      </p:pic>
    </p:spTree>
    <p:extLst>
      <p:ext uri="{BB962C8B-B14F-4D97-AF65-F5344CB8AC3E}">
        <p14:creationId xmlns:p14="http://schemas.microsoft.com/office/powerpoint/2010/main" val="415032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Forecast Resources</a:t>
            </a:r>
          </a:p>
        </p:txBody>
      </p:sp>
      <p:sp>
        <p:nvSpPr>
          <p:cNvPr id="428035" name="Text Box 3"/>
          <p:cNvSpPr txBox="1">
            <a:spLocks noGrp="1" noChangeArrowheads="1"/>
          </p:cNvSpPr>
          <p:nvPr>
            <p:ph type="body" idx="1"/>
          </p:nvPr>
        </p:nvSpPr>
        <p:spPr>
          <a:xfrm>
            <a:off x="152400" y="838200"/>
            <a:ext cx="8839200" cy="59436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ODA Seasonal Climate Forecast Home:</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https://www.oregon.gov/oda/natural-resources/pages/weather.aspx</a:t>
            </a:r>
            <a:endPar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a:p>
            <a:pPr marL="0" indent="0" eaLnBrk="1" hangingPunct="1">
              <a:defRPr/>
            </a:pPr>
            <a:r>
              <a:rPr lang="en-US" sz="2800" dirty="0"/>
              <a:t>CPC Official US Three-Month Forecasts (Graphics):</a:t>
            </a:r>
          </a:p>
          <a:p>
            <a:pPr marL="0" indent="0" eaLnBrk="1" hangingPunct="1">
              <a:buNone/>
              <a:defRPr/>
            </a:pPr>
            <a:r>
              <a:rPr lang="en-US" sz="1800" dirty="0">
                <a:hlinkClick r:id="rId4"/>
              </a:rPr>
              <a:t>h</a:t>
            </a:r>
            <a:r>
              <a:rPr lang="en-US" sz="1800" dirty="0">
                <a:effectLst>
                  <a:outerShdw blurRad="50800" dist="76200" algn="l" rotWithShape="0">
                    <a:prstClr val="black"/>
                  </a:outerShdw>
                </a:effectLst>
                <a:hlinkClick r:id="rId4"/>
              </a:rPr>
              <a:t>ttps://www.cpc.ncep.noaa.gov/products/predictions/long_range/seasonal.php?lead=01</a:t>
            </a:r>
            <a:endParaRPr lang="en-US" sz="1200" dirty="0">
              <a:effectLst>
                <a:outerShdw blurRad="50800" dist="76200" algn="l" rotWithShape="0">
                  <a:prstClr val="black"/>
                </a:outerShdw>
              </a:effectLst>
            </a:endParaRPr>
          </a:p>
          <a:p>
            <a:pPr marL="0" indent="0" eaLnBrk="1" hangingPunct="1">
              <a:defRPr/>
            </a:pPr>
            <a:r>
              <a:rPr lang="en-US" sz="2800" dirty="0"/>
              <a:t> CPC US 30-Day &amp; 90-Day Forecasts (Discussions):</a:t>
            </a:r>
          </a:p>
          <a:p>
            <a:pPr marL="0" indent="0" eaLnBrk="1" hangingPunct="1">
              <a:buNone/>
              <a:defRPr/>
            </a:pPr>
            <a:r>
              <a:rPr lang="en-US" sz="1800" dirty="0">
                <a:effectLst>
                  <a:outerShdw blurRad="50800" dist="76200" algn="l" rotWithShape="0">
                    <a:prstClr val="black"/>
                  </a:outerShdw>
                </a:effectLst>
                <a:hlinkClick r:id="rId5"/>
              </a:rPr>
              <a:t>https://www.cpc.ncep.noaa.gov/products/predictions/long_range/fxus07.html</a:t>
            </a:r>
            <a:endParaRPr lang="en-US" sz="1800" dirty="0">
              <a:effectLst>
                <a:outerShdw blurRad="50800" dist="76200" algn="l" rotWithShape="0">
                  <a:prstClr val="black"/>
                </a:outerShdw>
              </a:effectLst>
            </a:endParaRPr>
          </a:p>
          <a:p>
            <a:pPr marL="0" indent="0" eaLnBrk="1" hangingPunct="1">
              <a:defRPr/>
            </a:pPr>
            <a:r>
              <a:rPr lang="en-US" sz="2800" dirty="0"/>
              <a:t> CPC </a:t>
            </a:r>
            <a:r>
              <a:rPr lang="en-US" sz="2800" dirty="0">
                <a:effectLst>
                  <a:outerShdw blurRad="50800" dist="76200" algn="l" rotWithShape="0">
                    <a:prstClr val="black"/>
                  </a:outerShdw>
                </a:effectLst>
              </a:rPr>
              <a:t>Weekly &amp; Monthly ENSO Discussions: </a:t>
            </a:r>
            <a:r>
              <a:rPr lang="en-US" sz="1800" dirty="0">
                <a:effectLst>
                  <a:outerShdw blurRad="50800" dist="76200" algn="l" rotWithShape="0">
                    <a:prstClr val="black"/>
                  </a:outerShdw>
                </a:effectLst>
                <a:hlinkClick r:id="rId6"/>
              </a:rPr>
              <a:t>https://www.cpc.ncep.noaa.gov/products/analysis_monitoring/enso_advisory</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Australian Government Climate Model Summary:</a:t>
            </a:r>
          </a:p>
          <a:p>
            <a:pPr marL="0" indent="0" eaLnBrk="1" hangingPunct="1">
              <a:buNone/>
              <a:defRPr/>
            </a:pPr>
            <a:r>
              <a:rPr lang="en-US" sz="1800" dirty="0">
                <a:effectLst>
                  <a:outerShdw blurRad="50800" dist="76200" algn="l" rotWithShape="0">
                    <a:prstClr val="black"/>
                  </a:outerShdw>
                </a:effectLst>
                <a:hlinkClick r:id="rId7"/>
              </a:rPr>
              <a:t>http://www.bom.gov.au/climate/model-summary/#region=NINO34&amp;tabs=Overview</a:t>
            </a:r>
            <a:endParaRPr lang="en-US" sz="1800" dirty="0">
              <a:effectLst>
                <a:outerShdw blurRad="50800" dist="76200" algn="l" rotWithShape="0">
                  <a:prstClr val="black"/>
                </a:outerShdw>
              </a:effectLst>
            </a:endParaRPr>
          </a:p>
          <a:p>
            <a:pPr marL="0" indent="0" eaLnBrk="1" hangingPunct="1">
              <a:defRPr/>
            </a:pPr>
            <a:r>
              <a:rPr lang="en-US" sz="2800" dirty="0"/>
              <a:t> Australian Government ENSO Wrap-Up:</a:t>
            </a:r>
          </a:p>
          <a:p>
            <a:pPr marL="0" indent="0" eaLnBrk="1" hangingPunct="1">
              <a:buNone/>
              <a:defRPr/>
            </a:pPr>
            <a:r>
              <a:rPr lang="en-US" sz="1800" dirty="0">
                <a:hlinkClick r:id="rId8"/>
              </a:rPr>
              <a:t>http://www.bom.gov.au/climate/enso</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IRI ENSO Quick Look:</a:t>
            </a:r>
          </a:p>
          <a:p>
            <a:pPr marL="0" indent="0" eaLnBrk="1" hangingPunct="1">
              <a:buClr>
                <a:srgbClr val="FFCC00"/>
              </a:buClr>
              <a:buNone/>
              <a:defRPr/>
            </a:pPr>
            <a:r>
              <a:rPr lang="en-US" sz="1800" dirty="0">
                <a:hlinkClick r:id="rId9"/>
              </a:rPr>
              <a:t>https://iri.columbia.edu/our-expertise/climate/forecasts/enso/current/</a:t>
            </a:r>
            <a:endParaRPr lang="en-US" dirty="0">
              <a:solidFill>
                <a:srgbClr val="FFFF00"/>
              </a:solidFill>
            </a:endParaRPr>
          </a:p>
          <a:p>
            <a:pPr marL="0" indent="0" eaLnBrk="1" hangingPunct="1">
              <a:buNone/>
              <a:defRPr/>
            </a:pPr>
            <a:endParaRPr lang="en-US" sz="1800" dirty="0">
              <a:effectLst>
                <a:outerShdw blurRad="50800" dist="76200" algn="l" rotWithShape="0">
                  <a:prstClr val="black"/>
                </a:outerShdw>
              </a:effectLst>
            </a:endParaRPr>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3305876648"/>
      </p:ext>
    </p:extLst>
  </p:cSld>
  <p:clrMapOvr>
    <a:masterClrMapping/>
  </p:clrMapOvr>
  <p:transition spd="slow">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Water Supply / Fire-Potential Outlook</a:t>
            </a:r>
          </a:p>
        </p:txBody>
      </p:sp>
      <p:sp>
        <p:nvSpPr>
          <p:cNvPr id="428035" name="Text Box 3"/>
          <p:cNvSpPr txBox="1">
            <a:spLocks noGrp="1" noChangeArrowheads="1"/>
          </p:cNvSpPr>
          <p:nvPr>
            <p:ph type="body" idx="1"/>
          </p:nvPr>
        </p:nvSpPr>
        <p:spPr>
          <a:xfrm>
            <a:off x="152400" y="838200"/>
            <a:ext cx="8839200" cy="52578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solidFill>
                  <a:srgbClr val="FFFF00"/>
                </a:solidFill>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CPC U.S. Seasonal Drought Outlook:</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https://www.cpc.ncep.noaa.gov/products/expert_assessment/season_drought.png</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buClr>
                <a:srgbClr val="FFCC00"/>
              </a:buClr>
              <a:defRPr/>
            </a:pPr>
            <a:r>
              <a:rPr lang="en-US" sz="2800" dirty="0"/>
              <a:t> NRCS Snow Water Equivalent Oregon Map:</a:t>
            </a:r>
          </a:p>
          <a:p>
            <a:pPr marL="0" indent="0" eaLnBrk="1" hangingPunct="1">
              <a:buClr>
                <a:srgbClr val="FFCC00"/>
              </a:buClr>
              <a:buNone/>
              <a:defRPr/>
            </a:pPr>
            <a:r>
              <a:rPr lang="en-US" sz="1800" dirty="0">
                <a:solidFill>
                  <a:srgbClr val="FFFFFF"/>
                </a:solidFill>
                <a:hlinkClick r:id="rId4"/>
              </a:rPr>
              <a:t>https://www.wcc.nrcs.usda.gov/ftpref/data/water/wcs/gis/maps/or_swepctnormal_update.pdf</a:t>
            </a:r>
            <a:endParaRPr lang="en-US" sz="1800" dirty="0">
              <a:solidFill>
                <a:srgbClr val="FFFFFF"/>
              </a:solidFill>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NRCS/USDA Snow Water Equivalent Products:</a:t>
            </a:r>
          </a:p>
          <a:p>
            <a:pPr marL="0" indent="0" eaLnBrk="1" hangingPunct="1">
              <a:buNone/>
              <a:defRPr/>
            </a:pPr>
            <a:r>
              <a:rPr lang="en-US" sz="1800" dirty="0">
                <a:hlinkClick r:id="rId5"/>
              </a:rPr>
              <a:t>https://www.nrcs.usda.gov/wps/portal/wcc/home/snowClimateMonitoring/snowpack/</a:t>
            </a:r>
            <a:endParaRPr lang="en-US" sz="1800" dirty="0">
              <a:effectLst>
                <a:outerShdw blurRad="50800" dist="76200" algn="l" rotWithShape="0">
                  <a:prstClr val="black"/>
                </a:outerShdw>
              </a:effectLst>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NDMC U.S. Drought Monitor: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6"/>
              </a:rPr>
              <a:t>https://droughtmonitor.unl.edu/</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NIDIS North American Drought Portal:</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7"/>
              </a:rPr>
              <a:t>https://www.drought.gov/nadm/content/percent-average-precipitation</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WRCC WestWideDroughtTracker: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lang="en-US" sz="1800" dirty="0">
                <a:hlinkClick r:id="rId8"/>
              </a:rPr>
              <a:t>https://www.wrcc.dri.edu/wwdt/</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NWCC Northwest Interagency Coordination Center (video)</a:t>
            </a:r>
          </a:p>
          <a:p>
            <a:pPr marL="0" indent="0" eaLnBrk="1" hangingPunct="1">
              <a:buNone/>
              <a:defRPr/>
            </a:pPr>
            <a:r>
              <a:rPr lang="en-US" sz="1800" dirty="0">
                <a:hlinkClick r:id="rId9"/>
              </a:rPr>
              <a:t>https://gacc.nifc.gov/nwcc/predict/outlook.aspx</a:t>
            </a:r>
            <a:endParaRPr lang="en-US" sz="1800" dirty="0"/>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2651803888"/>
      </p:ext>
    </p:extLst>
  </p:cSld>
  <p:clrMapOvr>
    <a:masterClrMapping/>
  </p:clrMapOvr>
  <p:transition spd="slow">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A81E572-4A99-AD18-A7AA-6E236A26F7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2" y="6350"/>
            <a:ext cx="913531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0" y="5493603"/>
            <a:ext cx="91440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rPr>
              <a:t>Contact:  Pete Parsons, ODF Lead Meteorologist</a:t>
            </a:r>
          </a:p>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rPr>
              <a:t>at 503-945-7448 or </a:t>
            </a:r>
            <a:r>
              <a:rPr lang="en-US" altLang="en-US" sz="2400" dirty="0">
                <a:effectLst>
                  <a:outerShdw blurRad="50800" dist="50800" dir="2700000" algn="tl" rotWithShape="0">
                    <a:prstClr val="black"/>
                  </a:outerShdw>
                </a:effectLst>
                <a:latin typeface="Comic Sans MS" panose="030F0702030302020204" pitchFamily="66" charset="0"/>
                <a:hlinkClick r:id="rId3">
                  <a:extLst>
                    <a:ext uri="{A12FA001-AC4F-418D-AE19-62706E023703}">
                      <ahyp:hlinkClr xmlns:ahyp="http://schemas.microsoft.com/office/drawing/2018/hyperlinkcolor" val="tx"/>
                    </a:ext>
                  </a:extLst>
                </a:hlinkClick>
              </a:rPr>
              <a:t>peter.gj.parsons@odf.oregon.gov</a:t>
            </a:r>
            <a:endParaRPr lang="en-US" altLang="en-US" sz="2400" dirty="0">
              <a:effectLst>
                <a:outerShdw blurRad="50800" dist="50800" dir="2700000" algn="tl" rotWithShape="0">
                  <a:prstClr val="black"/>
                </a:outerShdw>
              </a:effectLst>
              <a:latin typeface="Comic Sans MS" panose="030F0702030302020204" pitchFamily="66" charset="0"/>
            </a:endParaRPr>
          </a:p>
        </p:txBody>
      </p:sp>
      <p:sp>
        <p:nvSpPr>
          <p:cNvPr id="577539" name="Rectangle 3"/>
          <p:cNvSpPr>
            <a:spLocks noGrp="1" noChangeArrowheads="1"/>
          </p:cNvSpPr>
          <p:nvPr>
            <p:ph type="ctrTitle"/>
          </p:nvPr>
        </p:nvSpPr>
        <p:spPr>
          <a:xfrm>
            <a:off x="0" y="-228600"/>
            <a:ext cx="9144000" cy="1371600"/>
          </a:xfrm>
          <a:effectLst/>
        </p:spPr>
        <p:txBody>
          <a:bodyPr/>
          <a:lstStyle/>
          <a:p>
            <a:pPr eaLnBrk="1" hangingPunct="1">
              <a:defRPr/>
            </a:pPr>
            <a:r>
              <a:rPr lang="en-US" sz="4400" dirty="0">
                <a:solidFill>
                  <a:schemeClr val="tx1"/>
                </a:solidFill>
                <a:effectLst>
                  <a:outerShdw blurRad="50800" dist="50800" dir="2700000" algn="tl" rotWithShape="0">
                    <a:prstClr val="black"/>
                  </a:outerShdw>
                </a:effectLst>
              </a:rPr>
              <a:t>Updated Mid-Month</a:t>
            </a:r>
          </a:p>
        </p:txBody>
      </p:sp>
      <p:sp>
        <p:nvSpPr>
          <p:cNvPr id="6" name="Text Box 5"/>
          <p:cNvSpPr txBox="1">
            <a:spLocks noChangeArrowheads="1"/>
          </p:cNvSpPr>
          <p:nvPr/>
        </p:nvSpPr>
        <p:spPr bwMode="auto">
          <a:xfrm>
            <a:off x="0" y="2667000"/>
            <a:ext cx="9144000" cy="2646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0" algn="ctr">
              <a:spcBef>
                <a:spcPct val="0"/>
              </a:spcBef>
              <a:buClrTx/>
              <a:buSzTx/>
              <a:buNone/>
            </a:pPr>
            <a:r>
              <a:rPr lang="en-US" altLang="en-US" sz="3600" dirty="0">
                <a:solidFill>
                  <a:srgbClr val="FFFFCC"/>
                </a:solidFill>
                <a:effectLst>
                  <a:outerShdw blurRad="50800" dist="50800" dir="2700000" algn="tl" rotWithShape="0">
                    <a:prstClr val="black"/>
                  </a:outerShdw>
                </a:effectLst>
                <a:latin typeface="Comic Sans MS" panose="030F0702030302020204" pitchFamily="66" charset="0"/>
              </a:rPr>
              <a:t>Your Feedback is Welcome!</a:t>
            </a:r>
          </a:p>
          <a:p>
            <a:pPr lvl="0" algn="ctr">
              <a:spcBef>
                <a:spcPct val="0"/>
              </a:spcBef>
              <a:buClrTx/>
              <a:buSzTx/>
              <a:buNone/>
            </a:pPr>
            <a:endParaRPr lang="en-US" altLang="en-US" sz="2000" dirty="0">
              <a:solidFill>
                <a:schemeClr val="accent1">
                  <a:lumMod val="20000"/>
                  <a:lumOff val="80000"/>
                </a:schemeClr>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1400" dirty="0">
              <a:effectLst>
                <a:outerShdw blurRad="50800" dist="50800" dir="2700000" algn="tl" rotWithShape="0">
                  <a:prstClr val="black"/>
                </a:outerShdw>
              </a:effectLst>
              <a:latin typeface="Comic Sans MS" panose="030F0702030302020204" pitchFamily="66" charset="0"/>
            </a:endParaRPr>
          </a:p>
          <a:p>
            <a:pPr algn="ctr">
              <a:spcBef>
                <a:spcPct val="0"/>
              </a:spcBef>
              <a:buClrTx/>
              <a:buSzTx/>
              <a:buFontTx/>
              <a:buNone/>
            </a:pPr>
            <a:r>
              <a:rPr lang="en-US" altLang="en-US" sz="2400" dirty="0">
                <a:solidFill>
                  <a:srgbClr val="FFFFCC"/>
                </a:solidFill>
                <a:effectLst>
                  <a:outerShdw blurRad="50800" dist="50800" dir="2700000" algn="tl" rotWithShape="0">
                    <a:prstClr val="black"/>
                  </a:outerShdw>
                </a:effectLst>
                <a:latin typeface="Comic Sans MS" panose="030F0702030302020204" pitchFamily="66" charset="0"/>
              </a:rPr>
              <a:t>Sign-up for Email notification of updates at:</a:t>
            </a:r>
          </a:p>
          <a:p>
            <a:pPr algn="ctr">
              <a:spcBef>
                <a:spcPct val="0"/>
              </a:spcBef>
              <a:buClrTx/>
              <a:buSzTx/>
              <a:buFontTx/>
              <a:buNone/>
            </a:pPr>
            <a:r>
              <a:rPr lang="en-US" altLang="en-US" sz="1600" dirty="0">
                <a:solidFill>
                  <a:srgbClr val="FFFFCC"/>
                </a:solidFill>
                <a:effectLst>
                  <a:outerShdw blurRad="50800" dist="50800" dir="2700000" algn="tl" rotWithShape="0">
                    <a:prstClr val="black"/>
                  </a:outerShdw>
                </a:effectLst>
                <a:latin typeface="Comic Sans MS" panose="030F0702030302020204" pitchFamily="66" charset="0"/>
                <a:hlinkClick r:id="rId4">
                  <a:extLst>
                    <a:ext uri="{A12FA001-AC4F-418D-AE19-62706E023703}">
                      <ahyp:hlinkClr xmlns:ahyp="http://schemas.microsoft.com/office/drawing/2018/hyperlinkcolor" val="tx"/>
                    </a:ext>
                  </a:extLst>
                </a:hlinkClick>
              </a:rPr>
              <a:t>https://public.govdelivery.com/accounts/ORODA/subscriber/new?topic_id=ORODA_14</a:t>
            </a:r>
            <a:endParaRPr lang="en-US" altLang="en-US" sz="1600" dirty="0">
              <a:solidFill>
                <a:srgbClr val="FFFFCC"/>
              </a:solidFill>
              <a:effectLst>
                <a:outerShdw blurRad="50800" dist="50800" dir="2700000" algn="tl" rotWithShape="0">
                  <a:prstClr val="black"/>
                </a:outerShdw>
              </a:effectLst>
              <a:latin typeface="Comic Sans MS" panose="030F0702030302020204" pitchFamily="66"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ClimateZoneV4"/>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0"/>
            <a:ext cx="9144000" cy="6858000"/>
          </a:xfrm>
        </p:spPr>
      </p:pic>
    </p:spTree>
  </p:cSld>
  <p:clrMapOvr>
    <a:masterClrMapping/>
  </p:clrMapOvr>
  <p:transition spd="med">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054E-7B21-421C-9CC4-BA5F997ABFA8}"/>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2D97A12A-09B5-8E25-9739-DBC06C351E0B}"/>
              </a:ext>
            </a:extLst>
          </p:cNvPr>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B4F526FC-A3A7-2AA2-0173-B248BB344DD9}"/>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September 2025</a:t>
            </a:r>
            <a:br>
              <a:rPr lang="en-US" dirty="0">
                <a:solidFill>
                  <a:srgbClr val="E5E5FF"/>
                </a:solidFill>
              </a:rPr>
            </a:br>
            <a:r>
              <a:rPr lang="en-US" sz="3200" dirty="0">
                <a:solidFill>
                  <a:srgbClr val="FFFF00"/>
                </a:solidFill>
              </a:rPr>
              <a:t>(Forecast Issued August 21,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D2A6212D-6171-E0F5-BB01-8DA6417D28BE}"/>
              </a:ext>
            </a:extLst>
          </p:cNvPr>
          <p:cNvSpPr txBox="1">
            <a:spLocks noChangeArrowheads="1"/>
          </p:cNvSpPr>
          <p:nvPr/>
        </p:nvSpPr>
        <p:spPr bwMode="auto">
          <a:xfrm>
            <a:off x="38387" y="1290935"/>
            <a:ext cx="433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6149AC07-4857-9B99-0150-F45A7C3443CE}"/>
              </a:ext>
            </a:extLst>
          </p:cNvPr>
          <p:cNvSpPr txBox="1">
            <a:spLocks noChangeArrowheads="1"/>
          </p:cNvSpPr>
          <p:nvPr/>
        </p:nvSpPr>
        <p:spPr bwMode="auto">
          <a:xfrm>
            <a:off x="4724400" y="1290935"/>
            <a:ext cx="398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40C902B0-7133-7F4E-10ED-518014C86528}"/>
              </a:ext>
            </a:extLst>
          </p:cNvPr>
          <p:cNvSpPr txBox="1">
            <a:spLocks noChangeArrowheads="1"/>
          </p:cNvSpPr>
          <p:nvPr/>
        </p:nvSpPr>
        <p:spPr bwMode="auto">
          <a:xfrm>
            <a:off x="76200" y="5791200"/>
            <a:ext cx="8991600" cy="10108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The analog composite (left) and 2025 pattern (right) showed upper-level ridging centered just east of the Pacific NW with predominant W-SW flow aloft over Oregon.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160C2209-DF3F-536A-BADA-7C8EB83D51E7}"/>
              </a:ext>
            </a:extLst>
          </p:cNvPr>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13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September 2025</a:t>
            </a:r>
            <a:br>
              <a:rPr lang="en-US" dirty="0">
                <a:solidFill>
                  <a:srgbClr val="E5E5FF"/>
                </a:solidFill>
              </a:rPr>
            </a:br>
            <a:r>
              <a:rPr lang="en-US" sz="3200" dirty="0">
                <a:solidFill>
                  <a:srgbClr val="FFFF00"/>
                </a:solidFill>
              </a:rPr>
              <a:t>(Forecast Issued August 21, 2025)/</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9346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Both the analog forecast (left) and the September 2025 pattern (right) had a broad area of positive (warm) anomalies centered over central Canada extending southwestward, to over the Pacific NW.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12077"/>
      </p:ext>
    </p:extLst>
  </p:cSld>
  <p:clrMapOvr>
    <a:masterClrMapping/>
  </p:clrMapOvr>
  <p:transition spd="slow">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434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434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4343"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20"/>
            <a:ext cx="4340225" cy="3797048"/>
          </a:xfrm>
          <a:noFill/>
          <a:extLst>
            <a:ext uri="{909E8E84-426E-40DD-AFC4-6F175D3DCCD1}">
              <a14:hiddenFill xmlns:a14="http://schemas.microsoft.com/office/drawing/2010/main">
                <a:solidFill>
                  <a:srgbClr val="FFFFFF"/>
                </a:solidFill>
              </a14:hiddenFill>
            </a:ext>
          </a:extLst>
        </p:spPr>
      </p:pic>
      <p:pic>
        <p:nvPicPr>
          <p:cNvPr id="14344" name="Picture 9"/>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6020"/>
            <a:ext cx="4343400" cy="3797047"/>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480188503"/>
      </p:ext>
    </p:extLst>
  </p:cSld>
  <p:clrMapOvr>
    <a:masterClrMapping/>
  </p:clrMapOvr>
  <p:transition spd="med">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cstate="screen">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37851048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524000"/>
            <a:ext cx="8763000" cy="51816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Above-average temperatures with enhanced chances for 100+°F heat in some western valley and eastern basin sites through mid-month.  </a:t>
            </a:r>
            <a:r>
              <a:rPr lang="en-US" sz="2400" b="1" dirty="0">
                <a:solidFill>
                  <a:srgbClr val="FFFFFF"/>
                </a:solidFill>
                <a:effectLst>
                  <a:outerShdw blurRad="38100" dist="38100" dir="2700000" algn="tl">
                    <a:srgbClr val="000000"/>
                  </a:outerShdw>
                </a:effectLst>
                <a:latin typeface="Garamond" pitchFamily="18" charset="0"/>
              </a:rPr>
              <a:t>(Temperatures were above normal statewide...with highs climbing into the 90s at times in both the western valleys and the eastern basins.)</a:t>
            </a:r>
            <a:r>
              <a:rPr lang="en-US" sz="2400" b="1" i="1" dirty="0">
                <a:solidFill>
                  <a:srgbClr val="FFA3E7"/>
                </a:solidFill>
                <a:effectLst>
                  <a:outerShdw blurRad="38100" dist="38100" dir="2700000" algn="tl">
                    <a:srgbClr val="000000"/>
                  </a:outerShdw>
                </a:effectLst>
                <a:latin typeface="Garamond" pitchFamily="18" charset="0"/>
              </a:rPr>
              <a:t>  </a:t>
            </a:r>
            <a:r>
              <a:rPr lang="en-US" sz="2400" b="1" i="1" u="sng" dirty="0">
                <a:solidFill>
                  <a:srgbClr val="FFA3E7"/>
                </a:solidFill>
                <a:effectLst>
                  <a:outerShdw blurRad="38100" dist="38100" dir="2700000" algn="tl">
                    <a:srgbClr val="000000"/>
                  </a:outerShdw>
                </a:effectLst>
                <a:latin typeface="Garamond" pitchFamily="18" charset="0"/>
              </a:rPr>
              <a:t>A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“forecast hit.”</a:t>
            </a:r>
          </a:p>
          <a:p>
            <a:pPr marL="34290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Precipitation near or below average.  Drier analogs of 1967 &amp; 2006 were countered by a wetter 2017.  All analog years had at least some shower activity.</a:t>
            </a:r>
            <a:r>
              <a:rPr lang="en-US" sz="2800" dirty="0">
                <a:solidFill>
                  <a:srgbClr val="FFFF00"/>
                </a:solidFill>
                <a:effectLst>
                  <a:outerShdw blurRad="38100" dist="38100" dir="2700000" algn="tl">
                    <a:srgbClr val="000000"/>
                  </a:outerShdw>
                </a:effectLst>
                <a:latin typeface="Garamond" pitchFamily="18" charset="0"/>
              </a:rPr>
              <a:t>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mn-ea"/>
                <a:cs typeface="+mn-cs"/>
              </a:rPr>
              <a:t>(Upper-level troughs brought showers to much</a:t>
            </a:r>
            <a:r>
              <a:rPr lang="en-US" sz="2400" b="1" dirty="0">
                <a:solidFill>
                  <a:srgbClr val="FFFFFF"/>
                </a:solidFill>
                <a:effectLst>
                  <a:outerShdw blurRad="38100" dist="38100" dir="2700000" algn="tl">
                    <a:srgbClr val="000000"/>
                  </a:outerShdw>
                </a:effectLst>
                <a:latin typeface="Garamond" pitchFamily="18" charset="0"/>
              </a:rPr>
              <a:t> of the state at mid-month and again at month’s end.  Rainfall was below average in the NW zones but near or above average elsewhere, in what is typically one of the drier months of the year statewide.</a:t>
            </a:r>
            <a:r>
              <a:rPr lang="en-US" sz="2800" b="1" dirty="0">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“partial f</a:t>
            </a:r>
            <a:r>
              <a:rPr lang="en-US" sz="2400" b="1" i="1" u="sng" dirty="0">
                <a:solidFill>
                  <a:srgbClr val="FFA3E7"/>
                </a:solidFill>
                <a:effectLst>
                  <a:outerShdw blurRad="38100" dist="38100" dir="2700000" algn="tl">
                    <a:srgbClr val="000000"/>
                  </a:outerShdw>
                </a:effectLst>
                <a:latin typeface="Garamond" pitchFamily="18" charset="0"/>
              </a:rPr>
              <a:t>o</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recast hit.”</a:t>
            </a:r>
          </a:p>
          <a:p>
            <a:pPr eaLnBrk="1" hangingPunct="1">
              <a:spcBef>
                <a:spcPct val="20000"/>
              </a:spcBef>
              <a:buClr>
                <a:srgbClr val="FFCC00"/>
              </a:buClr>
              <a:buSzPct val="70000"/>
              <a:defRPr/>
            </a:pP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2025</a:t>
            </a:r>
            <a:br>
              <a:rPr lang="en-US" dirty="0"/>
            </a:br>
            <a:r>
              <a:rPr lang="en-US" sz="3200" dirty="0">
                <a:solidFill>
                  <a:srgbClr val="FFFF00"/>
                </a:solidFill>
              </a:rPr>
              <a:t>(Forecast Issued August 21, 2025)/</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698417621"/>
      </p:ext>
    </p:extLst>
  </p:cSld>
  <p:clrMapOvr>
    <a:masterClrMapping/>
  </p:clrMapOvr>
  <p:transition spd="med">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B8A9B-773B-70F3-6C49-61B1AD2681E8}"/>
            </a:ext>
          </a:extLst>
        </p:cNvPr>
        <p:cNvGrpSpPr/>
        <p:nvPr/>
      </p:nvGrpSpPr>
      <p:grpSpPr>
        <a:xfrm>
          <a:off x="0" y="0"/>
          <a:ext cx="0" cy="0"/>
          <a:chOff x="0" y="0"/>
          <a:chExt cx="0" cy="0"/>
        </a:xfrm>
      </p:grpSpPr>
      <p:pic>
        <p:nvPicPr>
          <p:cNvPr id="31746" name="Picture 1">
            <a:extLst>
              <a:ext uri="{FF2B5EF4-FFF2-40B4-BE49-F238E27FC236}">
                <a16:creationId xmlns:a16="http://schemas.microsoft.com/office/drawing/2014/main" id="{3A21FFF7-5EC9-6E13-F17A-C7C925EA89D0}"/>
              </a:ext>
            </a:extLst>
          </p:cNvPr>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a:extLst>
              <a:ext uri="{FF2B5EF4-FFF2-40B4-BE49-F238E27FC236}">
                <a16:creationId xmlns:a16="http://schemas.microsoft.com/office/drawing/2014/main" id="{E78AB9A9-EF2B-31E6-0F16-ECF75A1E8456}"/>
              </a:ext>
            </a:extLst>
          </p:cNvPr>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October 2025</a:t>
            </a:r>
            <a:br>
              <a:rPr lang="en-US" dirty="0">
                <a:solidFill>
                  <a:srgbClr val="E5E5FF"/>
                </a:solidFill>
              </a:rPr>
            </a:br>
            <a:r>
              <a:rPr lang="en-US" sz="3200" dirty="0">
                <a:solidFill>
                  <a:srgbClr val="FFFF00"/>
                </a:solidFill>
              </a:rPr>
              <a:t>(Forecast Issued September 18, 2025)/</a:t>
            </a:r>
            <a:r>
              <a:rPr lang="en-US" sz="3200" dirty="0">
                <a:solidFill>
                  <a:srgbClr val="FFFFFF"/>
                </a:solidFill>
              </a:rPr>
              <a:t>(Actual)</a:t>
            </a:r>
            <a:endParaRPr lang="en-US" dirty="0">
              <a:solidFill>
                <a:srgbClr val="FFFF00"/>
              </a:solidFill>
            </a:endParaRPr>
          </a:p>
        </p:txBody>
      </p:sp>
      <p:sp>
        <p:nvSpPr>
          <p:cNvPr id="31748" name="Text Box 3">
            <a:extLst>
              <a:ext uri="{FF2B5EF4-FFF2-40B4-BE49-F238E27FC236}">
                <a16:creationId xmlns:a16="http://schemas.microsoft.com/office/drawing/2014/main" id="{2BCCE055-2B41-D85C-07E9-A52147727B2E}"/>
              </a:ext>
            </a:extLst>
          </p:cNvPr>
          <p:cNvSpPr txBox="1">
            <a:spLocks noChangeArrowheads="1"/>
          </p:cNvSpPr>
          <p:nvPr/>
        </p:nvSpPr>
        <p:spPr bwMode="auto">
          <a:xfrm>
            <a:off x="38387" y="1290935"/>
            <a:ext cx="433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Pattern</a:t>
            </a:r>
          </a:p>
        </p:txBody>
      </p:sp>
      <p:sp>
        <p:nvSpPr>
          <p:cNvPr id="31749" name="Text Box 4">
            <a:extLst>
              <a:ext uri="{FF2B5EF4-FFF2-40B4-BE49-F238E27FC236}">
                <a16:creationId xmlns:a16="http://schemas.microsoft.com/office/drawing/2014/main" id="{3EE70C5A-5B6B-48B1-E82D-3AD00F3221A5}"/>
              </a:ext>
            </a:extLst>
          </p:cNvPr>
          <p:cNvSpPr txBox="1">
            <a:spLocks noChangeArrowheads="1"/>
          </p:cNvSpPr>
          <p:nvPr/>
        </p:nvSpPr>
        <p:spPr bwMode="auto">
          <a:xfrm>
            <a:off x="4724400" y="1290935"/>
            <a:ext cx="398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Pattern</a:t>
            </a:r>
          </a:p>
        </p:txBody>
      </p:sp>
      <p:sp>
        <p:nvSpPr>
          <p:cNvPr id="7" name="Rectangle 3">
            <a:extLst>
              <a:ext uri="{FF2B5EF4-FFF2-40B4-BE49-F238E27FC236}">
                <a16:creationId xmlns:a16="http://schemas.microsoft.com/office/drawing/2014/main" id="{58B5159E-98AA-66C0-3B33-1A9A6C586729}"/>
              </a:ext>
            </a:extLst>
          </p:cNvPr>
          <p:cNvSpPr txBox="1">
            <a:spLocks noChangeArrowheads="1"/>
          </p:cNvSpPr>
          <p:nvPr/>
        </p:nvSpPr>
        <p:spPr bwMode="auto">
          <a:xfrm>
            <a:off x="76200" y="5791200"/>
            <a:ext cx="8991600" cy="1010845"/>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Both the analog blend (left) and the October 2025 observed pattern (right) had prevailing westerly flow aloft over Oregon...ranging from more SW flow, in 1967, to more W-NW flow, in 2017.  </a:t>
            </a:r>
            <a:r>
              <a:rPr lang="en-US" sz="2000" b="1" i="1" u="sng" kern="0" dirty="0">
                <a:solidFill>
                  <a:srgbClr val="FFA3E7"/>
                </a:solidFill>
                <a:effectLst>
                  <a:outerShdw blurRad="38100" dist="38100" dir="2700000" algn="tl">
                    <a:srgbClr val="000000"/>
                  </a:outerShdw>
                </a:effectLst>
                <a:latin typeface="Garamond"/>
              </a:rPr>
              <a:t>A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a:extLst>
              <a:ext uri="{FF2B5EF4-FFF2-40B4-BE49-F238E27FC236}">
                <a16:creationId xmlns:a16="http://schemas.microsoft.com/office/drawing/2014/main" id="{45902DE1-FDBD-5186-479D-3E8B787DE19F}"/>
              </a:ext>
            </a:extLst>
          </p:cNvPr>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93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F2D586EC78964F8A8F8A79EC8C65D5" ma:contentTypeVersion="4" ma:contentTypeDescription="Create a new document." ma:contentTypeScope="" ma:versionID="58da3f497f6fe8f9beb1bdfa8ee7c94b">
  <xsd:schema xmlns:xsd="http://www.w3.org/2001/XMLSchema" xmlns:xs="http://www.w3.org/2001/XMLSchema" xmlns:p="http://schemas.microsoft.com/office/2006/metadata/properties" xmlns:ns1="http://schemas.microsoft.com/sharepoint/v3" xmlns:ns2="07312acf-1042-423e-b42e-fa8358d68e54" targetNamespace="http://schemas.microsoft.com/office/2006/metadata/properties" ma:root="true" ma:fieldsID="7647428b8fb533adf71886ea1bc512b1" ns1:_="" ns2:_="">
    <xsd:import namespace="http://schemas.microsoft.com/sharepoint/v3"/>
    <xsd:import namespace="07312acf-1042-423e-b42e-fa8358d68e5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312acf-1042-423e-b42e-fa8358d68e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1A9CE0-7E36-4E60-8C8C-F3BF2DB9924C}"/>
</file>

<file path=customXml/itemProps2.xml><?xml version="1.0" encoding="utf-8"?>
<ds:datastoreItem xmlns:ds="http://schemas.openxmlformats.org/officeDocument/2006/customXml" ds:itemID="{C39DE15C-6023-41BE-B673-E8F31B62D8D6}"/>
</file>

<file path=customXml/itemProps3.xml><?xml version="1.0" encoding="utf-8"?>
<ds:datastoreItem xmlns:ds="http://schemas.openxmlformats.org/officeDocument/2006/customXml" ds:itemID="{AA5BBE4E-6FB1-4454-AEB2-1014D7CF306F}"/>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emplate/>
  <TotalTime>121222</TotalTime>
  <Words>2201</Words>
  <Application>Microsoft Macintosh PowerPoint</Application>
  <PresentationFormat>On-screen Show (4:3)</PresentationFormat>
  <Paragraphs>162</Paragraphs>
  <Slides>27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Comic Sans MS</vt:lpstr>
      <vt:lpstr>Garamond</vt:lpstr>
      <vt:lpstr>Wingdings</vt:lpstr>
      <vt:lpstr>Stream</vt:lpstr>
      <vt:lpstr>Seasonal Climate Forecast Verification September – November 2025  Issued:  December 11, 2025</vt:lpstr>
      <vt:lpstr>Format and Purpose:</vt:lpstr>
      <vt:lpstr>PowerPoint Presentation</vt:lpstr>
      <vt:lpstr>September 2025 (Forecast Issued August 21, 2025)/(Actual)</vt:lpstr>
      <vt:lpstr>September 2025 (Forecast Issued August 21, 2025)/(Actual)</vt:lpstr>
      <vt:lpstr>September 2025 (Forecast Issued August 21, 2025)/(Actual)</vt:lpstr>
      <vt:lpstr>September 2025 (Forecast Issued August 21, 2025)/(Actual)</vt:lpstr>
      <vt:lpstr>September 2025 (Forecast Issued August 21, 2025)/(Actual)</vt:lpstr>
      <vt:lpstr>October 2025 (Forecast Issued September 18, 2025)/(Actual)</vt:lpstr>
      <vt:lpstr>October 2025 (Forecast Issued September 18, 2025)/(Actual)</vt:lpstr>
      <vt:lpstr>October 2025 (Forecast Issued September 18, 2025)/(Actual)</vt:lpstr>
      <vt:lpstr>October 2025 (Forecast Issued September 18, 2025)/(Actual)</vt:lpstr>
      <vt:lpstr>October 2025 (Forecast Issued September 18, 2025)/(Actual)</vt:lpstr>
      <vt:lpstr>November 2025 (Forecast Issued October 16, 2025)/(Actual)</vt:lpstr>
      <vt:lpstr>November 2025 (Forecast Issued October 16, 2025)/(Actual)</vt:lpstr>
      <vt:lpstr>November 2025 (Forecast Issued October 16, 2025)/(Actual)</vt:lpstr>
      <vt:lpstr>November 2025 (Forecast Issued October 16, 2025)/(Actual)</vt:lpstr>
      <vt:lpstr>November 2025 (Forecast Issued October 16, 2025)/(Actual)</vt:lpstr>
      <vt:lpstr>September – November 2025 (Forecast Issued August 21, 2025)/(Actual)</vt:lpstr>
      <vt:lpstr>September – November 2025 (Forecast Issued August 21, 2025)/(Actual)</vt:lpstr>
      <vt:lpstr>September – November 2025 (Forecast Issued August 21, 2025)/(Actual)</vt:lpstr>
      <vt:lpstr>September – November 2025 (Forecast Issued August 21, 2025)/(Actual)</vt:lpstr>
      <vt:lpstr>September – November 2025 (Forecast Issued August 21, 2025)/(Actual)</vt:lpstr>
      <vt:lpstr>Oregon Drought Status</vt:lpstr>
      <vt:lpstr>Forecast Resources</vt:lpstr>
      <vt:lpstr>Water Supply / Fire-Potential Outlook</vt:lpstr>
      <vt:lpstr>Updated Mid-Month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 Parsons</dc:creator>
  <cp:lastModifiedBy>ZIMMERMAN Andy * ODA</cp:lastModifiedBy>
  <cp:revision>3913</cp:revision>
  <dcterms:created xsi:type="dcterms:W3CDTF">2005-10-25T03:00:17Z</dcterms:created>
  <dcterms:modified xsi:type="dcterms:W3CDTF">2025-12-12T17:13:41Z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2023-10-17T17:12:21Z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d122e029-67ef-4822-8e6e-cc08101ba82b</vt:lpwstr>
  </property>
  <property fmtid="{D5CDD505-2E9C-101B-9397-08002B2CF9AE}" pid="8" name="MSIP_Label_09b73270-2993-4076-be47-9c78f42a1e84_ContentBits">
    <vt:lpwstr>0</vt:lpwstr>
  </property>
  <property fmtid="{D5CDD505-2E9C-101B-9397-08002B2CF9AE}" pid="9" name="ContentTypeId">
    <vt:lpwstr>0x010100CEF2D586EC78964F8A8F8A79EC8C65D5</vt:lpwstr>
  </property>
</Properties>
</file>