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slideLayouts/slideLayout14.xml" ContentType="application/vnd.openxmlformats-officedocument.presentationml.slideLayou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5.xml" ContentType="application/vnd.openxmlformats-officedocument.presentationml.slideLayout+xml"/>
  <Override PartName="/ppt/notesSlides/notesSlide10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83" r:id="rId2"/>
    <p:sldId id="286" r:id="rId3"/>
    <p:sldId id="288" r:id="rId4"/>
    <p:sldId id="278" r:id="rId5"/>
    <p:sldId id="264" r:id="rId6"/>
    <p:sldId id="274" r:id="rId7"/>
    <p:sldId id="275" r:id="rId8"/>
    <p:sldId id="290" r:id="rId9"/>
    <p:sldId id="285" r:id="rId10"/>
    <p:sldId id="271" r:id="rId11"/>
    <p:sldId id="282" r:id="rId12"/>
    <p:sldId id="289" r:id="rId13"/>
    <p:sldId id="287" r:id="rId14"/>
    <p:sldId id="263" r:id="rId15"/>
    <p:sldId id="291" r:id="rId16"/>
    <p:sldId id="293" r:id="rId17"/>
    <p:sldId id="27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DCEF"/>
    <a:srgbClr val="E3E7FC"/>
    <a:srgbClr val="43B4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E866E6-CEBA-CA48-A48A-7BDA4EEDC27C}" v="1" dt="2024-09-17T00:02:07.74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6246"/>
    <p:restoredTop sz="94714"/>
  </p:normalViewPr>
  <p:slideViewPr>
    <p:cSldViewPr snapToGrid="0" snapToObjects="1">
      <p:cViewPr varScale="1">
        <p:scale>
          <a:sx n="112" d="100"/>
          <a:sy n="112" d="100"/>
        </p:scale>
        <p:origin x="122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2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Relationship Id="rId27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D96232-9445-9843-88CA-3313D9DF0565}" type="datetimeFigureOut">
              <a:rPr lang="en-US" smtClean="0"/>
              <a:t>9/17/24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CD0E8C-53D5-FC47-AD3A-693BE7EF8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004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CD0E8C-53D5-FC47-AD3A-693BE7EF86D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8193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ublic Sans"/>
              </a:rPr>
              <a:t>U.S. crop producers use a variety of practices.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ublic Sans"/>
              </a:rPr>
              <a:t>They may choose crop choices, planting date adjustments, and crop rotations to limit the emergence and spread of weeds, insects, and funguses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CD0E8C-53D5-FC47-AD3A-693BE7EF86D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4872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CD0E8C-53D5-FC47-AD3A-693BE7EF86D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5476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CD0E8C-53D5-FC47-AD3A-693BE7EF86D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8177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CD0E8C-53D5-FC47-AD3A-693BE7EF86D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228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CD0E8C-53D5-FC47-AD3A-693BE7EF86D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401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CD0E8C-53D5-FC47-AD3A-693BE7EF86D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8512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1" i="0" dirty="0">
                <a:solidFill>
                  <a:srgbClr val="001E44"/>
                </a:solidFill>
                <a:effectLst/>
                <a:highlight>
                  <a:srgbClr val="FFFFFF"/>
                </a:highlight>
                <a:latin typeface="Nunito Sans" panose="020F0502020204030204" pitchFamily="34" charset="0"/>
              </a:rPr>
              <a:t>Agricultural establishment</a:t>
            </a:r>
          </a:p>
          <a:p>
            <a:pPr algn="l"/>
            <a:r>
              <a:rPr lang="en-US" b="0" i="0" dirty="0">
                <a:solidFill>
                  <a:srgbClr val="1F212E"/>
                </a:solidFill>
                <a:effectLst/>
                <a:highlight>
                  <a:srgbClr val="FFFFFF"/>
                </a:highlight>
                <a:latin typeface="Nunito Sans" panose="020F0502020204030204" pitchFamily="34" charset="0"/>
              </a:rPr>
              <a:t>any farm, forest operation, nursery, or orchard involved in the outdoor or enclosed-space production of agricultural plants; any establishment that produces for transplant or uses agricultural plants (in part or their entirety) in another location instead of purchasing the agricultural plants. Enclosed-space examples: Greenhouses, mushroom houses, hoop houses, high tunnels, and grow houses.</a:t>
            </a:r>
          </a:p>
          <a:p>
            <a:pPr algn="l"/>
            <a:r>
              <a:rPr lang="en-US" b="1" i="0" dirty="0">
                <a:solidFill>
                  <a:srgbClr val="001E44"/>
                </a:solidFill>
                <a:effectLst/>
                <a:highlight>
                  <a:srgbClr val="FFFFFF"/>
                </a:highlight>
                <a:latin typeface="Nunito Sans" panose="020F0502020204030204" pitchFamily="34" charset="0"/>
              </a:rPr>
              <a:t>Agricultural plants</a:t>
            </a:r>
          </a:p>
          <a:p>
            <a:pPr algn="l"/>
            <a:r>
              <a:rPr lang="en-US" b="0" i="0" dirty="0">
                <a:solidFill>
                  <a:srgbClr val="1F212E"/>
                </a:solidFill>
                <a:effectLst/>
                <a:highlight>
                  <a:srgbClr val="FFFFFF"/>
                </a:highlight>
                <a:latin typeface="Nunito Sans" panose="020F0502020204030204" pitchFamily="34" charset="0"/>
              </a:rPr>
              <a:t>plants grown or maintained for commercial or research purposes. Examples are food, feed, and fiber plants; trees; turfgrass; flowers, shrubs, ornamentals; and seedlings.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CD0E8C-53D5-FC47-AD3A-693BE7EF86D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9634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CD0E8C-53D5-FC47-AD3A-693BE7EF86D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4078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B1B1B"/>
                </a:solidFill>
                <a:effectLst/>
                <a:highlight>
                  <a:srgbClr val="FFFFFF"/>
                </a:highlight>
                <a:latin typeface="Source Sans Pro Web"/>
              </a:rPr>
              <a:t>Workers include anyone employed for any type of compensation (including self-employed) doing tasks such as: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B1B1B"/>
                </a:solidFill>
                <a:effectLst/>
                <a:highlight>
                  <a:srgbClr val="FFFFFF"/>
                </a:highlight>
                <a:latin typeface="Source Sans Pro Web"/>
              </a:rPr>
              <a:t>carrying nursery stock;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B1B1B"/>
                </a:solidFill>
                <a:effectLst/>
                <a:highlight>
                  <a:srgbClr val="FFFFFF"/>
                </a:highlight>
                <a:latin typeface="Source Sans Pro Web"/>
              </a:rPr>
              <a:t>repotting plants;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B1B1B"/>
                </a:solidFill>
                <a:effectLst/>
                <a:highlight>
                  <a:srgbClr val="FFFFFF"/>
                </a:highlight>
                <a:latin typeface="Source Sans Pro Web"/>
              </a:rPr>
              <a:t>watering; or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B1B1B"/>
                </a:solidFill>
                <a:effectLst/>
                <a:highlight>
                  <a:srgbClr val="FFFFFF"/>
                </a:highlight>
                <a:latin typeface="Source Sans Pro Web"/>
              </a:rPr>
              <a:t>other tasks directly related to the production of agricultural plants on an agricultural establishment.*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1B1B1B"/>
              </a:solidFill>
              <a:effectLst/>
              <a:highlight>
                <a:srgbClr val="FFFFFF"/>
              </a:highlight>
              <a:latin typeface="Source Sans Pro Web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B1B1B"/>
                </a:solidFill>
                <a:effectLst/>
                <a:highlight>
                  <a:srgbClr val="FFFFFF"/>
                </a:highlight>
                <a:latin typeface="Source Sans Pro Web"/>
              </a:rPr>
              <a:t>Pesticide Handlers: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B1B1B"/>
                </a:solidFill>
                <a:effectLst/>
                <a:highlight>
                  <a:srgbClr val="FFFFFF"/>
                </a:highlight>
                <a:latin typeface="Source Sans Pro Web"/>
              </a:rPr>
              <a:t>mix, load, or apply agricultural pesticides;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B1B1B"/>
                </a:solidFill>
                <a:effectLst/>
                <a:highlight>
                  <a:srgbClr val="FFFFFF"/>
                </a:highlight>
                <a:latin typeface="Source Sans Pro Web"/>
              </a:rPr>
              <a:t>clean or repair pesticide application equipment; or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B1B1B"/>
                </a:solidFill>
                <a:effectLst/>
                <a:highlight>
                  <a:srgbClr val="FFFFFF"/>
                </a:highlight>
                <a:latin typeface="Source Sans Pro Web"/>
              </a:rPr>
              <a:t>assist with the application of pesticides.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1B1B1B"/>
              </a:solidFill>
              <a:effectLst/>
              <a:highlight>
                <a:srgbClr val="FFFFFF"/>
              </a:highlight>
              <a:latin typeface="Source Sans Pro Web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CD0E8C-53D5-FC47-AD3A-693BE7EF86D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4336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CD0E8C-53D5-FC47-AD3A-693BE7EF86D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8941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CD0E8C-53D5-FC47-AD3A-693BE7EF86D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4138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CD0E8C-53D5-FC47-AD3A-693BE7EF86D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11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9653" y="926432"/>
            <a:ext cx="10932694" cy="2233863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9653" y="3582414"/>
            <a:ext cx="10932694" cy="1336636"/>
          </a:xfrm>
        </p:spPr>
        <p:txBody>
          <a:bodyPr>
            <a:normAutofit/>
          </a:bodyPr>
          <a:lstStyle>
            <a:lvl1pPr marL="0" indent="0" algn="ctr">
              <a:buNone/>
              <a:defRPr sz="3000" i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Freeform 9"/>
          <p:cNvSpPr/>
          <p:nvPr userDrawn="1"/>
        </p:nvSpPr>
        <p:spPr>
          <a:xfrm>
            <a:off x="3541295" y="5317964"/>
            <a:ext cx="5109410" cy="1540036"/>
          </a:xfrm>
          <a:custGeom>
            <a:avLst/>
            <a:gdLst>
              <a:gd name="connsiteX0" fmla="*/ 2190679 w 4381358"/>
              <a:gd name="connsiteY0" fmla="*/ 0 h 1320593"/>
              <a:gd name="connsiteX1" fmla="*/ 4370042 w 4381358"/>
              <a:gd name="connsiteY1" fmla="*/ 1297102 h 1320593"/>
              <a:gd name="connsiteX2" fmla="*/ 4381358 w 4381358"/>
              <a:gd name="connsiteY2" fmla="*/ 1320593 h 1320593"/>
              <a:gd name="connsiteX3" fmla="*/ 0 w 4381358"/>
              <a:gd name="connsiteY3" fmla="*/ 1320593 h 1320593"/>
              <a:gd name="connsiteX4" fmla="*/ 11316 w 4381358"/>
              <a:gd name="connsiteY4" fmla="*/ 1297102 h 1320593"/>
              <a:gd name="connsiteX5" fmla="*/ 2190679 w 4381358"/>
              <a:gd name="connsiteY5" fmla="*/ 0 h 1320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81358" h="1320593">
                <a:moveTo>
                  <a:pt x="2190679" y="0"/>
                </a:moveTo>
                <a:cubicBezTo>
                  <a:pt x="3131757" y="0"/>
                  <a:pt x="3950334" y="524490"/>
                  <a:pt x="4370042" y="1297102"/>
                </a:cubicBezTo>
                <a:lnTo>
                  <a:pt x="4381358" y="1320593"/>
                </a:lnTo>
                <a:lnTo>
                  <a:pt x="0" y="1320593"/>
                </a:lnTo>
                <a:lnTo>
                  <a:pt x="11316" y="1297102"/>
                </a:lnTo>
                <a:cubicBezTo>
                  <a:pt x="431025" y="524490"/>
                  <a:pt x="1249601" y="0"/>
                  <a:pt x="219067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724" y="5740083"/>
            <a:ext cx="2658032" cy="88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2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l. Content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105" y="5804468"/>
            <a:ext cx="2285050" cy="763005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540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264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105" y="5804468"/>
            <a:ext cx="2285050" cy="763005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540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3919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-Yellow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0" y="567892"/>
            <a:ext cx="9652000" cy="4182180"/>
          </a:xfrm>
        </p:spPr>
        <p:txBody>
          <a:bodyPr anchor="ctr" anchorCtr="0">
            <a:noAutofit/>
          </a:bodyPr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reeform 2"/>
          <p:cNvSpPr/>
          <p:nvPr userDrawn="1"/>
        </p:nvSpPr>
        <p:spPr>
          <a:xfrm>
            <a:off x="3541295" y="5317964"/>
            <a:ext cx="5109410" cy="1540036"/>
          </a:xfrm>
          <a:custGeom>
            <a:avLst/>
            <a:gdLst>
              <a:gd name="connsiteX0" fmla="*/ 2190679 w 4381358"/>
              <a:gd name="connsiteY0" fmla="*/ 0 h 1320593"/>
              <a:gd name="connsiteX1" fmla="*/ 4370042 w 4381358"/>
              <a:gd name="connsiteY1" fmla="*/ 1297102 h 1320593"/>
              <a:gd name="connsiteX2" fmla="*/ 4381358 w 4381358"/>
              <a:gd name="connsiteY2" fmla="*/ 1320593 h 1320593"/>
              <a:gd name="connsiteX3" fmla="*/ 0 w 4381358"/>
              <a:gd name="connsiteY3" fmla="*/ 1320593 h 1320593"/>
              <a:gd name="connsiteX4" fmla="*/ 11316 w 4381358"/>
              <a:gd name="connsiteY4" fmla="*/ 1297102 h 1320593"/>
              <a:gd name="connsiteX5" fmla="*/ 2190679 w 4381358"/>
              <a:gd name="connsiteY5" fmla="*/ 0 h 1320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81358" h="1320593">
                <a:moveTo>
                  <a:pt x="2190679" y="0"/>
                </a:moveTo>
                <a:cubicBezTo>
                  <a:pt x="3131757" y="0"/>
                  <a:pt x="3950334" y="524490"/>
                  <a:pt x="4370042" y="1297102"/>
                </a:cubicBezTo>
                <a:lnTo>
                  <a:pt x="4381358" y="1320593"/>
                </a:lnTo>
                <a:lnTo>
                  <a:pt x="0" y="1320593"/>
                </a:lnTo>
                <a:lnTo>
                  <a:pt x="11316" y="1297102"/>
                </a:lnTo>
                <a:cubicBezTo>
                  <a:pt x="431025" y="524490"/>
                  <a:pt x="1249601" y="0"/>
                  <a:pt x="219067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724" y="5740083"/>
            <a:ext cx="2658032" cy="88754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(subtitle)-Yellow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 userDrawn="1"/>
        </p:nvSpPr>
        <p:spPr>
          <a:xfrm>
            <a:off x="595086" y="-1"/>
            <a:ext cx="11001828" cy="6858001"/>
          </a:xfrm>
          <a:custGeom>
            <a:avLst/>
            <a:gdLst>
              <a:gd name="connsiteX0" fmla="*/ 1167829 w 11001828"/>
              <a:gd name="connsiteY0" fmla="*/ 0 h 6858001"/>
              <a:gd name="connsiteX1" fmla="*/ 9833999 w 11001828"/>
              <a:gd name="connsiteY1" fmla="*/ 0 h 6858001"/>
              <a:gd name="connsiteX2" fmla="*/ 9908991 w 11001828"/>
              <a:gd name="connsiteY2" fmla="*/ 96959 h 6858001"/>
              <a:gd name="connsiteX3" fmla="*/ 11001828 w 11001828"/>
              <a:gd name="connsiteY3" fmla="*/ 3441034 h 6858001"/>
              <a:gd name="connsiteX4" fmla="*/ 9908991 w 11001828"/>
              <a:gd name="connsiteY4" fmla="*/ 6785109 h 6858001"/>
              <a:gd name="connsiteX5" fmla="*/ 9852614 w 11001828"/>
              <a:gd name="connsiteY5" fmla="*/ 6858001 h 6858001"/>
              <a:gd name="connsiteX6" fmla="*/ 1149214 w 11001828"/>
              <a:gd name="connsiteY6" fmla="*/ 6858001 h 6858001"/>
              <a:gd name="connsiteX7" fmla="*/ 1092837 w 11001828"/>
              <a:gd name="connsiteY7" fmla="*/ 6785109 h 6858001"/>
              <a:gd name="connsiteX8" fmla="*/ 0 w 11001828"/>
              <a:gd name="connsiteY8" fmla="*/ 3441034 h 6858001"/>
              <a:gd name="connsiteX9" fmla="*/ 1092837 w 11001828"/>
              <a:gd name="connsiteY9" fmla="*/ 96959 h 6858001"/>
              <a:gd name="connsiteX10" fmla="*/ 1167829 w 11001828"/>
              <a:gd name="connsiteY10" fmla="*/ 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001828" h="6858001">
                <a:moveTo>
                  <a:pt x="1167829" y="0"/>
                </a:moveTo>
                <a:lnTo>
                  <a:pt x="9833999" y="0"/>
                </a:lnTo>
                <a:lnTo>
                  <a:pt x="9908991" y="96959"/>
                </a:lnTo>
                <a:cubicBezTo>
                  <a:pt x="10595363" y="1029467"/>
                  <a:pt x="11001828" y="2187021"/>
                  <a:pt x="11001828" y="3441034"/>
                </a:cubicBezTo>
                <a:cubicBezTo>
                  <a:pt x="11001828" y="4695046"/>
                  <a:pt x="10595363" y="5852601"/>
                  <a:pt x="9908991" y="6785109"/>
                </a:cubicBezTo>
                <a:lnTo>
                  <a:pt x="9852614" y="6858001"/>
                </a:lnTo>
                <a:lnTo>
                  <a:pt x="1149214" y="6858001"/>
                </a:lnTo>
                <a:lnTo>
                  <a:pt x="1092837" y="6785109"/>
                </a:lnTo>
                <a:cubicBezTo>
                  <a:pt x="406465" y="5852601"/>
                  <a:pt x="0" y="4695046"/>
                  <a:pt x="0" y="3441034"/>
                </a:cubicBezTo>
                <a:cubicBezTo>
                  <a:pt x="0" y="2187021"/>
                  <a:pt x="406465" y="1029467"/>
                  <a:pt x="1092837" y="96959"/>
                </a:cubicBezTo>
                <a:lnTo>
                  <a:pt x="116782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0" y="407003"/>
            <a:ext cx="9652000" cy="2576060"/>
          </a:xfrm>
        </p:spPr>
        <p:txBody>
          <a:bodyPr anchor="b" anchorCtr="0">
            <a:noAutofit/>
          </a:bodyPr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reeform 2"/>
          <p:cNvSpPr/>
          <p:nvPr userDrawn="1"/>
        </p:nvSpPr>
        <p:spPr>
          <a:xfrm>
            <a:off x="3541295" y="5317964"/>
            <a:ext cx="5109410" cy="1540036"/>
          </a:xfrm>
          <a:custGeom>
            <a:avLst/>
            <a:gdLst>
              <a:gd name="connsiteX0" fmla="*/ 2190679 w 4381358"/>
              <a:gd name="connsiteY0" fmla="*/ 0 h 1320593"/>
              <a:gd name="connsiteX1" fmla="*/ 4370042 w 4381358"/>
              <a:gd name="connsiteY1" fmla="*/ 1297102 h 1320593"/>
              <a:gd name="connsiteX2" fmla="*/ 4381358 w 4381358"/>
              <a:gd name="connsiteY2" fmla="*/ 1320593 h 1320593"/>
              <a:gd name="connsiteX3" fmla="*/ 0 w 4381358"/>
              <a:gd name="connsiteY3" fmla="*/ 1320593 h 1320593"/>
              <a:gd name="connsiteX4" fmla="*/ 11316 w 4381358"/>
              <a:gd name="connsiteY4" fmla="*/ 1297102 h 1320593"/>
              <a:gd name="connsiteX5" fmla="*/ 2190679 w 4381358"/>
              <a:gd name="connsiteY5" fmla="*/ 0 h 1320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81358" h="1320593">
                <a:moveTo>
                  <a:pt x="2190679" y="0"/>
                </a:moveTo>
                <a:cubicBezTo>
                  <a:pt x="3131757" y="0"/>
                  <a:pt x="3950334" y="524490"/>
                  <a:pt x="4370042" y="1297102"/>
                </a:cubicBezTo>
                <a:lnTo>
                  <a:pt x="4381358" y="1320593"/>
                </a:lnTo>
                <a:lnTo>
                  <a:pt x="0" y="1320593"/>
                </a:lnTo>
                <a:lnTo>
                  <a:pt x="11316" y="1297102"/>
                </a:lnTo>
                <a:cubicBezTo>
                  <a:pt x="431025" y="524490"/>
                  <a:pt x="1249601" y="0"/>
                  <a:pt x="219067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724" y="5740083"/>
            <a:ext cx="2658032" cy="887549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270000" y="3405182"/>
            <a:ext cx="9652000" cy="1427998"/>
          </a:xfrm>
        </p:spPr>
        <p:txBody>
          <a:bodyPr>
            <a:normAutofit/>
          </a:bodyPr>
          <a:lstStyle>
            <a:lvl1pPr marL="0" indent="0" algn="ctr">
              <a:buNone/>
              <a:defRPr sz="30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1270000" y="3221867"/>
            <a:ext cx="96520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-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9"/>
          <p:cNvSpPr/>
          <p:nvPr userDrawn="1"/>
        </p:nvSpPr>
        <p:spPr>
          <a:xfrm>
            <a:off x="-113672" y="1"/>
            <a:ext cx="12101034" cy="6857999"/>
          </a:xfrm>
          <a:custGeom>
            <a:avLst/>
            <a:gdLst>
              <a:gd name="connsiteX0" fmla="*/ 0 w 12101034"/>
              <a:gd name="connsiteY0" fmla="*/ 0 h 6857999"/>
              <a:gd name="connsiteX1" fmla="*/ 12101034 w 12101034"/>
              <a:gd name="connsiteY1" fmla="*/ 0 h 6857999"/>
              <a:gd name="connsiteX2" fmla="*/ 12076358 w 12101034"/>
              <a:gd name="connsiteY2" fmla="*/ 138173 h 6857999"/>
              <a:gd name="connsiteX3" fmla="*/ 8198206 w 12101034"/>
              <a:gd name="connsiteY3" fmla="*/ 6573119 h 6857999"/>
              <a:gd name="connsiteX4" fmla="*/ 7835690 w 12101034"/>
              <a:gd name="connsiteY4" fmla="*/ 6857999 h 6857999"/>
              <a:gd name="connsiteX5" fmla="*/ 0 w 12101034"/>
              <a:gd name="connsiteY5" fmla="*/ 6857999 h 6857999"/>
              <a:gd name="connsiteX6" fmla="*/ 0 w 12101034"/>
              <a:gd name="connsiteY6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01034" h="6857999">
                <a:moveTo>
                  <a:pt x="0" y="0"/>
                </a:moveTo>
                <a:lnTo>
                  <a:pt x="12101034" y="0"/>
                </a:lnTo>
                <a:lnTo>
                  <a:pt x="12076358" y="138173"/>
                </a:lnTo>
                <a:cubicBezTo>
                  <a:pt x="11550118" y="2709849"/>
                  <a:pt x="10149286" y="4962943"/>
                  <a:pt x="8198206" y="6573119"/>
                </a:cubicBezTo>
                <a:lnTo>
                  <a:pt x="7835690" y="6857999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125" y="1713297"/>
            <a:ext cx="8212774" cy="3522846"/>
          </a:xfrm>
        </p:spPr>
        <p:txBody>
          <a:bodyPr anchor="t" anchorCtr="0">
            <a:normAutofit/>
          </a:bodyPr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105" y="5804468"/>
            <a:ext cx="2285050" cy="763005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19125" y="5801627"/>
            <a:ext cx="8212138" cy="490889"/>
          </a:xfrm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tabLst>
                <a:tab pos="7821613" algn="l"/>
              </a:tabLst>
              <a:defRPr sz="2400" i="1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5" y="740447"/>
            <a:ext cx="786163" cy="570602"/>
          </a:xfrm>
          <a:prstGeom prst="rect">
            <a:avLst/>
          </a:prstGeom>
        </p:spPr>
      </p:pic>
      <p:cxnSp>
        <p:nvCxnSpPr>
          <p:cNvPr id="26" name="Straight Connector 25"/>
          <p:cNvCxnSpPr/>
          <p:nvPr userDrawn="1"/>
        </p:nvCxnSpPr>
        <p:spPr>
          <a:xfrm>
            <a:off x="1722922" y="972152"/>
            <a:ext cx="710834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 userDrawn="1"/>
        </p:nvCxnSpPr>
        <p:spPr>
          <a:xfrm>
            <a:off x="741146" y="5698156"/>
            <a:ext cx="1790299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in Circle)-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9"/>
          <p:cNvSpPr/>
          <p:nvPr userDrawn="1"/>
        </p:nvSpPr>
        <p:spPr>
          <a:xfrm>
            <a:off x="-113672" y="1"/>
            <a:ext cx="12101034" cy="6857999"/>
          </a:xfrm>
          <a:custGeom>
            <a:avLst/>
            <a:gdLst>
              <a:gd name="connsiteX0" fmla="*/ 0 w 12101034"/>
              <a:gd name="connsiteY0" fmla="*/ 0 h 6857999"/>
              <a:gd name="connsiteX1" fmla="*/ 12101034 w 12101034"/>
              <a:gd name="connsiteY1" fmla="*/ 0 h 6857999"/>
              <a:gd name="connsiteX2" fmla="*/ 12076358 w 12101034"/>
              <a:gd name="connsiteY2" fmla="*/ 138173 h 6857999"/>
              <a:gd name="connsiteX3" fmla="*/ 8198206 w 12101034"/>
              <a:gd name="connsiteY3" fmla="*/ 6573119 h 6857999"/>
              <a:gd name="connsiteX4" fmla="*/ 7835690 w 12101034"/>
              <a:gd name="connsiteY4" fmla="*/ 6857999 h 6857999"/>
              <a:gd name="connsiteX5" fmla="*/ 0 w 12101034"/>
              <a:gd name="connsiteY5" fmla="*/ 6857999 h 6857999"/>
              <a:gd name="connsiteX6" fmla="*/ 0 w 12101034"/>
              <a:gd name="connsiteY6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01034" h="6857999">
                <a:moveTo>
                  <a:pt x="0" y="0"/>
                </a:moveTo>
                <a:lnTo>
                  <a:pt x="12101034" y="0"/>
                </a:lnTo>
                <a:lnTo>
                  <a:pt x="12076358" y="138173"/>
                </a:lnTo>
                <a:cubicBezTo>
                  <a:pt x="11550118" y="2709849"/>
                  <a:pt x="10149286" y="4962943"/>
                  <a:pt x="8198206" y="6573119"/>
                </a:cubicBezTo>
                <a:lnTo>
                  <a:pt x="7835690" y="6857999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125" y="616017"/>
            <a:ext cx="8212774" cy="1328285"/>
          </a:xfrm>
        </p:spPr>
        <p:txBody>
          <a:bodyPr anchor="b" anchorCtr="0">
            <a:normAutofit/>
          </a:bodyPr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105" y="5804468"/>
            <a:ext cx="2285050" cy="763005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19125" y="2184400"/>
            <a:ext cx="8212138" cy="3619500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 Photo/Text-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2618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95435" y="365125"/>
            <a:ext cx="4918509" cy="2012315"/>
          </a:xfrm>
        </p:spPr>
        <p:txBody>
          <a:bodyPr anchor="b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105" y="5804468"/>
            <a:ext cx="2285050" cy="763005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88758" y="349553"/>
            <a:ext cx="6217920" cy="62179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 userDrawn="1"/>
        </p:nvSpPr>
        <p:spPr>
          <a:xfrm>
            <a:off x="1017234" y="1078029"/>
            <a:ext cx="4760968" cy="47609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225923" y="1232034"/>
            <a:ext cx="4343590" cy="445295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795435" y="2858068"/>
            <a:ext cx="4918509" cy="255054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Photo-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9"/>
          <p:cNvSpPr/>
          <p:nvPr userDrawn="1"/>
        </p:nvSpPr>
        <p:spPr>
          <a:xfrm>
            <a:off x="-113672" y="1"/>
            <a:ext cx="12101034" cy="6857999"/>
          </a:xfrm>
          <a:custGeom>
            <a:avLst/>
            <a:gdLst>
              <a:gd name="connsiteX0" fmla="*/ 0 w 12101034"/>
              <a:gd name="connsiteY0" fmla="*/ 0 h 6857999"/>
              <a:gd name="connsiteX1" fmla="*/ 12101034 w 12101034"/>
              <a:gd name="connsiteY1" fmla="*/ 0 h 6857999"/>
              <a:gd name="connsiteX2" fmla="*/ 12076358 w 12101034"/>
              <a:gd name="connsiteY2" fmla="*/ 138173 h 6857999"/>
              <a:gd name="connsiteX3" fmla="*/ 8198206 w 12101034"/>
              <a:gd name="connsiteY3" fmla="*/ 6573119 h 6857999"/>
              <a:gd name="connsiteX4" fmla="*/ 7835690 w 12101034"/>
              <a:gd name="connsiteY4" fmla="*/ 6857999 h 6857999"/>
              <a:gd name="connsiteX5" fmla="*/ 0 w 12101034"/>
              <a:gd name="connsiteY5" fmla="*/ 6857999 h 6857999"/>
              <a:gd name="connsiteX6" fmla="*/ 0 w 12101034"/>
              <a:gd name="connsiteY6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01034" h="6857999">
                <a:moveTo>
                  <a:pt x="0" y="0"/>
                </a:moveTo>
                <a:lnTo>
                  <a:pt x="12101034" y="0"/>
                </a:lnTo>
                <a:lnTo>
                  <a:pt x="12076358" y="138173"/>
                </a:lnTo>
                <a:cubicBezTo>
                  <a:pt x="11550118" y="2709849"/>
                  <a:pt x="10149286" y="4962943"/>
                  <a:pt x="8198206" y="6573119"/>
                </a:cubicBezTo>
                <a:lnTo>
                  <a:pt x="7835690" y="6857999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125" y="616017"/>
            <a:ext cx="8212774" cy="1328285"/>
          </a:xfrm>
        </p:spPr>
        <p:txBody>
          <a:bodyPr anchor="b" anchorCtr="0">
            <a:normAutofit/>
          </a:bodyPr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105" y="5804468"/>
            <a:ext cx="2285050" cy="763005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3724977" y="2184400"/>
            <a:ext cx="5106922" cy="3619500"/>
          </a:xfrm>
        </p:spPr>
        <p:txBody>
          <a:bodyPr anchor="ctr" anchorCtr="1"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125" y="2560318"/>
            <a:ext cx="2800350" cy="280035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-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105" y="5804468"/>
            <a:ext cx="2285050" cy="763005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540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, Content-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4720" y="1825625"/>
            <a:ext cx="787908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105" y="5804468"/>
            <a:ext cx="2285050" cy="763005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540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838200" y="1825625"/>
            <a:ext cx="2405514" cy="4351338"/>
          </a:xfr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-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0" y="567892"/>
            <a:ext cx="9652000" cy="4182180"/>
          </a:xfrm>
        </p:spPr>
        <p:txBody>
          <a:bodyPr anchor="ctr" anchorCtr="0">
            <a:noAutofit/>
          </a:bodyPr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reeform 2"/>
          <p:cNvSpPr/>
          <p:nvPr userDrawn="1"/>
        </p:nvSpPr>
        <p:spPr>
          <a:xfrm>
            <a:off x="3541295" y="5317964"/>
            <a:ext cx="5109410" cy="1540036"/>
          </a:xfrm>
          <a:custGeom>
            <a:avLst/>
            <a:gdLst>
              <a:gd name="connsiteX0" fmla="*/ 2190679 w 4381358"/>
              <a:gd name="connsiteY0" fmla="*/ 0 h 1320593"/>
              <a:gd name="connsiteX1" fmla="*/ 4370042 w 4381358"/>
              <a:gd name="connsiteY1" fmla="*/ 1297102 h 1320593"/>
              <a:gd name="connsiteX2" fmla="*/ 4381358 w 4381358"/>
              <a:gd name="connsiteY2" fmla="*/ 1320593 h 1320593"/>
              <a:gd name="connsiteX3" fmla="*/ 0 w 4381358"/>
              <a:gd name="connsiteY3" fmla="*/ 1320593 h 1320593"/>
              <a:gd name="connsiteX4" fmla="*/ 11316 w 4381358"/>
              <a:gd name="connsiteY4" fmla="*/ 1297102 h 1320593"/>
              <a:gd name="connsiteX5" fmla="*/ 2190679 w 4381358"/>
              <a:gd name="connsiteY5" fmla="*/ 0 h 1320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81358" h="1320593">
                <a:moveTo>
                  <a:pt x="2190679" y="0"/>
                </a:moveTo>
                <a:cubicBezTo>
                  <a:pt x="3131757" y="0"/>
                  <a:pt x="3950334" y="524490"/>
                  <a:pt x="4370042" y="1297102"/>
                </a:cubicBezTo>
                <a:lnTo>
                  <a:pt x="4381358" y="1320593"/>
                </a:lnTo>
                <a:lnTo>
                  <a:pt x="0" y="1320593"/>
                </a:lnTo>
                <a:lnTo>
                  <a:pt x="11316" y="1297102"/>
                </a:lnTo>
                <a:cubicBezTo>
                  <a:pt x="431025" y="524490"/>
                  <a:pt x="1249601" y="0"/>
                  <a:pt x="219067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724" y="5740083"/>
            <a:ext cx="2658032" cy="88754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l. Content-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105" y="5804468"/>
            <a:ext cx="2285050" cy="763005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540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-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105" y="5804468"/>
            <a:ext cx="2285050" cy="763005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540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Break-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0" y="567892"/>
            <a:ext cx="9652000" cy="4182180"/>
          </a:xfrm>
        </p:spPr>
        <p:txBody>
          <a:bodyPr anchor="ctr" anchorCtr="0">
            <a:no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reeform 2"/>
          <p:cNvSpPr/>
          <p:nvPr userDrawn="1"/>
        </p:nvSpPr>
        <p:spPr>
          <a:xfrm>
            <a:off x="3541295" y="5317964"/>
            <a:ext cx="5109410" cy="1540036"/>
          </a:xfrm>
          <a:custGeom>
            <a:avLst/>
            <a:gdLst>
              <a:gd name="connsiteX0" fmla="*/ 2190679 w 4381358"/>
              <a:gd name="connsiteY0" fmla="*/ 0 h 1320593"/>
              <a:gd name="connsiteX1" fmla="*/ 4370042 w 4381358"/>
              <a:gd name="connsiteY1" fmla="*/ 1297102 h 1320593"/>
              <a:gd name="connsiteX2" fmla="*/ 4381358 w 4381358"/>
              <a:gd name="connsiteY2" fmla="*/ 1320593 h 1320593"/>
              <a:gd name="connsiteX3" fmla="*/ 0 w 4381358"/>
              <a:gd name="connsiteY3" fmla="*/ 1320593 h 1320593"/>
              <a:gd name="connsiteX4" fmla="*/ 11316 w 4381358"/>
              <a:gd name="connsiteY4" fmla="*/ 1297102 h 1320593"/>
              <a:gd name="connsiteX5" fmla="*/ 2190679 w 4381358"/>
              <a:gd name="connsiteY5" fmla="*/ 0 h 1320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81358" h="1320593">
                <a:moveTo>
                  <a:pt x="2190679" y="0"/>
                </a:moveTo>
                <a:cubicBezTo>
                  <a:pt x="3131757" y="0"/>
                  <a:pt x="3950334" y="524490"/>
                  <a:pt x="4370042" y="1297102"/>
                </a:cubicBezTo>
                <a:lnTo>
                  <a:pt x="4381358" y="1320593"/>
                </a:lnTo>
                <a:lnTo>
                  <a:pt x="0" y="1320593"/>
                </a:lnTo>
                <a:lnTo>
                  <a:pt x="11316" y="1297102"/>
                </a:lnTo>
                <a:cubicBezTo>
                  <a:pt x="431025" y="524490"/>
                  <a:pt x="1249601" y="0"/>
                  <a:pt x="219067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724" y="5740083"/>
            <a:ext cx="2658032" cy="88754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Break (subtitle)-Blue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 userDrawn="1"/>
        </p:nvSpPr>
        <p:spPr>
          <a:xfrm>
            <a:off x="595086" y="-1"/>
            <a:ext cx="11001828" cy="6858001"/>
          </a:xfrm>
          <a:custGeom>
            <a:avLst/>
            <a:gdLst>
              <a:gd name="connsiteX0" fmla="*/ 1167829 w 11001828"/>
              <a:gd name="connsiteY0" fmla="*/ 0 h 6858001"/>
              <a:gd name="connsiteX1" fmla="*/ 9833999 w 11001828"/>
              <a:gd name="connsiteY1" fmla="*/ 0 h 6858001"/>
              <a:gd name="connsiteX2" fmla="*/ 9908991 w 11001828"/>
              <a:gd name="connsiteY2" fmla="*/ 96959 h 6858001"/>
              <a:gd name="connsiteX3" fmla="*/ 11001828 w 11001828"/>
              <a:gd name="connsiteY3" fmla="*/ 3441034 h 6858001"/>
              <a:gd name="connsiteX4" fmla="*/ 9908991 w 11001828"/>
              <a:gd name="connsiteY4" fmla="*/ 6785109 h 6858001"/>
              <a:gd name="connsiteX5" fmla="*/ 9852614 w 11001828"/>
              <a:gd name="connsiteY5" fmla="*/ 6858001 h 6858001"/>
              <a:gd name="connsiteX6" fmla="*/ 1149214 w 11001828"/>
              <a:gd name="connsiteY6" fmla="*/ 6858001 h 6858001"/>
              <a:gd name="connsiteX7" fmla="*/ 1092837 w 11001828"/>
              <a:gd name="connsiteY7" fmla="*/ 6785109 h 6858001"/>
              <a:gd name="connsiteX8" fmla="*/ 0 w 11001828"/>
              <a:gd name="connsiteY8" fmla="*/ 3441034 h 6858001"/>
              <a:gd name="connsiteX9" fmla="*/ 1092837 w 11001828"/>
              <a:gd name="connsiteY9" fmla="*/ 96959 h 6858001"/>
              <a:gd name="connsiteX10" fmla="*/ 1167829 w 11001828"/>
              <a:gd name="connsiteY10" fmla="*/ 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001828" h="6858001">
                <a:moveTo>
                  <a:pt x="1167829" y="0"/>
                </a:moveTo>
                <a:lnTo>
                  <a:pt x="9833999" y="0"/>
                </a:lnTo>
                <a:lnTo>
                  <a:pt x="9908991" y="96959"/>
                </a:lnTo>
                <a:cubicBezTo>
                  <a:pt x="10595363" y="1029467"/>
                  <a:pt x="11001828" y="2187021"/>
                  <a:pt x="11001828" y="3441034"/>
                </a:cubicBezTo>
                <a:cubicBezTo>
                  <a:pt x="11001828" y="4695046"/>
                  <a:pt x="10595363" y="5852601"/>
                  <a:pt x="9908991" y="6785109"/>
                </a:cubicBezTo>
                <a:lnTo>
                  <a:pt x="9852614" y="6858001"/>
                </a:lnTo>
                <a:lnTo>
                  <a:pt x="1149214" y="6858001"/>
                </a:lnTo>
                <a:lnTo>
                  <a:pt x="1092837" y="6785109"/>
                </a:lnTo>
                <a:cubicBezTo>
                  <a:pt x="406465" y="5852601"/>
                  <a:pt x="0" y="4695046"/>
                  <a:pt x="0" y="3441034"/>
                </a:cubicBezTo>
                <a:cubicBezTo>
                  <a:pt x="0" y="2187021"/>
                  <a:pt x="406465" y="1029467"/>
                  <a:pt x="1092837" y="96959"/>
                </a:cubicBezTo>
                <a:lnTo>
                  <a:pt x="116782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0" y="407003"/>
            <a:ext cx="9652000" cy="2576060"/>
          </a:xfrm>
        </p:spPr>
        <p:txBody>
          <a:bodyPr anchor="b" anchorCtr="0">
            <a:no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reeform 2"/>
          <p:cNvSpPr/>
          <p:nvPr userDrawn="1"/>
        </p:nvSpPr>
        <p:spPr>
          <a:xfrm>
            <a:off x="3541295" y="5317964"/>
            <a:ext cx="5109410" cy="1540036"/>
          </a:xfrm>
          <a:custGeom>
            <a:avLst/>
            <a:gdLst>
              <a:gd name="connsiteX0" fmla="*/ 2190679 w 4381358"/>
              <a:gd name="connsiteY0" fmla="*/ 0 h 1320593"/>
              <a:gd name="connsiteX1" fmla="*/ 4370042 w 4381358"/>
              <a:gd name="connsiteY1" fmla="*/ 1297102 h 1320593"/>
              <a:gd name="connsiteX2" fmla="*/ 4381358 w 4381358"/>
              <a:gd name="connsiteY2" fmla="*/ 1320593 h 1320593"/>
              <a:gd name="connsiteX3" fmla="*/ 0 w 4381358"/>
              <a:gd name="connsiteY3" fmla="*/ 1320593 h 1320593"/>
              <a:gd name="connsiteX4" fmla="*/ 11316 w 4381358"/>
              <a:gd name="connsiteY4" fmla="*/ 1297102 h 1320593"/>
              <a:gd name="connsiteX5" fmla="*/ 2190679 w 4381358"/>
              <a:gd name="connsiteY5" fmla="*/ 0 h 1320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81358" h="1320593">
                <a:moveTo>
                  <a:pt x="2190679" y="0"/>
                </a:moveTo>
                <a:cubicBezTo>
                  <a:pt x="3131757" y="0"/>
                  <a:pt x="3950334" y="524490"/>
                  <a:pt x="4370042" y="1297102"/>
                </a:cubicBezTo>
                <a:lnTo>
                  <a:pt x="4381358" y="1320593"/>
                </a:lnTo>
                <a:lnTo>
                  <a:pt x="0" y="1320593"/>
                </a:lnTo>
                <a:lnTo>
                  <a:pt x="11316" y="1297102"/>
                </a:lnTo>
                <a:cubicBezTo>
                  <a:pt x="431025" y="524490"/>
                  <a:pt x="1249601" y="0"/>
                  <a:pt x="219067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724" y="5740083"/>
            <a:ext cx="2658032" cy="887549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270000" y="3405182"/>
            <a:ext cx="9652000" cy="1427998"/>
          </a:xfrm>
        </p:spPr>
        <p:txBody>
          <a:bodyPr>
            <a:normAutofit/>
          </a:bodyPr>
          <a:lstStyle>
            <a:lvl1pPr marL="0" indent="0" algn="ctr">
              <a:buNone/>
              <a:defRPr sz="30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1270000" y="3221867"/>
            <a:ext cx="9652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-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9"/>
          <p:cNvSpPr/>
          <p:nvPr userDrawn="1"/>
        </p:nvSpPr>
        <p:spPr>
          <a:xfrm>
            <a:off x="-113672" y="1"/>
            <a:ext cx="12101034" cy="6857999"/>
          </a:xfrm>
          <a:custGeom>
            <a:avLst/>
            <a:gdLst>
              <a:gd name="connsiteX0" fmla="*/ 0 w 12101034"/>
              <a:gd name="connsiteY0" fmla="*/ 0 h 6857999"/>
              <a:gd name="connsiteX1" fmla="*/ 12101034 w 12101034"/>
              <a:gd name="connsiteY1" fmla="*/ 0 h 6857999"/>
              <a:gd name="connsiteX2" fmla="*/ 12076358 w 12101034"/>
              <a:gd name="connsiteY2" fmla="*/ 138173 h 6857999"/>
              <a:gd name="connsiteX3" fmla="*/ 8198206 w 12101034"/>
              <a:gd name="connsiteY3" fmla="*/ 6573119 h 6857999"/>
              <a:gd name="connsiteX4" fmla="*/ 7835690 w 12101034"/>
              <a:gd name="connsiteY4" fmla="*/ 6857999 h 6857999"/>
              <a:gd name="connsiteX5" fmla="*/ 0 w 12101034"/>
              <a:gd name="connsiteY5" fmla="*/ 6857999 h 6857999"/>
              <a:gd name="connsiteX6" fmla="*/ 0 w 12101034"/>
              <a:gd name="connsiteY6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01034" h="6857999">
                <a:moveTo>
                  <a:pt x="0" y="0"/>
                </a:moveTo>
                <a:lnTo>
                  <a:pt x="12101034" y="0"/>
                </a:lnTo>
                <a:lnTo>
                  <a:pt x="12076358" y="138173"/>
                </a:lnTo>
                <a:cubicBezTo>
                  <a:pt x="11550118" y="2709849"/>
                  <a:pt x="10149286" y="4962943"/>
                  <a:pt x="8198206" y="6573119"/>
                </a:cubicBezTo>
                <a:lnTo>
                  <a:pt x="7835690" y="6857999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125" y="1713297"/>
            <a:ext cx="8212774" cy="3522846"/>
          </a:xfrm>
        </p:spPr>
        <p:txBody>
          <a:bodyPr anchor="t" anchorCtr="0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105" y="5804468"/>
            <a:ext cx="2285050" cy="763005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19125" y="5801627"/>
            <a:ext cx="8212138" cy="490889"/>
          </a:xfrm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tabLst>
                <a:tab pos="7821613" algn="l"/>
              </a:tabLst>
              <a:defRPr sz="2400" i="1">
                <a:solidFill>
                  <a:schemeClr val="bg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5" y="740447"/>
            <a:ext cx="786162" cy="570602"/>
          </a:xfrm>
          <a:prstGeom prst="rect">
            <a:avLst/>
          </a:prstGeom>
        </p:spPr>
      </p:pic>
      <p:cxnSp>
        <p:nvCxnSpPr>
          <p:cNvPr id="26" name="Straight Connector 25"/>
          <p:cNvCxnSpPr/>
          <p:nvPr userDrawn="1"/>
        </p:nvCxnSpPr>
        <p:spPr>
          <a:xfrm>
            <a:off x="1722922" y="972152"/>
            <a:ext cx="710834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 userDrawn="1"/>
        </p:nvCxnSpPr>
        <p:spPr>
          <a:xfrm>
            <a:off x="741146" y="5698156"/>
            <a:ext cx="179029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(in Circle)-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9"/>
          <p:cNvSpPr/>
          <p:nvPr userDrawn="1"/>
        </p:nvSpPr>
        <p:spPr>
          <a:xfrm>
            <a:off x="-113672" y="1"/>
            <a:ext cx="12101034" cy="6857999"/>
          </a:xfrm>
          <a:custGeom>
            <a:avLst/>
            <a:gdLst>
              <a:gd name="connsiteX0" fmla="*/ 0 w 12101034"/>
              <a:gd name="connsiteY0" fmla="*/ 0 h 6857999"/>
              <a:gd name="connsiteX1" fmla="*/ 12101034 w 12101034"/>
              <a:gd name="connsiteY1" fmla="*/ 0 h 6857999"/>
              <a:gd name="connsiteX2" fmla="*/ 12076358 w 12101034"/>
              <a:gd name="connsiteY2" fmla="*/ 138173 h 6857999"/>
              <a:gd name="connsiteX3" fmla="*/ 8198206 w 12101034"/>
              <a:gd name="connsiteY3" fmla="*/ 6573119 h 6857999"/>
              <a:gd name="connsiteX4" fmla="*/ 7835690 w 12101034"/>
              <a:gd name="connsiteY4" fmla="*/ 6857999 h 6857999"/>
              <a:gd name="connsiteX5" fmla="*/ 0 w 12101034"/>
              <a:gd name="connsiteY5" fmla="*/ 6857999 h 6857999"/>
              <a:gd name="connsiteX6" fmla="*/ 0 w 12101034"/>
              <a:gd name="connsiteY6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01034" h="6857999">
                <a:moveTo>
                  <a:pt x="0" y="0"/>
                </a:moveTo>
                <a:lnTo>
                  <a:pt x="12101034" y="0"/>
                </a:lnTo>
                <a:lnTo>
                  <a:pt x="12076358" y="138173"/>
                </a:lnTo>
                <a:cubicBezTo>
                  <a:pt x="11550118" y="2709849"/>
                  <a:pt x="10149286" y="4962943"/>
                  <a:pt x="8198206" y="6573119"/>
                </a:cubicBezTo>
                <a:lnTo>
                  <a:pt x="7835690" y="6857999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125" y="616017"/>
            <a:ext cx="8212774" cy="1328285"/>
          </a:xfrm>
        </p:spPr>
        <p:txBody>
          <a:bodyPr anchor="b" anchorCtr="0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105" y="5804468"/>
            <a:ext cx="2285050" cy="763005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19125" y="2184400"/>
            <a:ext cx="8212138" cy="36195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ircle Photo/Text-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2618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95435" y="365125"/>
            <a:ext cx="4918509" cy="2012315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105" y="5804468"/>
            <a:ext cx="2285050" cy="763005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88758" y="349553"/>
            <a:ext cx="6217920" cy="62179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 userDrawn="1"/>
        </p:nvSpPr>
        <p:spPr>
          <a:xfrm>
            <a:off x="1017234" y="1078029"/>
            <a:ext cx="4760968" cy="47609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225923" y="1232034"/>
            <a:ext cx="4343590" cy="445295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795435" y="2858068"/>
            <a:ext cx="4918509" cy="255054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mall Photo-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9"/>
          <p:cNvSpPr/>
          <p:nvPr userDrawn="1"/>
        </p:nvSpPr>
        <p:spPr>
          <a:xfrm>
            <a:off x="-113672" y="1"/>
            <a:ext cx="12101034" cy="6857999"/>
          </a:xfrm>
          <a:custGeom>
            <a:avLst/>
            <a:gdLst>
              <a:gd name="connsiteX0" fmla="*/ 0 w 12101034"/>
              <a:gd name="connsiteY0" fmla="*/ 0 h 6857999"/>
              <a:gd name="connsiteX1" fmla="*/ 12101034 w 12101034"/>
              <a:gd name="connsiteY1" fmla="*/ 0 h 6857999"/>
              <a:gd name="connsiteX2" fmla="*/ 12076358 w 12101034"/>
              <a:gd name="connsiteY2" fmla="*/ 138173 h 6857999"/>
              <a:gd name="connsiteX3" fmla="*/ 8198206 w 12101034"/>
              <a:gd name="connsiteY3" fmla="*/ 6573119 h 6857999"/>
              <a:gd name="connsiteX4" fmla="*/ 7835690 w 12101034"/>
              <a:gd name="connsiteY4" fmla="*/ 6857999 h 6857999"/>
              <a:gd name="connsiteX5" fmla="*/ 0 w 12101034"/>
              <a:gd name="connsiteY5" fmla="*/ 6857999 h 6857999"/>
              <a:gd name="connsiteX6" fmla="*/ 0 w 12101034"/>
              <a:gd name="connsiteY6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01034" h="6857999">
                <a:moveTo>
                  <a:pt x="0" y="0"/>
                </a:moveTo>
                <a:lnTo>
                  <a:pt x="12101034" y="0"/>
                </a:lnTo>
                <a:lnTo>
                  <a:pt x="12076358" y="138173"/>
                </a:lnTo>
                <a:cubicBezTo>
                  <a:pt x="11550118" y="2709849"/>
                  <a:pt x="10149286" y="4962943"/>
                  <a:pt x="8198206" y="6573119"/>
                </a:cubicBezTo>
                <a:lnTo>
                  <a:pt x="7835690" y="6857999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125" y="616017"/>
            <a:ext cx="8212774" cy="1328285"/>
          </a:xfrm>
        </p:spPr>
        <p:txBody>
          <a:bodyPr anchor="b" anchorCtr="0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105" y="5804468"/>
            <a:ext cx="2285050" cy="763005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3724977" y="2184400"/>
            <a:ext cx="5106922" cy="3619500"/>
          </a:xfrm>
        </p:spPr>
        <p:txBody>
          <a:bodyPr anchor="ctr" anchorCtr="1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125" y="2560318"/>
            <a:ext cx="2800350" cy="280035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, Content-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105" y="5804468"/>
            <a:ext cx="2285050" cy="763005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54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Photo, Content-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4720" y="1825625"/>
            <a:ext cx="787908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105" y="5804468"/>
            <a:ext cx="2285050" cy="763005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54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838200" y="1825625"/>
            <a:ext cx="2405514" cy="4351338"/>
          </a:xfr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(subtitle)-Green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 userDrawn="1"/>
        </p:nvSpPr>
        <p:spPr>
          <a:xfrm>
            <a:off x="595086" y="-1"/>
            <a:ext cx="11001828" cy="6858001"/>
          </a:xfrm>
          <a:custGeom>
            <a:avLst/>
            <a:gdLst>
              <a:gd name="connsiteX0" fmla="*/ 1167829 w 11001828"/>
              <a:gd name="connsiteY0" fmla="*/ 0 h 6858001"/>
              <a:gd name="connsiteX1" fmla="*/ 9833999 w 11001828"/>
              <a:gd name="connsiteY1" fmla="*/ 0 h 6858001"/>
              <a:gd name="connsiteX2" fmla="*/ 9908991 w 11001828"/>
              <a:gd name="connsiteY2" fmla="*/ 96959 h 6858001"/>
              <a:gd name="connsiteX3" fmla="*/ 11001828 w 11001828"/>
              <a:gd name="connsiteY3" fmla="*/ 3441034 h 6858001"/>
              <a:gd name="connsiteX4" fmla="*/ 9908991 w 11001828"/>
              <a:gd name="connsiteY4" fmla="*/ 6785109 h 6858001"/>
              <a:gd name="connsiteX5" fmla="*/ 9852614 w 11001828"/>
              <a:gd name="connsiteY5" fmla="*/ 6858001 h 6858001"/>
              <a:gd name="connsiteX6" fmla="*/ 1149214 w 11001828"/>
              <a:gd name="connsiteY6" fmla="*/ 6858001 h 6858001"/>
              <a:gd name="connsiteX7" fmla="*/ 1092837 w 11001828"/>
              <a:gd name="connsiteY7" fmla="*/ 6785109 h 6858001"/>
              <a:gd name="connsiteX8" fmla="*/ 0 w 11001828"/>
              <a:gd name="connsiteY8" fmla="*/ 3441034 h 6858001"/>
              <a:gd name="connsiteX9" fmla="*/ 1092837 w 11001828"/>
              <a:gd name="connsiteY9" fmla="*/ 96959 h 6858001"/>
              <a:gd name="connsiteX10" fmla="*/ 1167829 w 11001828"/>
              <a:gd name="connsiteY10" fmla="*/ 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001828" h="6858001">
                <a:moveTo>
                  <a:pt x="1167829" y="0"/>
                </a:moveTo>
                <a:lnTo>
                  <a:pt x="9833999" y="0"/>
                </a:lnTo>
                <a:lnTo>
                  <a:pt x="9908991" y="96959"/>
                </a:lnTo>
                <a:cubicBezTo>
                  <a:pt x="10595363" y="1029467"/>
                  <a:pt x="11001828" y="2187021"/>
                  <a:pt x="11001828" y="3441034"/>
                </a:cubicBezTo>
                <a:cubicBezTo>
                  <a:pt x="11001828" y="4695046"/>
                  <a:pt x="10595363" y="5852601"/>
                  <a:pt x="9908991" y="6785109"/>
                </a:cubicBezTo>
                <a:lnTo>
                  <a:pt x="9852614" y="6858001"/>
                </a:lnTo>
                <a:lnTo>
                  <a:pt x="1149214" y="6858001"/>
                </a:lnTo>
                <a:lnTo>
                  <a:pt x="1092837" y="6785109"/>
                </a:lnTo>
                <a:cubicBezTo>
                  <a:pt x="406465" y="5852601"/>
                  <a:pt x="0" y="4695046"/>
                  <a:pt x="0" y="3441034"/>
                </a:cubicBezTo>
                <a:cubicBezTo>
                  <a:pt x="0" y="2187021"/>
                  <a:pt x="406465" y="1029467"/>
                  <a:pt x="1092837" y="96959"/>
                </a:cubicBezTo>
                <a:lnTo>
                  <a:pt x="116782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0" y="407003"/>
            <a:ext cx="9652000" cy="2576060"/>
          </a:xfrm>
        </p:spPr>
        <p:txBody>
          <a:bodyPr anchor="b" anchorCtr="0">
            <a:noAutofit/>
          </a:bodyPr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reeform 2"/>
          <p:cNvSpPr/>
          <p:nvPr userDrawn="1"/>
        </p:nvSpPr>
        <p:spPr>
          <a:xfrm>
            <a:off x="3541295" y="5317964"/>
            <a:ext cx="5109410" cy="1540036"/>
          </a:xfrm>
          <a:custGeom>
            <a:avLst/>
            <a:gdLst>
              <a:gd name="connsiteX0" fmla="*/ 2190679 w 4381358"/>
              <a:gd name="connsiteY0" fmla="*/ 0 h 1320593"/>
              <a:gd name="connsiteX1" fmla="*/ 4370042 w 4381358"/>
              <a:gd name="connsiteY1" fmla="*/ 1297102 h 1320593"/>
              <a:gd name="connsiteX2" fmla="*/ 4381358 w 4381358"/>
              <a:gd name="connsiteY2" fmla="*/ 1320593 h 1320593"/>
              <a:gd name="connsiteX3" fmla="*/ 0 w 4381358"/>
              <a:gd name="connsiteY3" fmla="*/ 1320593 h 1320593"/>
              <a:gd name="connsiteX4" fmla="*/ 11316 w 4381358"/>
              <a:gd name="connsiteY4" fmla="*/ 1297102 h 1320593"/>
              <a:gd name="connsiteX5" fmla="*/ 2190679 w 4381358"/>
              <a:gd name="connsiteY5" fmla="*/ 0 h 1320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81358" h="1320593">
                <a:moveTo>
                  <a:pt x="2190679" y="0"/>
                </a:moveTo>
                <a:cubicBezTo>
                  <a:pt x="3131757" y="0"/>
                  <a:pt x="3950334" y="524490"/>
                  <a:pt x="4370042" y="1297102"/>
                </a:cubicBezTo>
                <a:lnTo>
                  <a:pt x="4381358" y="1320593"/>
                </a:lnTo>
                <a:lnTo>
                  <a:pt x="0" y="1320593"/>
                </a:lnTo>
                <a:lnTo>
                  <a:pt x="11316" y="1297102"/>
                </a:lnTo>
                <a:cubicBezTo>
                  <a:pt x="431025" y="524490"/>
                  <a:pt x="1249601" y="0"/>
                  <a:pt x="219067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724" y="5740083"/>
            <a:ext cx="2658032" cy="887549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270000" y="3405182"/>
            <a:ext cx="9652000" cy="1427998"/>
          </a:xfrm>
        </p:spPr>
        <p:txBody>
          <a:bodyPr>
            <a:normAutofit/>
          </a:bodyPr>
          <a:lstStyle>
            <a:lvl1pPr marL="0" indent="0" algn="ctr">
              <a:buNone/>
              <a:defRPr sz="30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1270000" y="3221867"/>
            <a:ext cx="96520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99089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itle, 2 Col. Content-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105" y="5804468"/>
            <a:ext cx="2285050" cy="763005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54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-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105" y="5804468"/>
            <a:ext cx="2285050" cy="763005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54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51" y="192940"/>
            <a:ext cx="2285050" cy="763005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0965" y="-3176"/>
            <a:ext cx="12101035" cy="6861175"/>
          </a:xfrm>
          <a:custGeom>
            <a:avLst/>
            <a:gdLst>
              <a:gd name="connsiteX0" fmla="*/ 0 w 12101035"/>
              <a:gd name="connsiteY0" fmla="*/ 0 h 6858000"/>
              <a:gd name="connsiteX1" fmla="*/ 12101035 w 12101035"/>
              <a:gd name="connsiteY1" fmla="*/ 0 h 6858000"/>
              <a:gd name="connsiteX2" fmla="*/ 12101035 w 12101035"/>
              <a:gd name="connsiteY2" fmla="*/ 6858000 h 6858000"/>
              <a:gd name="connsiteX3" fmla="*/ 0 w 12101035"/>
              <a:gd name="connsiteY3" fmla="*/ 6858000 h 6858000"/>
              <a:gd name="connsiteX4" fmla="*/ 0 w 12101035"/>
              <a:gd name="connsiteY4" fmla="*/ 0 h 6858000"/>
              <a:gd name="connsiteX0" fmla="*/ 1504950 w 12101035"/>
              <a:gd name="connsiteY0" fmla="*/ 1190625 h 6858000"/>
              <a:gd name="connsiteX1" fmla="*/ 12101035 w 12101035"/>
              <a:gd name="connsiteY1" fmla="*/ 0 h 6858000"/>
              <a:gd name="connsiteX2" fmla="*/ 12101035 w 12101035"/>
              <a:gd name="connsiteY2" fmla="*/ 6858000 h 6858000"/>
              <a:gd name="connsiteX3" fmla="*/ 0 w 12101035"/>
              <a:gd name="connsiteY3" fmla="*/ 6858000 h 6858000"/>
              <a:gd name="connsiteX4" fmla="*/ 1504950 w 12101035"/>
              <a:gd name="connsiteY4" fmla="*/ 1190625 h 6858000"/>
              <a:gd name="connsiteX0" fmla="*/ 4886325 w 12101035"/>
              <a:gd name="connsiteY0" fmla="*/ 0 h 6886575"/>
              <a:gd name="connsiteX1" fmla="*/ 12101035 w 12101035"/>
              <a:gd name="connsiteY1" fmla="*/ 28575 h 6886575"/>
              <a:gd name="connsiteX2" fmla="*/ 12101035 w 12101035"/>
              <a:gd name="connsiteY2" fmla="*/ 6886575 h 6886575"/>
              <a:gd name="connsiteX3" fmla="*/ 0 w 12101035"/>
              <a:gd name="connsiteY3" fmla="*/ 6886575 h 6886575"/>
              <a:gd name="connsiteX4" fmla="*/ 4886325 w 12101035"/>
              <a:gd name="connsiteY4" fmla="*/ 0 h 6886575"/>
              <a:gd name="connsiteX0" fmla="*/ 4286250 w 12101035"/>
              <a:gd name="connsiteY0" fmla="*/ 0 h 6867525"/>
              <a:gd name="connsiteX1" fmla="*/ 12101035 w 12101035"/>
              <a:gd name="connsiteY1" fmla="*/ 9525 h 6867525"/>
              <a:gd name="connsiteX2" fmla="*/ 12101035 w 12101035"/>
              <a:gd name="connsiteY2" fmla="*/ 6867525 h 6867525"/>
              <a:gd name="connsiteX3" fmla="*/ 0 w 12101035"/>
              <a:gd name="connsiteY3" fmla="*/ 6867525 h 6867525"/>
              <a:gd name="connsiteX4" fmla="*/ 4286250 w 12101035"/>
              <a:gd name="connsiteY4" fmla="*/ 0 h 6867525"/>
              <a:gd name="connsiteX0" fmla="*/ 4397375 w 12101035"/>
              <a:gd name="connsiteY0" fmla="*/ 28575 h 6858000"/>
              <a:gd name="connsiteX1" fmla="*/ 12101035 w 12101035"/>
              <a:gd name="connsiteY1" fmla="*/ 0 h 6858000"/>
              <a:gd name="connsiteX2" fmla="*/ 12101035 w 12101035"/>
              <a:gd name="connsiteY2" fmla="*/ 6858000 h 6858000"/>
              <a:gd name="connsiteX3" fmla="*/ 0 w 12101035"/>
              <a:gd name="connsiteY3" fmla="*/ 6858000 h 6858000"/>
              <a:gd name="connsiteX4" fmla="*/ 4397375 w 12101035"/>
              <a:gd name="connsiteY4" fmla="*/ 28575 h 6858000"/>
              <a:gd name="connsiteX0" fmla="*/ 4270375 w 12101035"/>
              <a:gd name="connsiteY0" fmla="*/ 0 h 6861175"/>
              <a:gd name="connsiteX1" fmla="*/ 12101035 w 12101035"/>
              <a:gd name="connsiteY1" fmla="*/ 3175 h 6861175"/>
              <a:gd name="connsiteX2" fmla="*/ 12101035 w 12101035"/>
              <a:gd name="connsiteY2" fmla="*/ 6861175 h 6861175"/>
              <a:gd name="connsiteX3" fmla="*/ 0 w 12101035"/>
              <a:gd name="connsiteY3" fmla="*/ 6861175 h 6861175"/>
              <a:gd name="connsiteX4" fmla="*/ 4270375 w 12101035"/>
              <a:gd name="connsiteY4" fmla="*/ 0 h 6861175"/>
              <a:gd name="connsiteX0" fmla="*/ 4270375 w 12101035"/>
              <a:gd name="connsiteY0" fmla="*/ 0 h 6861175"/>
              <a:gd name="connsiteX1" fmla="*/ 12101035 w 12101035"/>
              <a:gd name="connsiteY1" fmla="*/ 3175 h 6861175"/>
              <a:gd name="connsiteX2" fmla="*/ 12101035 w 12101035"/>
              <a:gd name="connsiteY2" fmla="*/ 6861175 h 6861175"/>
              <a:gd name="connsiteX3" fmla="*/ 0 w 12101035"/>
              <a:gd name="connsiteY3" fmla="*/ 6861175 h 6861175"/>
              <a:gd name="connsiteX4" fmla="*/ 4270375 w 12101035"/>
              <a:gd name="connsiteY4" fmla="*/ 0 h 6861175"/>
              <a:gd name="connsiteX0" fmla="*/ 4270375 w 12101035"/>
              <a:gd name="connsiteY0" fmla="*/ 0 h 6861175"/>
              <a:gd name="connsiteX1" fmla="*/ 12101035 w 12101035"/>
              <a:gd name="connsiteY1" fmla="*/ 3175 h 6861175"/>
              <a:gd name="connsiteX2" fmla="*/ 12101035 w 12101035"/>
              <a:gd name="connsiteY2" fmla="*/ 6861175 h 6861175"/>
              <a:gd name="connsiteX3" fmla="*/ 0 w 12101035"/>
              <a:gd name="connsiteY3" fmla="*/ 6861175 h 6861175"/>
              <a:gd name="connsiteX4" fmla="*/ 4270375 w 12101035"/>
              <a:gd name="connsiteY4" fmla="*/ 0 h 6861175"/>
              <a:gd name="connsiteX0" fmla="*/ 4270375 w 12101035"/>
              <a:gd name="connsiteY0" fmla="*/ 0 h 6861175"/>
              <a:gd name="connsiteX1" fmla="*/ 12101035 w 12101035"/>
              <a:gd name="connsiteY1" fmla="*/ 3175 h 6861175"/>
              <a:gd name="connsiteX2" fmla="*/ 12101035 w 12101035"/>
              <a:gd name="connsiteY2" fmla="*/ 6861175 h 6861175"/>
              <a:gd name="connsiteX3" fmla="*/ 0 w 12101035"/>
              <a:gd name="connsiteY3" fmla="*/ 6861175 h 6861175"/>
              <a:gd name="connsiteX4" fmla="*/ 4270375 w 12101035"/>
              <a:gd name="connsiteY4" fmla="*/ 0 h 6861175"/>
              <a:gd name="connsiteX0" fmla="*/ 4270375 w 12101035"/>
              <a:gd name="connsiteY0" fmla="*/ 0 h 6861175"/>
              <a:gd name="connsiteX1" fmla="*/ 12101035 w 12101035"/>
              <a:gd name="connsiteY1" fmla="*/ 3175 h 6861175"/>
              <a:gd name="connsiteX2" fmla="*/ 12101035 w 12101035"/>
              <a:gd name="connsiteY2" fmla="*/ 6861175 h 6861175"/>
              <a:gd name="connsiteX3" fmla="*/ 0 w 12101035"/>
              <a:gd name="connsiteY3" fmla="*/ 6861175 h 6861175"/>
              <a:gd name="connsiteX4" fmla="*/ 4270375 w 12101035"/>
              <a:gd name="connsiteY4" fmla="*/ 0 h 6861175"/>
              <a:gd name="connsiteX0" fmla="*/ 4270375 w 12101035"/>
              <a:gd name="connsiteY0" fmla="*/ 0 h 6861175"/>
              <a:gd name="connsiteX1" fmla="*/ 12101035 w 12101035"/>
              <a:gd name="connsiteY1" fmla="*/ 3175 h 6861175"/>
              <a:gd name="connsiteX2" fmla="*/ 12101035 w 12101035"/>
              <a:gd name="connsiteY2" fmla="*/ 6861175 h 6861175"/>
              <a:gd name="connsiteX3" fmla="*/ 0 w 12101035"/>
              <a:gd name="connsiteY3" fmla="*/ 6861175 h 6861175"/>
              <a:gd name="connsiteX4" fmla="*/ 4270375 w 12101035"/>
              <a:gd name="connsiteY4" fmla="*/ 0 h 6861175"/>
              <a:gd name="connsiteX0" fmla="*/ 4270375 w 12101035"/>
              <a:gd name="connsiteY0" fmla="*/ 0 h 6861175"/>
              <a:gd name="connsiteX1" fmla="*/ 12101035 w 12101035"/>
              <a:gd name="connsiteY1" fmla="*/ 3175 h 6861175"/>
              <a:gd name="connsiteX2" fmla="*/ 12101035 w 12101035"/>
              <a:gd name="connsiteY2" fmla="*/ 6861175 h 6861175"/>
              <a:gd name="connsiteX3" fmla="*/ 0 w 12101035"/>
              <a:gd name="connsiteY3" fmla="*/ 6861175 h 6861175"/>
              <a:gd name="connsiteX4" fmla="*/ 4270375 w 12101035"/>
              <a:gd name="connsiteY4" fmla="*/ 0 h 6861175"/>
              <a:gd name="connsiteX0" fmla="*/ 4270375 w 12101035"/>
              <a:gd name="connsiteY0" fmla="*/ 0 h 6861175"/>
              <a:gd name="connsiteX1" fmla="*/ 12101035 w 12101035"/>
              <a:gd name="connsiteY1" fmla="*/ 3175 h 6861175"/>
              <a:gd name="connsiteX2" fmla="*/ 12101035 w 12101035"/>
              <a:gd name="connsiteY2" fmla="*/ 6861175 h 6861175"/>
              <a:gd name="connsiteX3" fmla="*/ 0 w 12101035"/>
              <a:gd name="connsiteY3" fmla="*/ 6861175 h 6861175"/>
              <a:gd name="connsiteX4" fmla="*/ 4270375 w 12101035"/>
              <a:gd name="connsiteY4" fmla="*/ 0 h 6861175"/>
              <a:gd name="connsiteX0" fmla="*/ 4270375 w 12101035"/>
              <a:gd name="connsiteY0" fmla="*/ 0 h 6861175"/>
              <a:gd name="connsiteX1" fmla="*/ 12101035 w 12101035"/>
              <a:gd name="connsiteY1" fmla="*/ 3175 h 6861175"/>
              <a:gd name="connsiteX2" fmla="*/ 12101035 w 12101035"/>
              <a:gd name="connsiteY2" fmla="*/ 6861175 h 6861175"/>
              <a:gd name="connsiteX3" fmla="*/ 0 w 12101035"/>
              <a:gd name="connsiteY3" fmla="*/ 6861175 h 6861175"/>
              <a:gd name="connsiteX4" fmla="*/ 4270375 w 12101035"/>
              <a:gd name="connsiteY4" fmla="*/ 0 h 6861175"/>
              <a:gd name="connsiteX0" fmla="*/ 4270375 w 12101035"/>
              <a:gd name="connsiteY0" fmla="*/ 0 h 6861175"/>
              <a:gd name="connsiteX1" fmla="*/ 12101035 w 12101035"/>
              <a:gd name="connsiteY1" fmla="*/ 3175 h 6861175"/>
              <a:gd name="connsiteX2" fmla="*/ 12101035 w 12101035"/>
              <a:gd name="connsiteY2" fmla="*/ 6861175 h 6861175"/>
              <a:gd name="connsiteX3" fmla="*/ 0 w 12101035"/>
              <a:gd name="connsiteY3" fmla="*/ 6861175 h 6861175"/>
              <a:gd name="connsiteX4" fmla="*/ 4270375 w 12101035"/>
              <a:gd name="connsiteY4" fmla="*/ 0 h 6861175"/>
              <a:gd name="connsiteX0" fmla="*/ 4270375 w 12101035"/>
              <a:gd name="connsiteY0" fmla="*/ 0 h 6861175"/>
              <a:gd name="connsiteX1" fmla="*/ 12101035 w 12101035"/>
              <a:gd name="connsiteY1" fmla="*/ 3175 h 6861175"/>
              <a:gd name="connsiteX2" fmla="*/ 12101035 w 12101035"/>
              <a:gd name="connsiteY2" fmla="*/ 6861175 h 6861175"/>
              <a:gd name="connsiteX3" fmla="*/ 0 w 12101035"/>
              <a:gd name="connsiteY3" fmla="*/ 6861175 h 6861175"/>
              <a:gd name="connsiteX4" fmla="*/ 4270375 w 12101035"/>
              <a:gd name="connsiteY4" fmla="*/ 0 h 6861175"/>
              <a:gd name="connsiteX0" fmla="*/ 4270375 w 12101035"/>
              <a:gd name="connsiteY0" fmla="*/ 0 h 6861175"/>
              <a:gd name="connsiteX1" fmla="*/ 12101035 w 12101035"/>
              <a:gd name="connsiteY1" fmla="*/ 3175 h 6861175"/>
              <a:gd name="connsiteX2" fmla="*/ 12101035 w 12101035"/>
              <a:gd name="connsiteY2" fmla="*/ 6861175 h 6861175"/>
              <a:gd name="connsiteX3" fmla="*/ 0 w 12101035"/>
              <a:gd name="connsiteY3" fmla="*/ 6861175 h 6861175"/>
              <a:gd name="connsiteX4" fmla="*/ 4270375 w 12101035"/>
              <a:gd name="connsiteY4" fmla="*/ 0 h 6861175"/>
              <a:gd name="connsiteX0" fmla="*/ 4270375 w 12101035"/>
              <a:gd name="connsiteY0" fmla="*/ 0 h 6861175"/>
              <a:gd name="connsiteX1" fmla="*/ 12101035 w 12101035"/>
              <a:gd name="connsiteY1" fmla="*/ 3175 h 6861175"/>
              <a:gd name="connsiteX2" fmla="*/ 12101035 w 12101035"/>
              <a:gd name="connsiteY2" fmla="*/ 6861175 h 6861175"/>
              <a:gd name="connsiteX3" fmla="*/ 0 w 12101035"/>
              <a:gd name="connsiteY3" fmla="*/ 6861175 h 6861175"/>
              <a:gd name="connsiteX4" fmla="*/ 4270375 w 12101035"/>
              <a:gd name="connsiteY4" fmla="*/ 0 h 686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01035" h="6861175">
                <a:moveTo>
                  <a:pt x="4270375" y="0"/>
                </a:moveTo>
                <a:lnTo>
                  <a:pt x="12101035" y="3175"/>
                </a:lnTo>
                <a:lnTo>
                  <a:pt x="12101035" y="6861175"/>
                </a:lnTo>
                <a:lnTo>
                  <a:pt x="0" y="6861175"/>
                </a:lnTo>
                <a:cubicBezTo>
                  <a:pt x="401274" y="4737208"/>
                  <a:pt x="1545814" y="2078405"/>
                  <a:pt x="4270375" y="0"/>
                </a:cubicBezTo>
                <a:close/>
              </a:path>
            </a:pathLst>
          </a:custGeom>
          <a:solidFill>
            <a:schemeClr val="bg1">
              <a:lumMod val="85000"/>
              <a:alpha val="36000"/>
            </a:schemeClr>
          </a:solid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105" y="5804468"/>
            <a:ext cx="2285050" cy="763005"/>
          </a:xfrm>
          <a:prstGeom prst="rect">
            <a:avLst/>
          </a:prstGeom>
        </p:spPr>
      </p:pic>
      <p:sp>
        <p:nvSpPr>
          <p:cNvPr id="4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2665645" y="-6304"/>
            <a:ext cx="6695712" cy="686430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7472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/Vide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reeform 4"/>
          <p:cNvSpPr/>
          <p:nvPr userDrawn="1"/>
        </p:nvSpPr>
        <p:spPr>
          <a:xfrm>
            <a:off x="3541295" y="5317964"/>
            <a:ext cx="5109410" cy="1540036"/>
          </a:xfrm>
          <a:custGeom>
            <a:avLst/>
            <a:gdLst>
              <a:gd name="connsiteX0" fmla="*/ 2190679 w 4381358"/>
              <a:gd name="connsiteY0" fmla="*/ 0 h 1320593"/>
              <a:gd name="connsiteX1" fmla="*/ 4370042 w 4381358"/>
              <a:gd name="connsiteY1" fmla="*/ 1297102 h 1320593"/>
              <a:gd name="connsiteX2" fmla="*/ 4381358 w 4381358"/>
              <a:gd name="connsiteY2" fmla="*/ 1320593 h 1320593"/>
              <a:gd name="connsiteX3" fmla="*/ 0 w 4381358"/>
              <a:gd name="connsiteY3" fmla="*/ 1320593 h 1320593"/>
              <a:gd name="connsiteX4" fmla="*/ 11316 w 4381358"/>
              <a:gd name="connsiteY4" fmla="*/ 1297102 h 1320593"/>
              <a:gd name="connsiteX5" fmla="*/ 2190679 w 4381358"/>
              <a:gd name="connsiteY5" fmla="*/ 0 h 1320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81358" h="1320593">
                <a:moveTo>
                  <a:pt x="2190679" y="0"/>
                </a:moveTo>
                <a:cubicBezTo>
                  <a:pt x="3131757" y="0"/>
                  <a:pt x="3950334" y="524490"/>
                  <a:pt x="4370042" y="1297102"/>
                </a:cubicBezTo>
                <a:lnTo>
                  <a:pt x="4381358" y="1320593"/>
                </a:lnTo>
                <a:lnTo>
                  <a:pt x="0" y="1320593"/>
                </a:lnTo>
                <a:lnTo>
                  <a:pt x="11316" y="1297102"/>
                </a:lnTo>
                <a:cubicBezTo>
                  <a:pt x="431025" y="524490"/>
                  <a:pt x="1249601" y="0"/>
                  <a:pt x="219067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724" y="5740083"/>
            <a:ext cx="2658032" cy="88754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9"/>
          <p:cNvSpPr/>
          <p:nvPr userDrawn="1"/>
        </p:nvSpPr>
        <p:spPr>
          <a:xfrm>
            <a:off x="-113672" y="1"/>
            <a:ext cx="12101034" cy="6857999"/>
          </a:xfrm>
          <a:custGeom>
            <a:avLst/>
            <a:gdLst>
              <a:gd name="connsiteX0" fmla="*/ 0 w 12101034"/>
              <a:gd name="connsiteY0" fmla="*/ 0 h 6857999"/>
              <a:gd name="connsiteX1" fmla="*/ 12101034 w 12101034"/>
              <a:gd name="connsiteY1" fmla="*/ 0 h 6857999"/>
              <a:gd name="connsiteX2" fmla="*/ 12076358 w 12101034"/>
              <a:gd name="connsiteY2" fmla="*/ 138173 h 6857999"/>
              <a:gd name="connsiteX3" fmla="*/ 8198206 w 12101034"/>
              <a:gd name="connsiteY3" fmla="*/ 6573119 h 6857999"/>
              <a:gd name="connsiteX4" fmla="*/ 7835690 w 12101034"/>
              <a:gd name="connsiteY4" fmla="*/ 6857999 h 6857999"/>
              <a:gd name="connsiteX5" fmla="*/ 0 w 12101034"/>
              <a:gd name="connsiteY5" fmla="*/ 6857999 h 6857999"/>
              <a:gd name="connsiteX6" fmla="*/ 0 w 12101034"/>
              <a:gd name="connsiteY6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01034" h="6857999">
                <a:moveTo>
                  <a:pt x="0" y="0"/>
                </a:moveTo>
                <a:lnTo>
                  <a:pt x="12101034" y="0"/>
                </a:lnTo>
                <a:lnTo>
                  <a:pt x="12076358" y="138173"/>
                </a:lnTo>
                <a:cubicBezTo>
                  <a:pt x="11550118" y="2709849"/>
                  <a:pt x="10149286" y="4962943"/>
                  <a:pt x="8198206" y="6573119"/>
                </a:cubicBezTo>
                <a:lnTo>
                  <a:pt x="7835690" y="6857999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125" y="1713297"/>
            <a:ext cx="8212774" cy="3522846"/>
          </a:xfrm>
        </p:spPr>
        <p:txBody>
          <a:bodyPr anchor="t" anchorCtr="0">
            <a:normAutofit/>
          </a:bodyPr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105" y="5804468"/>
            <a:ext cx="2285050" cy="763005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19125" y="5801627"/>
            <a:ext cx="8212138" cy="490889"/>
          </a:xfrm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tabLst>
                <a:tab pos="7821613" algn="l"/>
              </a:tabLst>
              <a:defRPr sz="2400" i="1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5" y="740447"/>
            <a:ext cx="786163" cy="570602"/>
          </a:xfrm>
          <a:prstGeom prst="rect">
            <a:avLst/>
          </a:prstGeom>
        </p:spPr>
      </p:pic>
      <p:cxnSp>
        <p:nvCxnSpPr>
          <p:cNvPr id="26" name="Straight Connector 25"/>
          <p:cNvCxnSpPr/>
          <p:nvPr userDrawn="1"/>
        </p:nvCxnSpPr>
        <p:spPr>
          <a:xfrm>
            <a:off x="1722922" y="972152"/>
            <a:ext cx="710834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 userDrawn="1"/>
        </p:nvCxnSpPr>
        <p:spPr>
          <a:xfrm>
            <a:off x="741146" y="5698156"/>
            <a:ext cx="1790299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in Circle)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9"/>
          <p:cNvSpPr/>
          <p:nvPr userDrawn="1"/>
        </p:nvSpPr>
        <p:spPr>
          <a:xfrm>
            <a:off x="-113672" y="1"/>
            <a:ext cx="12101034" cy="6857999"/>
          </a:xfrm>
          <a:custGeom>
            <a:avLst/>
            <a:gdLst>
              <a:gd name="connsiteX0" fmla="*/ 0 w 12101034"/>
              <a:gd name="connsiteY0" fmla="*/ 0 h 6857999"/>
              <a:gd name="connsiteX1" fmla="*/ 12101034 w 12101034"/>
              <a:gd name="connsiteY1" fmla="*/ 0 h 6857999"/>
              <a:gd name="connsiteX2" fmla="*/ 12076358 w 12101034"/>
              <a:gd name="connsiteY2" fmla="*/ 138173 h 6857999"/>
              <a:gd name="connsiteX3" fmla="*/ 8198206 w 12101034"/>
              <a:gd name="connsiteY3" fmla="*/ 6573119 h 6857999"/>
              <a:gd name="connsiteX4" fmla="*/ 7835690 w 12101034"/>
              <a:gd name="connsiteY4" fmla="*/ 6857999 h 6857999"/>
              <a:gd name="connsiteX5" fmla="*/ 0 w 12101034"/>
              <a:gd name="connsiteY5" fmla="*/ 6857999 h 6857999"/>
              <a:gd name="connsiteX6" fmla="*/ 0 w 12101034"/>
              <a:gd name="connsiteY6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01034" h="6857999">
                <a:moveTo>
                  <a:pt x="0" y="0"/>
                </a:moveTo>
                <a:lnTo>
                  <a:pt x="12101034" y="0"/>
                </a:lnTo>
                <a:lnTo>
                  <a:pt x="12076358" y="138173"/>
                </a:lnTo>
                <a:cubicBezTo>
                  <a:pt x="11550118" y="2709849"/>
                  <a:pt x="10149286" y="4962943"/>
                  <a:pt x="8198206" y="6573119"/>
                </a:cubicBezTo>
                <a:lnTo>
                  <a:pt x="7835690" y="6857999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125" y="616017"/>
            <a:ext cx="8212774" cy="1328285"/>
          </a:xfrm>
        </p:spPr>
        <p:txBody>
          <a:bodyPr anchor="b" anchorCtr="0">
            <a:normAutofit/>
          </a:bodyPr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105" y="5804468"/>
            <a:ext cx="2285050" cy="763005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19125" y="2184400"/>
            <a:ext cx="8212138" cy="3619500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 Photo/Text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2618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95435" y="365125"/>
            <a:ext cx="4918509" cy="2012315"/>
          </a:xfrm>
        </p:spPr>
        <p:txBody>
          <a:bodyPr anchor="b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105" y="5804468"/>
            <a:ext cx="2285050" cy="763005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88758" y="349553"/>
            <a:ext cx="6217920" cy="62179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 userDrawn="1"/>
        </p:nvSpPr>
        <p:spPr>
          <a:xfrm>
            <a:off x="1017234" y="1078029"/>
            <a:ext cx="4760968" cy="47609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225923" y="1232034"/>
            <a:ext cx="4343590" cy="445295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795435" y="2858068"/>
            <a:ext cx="4918509" cy="255054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2556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Photo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9"/>
          <p:cNvSpPr/>
          <p:nvPr userDrawn="1"/>
        </p:nvSpPr>
        <p:spPr>
          <a:xfrm>
            <a:off x="-113672" y="1"/>
            <a:ext cx="12101034" cy="6857999"/>
          </a:xfrm>
          <a:custGeom>
            <a:avLst/>
            <a:gdLst>
              <a:gd name="connsiteX0" fmla="*/ 0 w 12101034"/>
              <a:gd name="connsiteY0" fmla="*/ 0 h 6857999"/>
              <a:gd name="connsiteX1" fmla="*/ 12101034 w 12101034"/>
              <a:gd name="connsiteY1" fmla="*/ 0 h 6857999"/>
              <a:gd name="connsiteX2" fmla="*/ 12076358 w 12101034"/>
              <a:gd name="connsiteY2" fmla="*/ 138173 h 6857999"/>
              <a:gd name="connsiteX3" fmla="*/ 8198206 w 12101034"/>
              <a:gd name="connsiteY3" fmla="*/ 6573119 h 6857999"/>
              <a:gd name="connsiteX4" fmla="*/ 7835690 w 12101034"/>
              <a:gd name="connsiteY4" fmla="*/ 6857999 h 6857999"/>
              <a:gd name="connsiteX5" fmla="*/ 0 w 12101034"/>
              <a:gd name="connsiteY5" fmla="*/ 6857999 h 6857999"/>
              <a:gd name="connsiteX6" fmla="*/ 0 w 12101034"/>
              <a:gd name="connsiteY6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01034" h="6857999">
                <a:moveTo>
                  <a:pt x="0" y="0"/>
                </a:moveTo>
                <a:lnTo>
                  <a:pt x="12101034" y="0"/>
                </a:lnTo>
                <a:lnTo>
                  <a:pt x="12076358" y="138173"/>
                </a:lnTo>
                <a:cubicBezTo>
                  <a:pt x="11550118" y="2709849"/>
                  <a:pt x="10149286" y="4962943"/>
                  <a:pt x="8198206" y="6573119"/>
                </a:cubicBezTo>
                <a:lnTo>
                  <a:pt x="7835690" y="6857999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125" y="616017"/>
            <a:ext cx="8212774" cy="1328285"/>
          </a:xfrm>
        </p:spPr>
        <p:txBody>
          <a:bodyPr anchor="b" anchorCtr="0">
            <a:normAutofit/>
          </a:bodyPr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105" y="5804468"/>
            <a:ext cx="2285050" cy="763005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3724977" y="2184400"/>
            <a:ext cx="5106922" cy="3619500"/>
          </a:xfrm>
        </p:spPr>
        <p:txBody>
          <a:bodyPr anchor="ctr" anchorCtr="1"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125" y="2560318"/>
            <a:ext cx="2800350" cy="280035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105" y="5804468"/>
            <a:ext cx="2285050" cy="763005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540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, Content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4720" y="1825625"/>
            <a:ext cx="787908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105" y="5804468"/>
            <a:ext cx="2285050" cy="763005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540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838200" y="1825625"/>
            <a:ext cx="2405514" cy="4351338"/>
          </a:xfr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349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1952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3" r:id="rId3"/>
    <p:sldLayoutId id="2147483660" r:id="rId4"/>
    <p:sldLayoutId id="2147483661" r:id="rId5"/>
    <p:sldLayoutId id="2147483662" r:id="rId6"/>
    <p:sldLayoutId id="2147483665" r:id="rId7"/>
    <p:sldLayoutId id="2147483666" r:id="rId8"/>
    <p:sldLayoutId id="2147483650" r:id="rId9"/>
    <p:sldLayoutId id="2147483652" r:id="rId10"/>
    <p:sldLayoutId id="2147483653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  <p:sldLayoutId id="2147483684" r:id="rId26"/>
    <p:sldLayoutId id="2147483685" r:id="rId27"/>
    <p:sldLayoutId id="2147483686" r:id="rId28"/>
    <p:sldLayoutId id="2147483687" r:id="rId29"/>
    <p:sldLayoutId id="2147483688" r:id="rId30"/>
    <p:sldLayoutId id="2147483689" r:id="rId31"/>
    <p:sldLayoutId id="2147483668" r:id="rId32"/>
    <p:sldLayoutId id="2147483667" r:id="rId33"/>
    <p:sldLayoutId id="2147483669" r:id="rId3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accent1"/>
          </a:solidFill>
          <a:latin typeface="Overpass" charset="0"/>
          <a:ea typeface="Overpass" charset="0"/>
          <a:cs typeface="Overpass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3000" b="0" i="0" kern="1200">
          <a:solidFill>
            <a:schemeClr val="tx1"/>
          </a:solidFill>
          <a:latin typeface="Overpass" charset="0"/>
          <a:ea typeface="Overpass" charset="0"/>
          <a:cs typeface="Overpass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600" b="0" i="0" kern="1200">
          <a:solidFill>
            <a:schemeClr val="tx1"/>
          </a:solidFill>
          <a:latin typeface="Overpass" charset="0"/>
          <a:ea typeface="Overpass" charset="0"/>
          <a:cs typeface="Overpass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Overpass" charset="0"/>
          <a:ea typeface="Overpass" charset="0"/>
          <a:cs typeface="Overpass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Overpass" charset="0"/>
          <a:ea typeface="Overpass" charset="0"/>
          <a:cs typeface="Overpass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Overpass" charset="0"/>
          <a:ea typeface="Overpass" charset="0"/>
          <a:cs typeface="Overpas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jp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mailto:Vanessa.Vassilaros@oda.oregon.gov" TargetMode="Externa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Field application&#10;&#10;&#10;Description automatically generated">
            <a:extLst>
              <a:ext uri="{FF2B5EF4-FFF2-40B4-BE49-F238E27FC236}">
                <a16:creationId xmlns:a16="http://schemas.microsoft.com/office/drawing/2014/main" id="{21F1E85D-2017-79C4-DCE8-05BB2E76C54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2202" b="12202"/>
          <a:stretch>
            <a:fillRect/>
          </a:stretch>
        </p:blipFill>
        <p:spPr>
          <a:xfrm>
            <a:off x="4107579" y="0"/>
            <a:ext cx="12101035" cy="6861175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D54861-263C-0A22-915E-F58052847326}"/>
              </a:ext>
            </a:extLst>
          </p:cNvPr>
          <p:cNvSpPr txBox="1"/>
          <p:nvPr/>
        </p:nvSpPr>
        <p:spPr>
          <a:xfrm>
            <a:off x="1045660" y="1279892"/>
            <a:ext cx="3578941" cy="37279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Overpass" pitchFamily="2" charset="77"/>
              </a:rPr>
              <a:t>Worker Protection Standard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1227C6-F706-82F5-0AB6-5C0F401C2FE4}"/>
              </a:ext>
            </a:extLst>
          </p:cNvPr>
          <p:cNvSpPr txBox="1"/>
          <p:nvPr/>
        </p:nvSpPr>
        <p:spPr>
          <a:xfrm>
            <a:off x="1861159" y="6428526"/>
            <a:ext cx="27634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Photo by Patrick R. ODA</a:t>
            </a:r>
          </a:p>
        </p:txBody>
      </p:sp>
    </p:spTree>
    <p:extLst>
      <p:ext uri="{BB962C8B-B14F-4D97-AF65-F5344CB8AC3E}">
        <p14:creationId xmlns:p14="http://schemas.microsoft.com/office/powerpoint/2010/main" val="228954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FC4210-EF64-DC19-A9AE-48E802C584E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anchor="t">
            <a:normAutofit/>
          </a:bodyPr>
          <a:lstStyle/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4C50B1-1203-19AD-9943-1393C999283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25830" y="2387283"/>
            <a:ext cx="3455988" cy="1616075"/>
          </a:xfrm>
        </p:spPr>
        <p:txBody>
          <a:bodyPr anchor="b">
            <a:normAutofit/>
          </a:bodyPr>
          <a:lstStyle/>
          <a:p>
            <a:r>
              <a:rPr lang="en-US" dirty="0"/>
              <a:t>Why?</a:t>
            </a:r>
          </a:p>
        </p:txBody>
      </p:sp>
      <p:pic>
        <p:nvPicPr>
          <p:cNvPr id="4" name="Content Placeholder 4" descr="A chart of agriculture's top commodities&#10;&#10;Description automatically generated">
            <a:extLst>
              <a:ext uri="{FF2B5EF4-FFF2-40B4-BE49-F238E27FC236}">
                <a16:creationId xmlns:a16="http://schemas.microsoft.com/office/drawing/2014/main" id="{3453278E-6155-2C20-28ED-EE2030BE13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15" r="6617" b="2"/>
          <a:stretch/>
        </p:blipFill>
        <p:spPr>
          <a:xfrm>
            <a:off x="5003833" y="10"/>
            <a:ext cx="7188168" cy="693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6305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EA341A5-C4A6-5575-EBA3-110280D1DA64}"/>
              </a:ext>
            </a:extLst>
          </p:cNvPr>
          <p:cNvSpPr txBox="1"/>
          <p:nvPr/>
        </p:nvSpPr>
        <p:spPr>
          <a:xfrm>
            <a:off x="9856517" y="6465584"/>
            <a:ext cx="22800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Photos  by Patrick R. ODA</a:t>
            </a:r>
          </a:p>
        </p:txBody>
      </p:sp>
      <p:pic>
        <p:nvPicPr>
          <p:cNvPr id="7" name="Picture 6" descr="Christmas tree field&#10;&#10;Description automatically generated">
            <a:extLst>
              <a:ext uri="{FF2B5EF4-FFF2-40B4-BE49-F238E27FC236}">
                <a16:creationId xmlns:a16="http://schemas.microsoft.com/office/drawing/2014/main" id="{755AF688-33FA-BD81-E426-F222B6E915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7460" y="3612587"/>
            <a:ext cx="4152810" cy="3114607"/>
          </a:xfrm>
          <a:prstGeom prst="rect">
            <a:avLst/>
          </a:prstGeom>
        </p:spPr>
      </p:pic>
      <p:pic>
        <p:nvPicPr>
          <p:cNvPr id="9" name="Picture 8" descr="A field of green plants&#10;&#10;">
            <a:extLst>
              <a:ext uri="{FF2B5EF4-FFF2-40B4-BE49-F238E27FC236}">
                <a16:creationId xmlns:a16="http://schemas.microsoft.com/office/drawing/2014/main" id="{4A1AFFE3-DE03-56B9-B1CE-03FFD91947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790" y="3612587"/>
            <a:ext cx="4152810" cy="3114607"/>
          </a:xfrm>
          <a:prstGeom prst="rect">
            <a:avLst/>
          </a:prstGeom>
        </p:spPr>
      </p:pic>
      <p:pic>
        <p:nvPicPr>
          <p:cNvPr id="11" name="Picture 10" descr="Farmworkers in a field of flowers&#10;&#10;Description automatically generated">
            <a:extLst>
              <a:ext uri="{FF2B5EF4-FFF2-40B4-BE49-F238E27FC236}">
                <a16:creationId xmlns:a16="http://schemas.microsoft.com/office/drawing/2014/main" id="{885BE52C-C0BA-C789-56EB-E866CE7B35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437" b="11517"/>
          <a:stretch/>
        </p:blipFill>
        <p:spPr>
          <a:xfrm>
            <a:off x="8400270" y="3612587"/>
            <a:ext cx="3670997" cy="3114607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FBC251C-AD25-67D6-641D-44B3B0919E04}"/>
              </a:ext>
            </a:extLst>
          </p:cNvPr>
          <p:cNvSpPr txBox="1">
            <a:spLocks/>
          </p:cNvSpPr>
          <p:nvPr/>
        </p:nvSpPr>
        <p:spPr>
          <a:xfrm>
            <a:off x="772886" y="1472010"/>
            <a:ext cx="10515600" cy="235925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000" b="0" i="0" kern="1200">
                <a:solidFill>
                  <a:schemeClr val="tx1"/>
                </a:solidFill>
                <a:latin typeface="Overpass" charset="0"/>
                <a:ea typeface="Overpass" charset="0"/>
                <a:cs typeface="Overpass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600" b="0" i="0" kern="1200">
                <a:solidFill>
                  <a:schemeClr val="tx1"/>
                </a:solidFill>
                <a:latin typeface="Overpass" charset="0"/>
                <a:ea typeface="Overpass" charset="0"/>
                <a:cs typeface="Overpass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Overpass" charset="0"/>
                <a:ea typeface="Overpass" charset="0"/>
                <a:cs typeface="Overpass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Overpass" charset="0"/>
                <a:ea typeface="Overpass" charset="0"/>
                <a:cs typeface="Overpass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Overpass" charset="0"/>
                <a:ea typeface="Overpass" charset="0"/>
                <a:cs typeface="Overpas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Public Sans"/>
              </a:rPr>
              <a:t>Variety of practices to reduce yield losses to pests. </a:t>
            </a:r>
          </a:p>
          <a:p>
            <a:pPr>
              <a:buFont typeface="Wingdings" pitchFamily="2" charset="2"/>
              <a:buChar char="§"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Public Sans"/>
              </a:rPr>
              <a:t>Crop choices, </a:t>
            </a:r>
          </a:p>
          <a:p>
            <a:pPr>
              <a:buFont typeface="Wingdings" pitchFamily="2" charset="2"/>
              <a:buChar char="§"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Public Sans"/>
              </a:rPr>
              <a:t>Planting date adjustments, and</a:t>
            </a:r>
          </a:p>
          <a:p>
            <a:pPr>
              <a:buFont typeface="Wingdings" pitchFamily="2" charset="2"/>
              <a:buChar char="§"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Public Sans"/>
              </a:rPr>
              <a:t>Crop rotation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9C83F8-0708-570D-E77B-3AF357D1D3DE}"/>
              </a:ext>
            </a:extLst>
          </p:cNvPr>
          <p:cNvSpPr txBox="1"/>
          <p:nvPr/>
        </p:nvSpPr>
        <p:spPr>
          <a:xfrm>
            <a:off x="3453783" y="6727194"/>
            <a:ext cx="22800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Photos by Patrick R. ODA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5E32BD-1116-3EFC-52D5-B94163D49FD6}"/>
              </a:ext>
            </a:extLst>
          </p:cNvPr>
          <p:cNvSpPr txBox="1"/>
          <p:nvPr/>
        </p:nvSpPr>
        <p:spPr>
          <a:xfrm>
            <a:off x="9495518" y="6727194"/>
            <a:ext cx="22800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Photo by Vanessa V. ODA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301E0AE-12EA-1ED3-69C1-DF05FEBA4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Oregon Agriculture</a:t>
            </a:r>
          </a:p>
        </p:txBody>
      </p:sp>
    </p:spTree>
    <p:extLst>
      <p:ext uri="{BB962C8B-B14F-4D97-AF65-F5344CB8AC3E}">
        <p14:creationId xmlns:p14="http://schemas.microsoft.com/office/powerpoint/2010/main" val="3261148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D7D5B1-327B-70F3-D8AE-9B190F5537C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81136" y="1493838"/>
            <a:ext cx="9899855" cy="4253111"/>
          </a:xfrm>
          <a:solidFill>
            <a:srgbClr val="D7DCEF">
              <a:alpha val="60000"/>
            </a:srgbClr>
          </a:solidFill>
        </p:spPr>
        <p:txBody>
          <a:bodyPr/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What is WPS?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Why is important?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4000" dirty="0"/>
              <a:t>When to train?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8A514E-BE0B-93B5-2042-90E264873C4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81137" y="365125"/>
            <a:ext cx="9899855" cy="1128713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/>
              <a:t>WPS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5BB9D98-B91A-0B98-ABA6-24B01BAE5FB1}"/>
              </a:ext>
            </a:extLst>
          </p:cNvPr>
          <p:cNvCxnSpPr>
            <a:cxnSpLocks/>
          </p:cNvCxnSpPr>
          <p:nvPr/>
        </p:nvCxnSpPr>
        <p:spPr>
          <a:xfrm flipV="1">
            <a:off x="1081548" y="1494503"/>
            <a:ext cx="9899855" cy="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45976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7E3DD-2A13-BDCF-C9DD-EA4E902F9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3.When to Train WPS?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7B67FD-535B-3920-DDD7-BAC949CFC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2857" y="319077"/>
            <a:ext cx="2890943" cy="1506548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F6406B4-F768-E209-8F6A-0622692F16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Annual mandatory training</a:t>
            </a:r>
          </a:p>
          <a:p>
            <a:pPr>
              <a:lnSpc>
                <a:spcPct val="150000"/>
              </a:lnSpc>
            </a:pPr>
            <a:r>
              <a:rPr lang="en-US" dirty="0"/>
              <a:t>No grace period to train workers (there has never been a grace period to train handlers).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0530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53C76-AC08-CD08-1A79-094082C63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Oregon top violations (2013)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3CC92B2A-1EB7-3D70-9039-DB24026E929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0116101"/>
              </p:ext>
            </p:extLst>
          </p:nvPr>
        </p:nvGraphicFramePr>
        <p:xfrm>
          <a:off x="838200" y="1825625"/>
          <a:ext cx="10515598" cy="39767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23565">
                  <a:extLst>
                    <a:ext uri="{9D8B030D-6E8A-4147-A177-3AD203B41FA5}">
                      <a16:colId xmlns:a16="http://schemas.microsoft.com/office/drawing/2014/main" val="1520578312"/>
                    </a:ext>
                  </a:extLst>
                </a:gridCol>
                <a:gridCol w="1575047">
                  <a:extLst>
                    <a:ext uri="{9D8B030D-6E8A-4147-A177-3AD203B41FA5}">
                      <a16:colId xmlns:a16="http://schemas.microsoft.com/office/drawing/2014/main" val="27926760"/>
                    </a:ext>
                  </a:extLst>
                </a:gridCol>
                <a:gridCol w="7529785">
                  <a:extLst>
                    <a:ext uri="{9D8B030D-6E8A-4147-A177-3AD203B41FA5}">
                      <a16:colId xmlns:a16="http://schemas.microsoft.com/office/drawing/2014/main" val="908069573"/>
                    </a:ext>
                  </a:extLst>
                </a:gridCol>
                <a:gridCol w="787201">
                  <a:extLst>
                    <a:ext uri="{9D8B030D-6E8A-4147-A177-3AD203B41FA5}">
                      <a16:colId xmlns:a16="http://schemas.microsoft.com/office/drawing/2014/main" val="2480943051"/>
                    </a:ext>
                  </a:extLst>
                </a:gridCol>
              </a:tblGrid>
              <a:tr h="70614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 </a:t>
                      </a:r>
                      <a:br>
                        <a:rPr lang="en-US" sz="1400" b="1" u="none" strike="noStrike" dirty="0">
                          <a:solidFill>
                            <a:schemeClr val="accent2"/>
                          </a:solidFill>
                          <a:effectLst/>
                        </a:rPr>
                      </a:br>
                      <a:r>
                        <a:rPr lang="en-US" sz="1400" b="1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Rank</a:t>
                      </a:r>
                      <a:endParaRPr lang="en-US" sz="1400" b="1" i="0" u="none" strike="noStrike" dirty="0">
                        <a:solidFill>
                          <a:schemeClr val="accent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Standard</a:t>
                      </a:r>
                      <a:br>
                        <a:rPr lang="en-US" sz="1400" b="1" u="none" strike="noStrike" dirty="0">
                          <a:solidFill>
                            <a:schemeClr val="accent2"/>
                          </a:solidFill>
                          <a:effectLst/>
                        </a:rPr>
                      </a:br>
                      <a:r>
                        <a:rPr lang="en-US" sz="1400" b="1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Violated</a:t>
                      </a:r>
                      <a:endParaRPr lang="en-US" sz="1400" b="1" i="0" u="none" strike="noStrike" dirty="0">
                        <a:solidFill>
                          <a:schemeClr val="accent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 </a:t>
                      </a:r>
                      <a:br>
                        <a:rPr lang="en-US" sz="1400" b="1" u="none" strike="noStrike" dirty="0">
                          <a:solidFill>
                            <a:schemeClr val="accent2"/>
                          </a:solidFill>
                          <a:effectLst/>
                        </a:rPr>
                      </a:br>
                      <a:r>
                        <a:rPr lang="en-US" sz="1400" b="1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Subject</a:t>
                      </a:r>
                      <a:endParaRPr lang="en-US" sz="1400" b="1" i="0" u="none" strike="noStrike" dirty="0">
                        <a:solidFill>
                          <a:schemeClr val="accent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Total Violations</a:t>
                      </a:r>
                      <a:endParaRPr lang="en-US" sz="1400" b="1" i="0" u="none" strike="noStrike" dirty="0">
                        <a:solidFill>
                          <a:schemeClr val="accent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10645596"/>
                  </a:ext>
                </a:extLst>
              </a:tr>
              <a:tr h="29732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effectLst/>
                        </a:rPr>
                        <a:t>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</a:rPr>
                        <a:t>40 CFR 170.240(f)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</a:rPr>
                        <a:t>Cleaning and maintenance of personal protective equipment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effectLst/>
                        </a:rPr>
                        <a:t>13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054590996"/>
                  </a:ext>
                </a:extLst>
              </a:tr>
              <a:tr h="29732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effectLst/>
                        </a:rPr>
                        <a:t>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40 CFR 170.122(c)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</a:rPr>
                        <a:t>Required pesticide application information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effectLst/>
                        </a:rPr>
                        <a:t>10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94254884"/>
                  </a:ext>
                </a:extLst>
              </a:tr>
              <a:tr h="29732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effectLst/>
                        </a:rPr>
                        <a:t>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</a:rPr>
                        <a:t>40 CFR 170.130(a)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</a:rPr>
                        <a:t>General requirements for worker pesticide safety training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effectLst/>
                        </a:rPr>
                        <a:t>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4256964392"/>
                  </a:ext>
                </a:extLst>
              </a:tr>
              <a:tr h="29732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effectLst/>
                        </a:rPr>
                        <a:t>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40 CFR 170.222(a)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effectLst/>
                        </a:rPr>
                        <a:t>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396475592"/>
                  </a:ext>
                </a:extLst>
              </a:tr>
              <a:tr h="29732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effectLst/>
                        </a:rPr>
                        <a:t>10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40 CFR 170.230(a)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</a:rPr>
                        <a:t>Requirements for pesticide safety training for handlers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effectLst/>
                        </a:rPr>
                        <a:t>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69207544"/>
                  </a:ext>
                </a:extLst>
              </a:tr>
              <a:tr h="29732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effectLst/>
                        </a:rPr>
                        <a:t>12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40 CFR 170.135(b)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</a:rPr>
                        <a:t>Requirements for pesticide safety posters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effectLst/>
                        </a:rPr>
                        <a:t>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314696017"/>
                  </a:ext>
                </a:extLst>
              </a:tr>
              <a:tr h="29732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effectLst/>
                        </a:rPr>
                        <a:t>13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40 CFR 170.250(c)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</a:rPr>
                        <a:t>Location of decontamination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effectLst/>
                        </a:rPr>
                        <a:t>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097095124"/>
                  </a:ext>
                </a:extLst>
              </a:tr>
              <a:tr h="29732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effectLst/>
                        </a:rPr>
                        <a:t>16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40 CFR 170.135(c)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</a:rPr>
                        <a:t>Requirements for displaying emergency medical care information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effectLst/>
                        </a:rPr>
                        <a:t>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645956827"/>
                  </a:ext>
                </a:extLst>
              </a:tr>
              <a:tr h="29732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effectLst/>
                        </a:rPr>
                        <a:t>17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40 CFR 170.230(c)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effectLst/>
                        </a:rPr>
                        <a:t>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4209755237"/>
                  </a:ext>
                </a:extLst>
              </a:tr>
              <a:tr h="29732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effectLst/>
                        </a:rPr>
                        <a:t>18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40 CFR 170.240(c)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</a:rPr>
                        <a:t>Provision of personal protective equipment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effectLst/>
                        </a:rPr>
                        <a:t>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210001732"/>
                  </a:ext>
                </a:extLst>
              </a:tr>
              <a:tr h="29732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effectLst/>
                        </a:rPr>
                        <a:t>25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40 CFR 170.120(b)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</a:rPr>
                        <a:t>Notification to workers on farms, nurseries, or forests of pesticide applications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effectLst/>
                        </a:rPr>
                        <a:t>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01190162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75C1AA8-8B02-A506-122B-69941132B906}"/>
              </a:ext>
            </a:extLst>
          </p:cNvPr>
          <p:cNvSpPr txBox="1"/>
          <p:nvPr/>
        </p:nvSpPr>
        <p:spPr>
          <a:xfrm>
            <a:off x="1051560" y="6362070"/>
            <a:ext cx="60350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Overpass" pitchFamily="2" charset="77"/>
              </a:rPr>
              <a:t>Source: Department of Consumer and Business Services</a:t>
            </a:r>
          </a:p>
        </p:txBody>
      </p:sp>
    </p:spTree>
    <p:extLst>
      <p:ext uri="{BB962C8B-B14F-4D97-AF65-F5344CB8AC3E}">
        <p14:creationId xmlns:p14="http://schemas.microsoft.com/office/powerpoint/2010/main" val="37586452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53C76-AC08-CD08-1A79-094082C63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Oregon top violations (2023)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58FC09E0-319C-7E86-B614-F4167200108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7874442"/>
              </p:ext>
            </p:extLst>
          </p:nvPr>
        </p:nvGraphicFramePr>
        <p:xfrm>
          <a:off x="838200" y="1825625"/>
          <a:ext cx="10515597" cy="40128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1502">
                  <a:extLst>
                    <a:ext uri="{9D8B030D-6E8A-4147-A177-3AD203B41FA5}">
                      <a16:colId xmlns:a16="http://schemas.microsoft.com/office/drawing/2014/main" val="3815013383"/>
                    </a:ext>
                  </a:extLst>
                </a:gridCol>
                <a:gridCol w="1585685">
                  <a:extLst>
                    <a:ext uri="{9D8B030D-6E8A-4147-A177-3AD203B41FA5}">
                      <a16:colId xmlns:a16="http://schemas.microsoft.com/office/drawing/2014/main" val="955139524"/>
                    </a:ext>
                  </a:extLst>
                </a:gridCol>
                <a:gridCol w="3099106">
                  <a:extLst>
                    <a:ext uri="{9D8B030D-6E8A-4147-A177-3AD203B41FA5}">
                      <a16:colId xmlns:a16="http://schemas.microsoft.com/office/drawing/2014/main" val="32359520"/>
                    </a:ext>
                  </a:extLst>
                </a:gridCol>
                <a:gridCol w="3732456">
                  <a:extLst>
                    <a:ext uri="{9D8B030D-6E8A-4147-A177-3AD203B41FA5}">
                      <a16:colId xmlns:a16="http://schemas.microsoft.com/office/drawing/2014/main" val="1705376608"/>
                    </a:ext>
                  </a:extLst>
                </a:gridCol>
                <a:gridCol w="1406848">
                  <a:extLst>
                    <a:ext uri="{9D8B030D-6E8A-4147-A177-3AD203B41FA5}">
                      <a16:colId xmlns:a16="http://schemas.microsoft.com/office/drawing/2014/main" val="4115088104"/>
                    </a:ext>
                  </a:extLst>
                </a:gridCol>
              </a:tblGrid>
              <a:tr h="63361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effectLst/>
                        </a:rPr>
                        <a:t> </a:t>
                      </a:r>
                      <a:br>
                        <a:rPr lang="en-US" sz="1200" u="none" strike="noStrike" dirty="0">
                          <a:effectLst/>
                        </a:rPr>
                      </a:br>
                      <a:r>
                        <a:rPr lang="en-US" sz="1400" b="1" u="none" strike="noStrike" kern="1200" dirty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Rank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u="none" strike="noStrike" kern="1200" dirty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Standard</a:t>
                      </a:r>
                      <a:br>
                        <a:rPr lang="en-US" sz="1400" b="1" u="none" strike="noStrike" kern="1200" dirty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400" b="1" u="none" strike="noStrike" kern="1200" dirty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Violated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effectLst/>
                        </a:rPr>
                        <a:t> </a:t>
                      </a:r>
                      <a:br>
                        <a:rPr lang="en-US" sz="1200" u="none" strike="noStrike" dirty="0">
                          <a:effectLst/>
                        </a:rPr>
                      </a:br>
                      <a:r>
                        <a:rPr lang="en-US" sz="1400" b="1" u="none" strike="noStrike" kern="1200" dirty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Subject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u="none" strike="noStrike" kern="1200" dirty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</a:t>
                      </a:r>
                      <a:br>
                        <a:rPr lang="en-US" sz="1400" b="1" u="none" strike="noStrike" kern="1200" dirty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400" b="1" u="none" strike="noStrike" kern="1200" dirty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Violations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81379913"/>
                  </a:ext>
                </a:extLst>
              </a:tr>
              <a:tr h="33792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effectLst/>
                        </a:rPr>
                        <a:t>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</a:rPr>
                        <a:t>40 CFR 170.311(b)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Pesticide application &amp; hazard information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18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453156630"/>
                  </a:ext>
                </a:extLst>
              </a:tr>
              <a:tr h="33792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</a:rPr>
                        <a:t>40 CFR 170.311(a)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Display of Pesticide Safety Information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16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672948037"/>
                  </a:ext>
                </a:extLst>
              </a:tr>
              <a:tr h="33792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</a:rPr>
                        <a:t>40 CFR 170.501(a)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Training requirements for handlers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16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823767243"/>
                  </a:ext>
                </a:extLst>
              </a:tr>
              <a:tr h="33792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14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</a:rPr>
                        <a:t>40 CFR 170.311(b)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309165241"/>
                  </a:ext>
                </a:extLst>
              </a:tr>
              <a:tr h="33792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16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</a:rPr>
                        <a:t>40 CFR 170.401(a)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Training requirements for workers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750519735"/>
                  </a:ext>
                </a:extLst>
              </a:tr>
              <a:tr h="33792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17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</a:rPr>
                        <a:t>40 CFR 170.401(d)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821129989"/>
                  </a:ext>
                </a:extLst>
              </a:tr>
              <a:tr h="33792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18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</a:rPr>
                        <a:t>40 CFR 170.507(b)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Employer provided PPE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987581155"/>
                  </a:ext>
                </a:extLst>
              </a:tr>
              <a:tr h="33792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21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</a:rPr>
                        <a:t>40 CFR 170.309(h)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278231012"/>
                  </a:ext>
                </a:extLst>
              </a:tr>
              <a:tr h="33792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22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</a:rPr>
                        <a:t>40 CFR 170.501(d)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effectLst/>
                        </a:rPr>
                        <a:t>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401469318"/>
                  </a:ext>
                </a:extLst>
              </a:tr>
              <a:tr h="33792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23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</a:rPr>
                        <a:t>40 CFR 170.507(b)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effectLst/>
                        </a:rPr>
                        <a:t>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41939288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67B705D-BDF9-C99E-10D7-FACCD6773240}"/>
              </a:ext>
            </a:extLst>
          </p:cNvPr>
          <p:cNvSpPr txBox="1"/>
          <p:nvPr/>
        </p:nvSpPr>
        <p:spPr>
          <a:xfrm>
            <a:off x="1051560" y="6362070"/>
            <a:ext cx="60350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Overpass" pitchFamily="2" charset="77"/>
              </a:rPr>
              <a:t>Source: Department of Consumer and Business Services</a:t>
            </a:r>
          </a:p>
        </p:txBody>
      </p:sp>
    </p:spTree>
    <p:extLst>
      <p:ext uri="{BB962C8B-B14F-4D97-AF65-F5344CB8AC3E}">
        <p14:creationId xmlns:p14="http://schemas.microsoft.com/office/powerpoint/2010/main" val="25404118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BB3CDF-15C0-90AD-4B9D-5F2896ABA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000" kern="1200" dirty="0">
                <a:latin typeface="Overpass" pitchFamily="2" charset="77"/>
                <a:ea typeface="+mj-ea"/>
                <a:cs typeface="+mj-cs"/>
              </a:rPr>
              <a:t>Partnership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CC551F-A11A-9E7D-67E7-34A557D09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848" y="1485229"/>
            <a:ext cx="8096303" cy="425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9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BE305-09FB-559C-7C7B-A3A93AFCB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0B3868-4F46-21C3-A49B-B238A54B9D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sz="3800" i="0" dirty="0"/>
              <a:t>Vanessa Vassilaros</a:t>
            </a:r>
          </a:p>
          <a:p>
            <a:r>
              <a:rPr lang="en-US" sz="3400" dirty="0"/>
              <a:t>WPS Outreach Specialist</a:t>
            </a:r>
          </a:p>
          <a:p>
            <a:r>
              <a:rPr lang="en-US" dirty="0">
                <a:hlinkClick r:id="rId2"/>
              </a:rPr>
              <a:t>Vanessa.Vassilaros@oda.oregon.gov</a:t>
            </a:r>
            <a:endParaRPr lang="en-US" dirty="0"/>
          </a:p>
          <a:p>
            <a:r>
              <a:rPr lang="en-US" dirty="0"/>
              <a:t>Email: </a:t>
            </a:r>
            <a:r>
              <a:rPr lang="en-US" i="0" dirty="0">
                <a:solidFill>
                  <a:schemeClr val="bg2"/>
                </a:solidFill>
              </a:rPr>
              <a:t>Vanessa.Vassilaros@oda.oregon.gov</a:t>
            </a:r>
          </a:p>
          <a:p>
            <a:r>
              <a:rPr lang="en-US" i="0" dirty="0"/>
              <a:t>Phone</a:t>
            </a:r>
            <a:r>
              <a:rPr lang="en-US" dirty="0"/>
              <a:t>: 971.707.0001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2709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D7D5B1-327B-70F3-D8AE-9B190F5537C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81136" y="1493838"/>
            <a:ext cx="9899855" cy="4253111"/>
          </a:xfrm>
          <a:solidFill>
            <a:srgbClr val="D7DCEF">
              <a:alpha val="60000"/>
            </a:srgbClr>
          </a:solidFill>
        </p:spPr>
        <p:txBody>
          <a:bodyPr/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What is WPS?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Why is important?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When to train?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8A514E-BE0B-93B5-2042-90E264873C4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81137" y="365125"/>
            <a:ext cx="9899855" cy="1128713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/>
              <a:t>Agenda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5BB9D98-B91A-0B98-ABA6-24B01BAE5FB1}"/>
              </a:ext>
            </a:extLst>
          </p:cNvPr>
          <p:cNvCxnSpPr>
            <a:cxnSpLocks/>
          </p:cNvCxnSpPr>
          <p:nvPr/>
        </p:nvCxnSpPr>
        <p:spPr>
          <a:xfrm flipV="1">
            <a:off x="1081548" y="1494503"/>
            <a:ext cx="9899855" cy="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96897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D7D5B1-327B-70F3-D8AE-9B190F5537C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81136" y="1493838"/>
            <a:ext cx="9899855" cy="4253111"/>
          </a:xfrm>
          <a:solidFill>
            <a:srgbClr val="D7DCEF">
              <a:alpha val="60000"/>
            </a:srgbClr>
          </a:solidFill>
        </p:spPr>
        <p:txBody>
          <a:bodyPr/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4000" dirty="0"/>
              <a:t>What is WPS?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solidFill>
                  <a:schemeClr val="bg2">
                    <a:lumMod val="90000"/>
                  </a:schemeClr>
                </a:solidFill>
              </a:rPr>
              <a:t>Why is important?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solidFill>
                  <a:schemeClr val="bg2">
                    <a:lumMod val="90000"/>
                  </a:schemeClr>
                </a:solidFill>
              </a:rPr>
              <a:t>When to train?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8A514E-BE0B-93B5-2042-90E264873C4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81137" y="365125"/>
            <a:ext cx="9899855" cy="1128713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/>
              <a:t>WPS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5BB9D98-B91A-0B98-ABA6-24B01BAE5FB1}"/>
              </a:ext>
            </a:extLst>
          </p:cNvPr>
          <p:cNvCxnSpPr>
            <a:cxnSpLocks/>
          </p:cNvCxnSpPr>
          <p:nvPr/>
        </p:nvCxnSpPr>
        <p:spPr>
          <a:xfrm flipV="1">
            <a:off x="1081548" y="1494503"/>
            <a:ext cx="9899855" cy="1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54522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7E3DD-2A13-BDCF-C9DD-EA4E902F9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1.What is Worker Protection Standard?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ECA23F-FC7A-45CC-9731-E5EE519ACC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/>
              <a:t>Worker Protection Standard (WPS) is a federal program designed to protect agricultural workers.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7B67FD-535B-3920-DDD7-BAC949CFC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0900" y="3248332"/>
            <a:ext cx="54102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9609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08AB3-3048-E60C-A025-23EFE5D14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Audience: AG workers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6B1F5-0579-FAF2-7DB7-F2393B3F5E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4168"/>
            <a:ext cx="10515600" cy="4662795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/>
              <a:t>Employees that work producing agricultural plants in agricultural establishments:</a:t>
            </a:r>
          </a:p>
          <a:p>
            <a:pPr lvl="2">
              <a:lnSpc>
                <a:spcPct val="150000"/>
              </a:lnSpc>
            </a:pPr>
            <a:r>
              <a:rPr lang="en-US" dirty="0"/>
              <a:t>Farms</a:t>
            </a:r>
          </a:p>
          <a:p>
            <a:pPr lvl="2">
              <a:lnSpc>
                <a:spcPct val="150000"/>
              </a:lnSpc>
            </a:pPr>
            <a:r>
              <a:rPr lang="en-US" dirty="0"/>
              <a:t>Forests</a:t>
            </a:r>
          </a:p>
          <a:p>
            <a:pPr lvl="2">
              <a:lnSpc>
                <a:spcPct val="150000"/>
              </a:lnSpc>
            </a:pPr>
            <a:r>
              <a:rPr lang="en-US" dirty="0"/>
              <a:t>Nurseries</a:t>
            </a:r>
          </a:p>
          <a:p>
            <a:pPr lvl="2">
              <a:lnSpc>
                <a:spcPct val="150000"/>
              </a:lnSpc>
            </a:pPr>
            <a:r>
              <a:rPr lang="en-US" dirty="0"/>
              <a:t>Enclosed space production</a:t>
            </a:r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5AE5DB-6274-5B88-43FB-3DE7BC69B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2634" y="3102871"/>
            <a:ext cx="3278647" cy="217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7939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B3D6A4-605E-BCED-C92D-E19405720E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632" y="2920174"/>
            <a:ext cx="10515600" cy="233516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3200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en-US" sz="3200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3200" dirty="0">
                <a:solidFill>
                  <a:srgbClr val="43B48A"/>
                </a:solidFill>
              </a:rPr>
              <a:t>Agricultural                                         Pesticide</a:t>
            </a:r>
          </a:p>
          <a:p>
            <a:pPr marL="0" indent="0" algn="ctr">
              <a:buNone/>
            </a:pPr>
            <a:r>
              <a:rPr lang="en-US" sz="3200" dirty="0">
                <a:solidFill>
                  <a:srgbClr val="43B48A"/>
                </a:solidFill>
              </a:rPr>
              <a:t>   Workers                                             Handlers</a:t>
            </a:r>
          </a:p>
          <a:p>
            <a:pPr marL="0" indent="0" algn="ctr">
              <a:buNone/>
            </a:pPr>
            <a:endParaRPr lang="en-US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C29A1D-232D-1D10-0949-1F36D4A1E73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52573" y="1922874"/>
            <a:ext cx="4578701" cy="2364658"/>
          </a:xfrm>
          <a:prstGeom prst="rect">
            <a:avLst/>
          </a:prstGeom>
        </p:spPr>
      </p:pic>
      <p:sp>
        <p:nvSpPr>
          <p:cNvPr id="8" name="Bent Arrow 7">
            <a:extLst>
              <a:ext uri="{FF2B5EF4-FFF2-40B4-BE49-F238E27FC236}">
                <a16:creationId xmlns:a16="http://schemas.microsoft.com/office/drawing/2014/main" id="{087E0AF2-7F99-F978-9346-46DAE7ABCE34}"/>
              </a:ext>
            </a:extLst>
          </p:cNvPr>
          <p:cNvSpPr/>
          <p:nvPr/>
        </p:nvSpPr>
        <p:spPr>
          <a:xfrm>
            <a:off x="2984090" y="2880852"/>
            <a:ext cx="678426" cy="968478"/>
          </a:xfrm>
          <a:prstGeom prst="bent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Bent Arrow 8">
            <a:extLst>
              <a:ext uri="{FF2B5EF4-FFF2-40B4-BE49-F238E27FC236}">
                <a16:creationId xmlns:a16="http://schemas.microsoft.com/office/drawing/2014/main" id="{BD23E9CD-1D53-F5CE-4AA9-AD3D24AB752B}"/>
              </a:ext>
            </a:extLst>
          </p:cNvPr>
          <p:cNvSpPr/>
          <p:nvPr/>
        </p:nvSpPr>
        <p:spPr>
          <a:xfrm flipH="1">
            <a:off x="8426242" y="2880852"/>
            <a:ext cx="678426" cy="968478"/>
          </a:xfrm>
          <a:prstGeom prst="bent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44E9BB-79CA-A21D-505B-4172A43308F2}"/>
              </a:ext>
            </a:extLst>
          </p:cNvPr>
          <p:cNvSpPr txBox="1">
            <a:spLocks/>
          </p:cNvSpPr>
          <p:nvPr/>
        </p:nvSpPr>
        <p:spPr>
          <a:xfrm>
            <a:off x="839788" y="13406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accent1"/>
                </a:solidFill>
                <a:latin typeface="Overpass" charset="0"/>
                <a:ea typeface="Overpass" charset="0"/>
                <a:cs typeface="Overpass" charset="0"/>
              </a:defRPr>
            </a:lvl1pPr>
          </a:lstStyle>
          <a:p>
            <a:r>
              <a:rPr lang="en-US"/>
              <a:t>Groups protected under WPS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339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9202E-B6B9-95FA-D906-F52B023B7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34068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Groups</a:t>
            </a:r>
            <a:r>
              <a:rPr lang="en-US" dirty="0"/>
              <a:t> </a:t>
            </a:r>
            <a:r>
              <a:rPr lang="en-US" dirty="0">
                <a:solidFill>
                  <a:schemeClr val="accent1"/>
                </a:solidFill>
              </a:rPr>
              <a:t>protected under WPS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E8603D-1202-AA8D-92A5-6DE97F30B4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69349" y="1071563"/>
            <a:ext cx="3898664" cy="823912"/>
          </a:xfrm>
        </p:spPr>
        <p:txBody>
          <a:bodyPr>
            <a:normAutofit fontScale="25000" lnSpcReduction="20000"/>
          </a:bodyPr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>
              <a:lnSpc>
                <a:spcPct val="110000"/>
              </a:lnSpc>
            </a:pPr>
            <a:r>
              <a:rPr lang="en-US" sz="9600" b="0" dirty="0">
                <a:solidFill>
                  <a:srgbClr val="43B48A"/>
                </a:solidFill>
              </a:rPr>
              <a:t>Agricultural Workers</a:t>
            </a:r>
          </a:p>
          <a:p>
            <a:pPr algn="ctr"/>
            <a:endParaRPr lang="en-US" dirty="0"/>
          </a:p>
        </p:txBody>
      </p:sp>
      <p:pic>
        <p:nvPicPr>
          <p:cNvPr id="10" name="Content Placeholder 9" descr="Farmworkers in a field of flowers&#10;&#10;Description automatically generated">
            <a:extLst>
              <a:ext uri="{FF2B5EF4-FFF2-40B4-BE49-F238E27FC236}">
                <a16:creationId xmlns:a16="http://schemas.microsoft.com/office/drawing/2014/main" id="{1F8D81C5-92D0-BB1A-947B-FE7CFEC0AD3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tretch/>
        </p:blipFill>
        <p:spPr>
          <a:xfrm>
            <a:off x="1469349" y="1895475"/>
            <a:ext cx="3898664" cy="3684588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F5B4C7-5A32-CDF9-2D7B-619E88E662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382072" y="1071563"/>
            <a:ext cx="2763443" cy="823912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en-US" sz="9600" b="0" dirty="0">
                <a:solidFill>
                  <a:srgbClr val="43B48A"/>
                </a:solidFill>
              </a:rPr>
              <a:t>Pesticide</a:t>
            </a:r>
            <a:r>
              <a:rPr lang="en-US" sz="9600" dirty="0"/>
              <a:t> </a:t>
            </a:r>
            <a:r>
              <a:rPr lang="en-US" sz="9600" b="0" dirty="0">
                <a:solidFill>
                  <a:srgbClr val="43B48A"/>
                </a:solidFill>
              </a:rPr>
              <a:t>Handlers</a:t>
            </a:r>
          </a:p>
          <a:p>
            <a:endParaRPr lang="en-US" dirty="0"/>
          </a:p>
        </p:txBody>
      </p:sp>
      <p:pic>
        <p:nvPicPr>
          <p:cNvPr id="7" name="Content Placeholder 6" descr="Applicator wearing a face mask and standing next to a truck&#10;&#10;Description automatically generated">
            <a:extLst>
              <a:ext uri="{FF2B5EF4-FFF2-40B4-BE49-F238E27FC236}">
                <a16:creationId xmlns:a16="http://schemas.microsoft.com/office/drawing/2014/main" id="{4C0FB9DD-9995-D274-24C9-88E4C603232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4"/>
          <a:stretch/>
        </p:blipFill>
        <p:spPr>
          <a:xfrm rot="5400000">
            <a:off x="6921500" y="2356048"/>
            <a:ext cx="3684588" cy="2763441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4EC808-D23A-17B5-70B1-CAAC6497EB82}"/>
              </a:ext>
            </a:extLst>
          </p:cNvPr>
          <p:cNvSpPr txBox="1"/>
          <p:nvPr/>
        </p:nvSpPr>
        <p:spPr>
          <a:xfrm>
            <a:off x="7382072" y="5586640"/>
            <a:ext cx="27634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Photo by Patrick R. ODA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8DA276-8BD7-AF19-C0D5-9CE200E21100}"/>
              </a:ext>
            </a:extLst>
          </p:cNvPr>
          <p:cNvSpPr txBox="1"/>
          <p:nvPr/>
        </p:nvSpPr>
        <p:spPr>
          <a:xfrm>
            <a:off x="1469350" y="5586640"/>
            <a:ext cx="38986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Photo by Vanessa V. ODA</a:t>
            </a:r>
          </a:p>
        </p:txBody>
      </p:sp>
    </p:spTree>
    <p:extLst>
      <p:ext uri="{BB962C8B-B14F-4D97-AF65-F5344CB8AC3E}">
        <p14:creationId xmlns:p14="http://schemas.microsoft.com/office/powerpoint/2010/main" val="3207613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D7D5B1-327B-70F3-D8AE-9B190F5537C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81136" y="1493838"/>
            <a:ext cx="9899855" cy="4253111"/>
          </a:xfrm>
          <a:solidFill>
            <a:srgbClr val="D7DCEF">
              <a:alpha val="60000"/>
            </a:srgbClr>
          </a:solidFill>
        </p:spPr>
        <p:txBody>
          <a:bodyPr/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solidFill>
                  <a:schemeClr val="bg2">
                    <a:lumMod val="90000"/>
                  </a:schemeClr>
                </a:solidFill>
              </a:rPr>
              <a:t>What is WPS?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4000" dirty="0"/>
              <a:t>Why is important?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solidFill>
                  <a:schemeClr val="bg2">
                    <a:lumMod val="90000"/>
                  </a:schemeClr>
                </a:solidFill>
              </a:rPr>
              <a:t>When to train?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8A514E-BE0B-93B5-2042-90E264873C4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81137" y="365125"/>
            <a:ext cx="9899855" cy="1128713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/>
              <a:t>WPS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5BB9D98-B91A-0B98-ABA6-24B01BAE5FB1}"/>
              </a:ext>
            </a:extLst>
          </p:cNvPr>
          <p:cNvCxnSpPr>
            <a:cxnSpLocks/>
          </p:cNvCxnSpPr>
          <p:nvPr/>
        </p:nvCxnSpPr>
        <p:spPr>
          <a:xfrm flipV="1">
            <a:off x="1081548" y="1494503"/>
            <a:ext cx="9899855" cy="1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23513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7E3DD-2A13-BDCF-C9DD-EA4E902F9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2. Why is important?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ECA23F-FC7A-45CC-9731-E5EE519ACC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2"/>
                </a:solidFill>
              </a:rPr>
              <a:t>Regardless of working conditions…</a:t>
            </a:r>
          </a:p>
          <a:p>
            <a:pPr marL="0" indent="0">
              <a:buNone/>
            </a:pPr>
            <a:endParaRPr lang="en-US" dirty="0">
              <a:solidFill>
                <a:schemeClr val="accent1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Due to exposure to hazardous factors, agriculture has been ranked as one of the most hazardous industries.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7B67FD-535B-3920-DDD7-BAC949CFC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2203" y="278990"/>
            <a:ext cx="2124930" cy="110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624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DA">
      <a:dk1>
        <a:srgbClr val="000000"/>
      </a:dk1>
      <a:lt1>
        <a:srgbClr val="FFFFFF"/>
      </a:lt1>
      <a:dk2>
        <a:srgbClr val="191A33"/>
      </a:dk2>
      <a:lt2>
        <a:srgbClr val="E7E6E6"/>
      </a:lt2>
      <a:accent1>
        <a:srgbClr val="4156A6"/>
      </a:accent1>
      <a:accent2>
        <a:srgbClr val="47B289"/>
      </a:accent2>
      <a:accent3>
        <a:srgbClr val="A5A5A5"/>
      </a:accent3>
      <a:accent4>
        <a:srgbClr val="E9C938"/>
      </a:accent4>
      <a:accent5>
        <a:srgbClr val="F3704B"/>
      </a:accent5>
      <a:accent6>
        <a:srgbClr val="0A5451"/>
      </a:accent6>
      <a:hlink>
        <a:srgbClr val="4156A6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1F77004EB53B499318B1BF3D0DD421" ma:contentTypeVersion="2" ma:contentTypeDescription="Create a new document." ma:contentTypeScope="" ma:versionID="b0cc862e5ff6798df334e86e0d89c672">
  <xsd:schema xmlns:xsd="http://www.w3.org/2001/XMLSchema" xmlns:xs="http://www.w3.org/2001/XMLSchema" xmlns:p="http://schemas.microsoft.com/office/2006/metadata/properties" xmlns:ns1="http://schemas.microsoft.com/sharepoint/v3" xmlns:ns2="07312acf-1042-423e-b42e-fa8358d68e54" targetNamespace="http://schemas.microsoft.com/office/2006/metadata/properties" ma:root="true" ma:fieldsID="0b96ca79d2fde291c82ca9756bade64f" ns1:_="" ns2:_="">
    <xsd:import namespace="http://schemas.microsoft.com/sharepoint/v3"/>
    <xsd:import namespace="07312acf-1042-423e-b42e-fa8358d68e54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312acf-1042-423e-b42e-fa8358d68e5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595E9DBF-70D7-40F3-9441-767ABA2480C0}"/>
</file>

<file path=customXml/itemProps2.xml><?xml version="1.0" encoding="utf-8"?>
<ds:datastoreItem xmlns:ds="http://schemas.openxmlformats.org/officeDocument/2006/customXml" ds:itemID="{4FEB360A-BD8E-4BD0-8714-EA170F305741}"/>
</file>

<file path=customXml/itemProps3.xml><?xml version="1.0" encoding="utf-8"?>
<ds:datastoreItem xmlns:ds="http://schemas.openxmlformats.org/officeDocument/2006/customXml" ds:itemID="{1B01CAB9-FC90-4823-9659-926A266E5A06}"/>
</file>

<file path=docProps/app.xml><?xml version="1.0" encoding="utf-8"?>
<Properties xmlns="http://schemas.openxmlformats.org/officeDocument/2006/extended-properties" xmlns:vt="http://schemas.openxmlformats.org/officeDocument/2006/docPropsVTypes">
  <TotalTime>4103</TotalTime>
  <Words>794</Words>
  <Application>Microsoft Macintosh PowerPoint</Application>
  <PresentationFormat>Widescreen</PresentationFormat>
  <Paragraphs>194</Paragraphs>
  <Slides>17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Aptos</vt:lpstr>
      <vt:lpstr>Arial</vt:lpstr>
      <vt:lpstr>Nunito Sans</vt:lpstr>
      <vt:lpstr>Overpass</vt:lpstr>
      <vt:lpstr>Public Sans</vt:lpstr>
      <vt:lpstr>Source Sans Pro Web</vt:lpstr>
      <vt:lpstr>Wingdings</vt:lpstr>
      <vt:lpstr>Office Theme</vt:lpstr>
      <vt:lpstr>PowerPoint Presentation</vt:lpstr>
      <vt:lpstr>Agenda</vt:lpstr>
      <vt:lpstr>WPS</vt:lpstr>
      <vt:lpstr>1.What is Worker Protection Standard?</vt:lpstr>
      <vt:lpstr>Target Audience: AG workers</vt:lpstr>
      <vt:lpstr>PowerPoint Presentation</vt:lpstr>
      <vt:lpstr>Groups protected under WPS</vt:lpstr>
      <vt:lpstr>WPS</vt:lpstr>
      <vt:lpstr>2. Why is important?</vt:lpstr>
      <vt:lpstr>Why?</vt:lpstr>
      <vt:lpstr>Oregon Agriculture</vt:lpstr>
      <vt:lpstr>WPS</vt:lpstr>
      <vt:lpstr>3.When to Train WPS?</vt:lpstr>
      <vt:lpstr>Oregon top violations (2013)</vt:lpstr>
      <vt:lpstr>Oregon top violations (2023)</vt:lpstr>
      <vt:lpstr>Partnership</vt:lpstr>
      <vt:lpstr>Contact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Lindsay Frank</dc:creator>
  <cp:lastModifiedBy>ZIMMERMAN Andy * ODA</cp:lastModifiedBy>
  <cp:revision>40</cp:revision>
  <dcterms:created xsi:type="dcterms:W3CDTF">2020-03-09T20:58:25Z</dcterms:created>
  <dcterms:modified xsi:type="dcterms:W3CDTF">2024-09-17T20:30:36Z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WatermarkLocations">
    <vt:lpwstr>Office Theme:5</vt:lpwstr>
  </property>
  <property fmtid="{D5CDD505-2E9C-101B-9397-08002B2CF9AE}" pid="3" name="ClassificationWatermarkText">
    <vt:lpwstr>This asset must be properly classified Level 1, Level 2, Level 3 or Level 4.</vt:lpwstr>
  </property>
  <property fmtid="{D5CDD505-2E9C-101B-9397-08002B2CF9AE}" pid="4" name="MSIP_Label_09b73270-2993-4076-be47-9c78f42a1e84_Enabled">
    <vt:lpwstr>true</vt:lpwstr>
  </property>
  <property fmtid="{D5CDD505-2E9C-101B-9397-08002B2CF9AE}" pid="5" name="MSIP_Label_09b73270-2993-4076-be47-9c78f42a1e84_SetDate">
    <vt:lpwstr>2024-07-08T16:40:11Z</vt:lpwstr>
  </property>
  <property fmtid="{D5CDD505-2E9C-101B-9397-08002B2CF9AE}" pid="6" name="MSIP_Label_09b73270-2993-4076-be47-9c78f42a1e84_Method">
    <vt:lpwstr>Privileged</vt:lpwstr>
  </property>
  <property fmtid="{D5CDD505-2E9C-101B-9397-08002B2CF9AE}" pid="7" name="MSIP_Label_09b73270-2993-4076-be47-9c78f42a1e84_Name">
    <vt:lpwstr>Level 1 - Published (Items)</vt:lpwstr>
  </property>
  <property fmtid="{D5CDD505-2E9C-101B-9397-08002B2CF9AE}" pid="8" name="MSIP_Label_09b73270-2993-4076-be47-9c78f42a1e84_SiteId">
    <vt:lpwstr>aa3f6932-fa7c-47b4-a0ce-a598cad161cf</vt:lpwstr>
  </property>
  <property fmtid="{D5CDD505-2E9C-101B-9397-08002B2CF9AE}" pid="9" name="MSIP_Label_09b73270-2993-4076-be47-9c78f42a1e84_ActionId">
    <vt:lpwstr>369ad1a8-b619-4d59-9a6f-dc1835c4d794</vt:lpwstr>
  </property>
  <property fmtid="{D5CDD505-2E9C-101B-9397-08002B2CF9AE}" pid="10" name="MSIP_Label_09b73270-2993-4076-be47-9c78f42a1e84_ContentBits">
    <vt:lpwstr>0</vt:lpwstr>
  </property>
  <property fmtid="{D5CDD505-2E9C-101B-9397-08002B2CF9AE}" pid="11" name="ContentTypeId">
    <vt:lpwstr>0x010100631F77004EB53B499318B1BF3D0DD421</vt:lpwstr>
  </property>
</Properties>
</file>