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handoutMasterIdLst>
    <p:handoutMasterId r:id="rId26"/>
  </p:handoutMasterIdLst>
  <p:sldIdLst>
    <p:sldId id="847" r:id="rId2"/>
    <p:sldId id="399" r:id="rId3"/>
    <p:sldId id="542" r:id="rId4"/>
    <p:sldId id="940" r:id="rId5"/>
    <p:sldId id="941" r:id="rId6"/>
    <p:sldId id="942" r:id="rId7"/>
    <p:sldId id="984" r:id="rId8"/>
    <p:sldId id="944" r:id="rId9"/>
    <p:sldId id="945" r:id="rId10"/>
    <p:sldId id="965" r:id="rId11"/>
    <p:sldId id="1025" r:id="rId12"/>
    <p:sldId id="950" r:id="rId13"/>
    <p:sldId id="951" r:id="rId14"/>
    <p:sldId id="952" r:id="rId15"/>
    <p:sldId id="953" r:id="rId16"/>
    <p:sldId id="723" r:id="rId17"/>
    <p:sldId id="524" r:id="rId18"/>
    <p:sldId id="526" r:id="rId19"/>
    <p:sldId id="525" r:id="rId20"/>
    <p:sldId id="1023" r:id="rId21"/>
    <p:sldId id="974" r:id="rId22"/>
    <p:sldId id="975" r:id="rId23"/>
    <p:sldId id="491"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E7"/>
    <a:srgbClr val="FFFF99"/>
    <a:srgbClr val="F890A9"/>
    <a:srgbClr val="FF9966"/>
    <a:srgbClr val="FF6600"/>
    <a:srgbClr val="FFFF00"/>
    <a:srgbClr val="FFFFCC"/>
    <a:srgbClr val="66FFFF"/>
    <a:srgbClr val="FF6DD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1" autoAdjust="0"/>
    <p:restoredTop sz="93742" autoAdjust="0"/>
  </p:normalViewPr>
  <p:slideViewPr>
    <p:cSldViewPr>
      <p:cViewPr varScale="1">
        <p:scale>
          <a:sx n="127" d="100"/>
          <a:sy n="127" d="100"/>
        </p:scale>
        <p:origin x="1296"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0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447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447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44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49659A-C83B-4736-884D-AF4FE7C64F33}" type="slidenum">
              <a:rPr lang="en-US"/>
              <a:pPr>
                <a:defRPr/>
              </a:pPr>
              <a:t>‹#›</a:t>
            </a:fld>
            <a:endParaRPr lang="en-US" dirty="0"/>
          </a:p>
        </p:txBody>
      </p:sp>
    </p:spTree>
    <p:extLst>
      <p:ext uri="{BB962C8B-B14F-4D97-AF65-F5344CB8AC3E}">
        <p14:creationId xmlns:p14="http://schemas.microsoft.com/office/powerpoint/2010/main" val="3046073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7AEC8B-F373-49DE-B4AA-BE80377D71F5}" type="slidenum">
              <a:rPr lang="en-US"/>
              <a:pPr>
                <a:defRPr/>
              </a:pPr>
              <a:t>‹#›</a:t>
            </a:fld>
            <a:endParaRPr lang="en-US" dirty="0"/>
          </a:p>
        </p:txBody>
      </p:sp>
    </p:spTree>
    <p:extLst>
      <p:ext uri="{BB962C8B-B14F-4D97-AF65-F5344CB8AC3E}">
        <p14:creationId xmlns:p14="http://schemas.microsoft.com/office/powerpoint/2010/main" val="4022891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7AEC8B-F373-49DE-B4AA-BE80377D71F5}" type="slidenum">
              <a:rPr lang="en-US" smtClean="0"/>
              <a:pPr>
                <a:defRPr/>
              </a:pPr>
              <a:t>4</a:t>
            </a:fld>
            <a:endParaRPr lang="en-US" dirty="0"/>
          </a:p>
        </p:txBody>
      </p:sp>
    </p:spTree>
    <p:extLst>
      <p:ext uri="{BB962C8B-B14F-4D97-AF65-F5344CB8AC3E}">
        <p14:creationId xmlns:p14="http://schemas.microsoft.com/office/powerpoint/2010/main" val="141951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96975" y="701675"/>
            <a:ext cx="4683125" cy="35115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23B3AEB3-1A53-4432-B5DE-8727756E62B9}" type="slidenum">
              <a:rPr lang="en-US" altLang="en-US" smtClean="0">
                <a:latin typeface="Arial" panose="020B0604020202020204" pitchFamily="34" charset="0"/>
              </a:rPr>
              <a:pPr/>
              <a:t>20</a:t>
            </a:fld>
            <a:endParaRPr lang="en-US" altLang="en-US" dirty="0">
              <a:latin typeface="Arial" panose="020B0604020202020204" pitchFamily="34" charset="0"/>
            </a:endParaRPr>
          </a:p>
        </p:txBody>
      </p:sp>
    </p:spTree>
    <p:extLst>
      <p:ext uri="{BB962C8B-B14F-4D97-AF65-F5344CB8AC3E}">
        <p14:creationId xmlns:p14="http://schemas.microsoft.com/office/powerpoint/2010/main" val="366319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96975" y="701675"/>
            <a:ext cx="4683125" cy="35115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8035C7BA-8F70-4631-BF01-4F1FC40EF217}" type="slidenum">
              <a:rPr lang="en-US" altLang="en-US" smtClean="0">
                <a:latin typeface="Arial" panose="020B0604020202020204" pitchFamily="34" charset="0"/>
              </a:rPr>
              <a:pPr/>
              <a:t>21</a:t>
            </a:fld>
            <a:endParaRPr lang="en-US" altLang="en-US" dirty="0">
              <a:latin typeface="Arial" panose="020B0604020202020204" pitchFamily="34" charset="0"/>
            </a:endParaRPr>
          </a:p>
        </p:txBody>
      </p:sp>
    </p:spTree>
    <p:extLst>
      <p:ext uri="{BB962C8B-B14F-4D97-AF65-F5344CB8AC3E}">
        <p14:creationId xmlns:p14="http://schemas.microsoft.com/office/powerpoint/2010/main" val="98656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96975" y="701675"/>
            <a:ext cx="4683125" cy="35115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23B3AEB3-1A53-4432-B5DE-8727756E62B9}" type="slidenum">
              <a:rPr lang="en-US" altLang="en-US" smtClean="0">
                <a:latin typeface="Arial" panose="020B0604020202020204" pitchFamily="34" charset="0"/>
              </a:rPr>
              <a:pPr/>
              <a:t>22</a:t>
            </a:fld>
            <a:endParaRPr lang="en-US" altLang="en-US" dirty="0">
              <a:latin typeface="Arial" panose="020B0604020202020204" pitchFamily="34" charset="0"/>
            </a:endParaRPr>
          </a:p>
        </p:txBody>
      </p:sp>
    </p:spTree>
    <p:extLst>
      <p:ext uri="{BB962C8B-B14F-4D97-AF65-F5344CB8AC3E}">
        <p14:creationId xmlns:p14="http://schemas.microsoft.com/office/powerpoint/2010/main" val="337549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223F6224-3C2F-4C91-ACFB-F3F640DB36E7}" type="slidenum">
              <a:rPr lang="en-US" altLang="en-US" smtClean="0">
                <a:latin typeface="Arial" panose="020B0604020202020204" pitchFamily="34" charset="0"/>
              </a:rPr>
              <a:pPr/>
              <a:t>5</a:t>
            </a:fld>
            <a:endParaRPr lang="en-US" altLang="en-US" dirty="0">
              <a:latin typeface="Arial" panose="020B0604020202020204" pitchFamily="34" charset="0"/>
            </a:endParaRPr>
          </a:p>
        </p:txBody>
      </p:sp>
    </p:spTree>
    <p:extLst>
      <p:ext uri="{BB962C8B-B14F-4D97-AF65-F5344CB8AC3E}">
        <p14:creationId xmlns:p14="http://schemas.microsoft.com/office/powerpoint/2010/main" val="16058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D36D9B-2003-440E-9159-991343415078}" type="slidenum">
              <a:rPr lang="en-US" altLang="en-US" smtClean="0">
                <a:latin typeface="Arial" panose="020B0604020202020204" pitchFamily="34" charset="0"/>
              </a:rPr>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348352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44ABE53-321B-4FC1-A8ED-41E7C332AE57}" type="slidenum">
              <a:rPr lang="en-US" altLang="en-US" smtClean="0">
                <a:latin typeface="Arial" panose="020B0604020202020204" pitchFamily="34" charset="0"/>
              </a:rPr>
              <a:pPr/>
              <a:t>9</a:t>
            </a:fld>
            <a:endParaRPr lang="en-US" altLang="en-US" dirty="0">
              <a:latin typeface="Arial" panose="020B0604020202020204" pitchFamily="34" charset="0"/>
            </a:endParaRPr>
          </a:p>
        </p:txBody>
      </p:sp>
    </p:spTree>
    <p:extLst>
      <p:ext uri="{BB962C8B-B14F-4D97-AF65-F5344CB8AC3E}">
        <p14:creationId xmlns:p14="http://schemas.microsoft.com/office/powerpoint/2010/main" val="135914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D36D9B-2003-440E-9159-991343415078}" type="slidenum">
              <a:rPr lang="en-US" altLang="en-US" smtClean="0">
                <a:latin typeface="Arial" panose="020B0604020202020204" pitchFamily="34" charset="0"/>
              </a:rPr>
              <a:pPr/>
              <a:t>10</a:t>
            </a:fld>
            <a:endParaRPr lang="en-US" altLang="en-US" dirty="0">
              <a:latin typeface="Arial" panose="020B0604020202020204" pitchFamily="34" charset="0"/>
            </a:endParaRPr>
          </a:p>
        </p:txBody>
      </p:sp>
    </p:spTree>
    <p:extLst>
      <p:ext uri="{BB962C8B-B14F-4D97-AF65-F5344CB8AC3E}">
        <p14:creationId xmlns:p14="http://schemas.microsoft.com/office/powerpoint/2010/main" val="3995659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4901B-6002-F0AA-CD20-F3056EC187BE}"/>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744B09C-D9A8-4316-6F85-5B679E63FCF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B0484945-EC3C-561E-9030-CB14C3FF94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0244" name="Slide Number Placeholder 3">
            <a:extLst>
              <a:ext uri="{FF2B5EF4-FFF2-40B4-BE49-F238E27FC236}">
                <a16:creationId xmlns:a16="http://schemas.microsoft.com/office/drawing/2014/main" id="{2099682A-A947-183D-0206-2D4DE8F090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CE17FB3-9914-48FF-BC25-38447BC92046}" type="slidenum">
              <a:rPr lang="en-US" altLang="en-US" smtClean="0">
                <a:latin typeface="Arial" panose="020B0604020202020204" pitchFamily="34" charset="0"/>
              </a:rPr>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323382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521B6-6C79-4C0F-6974-5A0CF8EF5D4A}"/>
            </a:ext>
          </a:extLst>
        </p:cNvPr>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B53DA17-830B-C9BF-04E7-BB5D0B23DD8A}"/>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178F77C4-537D-BF89-CB0E-8BA4D985B9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2292" name="Slide Number Placeholder 3">
            <a:extLst>
              <a:ext uri="{FF2B5EF4-FFF2-40B4-BE49-F238E27FC236}">
                <a16:creationId xmlns:a16="http://schemas.microsoft.com/office/drawing/2014/main" id="{467DAE34-AEFD-A89D-9418-13D33B35E0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172FFB6-BDCE-4F79-8857-7A827ABA8CAF}" type="slidenum">
              <a:rPr lang="en-US" altLang="en-US" smtClean="0">
                <a:latin typeface="Arial" panose="020B0604020202020204" pitchFamily="34" charset="0"/>
              </a:rPr>
              <a:pPr/>
              <a:t>14</a:t>
            </a:fld>
            <a:endParaRPr lang="en-US" altLang="en-US" dirty="0">
              <a:latin typeface="Arial" panose="020B0604020202020204" pitchFamily="34" charset="0"/>
            </a:endParaRPr>
          </a:p>
        </p:txBody>
      </p:sp>
    </p:spTree>
    <p:extLst>
      <p:ext uri="{BB962C8B-B14F-4D97-AF65-F5344CB8AC3E}">
        <p14:creationId xmlns:p14="http://schemas.microsoft.com/office/powerpoint/2010/main" val="427224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65FEFEF4-F628-4345-B45B-A7AB6ACE47DD}" type="slidenum">
              <a:rPr lang="en-US" altLang="en-US" smtClean="0">
                <a:latin typeface="Arial" panose="020B0604020202020204" pitchFamily="34" charset="0"/>
              </a:rPr>
              <a:pPr/>
              <a:t>17</a:t>
            </a:fld>
            <a:endParaRPr lang="en-US" altLang="en-US" dirty="0">
              <a:latin typeface="Arial" panose="020B0604020202020204" pitchFamily="34" charset="0"/>
            </a:endParaRPr>
          </a:p>
        </p:txBody>
      </p:sp>
    </p:spTree>
    <p:extLst>
      <p:ext uri="{BB962C8B-B14F-4D97-AF65-F5344CB8AC3E}">
        <p14:creationId xmlns:p14="http://schemas.microsoft.com/office/powerpoint/2010/main" val="178448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4EAFDB9-F797-4101-9F45-64837EEC4C1D}" type="slidenum">
              <a:rPr lang="en-US" altLang="en-US" smtClean="0">
                <a:latin typeface="Arial" panose="020B0604020202020204" pitchFamily="34" charset="0"/>
              </a:rPr>
              <a:pPr/>
              <a:t>18</a:t>
            </a:fld>
            <a:endParaRPr lang="en-US" altLang="en-US" dirty="0">
              <a:latin typeface="Arial" panose="020B0604020202020204" pitchFamily="34" charset="0"/>
            </a:endParaRPr>
          </a:p>
        </p:txBody>
      </p:sp>
    </p:spTree>
    <p:extLst>
      <p:ext uri="{BB962C8B-B14F-4D97-AF65-F5344CB8AC3E}">
        <p14:creationId xmlns:p14="http://schemas.microsoft.com/office/powerpoint/2010/main" val="268974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7" name="Freeform 10"/>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401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840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321FEE1-D759-4048-855D-50C4D20806CC}" type="slidenum">
              <a:rPr lang="en-US"/>
              <a:pPr>
                <a:defRPr/>
              </a:pPr>
              <a:t>‹#›</a:t>
            </a:fld>
            <a:endParaRPr lang="en-US" dirty="0"/>
          </a:p>
        </p:txBody>
      </p:sp>
    </p:spTree>
    <p:extLst>
      <p:ext uri="{BB962C8B-B14F-4D97-AF65-F5344CB8AC3E}">
        <p14:creationId xmlns:p14="http://schemas.microsoft.com/office/powerpoint/2010/main" val="75728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C36AA5FE-918D-4D90-8ADD-77659DF10B0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6362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E875EC1-9E4F-40D8-8A06-A59332E89B1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8269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F17BD23-D963-44FA-9923-5DA420D9BD3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6181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7D8F996D-F74D-431C-B89D-9D283D68000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8706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3BCC474F-4E1E-4A1B-AA0F-1106A30FD87C}"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1964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BA7D83A0-3413-4304-9378-76B622C97E59}"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5306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E032F4B1-4FC9-4C95-96E0-0C3B35C59560}"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7158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0556126C-2168-4FAE-A649-ECCC48D20133}"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6049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CF922A8-EA88-45BD-AF0F-066AE7C3A6E0}"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4510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5DE30521-40EC-4B29-9A35-8C56A45D6741}"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1990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97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8297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A57FE04-CC4F-486B-9D54-193DFB7E2215}"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829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3829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3829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29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3829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1034" name="Freeform 12"/>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298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299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38299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483" r:id="rId1"/>
    <p:sldLayoutId id="2147485473" r:id="rId2"/>
    <p:sldLayoutId id="2147485474" r:id="rId3"/>
    <p:sldLayoutId id="2147485475" r:id="rId4"/>
    <p:sldLayoutId id="2147485476" r:id="rId5"/>
    <p:sldLayoutId id="2147485477" r:id="rId6"/>
    <p:sldLayoutId id="2147485478" r:id="rId7"/>
    <p:sldLayoutId id="2147485479" r:id="rId8"/>
    <p:sldLayoutId id="2147485480" r:id="rId9"/>
    <p:sldLayoutId id="2147485481" r:id="rId10"/>
    <p:sldLayoutId id="214748548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gj.parsons@odf.oregon.gov"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oda.direct/Weath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droughtmonitor.unl.edu/"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bom.gov.au/climate/enso" TargetMode="External"/><Relationship Id="rId3" Type="http://schemas.openxmlformats.org/officeDocument/2006/relationships/hyperlink" Target="https://www.oregon.gov/ODA/programs/NaturalResources/Pages/Weather.aspx" TargetMode="External"/><Relationship Id="rId7" Type="http://schemas.openxmlformats.org/officeDocument/2006/relationships/hyperlink" Target="http://www.bom.gov.au/climate/model-summary/#region=NINO34&amp;tabs=Over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pc.ncep.noaa.gov/products/analysis_monitoring/enso_advisory" TargetMode="External"/><Relationship Id="rId5" Type="http://schemas.openxmlformats.org/officeDocument/2006/relationships/hyperlink" Target="https://www.cpc.ncep.noaa.gov/products/predictions/long_range/fxus07.html" TargetMode="External"/><Relationship Id="rId4" Type="http://schemas.openxmlformats.org/officeDocument/2006/relationships/hyperlink" Target="https://www.cpc.ncep.noaa.gov/products/predictions/long_range/seasonal.php?lead=01" TargetMode="External"/><Relationship Id="rId9" Type="http://schemas.openxmlformats.org/officeDocument/2006/relationships/hyperlink" Target="https://iri.columbia.edu/our-expertise/climate/forecasts/enso/current/"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wrcc.dri.edu/wwdt/" TargetMode="External"/><Relationship Id="rId3" Type="http://schemas.openxmlformats.org/officeDocument/2006/relationships/hyperlink" Target="https://www.cpc.ncep.noaa.gov/products/expert_assessment/season_drought.png" TargetMode="External"/><Relationship Id="rId7" Type="http://schemas.openxmlformats.org/officeDocument/2006/relationships/hyperlink" Target="https://www.drought.gov/nadm/content/percent-average-precipit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roughtmonitor.unl.edu/" TargetMode="External"/><Relationship Id="rId5" Type="http://schemas.openxmlformats.org/officeDocument/2006/relationships/hyperlink" Target="https://www.nrcs.usda.gov/wps/portal/wcc/home/snowClimateMonitoring/snowpack/" TargetMode="External"/><Relationship Id="rId4" Type="http://schemas.openxmlformats.org/officeDocument/2006/relationships/hyperlink" Target="https://www.wcc.nrcs.usda.gov/ftpref/data/water/wcs/gis/maps/or_swepctnormal_update.pdf" TargetMode="External"/><Relationship Id="rId9" Type="http://schemas.openxmlformats.org/officeDocument/2006/relationships/hyperlink" Target="https://gacc.nifc.gov/nwcc/predict/outlook.asp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peter.gj.parsons@oregon.gov" TargetMode="External"/><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hyperlink" Target="https://oda.fyi/SubscribeSC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3B758F3-7F36-95BF-7AC1-669B6A1CE3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6350" y="8135"/>
            <a:ext cx="9126538" cy="684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30" name="Text Box 34"/>
          <p:cNvSpPr txBox="1">
            <a:spLocks noChangeArrowheads="1"/>
          </p:cNvSpPr>
          <p:nvPr/>
        </p:nvSpPr>
        <p:spPr bwMode="auto">
          <a:xfrm>
            <a:off x="0" y="4724400"/>
            <a:ext cx="9144000" cy="1631216"/>
          </a:xfrm>
          <a:prstGeom prst="rect">
            <a:avLst/>
          </a:prstGeom>
          <a:noFill/>
          <a:ln w="9525">
            <a:noFill/>
            <a:miter lim="800000"/>
            <a:headEnd/>
            <a:tailEnd/>
          </a:ln>
          <a:effectLst/>
        </p:spPr>
        <p:txBody>
          <a:bodyPr>
            <a:spAutoFit/>
          </a:bodyPr>
          <a:lstStyle/>
          <a:p>
            <a:pPr lvl="0" algn="ctr">
              <a:defRPr/>
            </a:pPr>
            <a:r>
              <a:rPr lang="en-US" sz="2400" dirty="0">
                <a:effectLst>
                  <a:outerShdw blurRad="50800" dist="50800" dir="2700000" algn="tl" rotWithShape="0">
                    <a:prstClr val="black"/>
                  </a:outerShdw>
                </a:effectLst>
              </a:rPr>
              <a:t>Contact:  Pete Parsons, ODF Lead Meteorologist</a:t>
            </a:r>
          </a:p>
          <a:p>
            <a:pPr lvl="0" algn="ctr">
              <a:defRPr/>
            </a:pPr>
            <a:r>
              <a:rPr lang="en-US" sz="2400" dirty="0">
                <a:effectLst>
                  <a:outerShdw blurRad="50800" dist="50800" dir="2700000" algn="tl" rotWithShape="0">
                    <a:prstClr val="black"/>
                  </a:outerShdw>
                </a:effectLst>
              </a:rPr>
              <a:t>503-945-7448 or </a:t>
            </a:r>
            <a:r>
              <a:rPr lang="en-US" sz="2400" dirty="0">
                <a:effectLst>
                  <a:outerShdw blurRad="50800" dist="50800" dir="2700000" algn="tl" rotWithShape="0">
                    <a:prstClr val="black"/>
                  </a:outerShdw>
                </a:effectLst>
                <a:hlinkClick r:id="rId3">
                  <a:extLst>
                    <a:ext uri="{A12FA001-AC4F-418D-AE19-62706E023703}">
                      <ahyp:hlinkClr xmlns:ahyp="http://schemas.microsoft.com/office/drawing/2018/hyperlinkcolor" val="tx"/>
                    </a:ext>
                  </a:extLst>
                </a:hlinkClick>
              </a:rPr>
              <a:t>peter.gj.parsons@odf.oregon.gov</a:t>
            </a:r>
            <a:endParaRPr lang="en-US" sz="2400" dirty="0">
              <a:effectLst>
                <a:outerShdw blurRad="50800" dist="50800" dir="2700000" algn="tl" rotWithShape="0">
                  <a:prstClr val="black"/>
                </a:outerShdw>
              </a:effectLst>
            </a:endParaRPr>
          </a:p>
          <a:p>
            <a:pPr lvl="0" algn="ctr">
              <a:defRPr/>
            </a:pPr>
            <a:endParaRPr lang="en-US" sz="800" dirty="0">
              <a:effectLst>
                <a:outerShdw blurRad="50800" dist="50800" dir="2700000" algn="tl" rotWithShape="0">
                  <a:prstClr val="black"/>
                </a:outerShdw>
              </a:effectLst>
            </a:endParaRPr>
          </a:p>
          <a:p>
            <a:pPr lvl="0" algn="ctr">
              <a:defRPr/>
            </a:pPr>
            <a:endParaRPr lang="en-US" sz="800" dirty="0">
              <a:solidFill>
                <a:srgbClr val="FFFF99"/>
              </a:solidFill>
              <a:effectLst>
                <a:outerShdw blurRad="50800" dist="50800" dir="2700000" algn="tl" rotWithShape="0">
                  <a:prstClr val="black"/>
                </a:outerShdw>
              </a:effectLst>
            </a:endParaRPr>
          </a:p>
          <a:p>
            <a:pPr lvl="0" algn="ctr">
              <a:defRPr/>
            </a:pPr>
            <a:r>
              <a:rPr lang="en-US" dirty="0">
                <a:solidFill>
                  <a:srgbClr val="FFFF99"/>
                </a:solidFill>
                <a:effectLst>
                  <a:outerShdw blurRad="50800" dist="50800" dir="2700000" algn="tl" rotWithShape="0">
                    <a:prstClr val="black"/>
                  </a:outerShdw>
                </a:effectLst>
              </a:rPr>
              <a:t>Production - ODA:  Diana Walker; Andy Zimmerman; Jenn Ambrose; Taylor Harding         Production - ODF:  Julie Vondrachek; Kristin Cody</a:t>
            </a:r>
          </a:p>
        </p:txBody>
      </p:sp>
      <p:sp>
        <p:nvSpPr>
          <p:cNvPr id="388103" name="Rectangle 7"/>
          <p:cNvSpPr>
            <a:spLocks noGrp="1" noChangeArrowheads="1"/>
          </p:cNvSpPr>
          <p:nvPr>
            <p:ph type="ctrTitle"/>
          </p:nvPr>
        </p:nvSpPr>
        <p:spPr>
          <a:xfrm>
            <a:off x="0" y="0"/>
            <a:ext cx="9144000" cy="1905000"/>
          </a:xfrm>
          <a:effectLst/>
        </p:spPr>
        <p:txBody>
          <a:bodyPr/>
          <a:lstStyle/>
          <a:p>
            <a:pPr eaLnBrk="1" hangingPunct="1">
              <a:defRPr/>
            </a:pPr>
            <a:r>
              <a:rPr lang="en-US" sz="4000" dirty="0">
                <a:solidFill>
                  <a:srgbClr val="FFFF99"/>
                </a:solidFill>
                <a:effectLst>
                  <a:outerShdw blurRad="50800" dist="50800" dir="2700000" algn="tl">
                    <a:srgbClr val="000000"/>
                  </a:outerShdw>
                </a:effectLst>
              </a:rPr>
              <a:t>Seasonal Climate Forecast Verification</a:t>
            </a:r>
            <a:br>
              <a:rPr lang="en-US" sz="4000" dirty="0">
                <a:solidFill>
                  <a:srgbClr val="FFFF99"/>
                </a:solidFill>
                <a:effectLst>
                  <a:outerShdw blurRad="50800" dist="50800" dir="2700000" algn="tl">
                    <a:srgbClr val="000000"/>
                  </a:outerShdw>
                </a:effectLst>
              </a:rPr>
            </a:br>
            <a:r>
              <a:rPr lang="en-US" sz="4000" dirty="0">
                <a:solidFill>
                  <a:srgbClr val="FFFF99"/>
                </a:solidFill>
                <a:effectLst>
                  <a:outerShdw blurRad="50800" dist="50800" dir="2700000" algn="tl">
                    <a:srgbClr val="000000"/>
                  </a:outerShdw>
                </a:effectLst>
              </a:rPr>
              <a:t>June – August 2024</a:t>
            </a:r>
            <a:br>
              <a:rPr lang="en-US" sz="4000" dirty="0">
                <a:solidFill>
                  <a:schemeClr val="tx1"/>
                </a:solidFill>
                <a:effectLst>
                  <a:outerShdw blurRad="50800" dist="50800" dir="2700000" algn="tl">
                    <a:srgbClr val="000000"/>
                  </a:outerShdw>
                </a:effectLst>
              </a:rPr>
            </a:br>
            <a:r>
              <a:rPr lang="en-US" sz="3200" dirty="0">
                <a:solidFill>
                  <a:schemeClr val="tx1"/>
                </a:solidFill>
                <a:effectLst>
                  <a:outerShdw blurRad="50800" dist="50800" dir="2700000" algn="tl">
                    <a:srgbClr val="000000"/>
                  </a:outerShdw>
                </a:effectLst>
              </a:rPr>
              <a:t> Issued:  September 12, 2024</a:t>
            </a:r>
          </a:p>
        </p:txBody>
      </p:sp>
    </p:spTree>
    <p:extLst>
      <p:ext uri="{BB962C8B-B14F-4D97-AF65-F5344CB8AC3E}">
        <p14:creationId xmlns:p14="http://schemas.microsoft.com/office/powerpoint/2010/main" val="399861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638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638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639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6392" name="Picture 9"/>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July 2024</a:t>
            </a:r>
            <a:br>
              <a:rPr lang="en-US" dirty="0"/>
            </a:br>
            <a:r>
              <a:rPr lang="en-US" sz="3200" dirty="0">
                <a:solidFill>
                  <a:srgbClr val="FFFF00"/>
                </a:solidFill>
              </a:rPr>
              <a:t>(Forecast Issued June 20,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410393987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ChangeArrowheads="1"/>
          </p:cNvSpPr>
          <p:nvPr/>
        </p:nvSpPr>
        <p:spPr bwMode="auto">
          <a:xfrm>
            <a:off x="152400" y="1371600"/>
            <a:ext cx="8763000" cy="5410200"/>
          </a:xfrm>
          <a:prstGeom prst="rect">
            <a:avLst/>
          </a:prstGeom>
          <a:noFill/>
          <a:ln w="9525">
            <a:noFill/>
            <a:miter lim="800000"/>
            <a:headEnd/>
            <a:tailEnd/>
          </a:ln>
          <a:effectLst>
            <a:outerShdw dist="25400" dir="2700000" algn="ctr" rotWithShape="0">
              <a:schemeClr val="bg2"/>
            </a:outerShdw>
          </a:effectLst>
        </p:spPr>
        <p:txBody>
          <a:bodyPr/>
          <a:lstStyle/>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Analogs straddled either side of average temperatures with 1966 being the coolest and 1958 the warmest. </a:t>
            </a:r>
            <a:r>
              <a:rPr lang="en-US" sz="2400" b="1" dirty="0">
                <a:solidFill>
                  <a:srgbClr val="FFFFFF"/>
                </a:solidFill>
                <a:effectLst>
                  <a:outerShdw blurRad="38100" dist="38100" dir="2700000" algn="tl">
                    <a:srgbClr val="000000"/>
                  </a:outerShdw>
                </a:effectLst>
                <a:latin typeface="Garamond" pitchFamily="18" charset="0"/>
              </a:rPr>
              <a:t>(Temperatures resembled the very warm anomalies seen in 1958, so the “blend” of the ensembles was far too cool.  Zones 1-5 recorded their warmest July on record…dating back to 1895. Several cities recorded their warmest July on record, including Portland, Salem, and Eugene.)</a:t>
            </a:r>
            <a:r>
              <a:rPr lang="en-US" sz="2400" b="1" i="1" dirty="0">
                <a:solidFill>
                  <a:srgbClr val="FFA3E7"/>
                </a:solidFill>
                <a:effectLst>
                  <a:outerShdw blurRad="38100" dist="38100" dir="2700000" algn="tl">
                    <a:srgbClr val="000000"/>
                  </a:outerShdw>
                </a:effectLst>
                <a:latin typeface="Garamond" pitchFamily="18" charset="0"/>
              </a:rPr>
              <a:t>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A “forecast miss.”</a:t>
            </a:r>
          </a:p>
          <a:p>
            <a:pPr marL="342900" indent="-342900" eaLnBrk="1" hangingPunct="1">
              <a:spcBef>
                <a:spcPct val="20000"/>
              </a:spcBef>
              <a:buClr>
                <a:srgbClr val="FFCC00"/>
              </a:buClr>
              <a:buSzPct val="70000"/>
              <a:buFont typeface="Wingdings" pitchFamily="2" charset="2"/>
              <a:buChar char="n"/>
              <a:defRPr/>
            </a:pPr>
            <a:endParaRPr lang="en-US" sz="1000" dirty="0">
              <a:solidFill>
                <a:srgbClr val="FFFF00"/>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 wet 1966 analog skewed the precipitation forecast wet, despite the 1958 &amp; 1973 analogs being drier than average. </a:t>
            </a:r>
            <a:r>
              <a:rPr lang="en-US" sz="2400" b="1" dirty="0">
                <a:solidFill>
                  <a:srgbClr val="FFFFFF"/>
                </a:solidFill>
                <a:effectLst>
                  <a:outerShdw blurRad="38100" dist="38100" dir="2700000" algn="tl">
                    <a:srgbClr val="000000"/>
                  </a:outerShdw>
                </a:effectLst>
                <a:latin typeface="Garamond" pitchFamily="18" charset="0"/>
              </a:rPr>
              <a:t>(The first half of the month was dry with record heat.  Monthly precipitation closely resembled the dry analogs of 1958 &amp; 1973, so blending the wet 1966 solution into the forecast skewed it much too wet.)  </a:t>
            </a:r>
            <a:r>
              <a:rPr lang="en-US" sz="2400" b="1" i="1" u="sng" dirty="0">
                <a:solidFill>
                  <a:srgbClr val="FFA3E7"/>
                </a:solidFill>
                <a:effectLst>
                  <a:outerShdw blurRad="38100" dist="38100" dir="2700000" algn="tl">
                    <a:srgbClr val="000000"/>
                  </a:outerShdw>
                </a:effectLst>
                <a:latin typeface="Garamond" pitchFamily="18" charset="0"/>
              </a:rPr>
              <a:t>A “forecast miss.” </a:t>
            </a:r>
            <a:endParaRPr lang="en-US" sz="2400" b="1" i="1" dirty="0">
              <a:effectLst>
                <a:outerShdw blurRad="38100" dist="38100" dir="2700000" algn="tl">
                  <a:srgbClr val="000000"/>
                </a:outerShdw>
              </a:effectLst>
              <a:latin typeface="Garamond" pitchFamily="18" charset="0"/>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July 2024</a:t>
            </a:r>
            <a:br>
              <a:rPr lang="en-US" dirty="0"/>
            </a:br>
            <a:r>
              <a:rPr lang="en-US" sz="3200" dirty="0">
                <a:solidFill>
                  <a:srgbClr val="FFFF00"/>
                </a:solidFill>
              </a:rPr>
              <a:t>(Forecast Issued June 20,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867503743"/>
      </p:ext>
    </p:extLst>
  </p:cSld>
  <p:clrMapOvr>
    <a:masterClrMapping/>
  </p:clrMapOvr>
  <p:transition spd="med">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77436-0C54-62A9-4BD2-744070E883F9}"/>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CC7C9A07-3B47-4D89-1301-74A14A7F0ADB}"/>
              </a:ext>
            </a:extLst>
          </p:cNvPr>
          <p:cNvPicPr>
            <a:picLocks/>
          </p:cNvPicPr>
          <p:nvPr/>
        </p:nvPicPr>
        <p:blipFill>
          <a:blip r:embed="rId2">
            <a:extLst>
              <a:ext uri="{28A0092B-C50C-407E-A947-70E740481C1C}">
                <a14:useLocalDpi xmlns:a14="http://schemas.microsoft.com/office/drawing/2010/main"/>
              </a:ext>
            </a:extLst>
          </a:blip>
          <a:srcRect/>
          <a:stretch/>
        </p:blipFill>
        <p:spPr bwMode="auto">
          <a:xfrm>
            <a:off x="128588" y="1828816"/>
            <a:ext cx="4362450" cy="395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94E03A66-C112-09DF-760B-96C2CD20A8A7}"/>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August 2024</a:t>
            </a:r>
            <a:br>
              <a:rPr lang="en-US" dirty="0">
                <a:solidFill>
                  <a:srgbClr val="E5E5FF"/>
                </a:solidFill>
              </a:rPr>
            </a:br>
            <a:r>
              <a:rPr lang="en-US" sz="3200" dirty="0">
                <a:solidFill>
                  <a:srgbClr val="FFFF00"/>
                </a:solidFill>
              </a:rPr>
              <a:t>(Forecast Issued July 18, 2024)/</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3F86CFC8-B156-80B1-17BB-58FB4BBC3748}"/>
              </a:ext>
            </a:extLst>
          </p:cNvPr>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a:extLst>
              <a:ext uri="{FF2B5EF4-FFF2-40B4-BE49-F238E27FC236}">
                <a16:creationId xmlns:a16="http://schemas.microsoft.com/office/drawing/2014/main" id="{E86A1BF1-9EF4-52CE-FA6A-D7FE20EAC5EF}"/>
              </a:ext>
            </a:extLst>
          </p:cNvPr>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a:extLst>
              <a:ext uri="{FF2B5EF4-FFF2-40B4-BE49-F238E27FC236}">
                <a16:creationId xmlns:a16="http://schemas.microsoft.com/office/drawing/2014/main" id="{8297BDA0-CC67-D13D-67FD-38FF636F8D74}"/>
              </a:ext>
            </a:extLst>
          </p:cNvPr>
          <p:cNvSpPr txBox="1">
            <a:spLocks noChangeArrowheads="1"/>
          </p:cNvSpPr>
          <p:nvPr/>
        </p:nvSpPr>
        <p:spPr bwMode="auto">
          <a:xfrm>
            <a:off x="-1" y="5824835"/>
            <a:ext cx="9143999" cy="990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Both the forecast (left) and observed “August 2024” (right) had prevailing SW flow aloft over Oregon with minimal overall anomalies….resulting in modestly warm temperatures and enhanced thunderstorm activity. </a:t>
            </a:r>
            <a:r>
              <a:rPr lang="en-US" sz="2000" b="1" i="1" kern="0" dirty="0">
                <a:solidFill>
                  <a:srgbClr val="FFA3E7"/>
                </a:solidFill>
                <a:effectLst>
                  <a:outerShdw blurRad="38100" dist="38100" dir="2700000" algn="tl">
                    <a:srgbClr val="000000"/>
                  </a:outerShdw>
                </a:effectLst>
                <a:latin typeface="Garamond"/>
              </a:rPr>
              <a:t> A “forecast hit.”</a:t>
            </a:r>
            <a:endParaRPr lang="en-US" sz="2000" b="1" i="1" kern="0" dirty="0">
              <a:solidFill>
                <a:srgbClr val="FFA3E7"/>
              </a:solidFill>
              <a:effectLst>
                <a:outerShdw blurRad="38100" dist="38100" dir="2700000" algn="tl">
                  <a:srgbClr val="000000"/>
                </a:outerShdw>
              </a:effectLst>
              <a:latin typeface="+mn-lt"/>
            </a:endParaRPr>
          </a:p>
        </p:txBody>
      </p:sp>
      <p:pic>
        <p:nvPicPr>
          <p:cNvPr id="31751" name="Picture 9">
            <a:extLst>
              <a:ext uri="{FF2B5EF4-FFF2-40B4-BE49-F238E27FC236}">
                <a16:creationId xmlns:a16="http://schemas.microsoft.com/office/drawing/2014/main" id="{3F9553F9-AB28-6F4D-707E-9C02355CD2DB}"/>
              </a:ext>
            </a:extLst>
          </p:cNvPr>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28816"/>
            <a:ext cx="4362450" cy="395922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002879"/>
      </p:ext>
    </p:extLst>
  </p:cSld>
  <p:clrMapOvr>
    <a:masterClrMapping/>
  </p:clrMapOvr>
  <p:transition spd="slow">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F14EE-BCC3-E46E-D0B8-98615BBD8245}"/>
            </a:ext>
          </a:extLst>
        </p:cNvPr>
        <p:cNvGrpSpPr/>
        <p:nvPr/>
      </p:nvGrpSpPr>
      <p:grpSpPr>
        <a:xfrm>
          <a:off x="0" y="0"/>
          <a:ext cx="0" cy="0"/>
          <a:chOff x="0" y="0"/>
          <a:chExt cx="0" cy="0"/>
        </a:xfrm>
      </p:grpSpPr>
      <p:sp>
        <p:nvSpPr>
          <p:cNvPr id="629762" name="Rectangle 2">
            <a:extLst>
              <a:ext uri="{FF2B5EF4-FFF2-40B4-BE49-F238E27FC236}">
                <a16:creationId xmlns:a16="http://schemas.microsoft.com/office/drawing/2014/main" id="{33890A91-44EC-609A-D558-8BC1A98C140A}"/>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2024</a:t>
            </a:r>
            <a:br>
              <a:rPr lang="en-US" dirty="0"/>
            </a:br>
            <a:r>
              <a:rPr lang="en-US" sz="3200" dirty="0">
                <a:solidFill>
                  <a:srgbClr val="FFFF00"/>
                </a:solidFill>
              </a:rPr>
              <a:t>(Forecast Issued July 18, 2024)/</a:t>
            </a:r>
            <a:r>
              <a:rPr lang="en-US" sz="3200" dirty="0">
                <a:solidFill>
                  <a:schemeClr val="tx1"/>
                </a:solidFill>
              </a:rPr>
              <a:t>(Actual)</a:t>
            </a:r>
            <a:endParaRPr lang="en-US" dirty="0">
              <a:solidFill>
                <a:schemeClr val="tx1"/>
              </a:solidFill>
            </a:endParaRPr>
          </a:p>
        </p:txBody>
      </p:sp>
      <p:sp>
        <p:nvSpPr>
          <p:cNvPr id="9219" name="Text Box 3">
            <a:extLst>
              <a:ext uri="{FF2B5EF4-FFF2-40B4-BE49-F238E27FC236}">
                <a16:creationId xmlns:a16="http://schemas.microsoft.com/office/drawing/2014/main" id="{20BBFA5F-0126-668D-26DF-78AEDCDABB1E}"/>
              </a:ext>
            </a:extLst>
          </p:cNvPr>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9220" name="Text Box 4">
            <a:extLst>
              <a:ext uri="{FF2B5EF4-FFF2-40B4-BE49-F238E27FC236}">
                <a16:creationId xmlns:a16="http://schemas.microsoft.com/office/drawing/2014/main" id="{1D549078-D3F1-8569-C138-1A80F9E9D50F}"/>
              </a:ext>
            </a:extLst>
          </p:cNvPr>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9221" name="Text Box 5">
            <a:extLst>
              <a:ext uri="{FF2B5EF4-FFF2-40B4-BE49-F238E27FC236}">
                <a16:creationId xmlns:a16="http://schemas.microsoft.com/office/drawing/2014/main" id="{6AB679B8-DB42-B13B-339C-66DF4C11FA56}"/>
              </a:ext>
            </a:extLst>
          </p:cNvPr>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9223" name="Picture 9">
            <a:extLst>
              <a:ext uri="{FF2B5EF4-FFF2-40B4-BE49-F238E27FC236}">
                <a16:creationId xmlns:a16="http://schemas.microsoft.com/office/drawing/2014/main" id="{01D5A55C-9F66-3F0C-96B9-84E224B8FFD3}"/>
              </a:ext>
            </a:extLst>
          </p:cNvPr>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6010"/>
            <a:ext cx="4340225" cy="3797057"/>
          </a:xfrm>
          <a:noFill/>
          <a:extLst>
            <a:ext uri="{909E8E84-426E-40DD-AFC4-6F175D3DCCD1}">
              <a14:hiddenFill xmlns:a14="http://schemas.microsoft.com/office/drawing/2010/main">
                <a:solidFill>
                  <a:srgbClr val="FFFFFF"/>
                </a:solidFill>
              </a14:hiddenFill>
            </a:ext>
          </a:extLst>
        </p:spPr>
      </p:pic>
      <p:pic>
        <p:nvPicPr>
          <p:cNvPr id="9224" name="Picture 10">
            <a:extLst>
              <a:ext uri="{FF2B5EF4-FFF2-40B4-BE49-F238E27FC236}">
                <a16:creationId xmlns:a16="http://schemas.microsoft.com/office/drawing/2014/main" id="{5727DF22-E55F-AE8C-9743-9671C510A691}"/>
              </a:ext>
            </a:extLst>
          </p:cNvPr>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6010"/>
            <a:ext cx="4343400" cy="3797058"/>
          </a:xfrm>
          <a:noFill/>
          <a:extLst>
            <a:ext uri="{909E8E84-426E-40DD-AFC4-6F175D3DCCD1}">
              <a14:hiddenFill xmlns:a14="http://schemas.microsoft.com/office/drawing/2010/main">
                <a:solidFill>
                  <a:srgbClr val="FFFFFF"/>
                </a:solidFill>
              </a14:hiddenFill>
            </a:ext>
          </a:extLst>
        </p:spPr>
      </p:pic>
      <p:sp>
        <p:nvSpPr>
          <p:cNvPr id="9" name="Text Box 6">
            <a:extLst>
              <a:ext uri="{FF2B5EF4-FFF2-40B4-BE49-F238E27FC236}">
                <a16:creationId xmlns:a16="http://schemas.microsoft.com/office/drawing/2014/main" id="{94ACC96C-C759-A045-C133-C36DFA13FA8F}"/>
              </a:ext>
            </a:extLst>
          </p:cNvPr>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Tree>
    <p:extLst>
      <p:ext uri="{BB962C8B-B14F-4D97-AF65-F5344CB8AC3E}">
        <p14:creationId xmlns:p14="http://schemas.microsoft.com/office/powerpoint/2010/main" val="1357909537"/>
      </p:ext>
    </p:extLst>
  </p:cSld>
  <p:clrMapOvr>
    <a:masterClrMapping/>
  </p:clrMapOvr>
  <p:transition spd="med">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83246-D7AB-3D6C-51A1-5344CA3A1268}"/>
            </a:ext>
          </a:extLst>
        </p:cNvPr>
        <p:cNvGrpSpPr/>
        <p:nvPr/>
      </p:nvGrpSpPr>
      <p:grpSpPr>
        <a:xfrm>
          <a:off x="0" y="0"/>
          <a:ext cx="0" cy="0"/>
          <a:chOff x="0" y="0"/>
          <a:chExt cx="0" cy="0"/>
        </a:xfrm>
      </p:grpSpPr>
      <p:sp>
        <p:nvSpPr>
          <p:cNvPr id="11267" name="Text Box 3">
            <a:extLst>
              <a:ext uri="{FF2B5EF4-FFF2-40B4-BE49-F238E27FC236}">
                <a16:creationId xmlns:a16="http://schemas.microsoft.com/office/drawing/2014/main" id="{DBA54019-B31D-FF82-10CD-EB9AA8D391CB}"/>
              </a:ext>
            </a:extLst>
          </p:cNvPr>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1268" name="Text Box 4">
            <a:extLst>
              <a:ext uri="{FF2B5EF4-FFF2-40B4-BE49-F238E27FC236}">
                <a16:creationId xmlns:a16="http://schemas.microsoft.com/office/drawing/2014/main" id="{1DE61BE6-B393-2784-69FB-9943CCB4F55E}"/>
              </a:ext>
            </a:extLst>
          </p:cNvPr>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1269" name="Text Box 5">
            <a:extLst>
              <a:ext uri="{FF2B5EF4-FFF2-40B4-BE49-F238E27FC236}">
                <a16:creationId xmlns:a16="http://schemas.microsoft.com/office/drawing/2014/main" id="{9CCB9956-BA2A-8359-6949-6262B48BA29F}"/>
              </a:ext>
            </a:extLst>
          </p:cNvPr>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1271" name="Picture 9">
            <a:extLst>
              <a:ext uri="{FF2B5EF4-FFF2-40B4-BE49-F238E27FC236}">
                <a16:creationId xmlns:a16="http://schemas.microsoft.com/office/drawing/2014/main" id="{B7609FE0-4153-6167-E99C-865B613EF1F4}"/>
              </a:ext>
            </a:extLst>
          </p:cNvPr>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1272" name="Picture 10">
            <a:extLst>
              <a:ext uri="{FF2B5EF4-FFF2-40B4-BE49-F238E27FC236}">
                <a16:creationId xmlns:a16="http://schemas.microsoft.com/office/drawing/2014/main" id="{133BC97C-715E-C5AA-3D4E-AADC3C21DC3A}"/>
              </a:ext>
            </a:extLst>
          </p:cNvPr>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a:extLst>
              <a:ext uri="{FF2B5EF4-FFF2-40B4-BE49-F238E27FC236}">
                <a16:creationId xmlns:a16="http://schemas.microsoft.com/office/drawing/2014/main" id="{C2F914C5-569D-7F7A-B179-4DEC96853356}"/>
              </a:ext>
            </a:extLst>
          </p:cNvPr>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a:extLst>
              <a:ext uri="{FF2B5EF4-FFF2-40B4-BE49-F238E27FC236}">
                <a16:creationId xmlns:a16="http://schemas.microsoft.com/office/drawing/2014/main" id="{8A6FD3BC-176D-1BF4-36FB-6B27CE9A102A}"/>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2024</a:t>
            </a:r>
            <a:br>
              <a:rPr lang="en-US" dirty="0"/>
            </a:br>
            <a:r>
              <a:rPr lang="en-US" sz="3200" dirty="0">
                <a:solidFill>
                  <a:srgbClr val="FFFF00"/>
                </a:solidFill>
              </a:rPr>
              <a:t>(Forecast Issued July 18,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19241304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98675-5857-4B38-7D30-062667004FDF}"/>
            </a:ext>
          </a:extLst>
        </p:cNvPr>
        <p:cNvGrpSpPr/>
        <p:nvPr/>
      </p:nvGrpSpPr>
      <p:grpSpPr>
        <a:xfrm>
          <a:off x="0" y="0"/>
          <a:ext cx="0" cy="0"/>
          <a:chOff x="0" y="0"/>
          <a:chExt cx="0" cy="0"/>
        </a:xfrm>
      </p:grpSpPr>
      <p:sp>
        <p:nvSpPr>
          <p:cNvPr id="630787" name="Rectangle 3">
            <a:extLst>
              <a:ext uri="{FF2B5EF4-FFF2-40B4-BE49-F238E27FC236}">
                <a16:creationId xmlns:a16="http://schemas.microsoft.com/office/drawing/2014/main" id="{757DB938-BE16-0BA5-BDF9-CFEEDB516FAB}"/>
              </a:ext>
            </a:extLst>
          </p:cNvPr>
          <p:cNvSpPr>
            <a:spLocks noChangeArrowheads="1"/>
          </p:cNvSpPr>
          <p:nvPr/>
        </p:nvSpPr>
        <p:spPr bwMode="auto">
          <a:xfrm>
            <a:off x="152400" y="1905000"/>
            <a:ext cx="8763000" cy="4419600"/>
          </a:xfrm>
          <a:prstGeom prst="rect">
            <a:avLst/>
          </a:prstGeom>
          <a:noFill/>
          <a:ln w="9525">
            <a:noFill/>
            <a:miter lim="800000"/>
            <a:headEnd/>
            <a:tailEnd/>
          </a:ln>
          <a:effectLst>
            <a:outerShdw dist="25400" dir="2700000" algn="ctr" rotWithShape="0">
              <a:schemeClr val="bg2"/>
            </a:outerShdw>
          </a:effectLst>
        </p:spPr>
        <p:txBody>
          <a:bodyPr/>
          <a:lstStyle/>
          <a:p>
            <a:pPr marL="342900" lvl="0" indent="-342900" eaLnBrk="1" hangingPunct="1">
              <a:spcBef>
                <a:spcPct val="20000"/>
              </a:spcBef>
              <a:buClr>
                <a:srgbClr val="FFCC00"/>
              </a:buClr>
              <a:buSzPct val="70000"/>
              <a:buFont typeface="Wingdings" pitchFamily="2" charset="2"/>
              <a:buChar char="n"/>
              <a:defRPr/>
            </a:pP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A very warm 1958 was blended with the progressively cooler 1966 &amp; 1973 analogs for a modestly warm forecast. </a:t>
            </a:r>
            <a:r>
              <a:rPr lang="en-US" sz="2800" dirty="0">
                <a:solidFill>
                  <a:srgbClr val="FFFF00"/>
                </a:solidFill>
                <a:effectLst>
                  <a:outerShdw blurRad="38100" dist="38100" dir="2700000" algn="tl">
                    <a:srgbClr val="000000"/>
                  </a:outerShdw>
                </a:effectLst>
                <a:latin typeface="Garamond" pitchFamily="18" charset="0"/>
              </a:rPr>
              <a:t> </a:t>
            </a:r>
            <a:r>
              <a:rPr lang="en-US" sz="2400" b="1" dirty="0">
                <a:effectLst>
                  <a:outerShdw blurRad="38100" dist="38100" dir="2700000" algn="tl">
                    <a:srgbClr val="000000"/>
                  </a:outerShdw>
                </a:effectLst>
                <a:latin typeface="Garamond" pitchFamily="18" charset="0"/>
              </a:rPr>
              <a:t>(The month started and ended with warm spells, with moderate temperatures otherwise.  Overall, temperatures were near average.)  </a:t>
            </a:r>
            <a:r>
              <a:rPr lang="en-US" sz="2400" b="1" i="1" u="sng" dirty="0">
                <a:solidFill>
                  <a:srgbClr val="FFA3E7"/>
                </a:solidFill>
                <a:effectLst>
                  <a:outerShdw blurRad="38100" dist="38100" dir="2700000" algn="tl">
                    <a:srgbClr val="000000"/>
                  </a:outerShdw>
                </a:effectLst>
                <a:latin typeface="Garamond" pitchFamily="18" charset="0"/>
              </a:rPr>
              <a:t>Mostly a “forecast hit.” </a:t>
            </a:r>
            <a:r>
              <a:rPr lang="en-US" sz="2400" b="1" dirty="0">
                <a:solidFill>
                  <a:srgbClr val="FFFFFF"/>
                </a:solidFill>
                <a:effectLst>
                  <a:outerShdw blurRad="38100" dist="38100" dir="2700000" algn="tl">
                    <a:srgbClr val="000000"/>
                  </a:outerShdw>
                </a:effectLst>
                <a:latin typeface="Garamond" pitchFamily="18" charset="0"/>
              </a:rPr>
              <a:t> </a:t>
            </a:r>
          </a:p>
          <a:p>
            <a:pPr marL="342900" lvl="0" indent="-342900" eaLnBrk="1" hangingPunct="1">
              <a:spcBef>
                <a:spcPct val="20000"/>
              </a:spcBef>
              <a:buClr>
                <a:srgbClr val="FFCC00"/>
              </a:buClr>
              <a:buSzPct val="70000"/>
              <a:buFont typeface="Wingdings" pitchFamily="2" charset="2"/>
              <a:buChar char="n"/>
              <a:defRPr/>
            </a:pPr>
            <a:endParaRPr lang="en-US" sz="800" b="1" i="1" u="sng" dirty="0">
              <a:solidFill>
                <a:srgbClr val="FFA3E7"/>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Analogs had enhanced thundershower activity, with spotty downpours, especially 1958 &amp; 1966.  </a:t>
            </a:r>
            <a:r>
              <a:rPr lang="en-US" sz="2400" b="1" dirty="0">
                <a:solidFill>
                  <a:srgbClr val="FFFFFF"/>
                </a:solidFill>
                <a:effectLst>
                  <a:outerShdw blurRad="38100" dist="38100" dir="2700000" algn="tl">
                    <a:srgbClr val="000000"/>
                  </a:outerShdw>
                </a:effectLst>
                <a:latin typeface="Garamond" pitchFamily="18" charset="0"/>
              </a:rPr>
              <a:t>(A series of upper-level troughs brought thundershower activity throughout the month.  These storms produced locally heavy rainfall.)  </a:t>
            </a:r>
            <a:r>
              <a:rPr lang="en-US" sz="2400" b="1" i="1" u="sng" dirty="0">
                <a:solidFill>
                  <a:srgbClr val="FFA3E7"/>
                </a:solidFill>
                <a:effectLst>
                  <a:outerShdw blurRad="38100" dist="38100" dir="2700000" algn="tl">
                    <a:srgbClr val="000000"/>
                  </a:outerShdw>
                </a:effectLst>
                <a:latin typeface="Garamond" pitchFamily="18" charset="0"/>
              </a:rPr>
              <a:t>Mostly a “forecast hit.” </a:t>
            </a:r>
          </a:p>
        </p:txBody>
      </p:sp>
      <p:sp>
        <p:nvSpPr>
          <p:cNvPr id="5" name="Rectangle 2">
            <a:extLst>
              <a:ext uri="{FF2B5EF4-FFF2-40B4-BE49-F238E27FC236}">
                <a16:creationId xmlns:a16="http://schemas.microsoft.com/office/drawing/2014/main" id="{6137CB4B-D324-AB78-9377-787B5BDD0F68}"/>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2024</a:t>
            </a:r>
            <a:br>
              <a:rPr lang="en-US" dirty="0"/>
            </a:br>
            <a:r>
              <a:rPr lang="en-US" sz="3200" dirty="0">
                <a:solidFill>
                  <a:srgbClr val="FFFF00"/>
                </a:solidFill>
              </a:rPr>
              <a:t>(Forecast Issued July 18,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438592368"/>
      </p:ext>
    </p:extLst>
  </p:cSld>
  <p:clrMapOvr>
    <a:masterClrMapping/>
  </p:clrMapOvr>
  <p:transition spd="med">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31965"/>
            <a:ext cx="4362450" cy="39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June – August 2024</a:t>
            </a:r>
            <a:br>
              <a:rPr lang="en-US" dirty="0">
                <a:solidFill>
                  <a:srgbClr val="E5E5FF"/>
                </a:solidFill>
              </a:rPr>
            </a:br>
            <a:r>
              <a:rPr lang="en-US" sz="3200" dirty="0">
                <a:solidFill>
                  <a:srgbClr val="FFFF00"/>
                </a:solidFill>
              </a:rPr>
              <a:t>(Forecast Issued May 16, 2024)/</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791200"/>
            <a:ext cx="8991600" cy="106680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The forecast (left) and observed (right) had a prevailing SW flow aloft over Oregon, which </a:t>
            </a:r>
            <a:r>
              <a:rPr lang="en-US" sz="2000" kern="0" dirty="0">
                <a:solidFill>
                  <a:srgbClr val="FFFFFF"/>
                </a:solidFill>
                <a:effectLst>
                  <a:outerShdw blurRad="38100" dist="38100" dir="2700000" algn="tl">
                    <a:srgbClr val="000000"/>
                  </a:outerShdw>
                </a:effectLst>
                <a:latin typeface="Garamond"/>
              </a:rPr>
              <a:t>favored thunderstorm activity at times.  2024 (right) had a mean ridge centered over Oregon, but the analogs (left) placed it just offshore. </a:t>
            </a: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  </a:t>
            </a:r>
            <a:r>
              <a:rPr kumimoji="0" lang="en-US" sz="2000" b="1" i="1" u="none" strike="noStrike" kern="0" cap="none" spc="0" normalizeH="0" baseline="0" noProof="0" dirty="0">
                <a:ln>
                  <a:noFill/>
                </a:ln>
                <a:solidFill>
                  <a:srgbClr val="FFA3E7"/>
                </a:solidFill>
                <a:effectLst>
                  <a:outerShdw blurRad="38100" dist="38100" dir="2700000" algn="tl">
                    <a:srgbClr val="000000"/>
                  </a:outerShdw>
                </a:effectLst>
                <a:uLnTx/>
                <a:uFillTx/>
                <a:latin typeface="Garamond"/>
                <a:ea typeface="+mn-ea"/>
                <a:cs typeface="+mn-cs"/>
              </a:rPr>
              <a:t>A “partial forecast hit.”</a:t>
            </a:r>
            <a:endParaRPr lang="en-US" sz="2000" b="1" i="1" kern="0" dirty="0">
              <a:solidFill>
                <a:srgbClr val="FFA3E7"/>
              </a:solidFill>
              <a:effectLst>
                <a:outerShdw blurRad="38100" dist="38100" dir="2700000" algn="tl">
                  <a:srgbClr val="000000"/>
                </a:outerShdw>
              </a:effectLst>
              <a:latin typeface="Garamond"/>
            </a:endParaRP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31965"/>
            <a:ext cx="4362450" cy="395606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75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2458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2458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24583" name="Picture 9"/>
          <p:cNvPicPr preferRelativeResize="0">
            <a:picLocks noGrp="1" noChangeArrowheads="1"/>
          </p:cNvPicPr>
          <p:nvPr>
            <p:ph sz="half" idx="2"/>
          </p:nvPr>
        </p:nvPicPr>
        <p:blipFill>
          <a:blip r:embed="rId3">
            <a:extLst>
              <a:ext uri="{28A0092B-C50C-407E-A947-70E740481C1C}">
                <a14:useLocalDpi xmlns:a14="http://schemas.microsoft.com/office/drawing/2010/main"/>
              </a:ext>
            </a:extLst>
          </a:blip>
          <a:srcRect/>
          <a:stretch/>
        </p:blipFill>
        <p:spPr>
          <a:xfrm>
            <a:off x="4648200" y="2286007"/>
            <a:ext cx="4343400" cy="3797058"/>
          </a:xfrm>
          <a:noFill/>
          <a:extLst>
            <a:ext uri="{909E8E84-426E-40DD-AFC4-6F175D3DCCD1}">
              <a14:hiddenFill xmlns:a14="http://schemas.microsoft.com/office/drawing/2010/main">
                <a:solidFill>
                  <a:srgbClr val="FFFFFF"/>
                </a:solidFill>
              </a14:hiddenFill>
            </a:ext>
          </a:extLst>
        </p:spPr>
      </p:pic>
      <p:pic>
        <p:nvPicPr>
          <p:cNvPr id="24584"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86007"/>
            <a:ext cx="4343400" cy="379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3"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June – August 2024</a:t>
            </a:r>
            <a:br>
              <a:rPr lang="en-US" dirty="0"/>
            </a:br>
            <a:r>
              <a:rPr lang="en-US" sz="3200" dirty="0">
                <a:solidFill>
                  <a:srgbClr val="FFFF00"/>
                </a:solidFill>
              </a:rPr>
              <a:t>(Forecast Issued May 16, 2024)/</a:t>
            </a:r>
            <a:r>
              <a:rPr lang="en-US" sz="3200" dirty="0">
                <a:solidFill>
                  <a:schemeClr val="tx1"/>
                </a:solidFill>
              </a:rPr>
              <a:t>(Actual)</a:t>
            </a:r>
            <a:endParaRPr lang="en-US" dirty="0">
              <a:solidFill>
                <a:schemeClr val="tx1"/>
              </a:solidFill>
            </a:endParaRPr>
          </a:p>
        </p:txBody>
      </p:sp>
    </p:spTree>
  </p:cSld>
  <p:clrMapOvr>
    <a:masterClrMapping/>
  </p:clrMapOvr>
  <p:transition spd="slow">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2662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2662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26631" name="Picture 10"/>
          <p:cNvPicPr preferRelativeResize="0">
            <a:picLocks noGrp="1" noChangeArrowheads="1"/>
          </p:cNvPicPr>
          <p:nvPr>
            <p:ph sz="half" idx="2"/>
          </p:nvPr>
        </p:nvPicPr>
        <p:blipFill>
          <a:blip r:embed="rId3">
            <a:extLst>
              <a:ext uri="{28A0092B-C50C-407E-A947-70E740481C1C}">
                <a14:useLocalDpi xmlns:a14="http://schemas.microsoft.com/office/drawing/2010/main"/>
              </a:ext>
            </a:extLst>
          </a:blip>
          <a:srcRect/>
          <a:stretch/>
        </p:blipFill>
        <p:spPr>
          <a:xfrm>
            <a:off x="4648200" y="2290759"/>
            <a:ext cx="4343400" cy="3792315"/>
          </a:xfrm>
          <a:noFill/>
          <a:extLst>
            <a:ext uri="{909E8E84-426E-40DD-AFC4-6F175D3DCCD1}">
              <a14:hiddenFill xmlns:a14="http://schemas.microsoft.com/office/drawing/2010/main">
                <a:solidFill>
                  <a:srgbClr val="FFFFFF"/>
                </a:solidFill>
              </a14:hiddenFill>
            </a:ext>
          </a:extLst>
        </p:spPr>
      </p:pic>
      <p:pic>
        <p:nvPicPr>
          <p:cNvPr id="26632"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90759"/>
            <a:ext cx="4343400" cy="37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June – August 2024</a:t>
            </a:r>
            <a:br>
              <a:rPr lang="en-US" dirty="0"/>
            </a:br>
            <a:r>
              <a:rPr lang="en-US" sz="3200" dirty="0">
                <a:solidFill>
                  <a:srgbClr val="FFFF00"/>
                </a:solidFill>
              </a:rPr>
              <a:t>(Forecast Issued May 16, 2024)/</a:t>
            </a:r>
            <a:r>
              <a:rPr lang="en-US" sz="3200" dirty="0">
                <a:solidFill>
                  <a:schemeClr val="tx1"/>
                </a:solidFill>
              </a:rPr>
              <a:t>(Actual)</a:t>
            </a:r>
            <a:endParaRPr lang="en-US" dirty="0">
              <a:solidFill>
                <a:schemeClr val="tx1"/>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7" name="Rectangle 3"/>
          <p:cNvSpPr>
            <a:spLocks noChangeArrowheads="1"/>
          </p:cNvSpPr>
          <p:nvPr/>
        </p:nvSpPr>
        <p:spPr bwMode="auto">
          <a:xfrm>
            <a:off x="152400" y="1524000"/>
            <a:ext cx="8763000" cy="5410200"/>
          </a:xfrm>
          <a:prstGeom prst="rect">
            <a:avLst/>
          </a:prstGeom>
          <a:noFill/>
          <a:ln w="9525">
            <a:noFill/>
            <a:miter lim="800000"/>
            <a:headEnd/>
            <a:tailEnd/>
          </a:ln>
          <a:effectLst>
            <a:outerShdw dist="25400" dir="2700000" algn="ctr" rotWithShape="0">
              <a:schemeClr val="bg2"/>
            </a:outerShdw>
          </a:effectLst>
        </p:spPr>
        <p:txBody>
          <a:bodyPr/>
          <a:lstStyle/>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Above-average temperatures.  The 1958 analog had periods of extremely warm weather.  That was “missed”  in the forecast.  </a:t>
            </a:r>
            <a:r>
              <a:rPr lang="en-US" sz="2400" b="1" dirty="0">
                <a:solidFill>
                  <a:srgbClr val="FFFFFF"/>
                </a:solidFill>
                <a:effectLst>
                  <a:outerShdw blurRad="38100" dist="38100" dir="2700000" algn="tl">
                    <a:srgbClr val="000000"/>
                  </a:outerShdw>
                </a:effectLst>
                <a:latin typeface="Garamond" pitchFamily="18" charset="0"/>
              </a:rPr>
              <a:t>(June began cool then turned warm.  July brought record warmth with a very hot stretch during the first half of the month.  August began and ended quite warm but was otherwise moderate.  Overall, temperatures were well-above average statewide.)    </a:t>
            </a:r>
            <a:r>
              <a:rPr lang="en-US" sz="2400" b="1" i="1" u="sng" dirty="0">
                <a:solidFill>
                  <a:srgbClr val="FFA3E7"/>
                </a:solidFill>
                <a:effectLst>
                  <a:outerShdw blurRad="38100" dist="38100" dir="2700000" algn="tl">
                    <a:srgbClr val="000000"/>
                  </a:outerShdw>
                </a:effectLst>
                <a:latin typeface="Garamond" pitchFamily="18" charset="0"/>
              </a:rPr>
              <a:t>A “partial forecast hit.”</a:t>
            </a:r>
          </a:p>
          <a:p>
            <a:pPr marL="342900" lvl="0" indent="-342900" eaLnBrk="1" hangingPunct="1">
              <a:spcBef>
                <a:spcPct val="20000"/>
              </a:spcBef>
              <a:buClr>
                <a:srgbClr val="FFCC00"/>
              </a:buClr>
              <a:buSzPct val="70000"/>
              <a:buFont typeface="Wingdings" pitchFamily="2" charset="2"/>
              <a:buChar char="n"/>
              <a:defRPr/>
            </a:pPr>
            <a:endParaRPr lang="en-US" sz="1000" dirty="0">
              <a:solidFill>
                <a:srgbClr val="FFFF00"/>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Precipitation near average with increasing thundershowers over time. </a:t>
            </a:r>
            <a:r>
              <a:rPr lang="en-US" sz="2400" b="1" dirty="0">
                <a:solidFill>
                  <a:srgbClr val="FFFFFF"/>
                </a:solidFill>
                <a:effectLst>
                  <a:outerShdw blurRad="38100" dist="38100" dir="2700000" algn="tl">
                    <a:srgbClr val="000000"/>
                  </a:outerShdw>
                </a:effectLst>
                <a:latin typeface="Garamond" pitchFamily="18" charset="0"/>
              </a:rPr>
              <a:t>(June began wet, especially for the NW zones, then turned dry.   July was dry with scattered light showers.  August brought increased thunderstorm activity with local downpours.)  </a:t>
            </a:r>
            <a:r>
              <a:rPr lang="en-US" sz="2400" b="1" dirty="0">
                <a:solidFill>
                  <a:srgbClr val="FFA3E7"/>
                </a:solidFill>
                <a:effectLst>
                  <a:outerShdw blurRad="38100" dist="38100" dir="2700000" algn="tl">
                    <a:srgbClr val="000000"/>
                  </a:outerShdw>
                </a:effectLst>
                <a:latin typeface="Garamond" pitchFamily="18" charset="0"/>
              </a:rPr>
              <a:t>Mostly a “</a:t>
            </a:r>
            <a:r>
              <a:rPr lang="en-US" sz="2400" b="1" i="1" u="sng" dirty="0">
                <a:solidFill>
                  <a:srgbClr val="FFA3E7"/>
                </a:solidFill>
                <a:effectLst>
                  <a:outerShdw blurRad="38100" dist="38100" dir="2700000" algn="tl">
                    <a:srgbClr val="000000"/>
                  </a:outerShdw>
                </a:effectLst>
                <a:latin typeface="Garamond" pitchFamily="18" charset="0"/>
              </a:rPr>
              <a:t>forecast hit.”</a:t>
            </a:r>
            <a:endPar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June – August 2024</a:t>
            </a:r>
            <a:br>
              <a:rPr lang="en-US" dirty="0"/>
            </a:br>
            <a:r>
              <a:rPr lang="en-US" sz="3200" dirty="0">
                <a:solidFill>
                  <a:srgbClr val="FFFF00"/>
                </a:solidFill>
              </a:rPr>
              <a:t>(Forecast Issued May 16, 2024)/</a:t>
            </a:r>
            <a:r>
              <a:rPr lang="en-US" sz="3200" dirty="0">
                <a:solidFill>
                  <a:schemeClr val="tx1"/>
                </a:solidFill>
              </a:rPr>
              <a:t>(Actual)</a:t>
            </a:r>
            <a:endParaRPr lang="en-US" dirty="0">
              <a:solidFill>
                <a:schemeClr val="tx1"/>
              </a:solidFill>
            </a:endParaRPr>
          </a:p>
        </p:txBody>
      </p:sp>
    </p:spTree>
  </p:cSld>
  <p:clrMapOvr>
    <a:masterClrMapping/>
  </p:clrMapOvr>
  <p:transition spd="med">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1143000"/>
          </a:xfrm>
        </p:spPr>
        <p:txBody>
          <a:bodyPr/>
          <a:lstStyle/>
          <a:p>
            <a:pPr eaLnBrk="1" hangingPunct="1">
              <a:defRPr/>
            </a:pPr>
            <a:r>
              <a:rPr lang="en-US" sz="4800" dirty="0">
                <a:solidFill>
                  <a:schemeClr val="tx1"/>
                </a:solidFill>
              </a:rPr>
              <a:t>Format and Purpose:</a:t>
            </a:r>
          </a:p>
        </p:txBody>
      </p:sp>
      <p:sp>
        <p:nvSpPr>
          <p:cNvPr id="428035" name="Text Box 3"/>
          <p:cNvSpPr txBox="1">
            <a:spLocks noGrp="1" noChangeArrowheads="1"/>
          </p:cNvSpPr>
          <p:nvPr>
            <p:ph type="body" idx="1"/>
          </p:nvPr>
        </p:nvSpPr>
        <p:spPr>
          <a:xfrm>
            <a:off x="152400" y="1143000"/>
            <a:ext cx="8763000" cy="5638800"/>
          </a:xfrm>
        </p:spPr>
        <p:txBody>
          <a:bodyPr/>
          <a:lstStyle/>
          <a:p>
            <a:pPr marL="0" indent="0" eaLnBrk="1" hangingPunct="1">
              <a:defRPr/>
            </a:pPr>
            <a:r>
              <a:rPr lang="en-US" dirty="0"/>
              <a:t>  A side-by-side comparison of the </a:t>
            </a:r>
            <a:r>
              <a:rPr lang="en-US" dirty="0">
                <a:solidFill>
                  <a:srgbClr val="FFFF00"/>
                </a:solidFill>
              </a:rPr>
              <a:t>“Seasonal Climate Forecast”</a:t>
            </a:r>
            <a:r>
              <a:rPr lang="en-US" dirty="0"/>
              <a:t> vs. what </a:t>
            </a:r>
            <a:r>
              <a:rPr lang="en-US" sz="2800" b="1" dirty="0"/>
              <a:t>(Actually Occurred) </a:t>
            </a:r>
            <a:r>
              <a:rPr lang="en-US" dirty="0"/>
              <a:t>is done for both the 1-month &amp; 3-month forecasts.</a:t>
            </a:r>
            <a:r>
              <a:rPr lang="en-US" dirty="0">
                <a:solidFill>
                  <a:srgbClr val="FFFF00"/>
                </a:solidFill>
              </a:rPr>
              <a:t>*</a:t>
            </a:r>
          </a:p>
          <a:p>
            <a:pPr marL="0" indent="0" eaLnBrk="1" hangingPunct="1">
              <a:defRPr/>
            </a:pPr>
            <a:r>
              <a:rPr lang="en-US" dirty="0">
                <a:solidFill>
                  <a:srgbClr val="FFA3E7"/>
                </a:solidFill>
              </a:rPr>
              <a:t>  The accuracy of each forecast is reviewed, and the need for analog-year updates is examined.</a:t>
            </a:r>
          </a:p>
          <a:p>
            <a:pPr marL="0" indent="0" eaLnBrk="1" hangingPunct="1">
              <a:defRPr/>
            </a:pPr>
            <a:r>
              <a:rPr lang="en-US" dirty="0">
                <a:solidFill>
                  <a:srgbClr val="FFA3E7"/>
                </a:solidFill>
              </a:rPr>
              <a:t>  </a:t>
            </a:r>
            <a:r>
              <a:rPr lang="en-US" dirty="0"/>
              <a:t>This is part of an ongoing assessment of the utility of this forecast method.**</a:t>
            </a:r>
          </a:p>
          <a:p>
            <a:pPr marL="0" indent="0" eaLnBrk="1" hangingPunct="1">
              <a:buNone/>
              <a:defRPr/>
            </a:pPr>
            <a:endParaRPr lang="en-US" sz="800" i="1" dirty="0">
              <a:solidFill>
                <a:srgbClr val="FFFF00"/>
              </a:solidFill>
            </a:endParaRPr>
          </a:p>
          <a:p>
            <a:pPr marL="0" indent="0" algn="ctr" eaLnBrk="1" hangingPunct="1">
              <a:buNone/>
              <a:defRPr/>
            </a:pPr>
            <a:r>
              <a:rPr lang="en-US" sz="2800" i="1" dirty="0">
                <a:solidFill>
                  <a:srgbClr val="FFFF00"/>
                </a:solidFill>
              </a:rPr>
              <a:t>   *Utilizes 1991-2020 long-term averages</a:t>
            </a:r>
          </a:p>
          <a:p>
            <a:pPr marL="0" indent="0" algn="ctr" eaLnBrk="1" hangingPunct="1">
              <a:buFont typeface="Wingdings" panose="05000000000000000000" pitchFamily="2" charset="2"/>
              <a:buNone/>
              <a:defRPr/>
            </a:pPr>
            <a:r>
              <a:rPr lang="en-US" sz="3600" dirty="0"/>
              <a:t>**</a:t>
            </a:r>
            <a:r>
              <a:rPr lang="en-US" sz="2800" dirty="0"/>
              <a:t>See “Forecasting Methods…” at:</a:t>
            </a:r>
          </a:p>
          <a:p>
            <a:pPr marL="0" indent="0" algn="ctr" eaLnBrk="1" hangingPunct="1">
              <a:buNone/>
              <a:defRPr/>
            </a:pPr>
            <a:r>
              <a:rPr lang="en-US" sz="2800" u="sng" dirty="0">
                <a:effectLst/>
                <a:hlinkClick r:id="rId2"/>
              </a:rPr>
              <a:t>https://oda.direct/Weather</a:t>
            </a:r>
            <a:endParaRPr lang="en-US" sz="2800" dirty="0"/>
          </a:p>
        </p:txBody>
      </p:sp>
    </p:spTree>
  </p:cSld>
  <p:clrMapOvr>
    <a:masterClrMapping/>
  </p:clrMapOvr>
  <p:transition spd="med">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3200" dirty="0">
                <a:solidFill>
                  <a:schemeClr val="tx1"/>
                </a:solidFill>
              </a:rPr>
              <a:t>Drought Status Worsened</a:t>
            </a:r>
            <a:endParaRPr lang="en-US" sz="3200" dirty="0">
              <a:solidFill>
                <a:srgbClr val="FFFF93"/>
              </a:solidFill>
            </a:endParaRPr>
          </a:p>
        </p:txBody>
      </p:sp>
      <p:pic>
        <p:nvPicPr>
          <p:cNvPr id="3" name="Picture 2">
            <a:extLst>
              <a:ext uri="{FF2B5EF4-FFF2-40B4-BE49-F238E27FC236}">
                <a16:creationId xmlns:a16="http://schemas.microsoft.com/office/drawing/2014/main" id="{788D4B42-CA9A-4FB4-9341-EBC4B2155E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359" y="1443089"/>
            <a:ext cx="4419600" cy="2768622"/>
          </a:xfrm>
          <a:prstGeom prst="rect">
            <a:avLst/>
          </a:prstGeom>
        </p:spPr>
      </p:pic>
      <p:sp>
        <p:nvSpPr>
          <p:cNvPr id="428035" name="Text Box 3"/>
          <p:cNvSpPr txBox="1">
            <a:spLocks noGrp="1" noChangeArrowheads="1"/>
          </p:cNvSpPr>
          <p:nvPr>
            <p:ph type="body" idx="1"/>
          </p:nvPr>
        </p:nvSpPr>
        <p:spPr>
          <a:xfrm>
            <a:off x="1981200" y="6344761"/>
            <a:ext cx="4953000" cy="533400"/>
          </a:xfrm>
        </p:spPr>
        <p:txBody>
          <a:bodyPr/>
          <a:lstStyle/>
          <a:p>
            <a:pPr marL="0" indent="0" eaLnBrk="1" hangingPunct="1">
              <a:buClr>
                <a:srgbClr val="FFCC00"/>
              </a:buClr>
              <a:buNone/>
              <a:defRPr/>
            </a:pPr>
            <a:r>
              <a:rPr lang="en-US" sz="2800" dirty="0">
                <a:solidFill>
                  <a:srgbClr val="FFFFFF"/>
                </a:solidFill>
                <a:hlinkClick r:id="rId4"/>
              </a:rPr>
              <a:t>https://droughtmonitor.unl.edu/</a:t>
            </a:r>
            <a:endParaRPr lang="en-US" sz="2800" dirty="0">
              <a:effectLst>
                <a:outerShdw blurRad="50800" dist="76200" algn="l" rotWithShape="0">
                  <a:prstClr val="black"/>
                </a:outerShdw>
              </a:effectLst>
            </a:endParaRPr>
          </a:p>
        </p:txBody>
      </p:sp>
      <p:sp>
        <p:nvSpPr>
          <p:cNvPr id="6" name="TextBox 5">
            <a:extLst>
              <a:ext uri="{FF2B5EF4-FFF2-40B4-BE49-F238E27FC236}">
                <a16:creationId xmlns:a16="http://schemas.microsoft.com/office/drawing/2014/main" id="{2DEA2E61-6EE1-21A8-370D-6F762804B9D2}"/>
              </a:ext>
            </a:extLst>
          </p:cNvPr>
          <p:cNvSpPr txBox="1"/>
          <p:nvPr/>
        </p:nvSpPr>
        <p:spPr>
          <a:xfrm>
            <a:off x="0" y="609600"/>
            <a:ext cx="9143998" cy="523220"/>
          </a:xfrm>
          <a:prstGeom prst="rect">
            <a:avLst/>
          </a:prstGeom>
          <a:noFill/>
        </p:spPr>
        <p:txBody>
          <a:bodyPr wrap="square">
            <a:spAutoFit/>
          </a:bodyPr>
          <a:lstStyle/>
          <a:p>
            <a:pPr algn="ctr"/>
            <a:r>
              <a:rPr kumimoji="0" lang="en-US" sz="2800" b="1" i="0" u="none" strike="noStrike" kern="0" cap="none" spc="0" normalizeH="0" baseline="0" noProof="0" dirty="0">
                <a:ln>
                  <a:noFill/>
                </a:ln>
                <a:solidFill>
                  <a:schemeClr val="accent1">
                    <a:lumMod val="40000"/>
                    <a:lumOff val="60000"/>
                  </a:schemeClr>
                </a:solidFill>
                <a:effectLst>
                  <a:outerShdw blurRad="38100" dist="38100" dir="2700000" algn="tl">
                    <a:srgbClr val="000000"/>
                  </a:outerShdw>
                </a:effectLst>
                <a:uLnTx/>
                <a:uFillTx/>
                <a:latin typeface="Garamond"/>
                <a:ea typeface="+mj-ea"/>
                <a:cs typeface="+mj-cs"/>
              </a:rPr>
              <a:t>(over the 3-month period)</a:t>
            </a:r>
            <a:endParaRPr lang="en-US" sz="2800" dirty="0">
              <a:solidFill>
                <a:schemeClr val="accent1">
                  <a:lumMod val="40000"/>
                  <a:lumOff val="60000"/>
                </a:schemeClr>
              </a:solidFill>
            </a:endParaRPr>
          </a:p>
        </p:txBody>
      </p:sp>
      <p:pic>
        <p:nvPicPr>
          <p:cNvPr id="2" name="Picture 1">
            <a:extLst>
              <a:ext uri="{FF2B5EF4-FFF2-40B4-BE49-F238E27FC236}">
                <a16:creationId xmlns:a16="http://schemas.microsoft.com/office/drawing/2014/main" id="{F5653167-0394-1169-E032-71AD5CAA4CC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13986" y="2595265"/>
            <a:ext cx="4454717" cy="2768622"/>
          </a:xfrm>
          <a:prstGeom prst="rect">
            <a:avLst/>
          </a:prstGeom>
        </p:spPr>
      </p:pic>
      <p:sp>
        <p:nvSpPr>
          <p:cNvPr id="4" name="TextBox 3">
            <a:extLst>
              <a:ext uri="{FF2B5EF4-FFF2-40B4-BE49-F238E27FC236}">
                <a16:creationId xmlns:a16="http://schemas.microsoft.com/office/drawing/2014/main" id="{851188C9-A150-FB86-028F-B96C823483EF}"/>
              </a:ext>
            </a:extLst>
          </p:cNvPr>
          <p:cNvSpPr txBox="1"/>
          <p:nvPr/>
        </p:nvSpPr>
        <p:spPr>
          <a:xfrm>
            <a:off x="0" y="5939135"/>
            <a:ext cx="9143998"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FFFF93"/>
                </a:solidFill>
                <a:effectLst>
                  <a:outerShdw blurRad="38100" dist="38100" dir="2700000" algn="tl">
                    <a:srgbClr val="000000"/>
                  </a:outerShdw>
                </a:effectLst>
                <a:uLnTx/>
                <a:uFillTx/>
                <a:latin typeface="Garamond"/>
                <a:ea typeface="+mj-ea"/>
                <a:cs typeface="+mj-cs"/>
              </a:rPr>
              <a:t>Courtesy:  National Drought Mitigation Center (NDMC)</a:t>
            </a:r>
            <a:endParaRPr lang="en-US" dirty="0"/>
          </a:p>
        </p:txBody>
      </p:sp>
      <p:sp>
        <p:nvSpPr>
          <p:cNvPr id="7" name="TextBox 6">
            <a:extLst>
              <a:ext uri="{FF2B5EF4-FFF2-40B4-BE49-F238E27FC236}">
                <a16:creationId xmlns:a16="http://schemas.microsoft.com/office/drawing/2014/main" id="{355B21A4-A862-4CB5-B6D5-9C7F1D012E8B}"/>
              </a:ext>
            </a:extLst>
          </p:cNvPr>
          <p:cNvSpPr txBox="1"/>
          <p:nvPr/>
        </p:nvSpPr>
        <p:spPr>
          <a:xfrm>
            <a:off x="228600" y="914400"/>
            <a:ext cx="1981200" cy="461665"/>
          </a:xfrm>
          <a:prstGeom prst="rect">
            <a:avLst/>
          </a:prstGeom>
          <a:noFill/>
        </p:spPr>
        <p:txBody>
          <a:bodyPr wrap="square">
            <a:spAutoFit/>
          </a:bodyPr>
          <a:lstStyle/>
          <a:p>
            <a:r>
              <a:rPr kumimoji="0" lang="en-US" sz="2400" b="1" i="0" u="none" strike="noStrike" kern="0" cap="none" spc="0" normalizeH="0" baseline="0" noProof="0" dirty="0">
                <a:ln>
                  <a:noFill/>
                </a:ln>
                <a:effectLst>
                  <a:outerShdw blurRad="38100" dist="38100" dir="2700000" algn="tl">
                    <a:srgbClr val="000000"/>
                  </a:outerShdw>
                </a:effectLst>
                <a:uLnTx/>
                <a:uFillTx/>
                <a:latin typeface="Garamond"/>
                <a:ea typeface="+mj-ea"/>
                <a:cs typeface="+mj-cs"/>
              </a:rPr>
              <a:t>June 11, 2024</a:t>
            </a:r>
            <a:endParaRPr lang="en-US" sz="2400" dirty="0"/>
          </a:p>
        </p:txBody>
      </p:sp>
      <p:sp>
        <p:nvSpPr>
          <p:cNvPr id="8" name="TextBox 7">
            <a:extLst>
              <a:ext uri="{FF2B5EF4-FFF2-40B4-BE49-F238E27FC236}">
                <a16:creationId xmlns:a16="http://schemas.microsoft.com/office/drawing/2014/main" id="{480F2937-F615-9969-2351-AF13AA91B7C7}"/>
              </a:ext>
            </a:extLst>
          </p:cNvPr>
          <p:cNvSpPr txBox="1"/>
          <p:nvPr/>
        </p:nvSpPr>
        <p:spPr>
          <a:xfrm>
            <a:off x="4800600" y="2057400"/>
            <a:ext cx="2819400" cy="461665"/>
          </a:xfrm>
          <a:prstGeom prst="rect">
            <a:avLst/>
          </a:prstGeom>
          <a:noFill/>
        </p:spPr>
        <p:txBody>
          <a:bodyPr wrap="square">
            <a:spAutoFit/>
          </a:bodyPr>
          <a:lstStyle/>
          <a:p>
            <a:r>
              <a:rPr kumimoji="0" lang="en-US" sz="2400" b="1" i="0" u="none" strike="noStrike" kern="0" cap="none" spc="0" normalizeH="0" baseline="0" noProof="0" dirty="0">
                <a:ln>
                  <a:noFill/>
                </a:ln>
                <a:effectLst>
                  <a:outerShdw blurRad="38100" dist="38100" dir="2700000" algn="tl">
                    <a:srgbClr val="000000"/>
                  </a:outerShdw>
                </a:effectLst>
                <a:uLnTx/>
                <a:uFillTx/>
                <a:latin typeface="Garamond"/>
                <a:ea typeface="+mj-ea"/>
                <a:cs typeface="+mj-cs"/>
              </a:rPr>
              <a:t>September 3, 2024</a:t>
            </a:r>
            <a:endParaRPr lang="en-US" sz="2400" dirty="0"/>
          </a:p>
        </p:txBody>
      </p:sp>
    </p:spTree>
    <p:extLst>
      <p:ext uri="{BB962C8B-B14F-4D97-AF65-F5344CB8AC3E}">
        <p14:creationId xmlns:p14="http://schemas.microsoft.com/office/powerpoint/2010/main" val="4150325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4000" dirty="0">
                <a:solidFill>
                  <a:schemeClr val="tx1"/>
                </a:solidFill>
              </a:rPr>
              <a:t>Forecast Resources</a:t>
            </a:r>
          </a:p>
        </p:txBody>
      </p:sp>
      <p:sp>
        <p:nvSpPr>
          <p:cNvPr id="428035" name="Text Box 3"/>
          <p:cNvSpPr txBox="1">
            <a:spLocks noGrp="1" noChangeArrowheads="1"/>
          </p:cNvSpPr>
          <p:nvPr>
            <p:ph type="body" idx="1"/>
          </p:nvPr>
        </p:nvSpPr>
        <p:spPr>
          <a:xfrm>
            <a:off x="152400" y="838200"/>
            <a:ext cx="8839200" cy="5943600"/>
          </a:xfrm>
        </p:spPr>
        <p:txBody>
          <a:bodyPr/>
          <a:lstStyle/>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ODA Seasonal Climate Forecast Home:</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3"/>
              </a:rPr>
              <a:t>https://www.oregon.gov/ODA/programs/NaturalResources/Pages/Weather.aspx</a:t>
            </a:r>
            <a:endPar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a:p>
            <a:pPr marL="0" indent="0" eaLnBrk="1" hangingPunct="1">
              <a:defRPr/>
            </a:pPr>
            <a:r>
              <a:rPr lang="en-US" sz="2800" dirty="0"/>
              <a:t>CPC Official US Three-Month Forecasts (Graphics):</a:t>
            </a:r>
          </a:p>
          <a:p>
            <a:pPr marL="0" indent="0" eaLnBrk="1" hangingPunct="1">
              <a:buNone/>
              <a:defRPr/>
            </a:pPr>
            <a:r>
              <a:rPr lang="en-US" sz="1800" dirty="0">
                <a:hlinkClick r:id="rId4"/>
              </a:rPr>
              <a:t>h</a:t>
            </a:r>
            <a:r>
              <a:rPr lang="en-US" sz="1800" dirty="0">
                <a:effectLst>
                  <a:outerShdw blurRad="50800" dist="76200" algn="l" rotWithShape="0">
                    <a:prstClr val="black"/>
                  </a:outerShdw>
                </a:effectLst>
                <a:hlinkClick r:id="rId4"/>
              </a:rPr>
              <a:t>ttps://www.cpc.ncep.noaa.gov/products/predictions/long_range/seasonal.php?lead=01</a:t>
            </a:r>
            <a:endParaRPr lang="en-US" sz="1200" dirty="0">
              <a:effectLst>
                <a:outerShdw blurRad="50800" dist="76200" algn="l" rotWithShape="0">
                  <a:prstClr val="black"/>
                </a:outerShdw>
              </a:effectLst>
            </a:endParaRPr>
          </a:p>
          <a:p>
            <a:pPr marL="0" indent="0" eaLnBrk="1" hangingPunct="1">
              <a:defRPr/>
            </a:pPr>
            <a:r>
              <a:rPr lang="en-US" sz="2800" dirty="0"/>
              <a:t> CPC US 30-Day &amp; 90-Day Forecasts (Discussions):</a:t>
            </a:r>
          </a:p>
          <a:p>
            <a:pPr marL="0" indent="0" eaLnBrk="1" hangingPunct="1">
              <a:buNone/>
              <a:defRPr/>
            </a:pPr>
            <a:r>
              <a:rPr lang="en-US" sz="1800" dirty="0">
                <a:effectLst>
                  <a:outerShdw blurRad="50800" dist="76200" algn="l" rotWithShape="0">
                    <a:prstClr val="black"/>
                  </a:outerShdw>
                </a:effectLst>
                <a:hlinkClick r:id="rId5"/>
              </a:rPr>
              <a:t>https://www.cpc.ncep.noaa.gov/products/predictions/long_range/fxus07.html</a:t>
            </a:r>
            <a:endParaRPr lang="en-US" sz="1800" dirty="0">
              <a:effectLst>
                <a:outerShdw blurRad="50800" dist="76200" algn="l" rotWithShape="0">
                  <a:prstClr val="black"/>
                </a:outerShdw>
              </a:effectLst>
            </a:endParaRPr>
          </a:p>
          <a:p>
            <a:pPr marL="0" indent="0" eaLnBrk="1" hangingPunct="1">
              <a:defRPr/>
            </a:pPr>
            <a:r>
              <a:rPr lang="en-US" sz="2800" dirty="0"/>
              <a:t> CPC </a:t>
            </a:r>
            <a:r>
              <a:rPr lang="en-US" sz="2800" dirty="0">
                <a:effectLst>
                  <a:outerShdw blurRad="50800" dist="76200" algn="l" rotWithShape="0">
                    <a:prstClr val="black"/>
                  </a:outerShdw>
                </a:effectLst>
              </a:rPr>
              <a:t>Weekly &amp; Monthly ENSO Discussions: </a:t>
            </a:r>
            <a:r>
              <a:rPr lang="en-US" sz="1800" dirty="0">
                <a:effectLst>
                  <a:outerShdw blurRad="50800" dist="76200" algn="l" rotWithShape="0">
                    <a:prstClr val="black"/>
                  </a:outerShdw>
                </a:effectLst>
                <a:hlinkClick r:id="rId6"/>
              </a:rPr>
              <a:t>https://www.cpc.ncep.noaa.gov/products/analysis_monitoring/enso_advisory</a:t>
            </a:r>
            <a:endParaRPr lang="en-US" sz="1800" dirty="0">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Australian Government Climate Model Summary:</a:t>
            </a:r>
          </a:p>
          <a:p>
            <a:pPr marL="0" indent="0" eaLnBrk="1" hangingPunct="1">
              <a:buNone/>
              <a:defRPr/>
            </a:pPr>
            <a:r>
              <a:rPr lang="en-US" sz="1800" dirty="0">
                <a:effectLst>
                  <a:outerShdw blurRad="50800" dist="76200" algn="l" rotWithShape="0">
                    <a:prstClr val="black"/>
                  </a:outerShdw>
                </a:effectLst>
                <a:hlinkClick r:id="rId7"/>
              </a:rPr>
              <a:t>http://www.bom.gov.au/climate/model-summary/#region=NINO34&amp;tabs=Overview</a:t>
            </a:r>
            <a:endParaRPr lang="en-US" sz="1800" dirty="0">
              <a:effectLst>
                <a:outerShdw blurRad="50800" dist="76200" algn="l" rotWithShape="0">
                  <a:prstClr val="black"/>
                </a:outerShdw>
              </a:effectLst>
            </a:endParaRPr>
          </a:p>
          <a:p>
            <a:pPr marL="0" indent="0" eaLnBrk="1" hangingPunct="1">
              <a:defRPr/>
            </a:pPr>
            <a:r>
              <a:rPr lang="en-US" sz="2800" dirty="0"/>
              <a:t> Australian Government ENSO Wrap-Up:</a:t>
            </a:r>
          </a:p>
          <a:p>
            <a:pPr marL="0" indent="0" eaLnBrk="1" hangingPunct="1">
              <a:buNone/>
              <a:defRPr/>
            </a:pPr>
            <a:r>
              <a:rPr lang="en-US" sz="1800" dirty="0">
                <a:hlinkClick r:id="rId8"/>
              </a:rPr>
              <a:t>http://www.bom.gov.au/climate/enso</a:t>
            </a:r>
            <a:endParaRPr lang="en-US" sz="1800" dirty="0">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IRI ENSO Quick Look:</a:t>
            </a:r>
          </a:p>
          <a:p>
            <a:pPr marL="0" indent="0" eaLnBrk="1" hangingPunct="1">
              <a:buClr>
                <a:srgbClr val="FFCC00"/>
              </a:buClr>
              <a:buNone/>
              <a:defRPr/>
            </a:pPr>
            <a:r>
              <a:rPr lang="en-US" sz="1800" dirty="0">
                <a:hlinkClick r:id="rId9"/>
              </a:rPr>
              <a:t>https://iri.columbia.edu/our-expertise/climate/forecasts/enso/current/</a:t>
            </a:r>
            <a:endParaRPr lang="en-US" dirty="0">
              <a:solidFill>
                <a:srgbClr val="FFFF00"/>
              </a:solidFill>
            </a:endParaRPr>
          </a:p>
          <a:p>
            <a:pPr marL="0" indent="0" eaLnBrk="1" hangingPunct="1">
              <a:buNone/>
              <a:defRPr/>
            </a:pPr>
            <a:endParaRPr lang="en-US" sz="1800" dirty="0">
              <a:effectLst>
                <a:outerShdw blurRad="50800" dist="76200" algn="l" rotWithShape="0">
                  <a:prstClr val="black"/>
                </a:outerShdw>
              </a:effectLst>
            </a:endParaRPr>
          </a:p>
          <a:p>
            <a:pPr marL="0" indent="0" eaLnBrk="1" hangingPunct="1">
              <a:buNone/>
              <a:defRPr/>
            </a:pPr>
            <a:endParaRPr lang="en-US" sz="1800" dirty="0">
              <a:effectLst>
                <a:outerShdw blurRad="50800" dist="76200" algn="l" rotWithShape="0">
                  <a:prstClr val="black"/>
                </a:outerShdw>
              </a:effectLst>
            </a:endParaRPr>
          </a:p>
        </p:txBody>
      </p:sp>
    </p:spTree>
    <p:extLst>
      <p:ext uri="{BB962C8B-B14F-4D97-AF65-F5344CB8AC3E}">
        <p14:creationId xmlns:p14="http://schemas.microsoft.com/office/powerpoint/2010/main" val="3305876648"/>
      </p:ext>
    </p:extLst>
  </p:cSld>
  <p:clrMapOvr>
    <a:masterClrMapping/>
  </p:clrMapOvr>
  <p:transition spd="slow">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4000" dirty="0">
                <a:solidFill>
                  <a:schemeClr val="tx1"/>
                </a:solidFill>
              </a:rPr>
              <a:t>Water Supply / Fire-Potential Outlook</a:t>
            </a:r>
          </a:p>
        </p:txBody>
      </p:sp>
      <p:sp>
        <p:nvSpPr>
          <p:cNvPr id="428035" name="Text Box 3"/>
          <p:cNvSpPr txBox="1">
            <a:spLocks noGrp="1" noChangeArrowheads="1"/>
          </p:cNvSpPr>
          <p:nvPr>
            <p:ph type="body" idx="1"/>
          </p:nvPr>
        </p:nvSpPr>
        <p:spPr>
          <a:xfrm>
            <a:off x="152400" y="838200"/>
            <a:ext cx="8839200" cy="5257800"/>
          </a:xfrm>
        </p:spPr>
        <p:txBody>
          <a:bodyPr/>
          <a:lstStyle/>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lang="en-US" sz="2800" dirty="0">
                <a:solidFill>
                  <a:srgbClr val="FFFF00"/>
                </a:solidFill>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CPC U.S. Seasonal Drought Outlook:</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3"/>
              </a:rPr>
              <a:t>https://www.cpc.ncep.noaa.gov/products/expert_assessment/season_drought.png</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buClr>
                <a:srgbClr val="FFCC00"/>
              </a:buClr>
              <a:defRPr/>
            </a:pPr>
            <a:r>
              <a:rPr lang="en-US" sz="2800" dirty="0"/>
              <a:t> NRCS Snow Water Equivalent Oregon Map:</a:t>
            </a:r>
          </a:p>
          <a:p>
            <a:pPr marL="0" indent="0" eaLnBrk="1" hangingPunct="1">
              <a:buClr>
                <a:srgbClr val="FFCC00"/>
              </a:buClr>
              <a:buNone/>
              <a:defRPr/>
            </a:pPr>
            <a:r>
              <a:rPr lang="en-US" sz="1800" dirty="0">
                <a:solidFill>
                  <a:srgbClr val="FFFFFF"/>
                </a:solidFill>
                <a:hlinkClick r:id="rId4"/>
              </a:rPr>
              <a:t>https://www.wcc.nrcs.usda.gov/ftpref/data/water/wcs/gis/maps/or_swepctnormal_update.pdf</a:t>
            </a:r>
            <a:endParaRPr lang="en-US" sz="1800" dirty="0">
              <a:solidFill>
                <a:srgbClr val="FFFFFF"/>
              </a:solidFill>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NRCS/USDA Snow Water Equivalent Products:</a:t>
            </a:r>
          </a:p>
          <a:p>
            <a:pPr marL="0" indent="0" eaLnBrk="1" hangingPunct="1">
              <a:buNone/>
              <a:defRPr/>
            </a:pPr>
            <a:r>
              <a:rPr lang="en-US" sz="1800" dirty="0">
                <a:hlinkClick r:id="rId5"/>
              </a:rPr>
              <a:t>https://www.nrcs.usda.gov/wps/portal/wcc/home/snowClimateMonitoring/snowpack/</a:t>
            </a:r>
            <a:endParaRPr lang="en-US" sz="1800" dirty="0">
              <a:effectLst>
                <a:outerShdw blurRad="50800" dist="76200" algn="l" rotWithShape="0">
                  <a:prstClr val="black"/>
                </a:outerShdw>
              </a:effectLst>
            </a:endParaRP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lang="en-US" sz="2800" dirty="0"/>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NDMC U.S. Drought Monitor:</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6"/>
              </a:rPr>
              <a:t>https://droughtmonitor.unl.edu/</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NIDIS North American Drought Portal:</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7"/>
              </a:rPr>
              <a:t>https://www.drought.gov/nadm/content/percent-average-precipitation</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defRPr/>
            </a:pPr>
            <a:r>
              <a:rPr lang="en-US" sz="2800" dirty="0"/>
              <a:t> WRCC WestWideDroughtTracker:</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lang="en-US" sz="1800" dirty="0">
                <a:hlinkClick r:id="rId8"/>
              </a:rPr>
              <a:t>https://www.wrcc.dri.edu/wwdt/</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defRPr/>
            </a:pPr>
            <a:r>
              <a:rPr lang="en-US" sz="2800" dirty="0"/>
              <a:t> NWCC Northwest Interagency Coordination Center (video)</a:t>
            </a:r>
          </a:p>
          <a:p>
            <a:pPr marL="0" indent="0" eaLnBrk="1" hangingPunct="1">
              <a:buNone/>
              <a:defRPr/>
            </a:pPr>
            <a:r>
              <a:rPr lang="en-US" sz="1800" dirty="0">
                <a:hlinkClick r:id="rId9"/>
              </a:rPr>
              <a:t>https://gacc.nifc.gov/nwcc/predict/outlook.aspx</a:t>
            </a:r>
            <a:endParaRPr lang="en-US" sz="1800" dirty="0"/>
          </a:p>
          <a:p>
            <a:pPr marL="0" indent="0" eaLnBrk="1" hangingPunct="1">
              <a:buNone/>
              <a:defRPr/>
            </a:pPr>
            <a:endParaRPr lang="en-US" sz="1800" dirty="0">
              <a:effectLst>
                <a:outerShdw blurRad="50800" dist="76200" algn="l" rotWithShape="0">
                  <a:prstClr val="black"/>
                </a:outerShdw>
              </a:effectLst>
            </a:endParaRPr>
          </a:p>
        </p:txBody>
      </p:sp>
    </p:spTree>
    <p:extLst>
      <p:ext uri="{BB962C8B-B14F-4D97-AF65-F5344CB8AC3E}">
        <p14:creationId xmlns:p14="http://schemas.microsoft.com/office/powerpoint/2010/main" val="2651803888"/>
      </p:ext>
    </p:extLst>
  </p:cSld>
  <p:clrMapOvr>
    <a:masterClrMapping/>
  </p:clrMapOvr>
  <p:transition spd="slow">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49F53-4725-FAA4-6284-A811E0EE4C7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4762" y="4846"/>
            <a:ext cx="9135309" cy="68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p:cNvSpPr txBox="1">
            <a:spLocks noChangeArrowheads="1"/>
          </p:cNvSpPr>
          <p:nvPr/>
        </p:nvSpPr>
        <p:spPr bwMode="auto">
          <a:xfrm>
            <a:off x="0" y="5029200"/>
            <a:ext cx="91440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400" dirty="0">
                <a:solidFill>
                  <a:srgbClr val="FFFF99"/>
                </a:solidFill>
                <a:effectLst>
                  <a:outerShdw blurRad="50800" dist="50800" dir="2700000" algn="tl" rotWithShape="0">
                    <a:prstClr val="black"/>
                  </a:outerShdw>
                </a:effectLst>
                <a:latin typeface="Comic Sans MS" panose="030F0702030302020204" pitchFamily="66" charset="0"/>
              </a:rPr>
              <a:t>Contact:  Pete Parsons, ODF Lead Meteorologist</a:t>
            </a:r>
          </a:p>
          <a:p>
            <a:pPr algn="ctr">
              <a:spcBef>
                <a:spcPct val="0"/>
              </a:spcBef>
              <a:buClrTx/>
              <a:buSzTx/>
              <a:buFontTx/>
              <a:buNone/>
            </a:pPr>
            <a:r>
              <a:rPr lang="en-US" altLang="en-US" sz="2400" dirty="0">
                <a:solidFill>
                  <a:srgbClr val="FFFF99"/>
                </a:solidFill>
                <a:effectLst>
                  <a:outerShdw blurRad="50800" dist="50800" dir="2700000" algn="tl" rotWithShape="0">
                    <a:prstClr val="black"/>
                  </a:outerShdw>
                </a:effectLst>
                <a:latin typeface="Comic Sans MS" panose="030F0702030302020204" pitchFamily="66" charset="0"/>
              </a:rPr>
              <a:t>at 503-945-7448 or </a:t>
            </a:r>
            <a:r>
              <a:rPr lang="en-US" altLang="en-US" sz="2400" dirty="0">
                <a:solidFill>
                  <a:srgbClr val="FFFF99"/>
                </a:solidFill>
                <a:effectLst>
                  <a:outerShdw blurRad="50800" dist="50800" dir="2700000" algn="tl" rotWithShape="0">
                    <a:prstClr val="black"/>
                  </a:outerShdw>
                </a:effectLst>
                <a:latin typeface="Comic Sans MS" panose="030F0702030302020204" pitchFamily="66" charset="0"/>
                <a:hlinkClick r:id="rId3">
                  <a:extLst>
                    <a:ext uri="{A12FA001-AC4F-418D-AE19-62706E023703}">
                      <ahyp:hlinkClr xmlns:ahyp="http://schemas.microsoft.com/office/drawing/2018/hyperlinkcolor" val="tx"/>
                    </a:ext>
                  </a:extLst>
                </a:hlinkClick>
              </a:rPr>
              <a:t>peter.gj.parsons@odf.oregon.gov</a:t>
            </a:r>
            <a:endParaRPr lang="en-US" altLang="en-US" sz="2400" dirty="0">
              <a:solidFill>
                <a:srgbClr val="FFFF99"/>
              </a:solidFill>
              <a:effectLst>
                <a:outerShdw blurRad="50800" dist="50800" dir="2700000" algn="tl" rotWithShape="0">
                  <a:prstClr val="black"/>
                </a:outerShdw>
              </a:effectLst>
              <a:latin typeface="Comic Sans MS" panose="030F0702030302020204" pitchFamily="66" charset="0"/>
            </a:endParaRPr>
          </a:p>
        </p:txBody>
      </p:sp>
      <p:sp>
        <p:nvSpPr>
          <p:cNvPr id="577539" name="Rectangle 3"/>
          <p:cNvSpPr>
            <a:spLocks noGrp="1" noChangeArrowheads="1"/>
          </p:cNvSpPr>
          <p:nvPr>
            <p:ph type="ctrTitle"/>
          </p:nvPr>
        </p:nvSpPr>
        <p:spPr>
          <a:xfrm>
            <a:off x="0" y="-228600"/>
            <a:ext cx="9144000" cy="1371600"/>
          </a:xfrm>
          <a:effectLst/>
        </p:spPr>
        <p:txBody>
          <a:bodyPr/>
          <a:lstStyle/>
          <a:p>
            <a:pPr eaLnBrk="1" hangingPunct="1">
              <a:defRPr/>
            </a:pPr>
            <a:r>
              <a:rPr lang="en-US" sz="4400" dirty="0">
                <a:solidFill>
                  <a:srgbClr val="FFFF99"/>
                </a:solidFill>
                <a:effectLst>
                  <a:outerShdw blurRad="50800" dist="50800" dir="2700000" algn="tl" rotWithShape="0">
                    <a:prstClr val="black"/>
                  </a:outerShdw>
                </a:effectLst>
              </a:rPr>
              <a:t>Updated Mid-Month</a:t>
            </a:r>
          </a:p>
        </p:txBody>
      </p:sp>
      <p:sp>
        <p:nvSpPr>
          <p:cNvPr id="6" name="Text Box 5"/>
          <p:cNvSpPr txBox="1">
            <a:spLocks noChangeArrowheads="1"/>
          </p:cNvSpPr>
          <p:nvPr/>
        </p:nvSpPr>
        <p:spPr bwMode="auto">
          <a:xfrm>
            <a:off x="0" y="2306122"/>
            <a:ext cx="9144000" cy="2646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lvl="0" algn="ctr">
              <a:spcBef>
                <a:spcPct val="0"/>
              </a:spcBef>
              <a:buClrTx/>
              <a:buSzTx/>
              <a:buNone/>
            </a:pPr>
            <a:r>
              <a:rPr lang="en-US" altLang="en-US" sz="3600" dirty="0">
                <a:effectLst>
                  <a:outerShdw blurRad="50800" dist="50800" dir="2700000" algn="tl" rotWithShape="0">
                    <a:prstClr val="black"/>
                  </a:outerShdw>
                </a:effectLst>
                <a:latin typeface="Comic Sans MS" panose="030F0702030302020204" pitchFamily="66" charset="0"/>
              </a:rPr>
              <a:t>Your Feedback is Welcome!</a:t>
            </a:r>
          </a:p>
          <a:p>
            <a:pPr lvl="0" algn="ctr">
              <a:spcBef>
                <a:spcPct val="0"/>
              </a:spcBef>
              <a:buClrTx/>
              <a:buSzTx/>
              <a:buNone/>
            </a:pPr>
            <a:endParaRPr lang="en-US" altLang="en-US" sz="2000" dirty="0">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000" dirty="0">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800" dirty="0">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1400" dirty="0">
              <a:effectLst>
                <a:outerShdw blurRad="50800" dist="50800" dir="2700000" algn="tl" rotWithShape="0">
                  <a:prstClr val="black"/>
                </a:outerShdw>
              </a:effectLst>
              <a:latin typeface="Comic Sans MS" panose="030F0702030302020204" pitchFamily="66" charset="0"/>
            </a:endParaRPr>
          </a:p>
          <a:p>
            <a:pPr algn="ctr">
              <a:spcBef>
                <a:spcPct val="0"/>
              </a:spcBef>
              <a:buClrTx/>
              <a:buSzTx/>
              <a:buFontTx/>
              <a:buNone/>
            </a:pPr>
            <a:r>
              <a:rPr lang="en-US" altLang="en-US" sz="2400" dirty="0">
                <a:effectLst>
                  <a:outerShdw blurRad="50800" dist="50800" dir="2700000" algn="tl" rotWithShape="0">
                    <a:prstClr val="black"/>
                  </a:outerShdw>
                </a:effectLst>
                <a:latin typeface="Comic Sans MS" panose="030F0702030302020204" pitchFamily="66" charset="0"/>
              </a:rPr>
              <a:t>Sign-up for Email notification of updates at:</a:t>
            </a:r>
          </a:p>
          <a:p>
            <a:pPr algn="ctr">
              <a:spcBef>
                <a:spcPct val="0"/>
              </a:spcBef>
              <a:buClrTx/>
              <a:buSzTx/>
              <a:buFontTx/>
              <a:buNone/>
            </a:pPr>
            <a:r>
              <a:rPr lang="en-US" altLang="en-US" sz="2400" dirty="0">
                <a:effectLst>
                  <a:outerShdw blurRad="50800" dist="50800" dir="2700000" algn="tl" rotWithShape="0">
                    <a:prstClr val="black"/>
                  </a:outerShdw>
                </a:effectLst>
                <a:latin typeface="Comic Sans MS" panose="030F0702030302020204" pitchFamily="66" charset="0"/>
                <a:hlinkClick r:id="rId4">
                  <a:extLst>
                    <a:ext uri="{A12FA001-AC4F-418D-AE19-62706E023703}">
                      <ahyp:hlinkClr xmlns:ahyp="http://schemas.microsoft.com/office/drawing/2018/hyperlinkcolor" val="tx"/>
                    </a:ext>
                  </a:extLst>
                </a:hlinkClick>
              </a:rPr>
              <a:t>https://oda.fyi/SubscribeSCF</a:t>
            </a:r>
            <a:endParaRPr lang="en-US" altLang="en-US" sz="2400" dirty="0">
              <a:effectLst>
                <a:outerShdw blurRad="50800" dist="50800" dir="2700000" algn="tl" rotWithShape="0">
                  <a:prstClr val="black"/>
                </a:outerShdw>
              </a:effectLst>
              <a:latin typeface="Comic Sans MS" panose="030F0702030302020204" pitchFamily="66"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ClimateZoneV4"/>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0" y="0"/>
            <a:ext cx="9144000" cy="6858000"/>
          </a:xfrm>
        </p:spPr>
      </p:pic>
    </p:spTree>
  </p:cSld>
  <p:clrMapOvr>
    <a:masterClrMapping/>
  </p:clrMapOvr>
  <p:transition spd="med">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June 2024</a:t>
            </a:r>
            <a:br>
              <a:rPr lang="en-US" dirty="0">
                <a:solidFill>
                  <a:srgbClr val="E5E5FF"/>
                </a:solidFill>
              </a:rPr>
            </a:br>
            <a:r>
              <a:rPr lang="en-US" sz="3200" dirty="0">
                <a:solidFill>
                  <a:srgbClr val="FFFF00"/>
                </a:solidFill>
              </a:rPr>
              <a:t>(Forecast Issued May 16, 2024)/</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791200"/>
            <a:ext cx="8991600" cy="934645"/>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Analog forecast (left) and observed pattern (right) both had negative anomalies extending from the Gulf of Alaska across southern Canada.  Predicted negative anomalies over Oregon were greater than observed.  </a:t>
            </a:r>
            <a:r>
              <a:rPr lang="en-US" sz="2000" b="1" i="1" u="sng" kern="0" dirty="0">
                <a:solidFill>
                  <a:srgbClr val="FFA3E7"/>
                </a:solidFill>
                <a:effectLst>
                  <a:outerShdw blurRad="38100" dist="38100" dir="2700000" algn="tl">
                    <a:srgbClr val="000000"/>
                  </a:outerShdw>
                </a:effectLst>
                <a:latin typeface="Garamond"/>
              </a:rPr>
              <a:t>Mostly a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38471"/>
      </p:ext>
    </p:extLst>
  </p:cSld>
  <p:clrMapOvr>
    <a:masterClrMapping/>
  </p:clrMapOvr>
  <p:transition spd="slow">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1434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1434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4343"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6020"/>
            <a:ext cx="4340225" cy="3797048"/>
          </a:xfrm>
          <a:noFill/>
          <a:extLst>
            <a:ext uri="{909E8E84-426E-40DD-AFC4-6F175D3DCCD1}">
              <a14:hiddenFill xmlns:a14="http://schemas.microsoft.com/office/drawing/2010/main">
                <a:solidFill>
                  <a:srgbClr val="FFFFFF"/>
                </a:solidFill>
              </a14:hiddenFill>
            </a:ext>
          </a:extLst>
        </p:spPr>
      </p:pic>
      <p:pic>
        <p:nvPicPr>
          <p:cNvPr id="14344" name="Picture 9"/>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6020"/>
            <a:ext cx="4343400" cy="3797047"/>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June 2024</a:t>
            </a:r>
            <a:br>
              <a:rPr lang="en-US" dirty="0"/>
            </a:br>
            <a:r>
              <a:rPr lang="en-US" sz="3200" dirty="0">
                <a:solidFill>
                  <a:srgbClr val="FFFF00"/>
                </a:solidFill>
              </a:rPr>
              <a:t>(Forecast Issued May 16,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050356329"/>
      </p:ext>
    </p:extLst>
  </p:cSld>
  <p:clrMapOvr>
    <a:masterClrMapping/>
  </p:clrMapOvr>
  <p:transition spd="med">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638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638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639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6392" name="Picture 9"/>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June 2024</a:t>
            </a:r>
            <a:br>
              <a:rPr lang="en-US" dirty="0"/>
            </a:br>
            <a:r>
              <a:rPr lang="en-US" sz="3200" dirty="0">
                <a:solidFill>
                  <a:srgbClr val="FFFF00"/>
                </a:solidFill>
              </a:rPr>
              <a:t>(Forecast Issued May 16,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85917716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ChangeArrowheads="1"/>
          </p:cNvSpPr>
          <p:nvPr/>
        </p:nvSpPr>
        <p:spPr bwMode="auto">
          <a:xfrm>
            <a:off x="152400" y="1752600"/>
            <a:ext cx="8763000" cy="4724400"/>
          </a:xfrm>
          <a:prstGeom prst="rect">
            <a:avLst/>
          </a:prstGeom>
          <a:noFill/>
          <a:ln w="9525">
            <a:noFill/>
            <a:miter lim="800000"/>
            <a:headEnd/>
            <a:tailEnd/>
          </a:ln>
          <a:effectLst>
            <a:outerShdw dist="25400" dir="2700000" algn="ctr" rotWithShape="0">
              <a:schemeClr val="bg2"/>
            </a:outerShdw>
          </a:effectLst>
        </p:spPr>
        <p:txBody>
          <a:bodyPr/>
          <a:lstStyle/>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Above average temperatures with some “warm” spells (over 90°F in the interior) likely from mid-month on.  </a:t>
            </a:r>
            <a:r>
              <a:rPr lang="en-US" sz="2400" b="1" dirty="0">
                <a:solidFill>
                  <a:srgbClr val="FFFFFF"/>
                </a:solidFill>
                <a:effectLst>
                  <a:outerShdw blurRad="38100" dist="38100" dir="2700000" algn="tl">
                    <a:srgbClr val="000000"/>
                  </a:outerShdw>
                </a:effectLst>
                <a:latin typeface="Garamond" pitchFamily="18" charset="0"/>
              </a:rPr>
              <a:t>(Alternating cool and warm periods with a “warm” spell just after mid-month helping to push overall temperatures above average.)</a:t>
            </a:r>
            <a:r>
              <a:rPr lang="en-US" sz="2400" b="1" i="1" dirty="0">
                <a:solidFill>
                  <a:srgbClr val="FFA3E7"/>
                </a:solidFill>
                <a:effectLst>
                  <a:outerShdw blurRad="38100" dist="38100" dir="2700000" algn="tl">
                    <a:srgbClr val="000000"/>
                  </a:outerShdw>
                </a:effectLst>
                <a:latin typeface="Garamond" pitchFamily="18" charset="0"/>
              </a:rPr>
              <a:t>  </a:t>
            </a:r>
            <a:r>
              <a:rPr lang="en-US" sz="2400" b="1" i="1" u="sng" dirty="0">
                <a:solidFill>
                  <a:srgbClr val="FFA3E7"/>
                </a:solidFill>
                <a:effectLst>
                  <a:outerShdw blurRad="38100" dist="38100" dir="2700000" algn="tl">
                    <a:srgbClr val="000000"/>
                  </a:outerShdw>
                </a:effectLst>
                <a:latin typeface="Garamond" pitchFamily="18" charset="0"/>
              </a:rPr>
              <a:t>A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“forecast hit.”</a:t>
            </a:r>
          </a:p>
          <a:p>
            <a:pPr marL="342900" indent="-342900" eaLnBrk="1" hangingPunct="1">
              <a:spcBef>
                <a:spcPct val="20000"/>
              </a:spcBef>
              <a:buClr>
                <a:srgbClr val="FFCC00"/>
              </a:buClr>
              <a:buSzPct val="70000"/>
              <a:buFont typeface="Wingdings" pitchFamily="2" charset="2"/>
              <a:buChar char="n"/>
              <a:defRPr/>
            </a:pPr>
            <a:endParaRPr lang="en-US" sz="800" b="1" i="1" u="sng" dirty="0">
              <a:solidFill>
                <a:srgbClr val="FFA3E7"/>
              </a:solidFill>
              <a:effectLst>
                <a:outerShdw blurRad="38100" dist="38100" dir="2700000" algn="tl">
                  <a:srgbClr val="000000"/>
                </a:outerShdw>
              </a:effectLst>
              <a:latin typeface="Garamond" pitchFamily="18" charset="0"/>
            </a:endParaRPr>
          </a:p>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Ample days with precipitation…above average from the Cascades westward</a:t>
            </a:r>
            <a:r>
              <a:rPr lang="en-US" sz="2800" dirty="0">
                <a:solidFill>
                  <a:srgbClr val="FFFF00"/>
                </a:solidFill>
                <a:effectLst>
                  <a:outerShdw blurRad="38100" dist="38100" dir="2700000" algn="tl">
                    <a:srgbClr val="000000"/>
                  </a:outerShdw>
                </a:effectLst>
                <a:latin typeface="Garamond" pitchFamily="18" charset="0"/>
              </a:rPr>
              <a:t>.  </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aramond" pitchFamily="18" charset="0"/>
                <a:ea typeface="+mn-ea"/>
                <a:cs typeface="+mn-cs"/>
              </a:rPr>
              <a:t>(The month started with an unusually wet weather system, especially for </a:t>
            </a:r>
            <a:r>
              <a:rPr lang="en-US" sz="2400" b="1" dirty="0">
                <a:solidFill>
                  <a:srgbClr val="FFFFFF"/>
                </a:solidFill>
                <a:effectLst>
                  <a:outerShdw blurRad="38100" dist="38100" dir="2700000" algn="tl">
                    <a:srgbClr val="000000"/>
                  </a:outerShdw>
                </a:effectLst>
                <a:latin typeface="Garamond" pitchFamily="18" charset="0"/>
              </a:rPr>
              <a:t>NW Oregon.  The remainder of the month was drier than average.  Overall, precipitation ranged from slightly above average in the NW to below average in the SE.</a:t>
            </a:r>
            <a:r>
              <a:rPr lang="en-US" sz="2800" b="1" dirty="0">
                <a:effectLst>
                  <a:outerShdw blurRad="38100" dist="38100" dir="2700000" algn="tl">
                    <a:srgbClr val="000000"/>
                  </a:outerShdw>
                </a:effectLst>
                <a:latin typeface="Garamond" pitchFamily="18" charset="0"/>
              </a:rPr>
              <a:t>)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A “partial f</a:t>
            </a:r>
            <a:r>
              <a:rPr lang="en-US" sz="2400" b="1" i="1" u="sng" dirty="0">
                <a:solidFill>
                  <a:srgbClr val="FFA3E7"/>
                </a:solidFill>
                <a:effectLst>
                  <a:outerShdw blurRad="38100" dist="38100" dir="2700000" algn="tl">
                    <a:srgbClr val="000000"/>
                  </a:outerShdw>
                </a:effectLst>
                <a:latin typeface="Garamond" pitchFamily="18" charset="0"/>
              </a:rPr>
              <a:t>o</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recast hit.”</a:t>
            </a:r>
          </a:p>
          <a:p>
            <a:pPr eaLnBrk="1" hangingPunct="1">
              <a:spcBef>
                <a:spcPct val="20000"/>
              </a:spcBef>
              <a:buClr>
                <a:srgbClr val="FFCC00"/>
              </a:buClr>
              <a:buSzPct val="70000"/>
              <a:defRPr/>
            </a:pPr>
            <a:endParaRPr lang="en-US" sz="2400" b="1" i="1" dirty="0">
              <a:effectLst>
                <a:outerShdw blurRad="38100" dist="38100" dir="2700000" algn="tl">
                  <a:srgbClr val="000000"/>
                </a:outerShdw>
              </a:effectLst>
              <a:latin typeface="Garamond" pitchFamily="18" charset="0"/>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June 2024</a:t>
            </a:r>
            <a:br>
              <a:rPr lang="en-US" dirty="0"/>
            </a:br>
            <a:r>
              <a:rPr lang="en-US" sz="3200" dirty="0">
                <a:solidFill>
                  <a:srgbClr val="FFFF00"/>
                </a:solidFill>
              </a:rPr>
              <a:t>(Forecast Issued May 16,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332063644"/>
      </p:ext>
    </p:extLst>
  </p:cSld>
  <p:clrMapOvr>
    <a:masterClrMapping/>
  </p:clrMapOvr>
  <p:transition spd="med">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28809"/>
            <a:ext cx="4362450" cy="39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July 2024</a:t>
            </a:r>
            <a:br>
              <a:rPr lang="en-US" dirty="0">
                <a:solidFill>
                  <a:srgbClr val="E5E5FF"/>
                </a:solidFill>
              </a:rPr>
            </a:br>
            <a:r>
              <a:rPr lang="en-US" sz="3200" dirty="0">
                <a:solidFill>
                  <a:srgbClr val="FFFF00"/>
                </a:solidFill>
              </a:rPr>
              <a:t>(Forecast Issued June 20, 2024)/</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791200"/>
            <a:ext cx="8991600" cy="990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The anomalous ridging predicted for just off the British Columbia Coast (left) ended up being centered just off the Pacific NW Coast (right).  That led to much more ridging over Oregon than expected.  </a:t>
            </a:r>
            <a:r>
              <a:rPr lang="en-US" sz="2000" b="1" i="1" u="sng" kern="0" dirty="0">
                <a:solidFill>
                  <a:srgbClr val="FFA3E7"/>
                </a:solidFill>
                <a:effectLst>
                  <a:outerShdw blurRad="38100" dist="38100" dir="2700000" algn="tl">
                    <a:srgbClr val="000000"/>
                  </a:outerShdw>
                </a:effectLst>
                <a:latin typeface="Garamond"/>
              </a:rPr>
              <a:t>A “forecast miss.”</a:t>
            </a: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28810"/>
            <a:ext cx="4362450" cy="396237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466359"/>
      </p:ext>
    </p:extLst>
  </p:cSld>
  <p:clrMapOvr>
    <a:masterClrMapping/>
  </p:clrMapOvr>
  <p:transition spd="slow">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19460"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sp>
        <p:nvSpPr>
          <p:cNvPr id="632838"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pic>
        <p:nvPicPr>
          <p:cNvPr id="19462" name="Picture 10"/>
          <p:cNvPicPr preferRelativeResize="0">
            <a:picLocks noGrp="1" noChangeArrowheads="1"/>
          </p:cNvPicPr>
          <p:nvPr>
            <p:ph sz="half" idx="2"/>
          </p:nvPr>
        </p:nvPicPr>
        <p:blipFill>
          <a:blip r:embed="rId3">
            <a:extLst>
              <a:ext uri="{28A0092B-C50C-407E-A947-70E740481C1C}">
                <a14:useLocalDpi xmlns:a14="http://schemas.microsoft.com/office/drawing/2010/main"/>
              </a:ext>
            </a:extLst>
          </a:blip>
          <a:srcRect/>
          <a:stretch/>
        </p:blipFill>
        <p:spPr>
          <a:xfrm>
            <a:off x="4648200" y="2286018"/>
            <a:ext cx="4343400" cy="3797050"/>
          </a:xfrm>
          <a:noFill/>
          <a:extLst>
            <a:ext uri="{909E8E84-426E-40DD-AFC4-6F175D3DCCD1}">
              <a14:hiddenFill xmlns:a14="http://schemas.microsoft.com/office/drawing/2010/main">
                <a:solidFill>
                  <a:srgbClr val="FFFFFF"/>
                </a:solidFill>
              </a14:hiddenFill>
            </a:ext>
          </a:extLst>
        </p:spPr>
      </p:pic>
      <p:pic>
        <p:nvPicPr>
          <p:cNvPr id="19463"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86018"/>
            <a:ext cx="4340225" cy="379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July 2024</a:t>
            </a:r>
            <a:br>
              <a:rPr lang="en-US" dirty="0"/>
            </a:br>
            <a:r>
              <a:rPr lang="en-US" sz="3200" dirty="0">
                <a:solidFill>
                  <a:srgbClr val="FFFF00"/>
                </a:solidFill>
              </a:rPr>
              <a:t>(Forecast Issued June 20, 2024)/</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762832821"/>
      </p:ext>
    </p:extLst>
  </p:cSld>
  <p:clrMapOvr>
    <a:masterClrMapping/>
  </p:clrMapOvr>
  <p:transition spd="med">
    <p:pull dir="rd"/>
  </p:transition>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D21F538D75DB40ADD043E666F97147" ma:contentTypeVersion="7" ma:contentTypeDescription="Create a new document." ma:contentTypeScope="" ma:versionID="968b033a3dacf7d3cec6d89f394ec09b">
  <xsd:schema xmlns:xsd="http://www.w3.org/2001/XMLSchema" xmlns:xs="http://www.w3.org/2001/XMLSchema" xmlns:p="http://schemas.microsoft.com/office/2006/metadata/properties" xmlns:ns1="http://schemas.microsoft.com/sharepoint/v3" xmlns:ns2="198db3a4-94a2-4913-bd11-44e378a45fe1" targetNamespace="http://schemas.microsoft.com/office/2006/metadata/properties" ma:root="true" ma:fieldsID="45be5594229ef1cdda327c9ce38b62c6" ns1:_="" ns2:_="">
    <xsd:import namespace="http://schemas.microsoft.com/sharepoint/v3"/>
    <xsd:import namespace="198db3a4-94a2-4913-bd11-44e378a45fe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8db3a4-94a2-4913-bd11-44e378a45f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701A1C6-40EE-4B59-A204-B38DEA35A9B7}"/>
</file>

<file path=customXml/itemProps2.xml><?xml version="1.0" encoding="utf-8"?>
<ds:datastoreItem xmlns:ds="http://schemas.openxmlformats.org/officeDocument/2006/customXml" ds:itemID="{235AFABD-3AB2-48C9-BBFD-8EFDA0A1FC7E}"/>
</file>

<file path=customXml/itemProps3.xml><?xml version="1.0" encoding="utf-8"?>
<ds:datastoreItem xmlns:ds="http://schemas.openxmlformats.org/officeDocument/2006/customXml" ds:itemID="{B7E32CEC-777C-425A-89A6-E5948AE19789}"/>
</file>

<file path=docProps/app.xml><?xml version="1.0" encoding="utf-8"?>
<Properties xmlns="http://schemas.openxmlformats.org/officeDocument/2006/extended-properties" xmlns:vt="http://schemas.openxmlformats.org/officeDocument/2006/docPropsVTypes">
  <Template/>
  <TotalTime>114490</TotalTime>
  <Words>2017</Words>
  <Application>Microsoft Macintosh PowerPoint</Application>
  <PresentationFormat>On-screen Show (4:3)</PresentationFormat>
  <Paragraphs>143</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Comic Sans MS</vt:lpstr>
      <vt:lpstr>Garamond</vt:lpstr>
      <vt:lpstr>Wingdings</vt:lpstr>
      <vt:lpstr>Stream</vt:lpstr>
      <vt:lpstr>Seasonal Climate Forecast Verification June – August 2024  Issued:  September 12, 2024</vt:lpstr>
      <vt:lpstr>Format and Purpose:</vt:lpstr>
      <vt:lpstr>PowerPoint Presentation</vt:lpstr>
      <vt:lpstr>June 2024 (Forecast Issued May 16, 2024)/(Actual)</vt:lpstr>
      <vt:lpstr>June 2024 (Forecast Issued May 16, 2024)/(Actual)</vt:lpstr>
      <vt:lpstr>June 2024 (Forecast Issued May 16, 2024)/(Actual)</vt:lpstr>
      <vt:lpstr>June 2024 (Forecast Issued May 16, 2024)/(Actual)</vt:lpstr>
      <vt:lpstr>July 2024 (Forecast Issued June 20, 2024)/(Actual)</vt:lpstr>
      <vt:lpstr>July 2024 (Forecast Issued June 20, 2024)/(Actual)</vt:lpstr>
      <vt:lpstr>July 2024 (Forecast Issued June 20, 2024)/(Actual)</vt:lpstr>
      <vt:lpstr>July 2024 (Forecast Issued June 20, 2024)/(Actual)</vt:lpstr>
      <vt:lpstr>August 2024 (Forecast Issued July 18, 2024)/(Actual)</vt:lpstr>
      <vt:lpstr>August 2024 (Forecast Issued July 18, 2024)/(Actual)</vt:lpstr>
      <vt:lpstr>August 2024 (Forecast Issued July 18, 2024)/(Actual)</vt:lpstr>
      <vt:lpstr>August 2024 (Forecast Issued July 18, 2024)/(Actual)</vt:lpstr>
      <vt:lpstr>June – August 2024 (Forecast Issued May 16, 2024)/(Actual)</vt:lpstr>
      <vt:lpstr>June – August 2024 (Forecast Issued May 16, 2024)/(Actual)</vt:lpstr>
      <vt:lpstr>June – August 2024 (Forecast Issued May 16, 2024)/(Actual)</vt:lpstr>
      <vt:lpstr>June – August 2024 (Forecast Issued May 16, 2024)/(Actual)</vt:lpstr>
      <vt:lpstr>Drought Status Worsened</vt:lpstr>
      <vt:lpstr>Forecast Resources</vt:lpstr>
      <vt:lpstr>Water Supply / Fire-Potential Outlook</vt:lpstr>
      <vt:lpstr>Updated Mid-Month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 Parsons</dc:creator>
  <cp:lastModifiedBy>ZIMMERMAN Andy * ODA</cp:lastModifiedBy>
  <cp:revision>3702</cp:revision>
  <dcterms:created xsi:type="dcterms:W3CDTF">2005-10-25T03:00:17Z</dcterms:created>
  <dcterms:modified xsi:type="dcterms:W3CDTF">2024-09-12T22:18:12Z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2023-10-17T17:12:21Z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d122e029-67ef-4822-8e6e-cc08101ba82b</vt:lpwstr>
  </property>
  <property fmtid="{D5CDD505-2E9C-101B-9397-08002B2CF9AE}" pid="8" name="MSIP_Label_09b73270-2993-4076-be47-9c78f42a1e84_ContentBits">
    <vt:lpwstr>0</vt:lpwstr>
  </property>
  <property fmtid="{D5CDD505-2E9C-101B-9397-08002B2CF9AE}" pid="9" name="ContentTypeId">
    <vt:lpwstr>0x01010019D21F538D75DB40ADD043E666F97147</vt:lpwstr>
  </property>
</Properties>
</file>