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handoutMasterIdLst>
    <p:handoutMasterId r:id="rId26"/>
  </p:handoutMasterIdLst>
  <p:sldIdLst>
    <p:sldId id="847" r:id="rId2"/>
    <p:sldId id="399" r:id="rId3"/>
    <p:sldId id="542" r:id="rId4"/>
    <p:sldId id="950" r:id="rId5"/>
    <p:sldId id="951" r:id="rId6"/>
    <p:sldId id="952" r:id="rId7"/>
    <p:sldId id="953" r:id="rId8"/>
    <p:sldId id="940" r:id="rId9"/>
    <p:sldId id="941" r:id="rId10"/>
    <p:sldId id="942" r:id="rId11"/>
    <p:sldId id="984" r:id="rId12"/>
    <p:sldId id="944" r:id="rId13"/>
    <p:sldId id="945" r:id="rId14"/>
    <p:sldId id="965" r:id="rId15"/>
    <p:sldId id="943" r:id="rId16"/>
    <p:sldId id="723" r:id="rId17"/>
    <p:sldId id="524" r:id="rId18"/>
    <p:sldId id="526" r:id="rId19"/>
    <p:sldId id="525" r:id="rId20"/>
    <p:sldId id="1017" r:id="rId21"/>
    <p:sldId id="974" r:id="rId22"/>
    <p:sldId id="975" r:id="rId23"/>
    <p:sldId id="491"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mn-cs"/>
      </a:defRPr>
    </a:lvl5pPr>
    <a:lvl6pPr marL="2286000" algn="l" defTabSz="914400" rtl="0" eaLnBrk="1" latinLnBrk="0" hangingPunct="1">
      <a:defRPr kern="1200">
        <a:solidFill>
          <a:schemeClr val="tx1"/>
        </a:solidFill>
        <a:latin typeface="Comic Sans MS" panose="030F0702030302020204" pitchFamily="66" charset="0"/>
        <a:ea typeface="+mn-ea"/>
        <a:cs typeface="+mn-cs"/>
      </a:defRPr>
    </a:lvl6pPr>
    <a:lvl7pPr marL="2743200" algn="l" defTabSz="914400" rtl="0" eaLnBrk="1" latinLnBrk="0" hangingPunct="1">
      <a:defRPr kern="1200">
        <a:solidFill>
          <a:schemeClr val="tx1"/>
        </a:solidFill>
        <a:latin typeface="Comic Sans MS" panose="030F0702030302020204" pitchFamily="66" charset="0"/>
        <a:ea typeface="+mn-ea"/>
        <a:cs typeface="+mn-cs"/>
      </a:defRPr>
    </a:lvl7pPr>
    <a:lvl8pPr marL="3200400" algn="l" defTabSz="914400" rtl="0" eaLnBrk="1" latinLnBrk="0" hangingPunct="1">
      <a:defRPr kern="1200">
        <a:solidFill>
          <a:schemeClr val="tx1"/>
        </a:solidFill>
        <a:latin typeface="Comic Sans MS" panose="030F0702030302020204" pitchFamily="66" charset="0"/>
        <a:ea typeface="+mn-ea"/>
        <a:cs typeface="+mn-cs"/>
      </a:defRPr>
    </a:lvl8pPr>
    <a:lvl9pPr marL="3657600" algn="l" defTabSz="914400" rtl="0" eaLnBrk="1" latinLnBrk="0" hangingPunct="1">
      <a:defRPr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A3E7"/>
    <a:srgbClr val="FFFF99"/>
    <a:srgbClr val="FFFF00"/>
    <a:srgbClr val="66FFFF"/>
    <a:srgbClr val="FF6DD9"/>
    <a:srgbClr val="FF9966"/>
    <a:srgbClr val="FF6600"/>
    <a:srgbClr val="CC00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33" autoAdjust="0"/>
    <p:restoredTop sz="93742" autoAdjust="0"/>
  </p:normalViewPr>
  <p:slideViewPr>
    <p:cSldViewPr>
      <p:cViewPr varScale="1">
        <p:scale>
          <a:sx n="128" d="100"/>
          <a:sy n="128" d="100"/>
        </p:scale>
        <p:origin x="1256"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9" d="100"/>
          <a:sy n="59" d="100"/>
        </p:scale>
        <p:origin x="-105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2447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2447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49659A-C83B-4736-884D-AF4FE7C64F33}" type="slidenum">
              <a:rPr lang="en-US"/>
              <a:pPr>
                <a:defRPr/>
              </a:pPr>
              <a:t>‹#›</a:t>
            </a:fld>
            <a:endParaRPr lang="en-US" dirty="0"/>
          </a:p>
        </p:txBody>
      </p:sp>
    </p:spTree>
    <p:extLst>
      <p:ext uri="{BB962C8B-B14F-4D97-AF65-F5344CB8AC3E}">
        <p14:creationId xmlns:p14="http://schemas.microsoft.com/office/powerpoint/2010/main" val="3046073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57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757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37AEC8B-F373-49DE-B4AA-BE80377D71F5}" type="slidenum">
              <a:rPr lang="en-US"/>
              <a:pPr>
                <a:defRPr/>
              </a:pPr>
              <a:t>‹#›</a:t>
            </a:fld>
            <a:endParaRPr lang="en-US" dirty="0"/>
          </a:p>
        </p:txBody>
      </p:sp>
    </p:spTree>
    <p:extLst>
      <p:ext uri="{BB962C8B-B14F-4D97-AF65-F5344CB8AC3E}">
        <p14:creationId xmlns:p14="http://schemas.microsoft.com/office/powerpoint/2010/main" val="4022891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0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CE17FB3-9914-48FF-BC25-38447BC92046}" type="slidenum">
              <a:rPr lang="en-US" altLang="en-US" smtClean="0">
                <a:latin typeface="Arial" panose="020B0604020202020204" pitchFamily="34" charset="0"/>
              </a:rPr>
              <a:pPr/>
              <a:t>5</a:t>
            </a:fld>
            <a:endParaRPr lang="en-US" altLang="en-US" dirty="0">
              <a:latin typeface="Arial" panose="020B0604020202020204" pitchFamily="34" charset="0"/>
            </a:endParaRPr>
          </a:p>
        </p:txBody>
      </p:sp>
    </p:spTree>
    <p:extLst>
      <p:ext uri="{BB962C8B-B14F-4D97-AF65-F5344CB8AC3E}">
        <p14:creationId xmlns:p14="http://schemas.microsoft.com/office/powerpoint/2010/main" val="47357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20</a:t>
            </a:fld>
            <a:endParaRPr lang="en-US" altLang="en-US" dirty="0">
              <a:latin typeface="Arial" panose="020B0604020202020204" pitchFamily="34" charset="0"/>
            </a:endParaRPr>
          </a:p>
        </p:txBody>
      </p:sp>
    </p:spTree>
    <p:extLst>
      <p:ext uri="{BB962C8B-B14F-4D97-AF65-F5344CB8AC3E}">
        <p14:creationId xmlns:p14="http://schemas.microsoft.com/office/powerpoint/2010/main" val="3401926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1196975" y="701675"/>
            <a:ext cx="4683125" cy="3511550"/>
          </a:xfrm>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8035C7BA-8F70-4631-BF01-4F1FC40EF217}" type="slidenum">
              <a:rPr lang="en-US" altLang="en-US" smtClean="0">
                <a:latin typeface="Arial" panose="020B0604020202020204" pitchFamily="34" charset="0"/>
              </a:rPr>
              <a:pPr/>
              <a:t>21</a:t>
            </a:fld>
            <a:endParaRPr lang="en-US" altLang="en-US" dirty="0">
              <a:latin typeface="Arial" panose="020B0604020202020204" pitchFamily="34" charset="0"/>
            </a:endParaRPr>
          </a:p>
        </p:txBody>
      </p:sp>
    </p:spTree>
    <p:extLst>
      <p:ext uri="{BB962C8B-B14F-4D97-AF65-F5344CB8AC3E}">
        <p14:creationId xmlns:p14="http://schemas.microsoft.com/office/powerpoint/2010/main" val="98656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196975" y="701675"/>
            <a:ext cx="4683125" cy="351155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62000" indent="-292100">
              <a:defRPr>
                <a:solidFill>
                  <a:schemeClr val="tx1"/>
                </a:solidFill>
                <a:latin typeface="Comic Sans MS" panose="030F0702030302020204" pitchFamily="66" charset="0"/>
              </a:defRPr>
            </a:lvl2pPr>
            <a:lvl3pPr marL="1173163" indent="-233363">
              <a:defRPr>
                <a:solidFill>
                  <a:schemeClr val="tx1"/>
                </a:solidFill>
                <a:latin typeface="Comic Sans MS" panose="030F0702030302020204" pitchFamily="66" charset="0"/>
              </a:defRPr>
            </a:lvl3pPr>
            <a:lvl4pPr marL="1643063" indent="-233363">
              <a:defRPr>
                <a:solidFill>
                  <a:schemeClr val="tx1"/>
                </a:solidFill>
                <a:latin typeface="Comic Sans MS" panose="030F0702030302020204" pitchFamily="66" charset="0"/>
              </a:defRPr>
            </a:lvl4pPr>
            <a:lvl5pPr marL="2112963" indent="-233363">
              <a:defRPr>
                <a:solidFill>
                  <a:schemeClr val="tx1"/>
                </a:solidFill>
                <a:latin typeface="Comic Sans MS" panose="030F0702030302020204" pitchFamily="66" charset="0"/>
              </a:defRPr>
            </a:lvl5pPr>
            <a:lvl6pPr marL="2570163" indent="-233363" eaLnBrk="0" fontAlgn="base" hangingPunct="0">
              <a:spcBef>
                <a:spcPct val="0"/>
              </a:spcBef>
              <a:spcAft>
                <a:spcPct val="0"/>
              </a:spcAft>
              <a:defRPr>
                <a:solidFill>
                  <a:schemeClr val="tx1"/>
                </a:solidFill>
                <a:latin typeface="Comic Sans MS" panose="030F0702030302020204" pitchFamily="66" charset="0"/>
              </a:defRPr>
            </a:lvl6pPr>
            <a:lvl7pPr marL="3027363" indent="-233363" eaLnBrk="0" fontAlgn="base" hangingPunct="0">
              <a:spcBef>
                <a:spcPct val="0"/>
              </a:spcBef>
              <a:spcAft>
                <a:spcPct val="0"/>
              </a:spcAft>
              <a:defRPr>
                <a:solidFill>
                  <a:schemeClr val="tx1"/>
                </a:solidFill>
                <a:latin typeface="Comic Sans MS" panose="030F0702030302020204" pitchFamily="66" charset="0"/>
              </a:defRPr>
            </a:lvl7pPr>
            <a:lvl8pPr marL="3484563" indent="-233363" eaLnBrk="0" fontAlgn="base" hangingPunct="0">
              <a:spcBef>
                <a:spcPct val="0"/>
              </a:spcBef>
              <a:spcAft>
                <a:spcPct val="0"/>
              </a:spcAft>
              <a:defRPr>
                <a:solidFill>
                  <a:schemeClr val="tx1"/>
                </a:solidFill>
                <a:latin typeface="Comic Sans MS" panose="030F0702030302020204" pitchFamily="66" charset="0"/>
              </a:defRPr>
            </a:lvl8pPr>
            <a:lvl9pPr marL="3941763" indent="-233363" eaLnBrk="0" fontAlgn="base" hangingPunct="0">
              <a:spcBef>
                <a:spcPct val="0"/>
              </a:spcBef>
              <a:spcAft>
                <a:spcPct val="0"/>
              </a:spcAft>
              <a:defRPr>
                <a:solidFill>
                  <a:schemeClr val="tx1"/>
                </a:solidFill>
                <a:latin typeface="Comic Sans MS" panose="030F0702030302020204" pitchFamily="66" charset="0"/>
              </a:defRPr>
            </a:lvl9pPr>
          </a:lstStyle>
          <a:p>
            <a:fld id="{23B3AEB3-1A53-4432-B5DE-8727756E62B9}" type="slidenum">
              <a:rPr lang="en-US" altLang="en-US" smtClean="0">
                <a:latin typeface="Arial" panose="020B0604020202020204" pitchFamily="34" charset="0"/>
              </a:rPr>
              <a:pPr/>
              <a:t>22</a:t>
            </a:fld>
            <a:endParaRPr lang="en-US" altLang="en-US" dirty="0">
              <a:latin typeface="Arial" panose="020B0604020202020204" pitchFamily="34" charset="0"/>
            </a:endParaRPr>
          </a:p>
        </p:txBody>
      </p:sp>
    </p:spTree>
    <p:extLst>
      <p:ext uri="{BB962C8B-B14F-4D97-AF65-F5344CB8AC3E}">
        <p14:creationId xmlns:p14="http://schemas.microsoft.com/office/powerpoint/2010/main" val="337549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3172FFB6-BDCE-4F79-8857-7A827ABA8CAF}" type="slidenum">
              <a:rPr lang="en-US" altLang="en-US" smtClean="0">
                <a:latin typeface="Arial" panose="020B0604020202020204" pitchFamily="34" charset="0"/>
              </a:rPr>
              <a:pPr/>
              <a:t>6</a:t>
            </a:fld>
            <a:endParaRPr lang="en-US" altLang="en-US" dirty="0">
              <a:latin typeface="Arial" panose="020B0604020202020204" pitchFamily="34" charset="0"/>
            </a:endParaRPr>
          </a:p>
        </p:txBody>
      </p:sp>
    </p:spTree>
    <p:extLst>
      <p:ext uri="{BB962C8B-B14F-4D97-AF65-F5344CB8AC3E}">
        <p14:creationId xmlns:p14="http://schemas.microsoft.com/office/powerpoint/2010/main" val="2583449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7AEC8B-F373-49DE-B4AA-BE80377D71F5}" type="slidenum">
              <a:rPr lang="en-US" smtClean="0"/>
              <a:pPr>
                <a:defRPr/>
              </a:pPr>
              <a:t>8</a:t>
            </a:fld>
            <a:endParaRPr lang="en-US" dirty="0"/>
          </a:p>
        </p:txBody>
      </p:sp>
    </p:spTree>
    <p:extLst>
      <p:ext uri="{BB962C8B-B14F-4D97-AF65-F5344CB8AC3E}">
        <p14:creationId xmlns:p14="http://schemas.microsoft.com/office/powerpoint/2010/main" val="915101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223F6224-3C2F-4C91-ACFB-F3F640DB36E7}" type="slidenum">
              <a:rPr lang="en-US" altLang="en-US" smtClean="0">
                <a:latin typeface="Arial" panose="020B0604020202020204" pitchFamily="34" charset="0"/>
              </a:rPr>
              <a:pPr/>
              <a:t>9</a:t>
            </a:fld>
            <a:endParaRPr lang="en-US" altLang="en-US" dirty="0">
              <a:latin typeface="Arial" panose="020B0604020202020204" pitchFamily="34" charset="0"/>
            </a:endParaRPr>
          </a:p>
        </p:txBody>
      </p:sp>
    </p:spTree>
    <p:extLst>
      <p:ext uri="{BB962C8B-B14F-4D97-AF65-F5344CB8AC3E}">
        <p14:creationId xmlns:p14="http://schemas.microsoft.com/office/powerpoint/2010/main" val="120240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10</a:t>
            </a:fld>
            <a:endParaRPr lang="en-US" altLang="en-US" dirty="0">
              <a:latin typeface="Arial" panose="020B0604020202020204" pitchFamily="34" charset="0"/>
            </a:endParaRPr>
          </a:p>
        </p:txBody>
      </p:sp>
    </p:spTree>
    <p:extLst>
      <p:ext uri="{BB962C8B-B14F-4D97-AF65-F5344CB8AC3E}">
        <p14:creationId xmlns:p14="http://schemas.microsoft.com/office/powerpoint/2010/main" val="4160314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444ABE53-321B-4FC1-A8ED-41E7C332AE57}" type="slidenum">
              <a:rPr lang="en-US" altLang="en-US" smtClean="0">
                <a:latin typeface="Arial" panose="020B0604020202020204" pitchFamily="34" charset="0"/>
              </a:rPr>
              <a:pPr/>
              <a:t>13</a:t>
            </a:fld>
            <a:endParaRPr lang="en-US" altLang="en-US" dirty="0">
              <a:latin typeface="Arial" panose="020B0604020202020204" pitchFamily="34" charset="0"/>
            </a:endParaRPr>
          </a:p>
        </p:txBody>
      </p:sp>
    </p:spTree>
    <p:extLst>
      <p:ext uri="{BB962C8B-B14F-4D97-AF65-F5344CB8AC3E}">
        <p14:creationId xmlns:p14="http://schemas.microsoft.com/office/powerpoint/2010/main" val="151077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01D36D9B-2003-440E-9159-991343415078}" type="slidenum">
              <a:rPr lang="en-US" altLang="en-US" smtClean="0">
                <a:latin typeface="Arial" panose="020B0604020202020204" pitchFamily="34" charset="0"/>
              </a:rPr>
              <a:pPr/>
              <a:t>14</a:t>
            </a:fld>
            <a:endParaRPr lang="en-US" altLang="en-US" dirty="0">
              <a:latin typeface="Arial" panose="020B0604020202020204" pitchFamily="34" charset="0"/>
            </a:endParaRPr>
          </a:p>
        </p:txBody>
      </p:sp>
    </p:spTree>
    <p:extLst>
      <p:ext uri="{BB962C8B-B14F-4D97-AF65-F5344CB8AC3E}">
        <p14:creationId xmlns:p14="http://schemas.microsoft.com/office/powerpoint/2010/main" val="3798553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65FEFEF4-F628-4345-B45B-A7AB6ACE47DD}" type="slidenum">
              <a:rPr lang="en-US" altLang="en-US" smtClean="0">
                <a:latin typeface="Arial" panose="020B0604020202020204" pitchFamily="34" charset="0"/>
              </a:rPr>
              <a:pPr/>
              <a:t>17</a:t>
            </a:fld>
            <a:endParaRPr lang="en-US" altLang="en-US" dirty="0">
              <a:latin typeface="Arial" panose="020B0604020202020204" pitchFamily="34" charset="0"/>
            </a:endParaRPr>
          </a:p>
        </p:txBody>
      </p:sp>
    </p:spTree>
    <p:extLst>
      <p:ext uri="{BB962C8B-B14F-4D97-AF65-F5344CB8AC3E}">
        <p14:creationId xmlns:p14="http://schemas.microsoft.com/office/powerpoint/2010/main" val="17844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Temp Data: ftp://ftp.ncdc.noaa.gov/pub/data/cirs/drd964x.tmp.txt     Precip Data:  ftp://ftp.ncdc.noaa.gov/pub/data/cirs/drd964x.pcp.txt </a:t>
            </a: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fld id="{84EAFDB9-F797-4101-9F45-64837EEC4C1D}" type="slidenum">
              <a:rPr lang="en-US" altLang="en-US" smtClean="0">
                <a:latin typeface="Arial" panose="020B0604020202020204" pitchFamily="34" charset="0"/>
              </a:rPr>
              <a:pPr/>
              <a:t>18</a:t>
            </a:fld>
            <a:endParaRPr lang="en-US" altLang="en-US" dirty="0">
              <a:latin typeface="Arial" panose="020B0604020202020204" pitchFamily="34" charset="0"/>
            </a:endParaRPr>
          </a:p>
        </p:txBody>
      </p:sp>
    </p:spTree>
    <p:extLst>
      <p:ext uri="{BB962C8B-B14F-4D97-AF65-F5344CB8AC3E}">
        <p14:creationId xmlns:p14="http://schemas.microsoft.com/office/powerpoint/2010/main" val="2689745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7" name="Freeform 10"/>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401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38401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321FEE1-D759-4048-855D-50C4D20806CC}" type="slidenum">
              <a:rPr lang="en-US"/>
              <a:pPr>
                <a:defRPr/>
              </a:pPr>
              <a:t>‹#›</a:t>
            </a:fld>
            <a:endParaRPr lang="en-US" dirty="0"/>
          </a:p>
        </p:txBody>
      </p:sp>
    </p:spTree>
    <p:extLst>
      <p:ext uri="{BB962C8B-B14F-4D97-AF65-F5344CB8AC3E}">
        <p14:creationId xmlns:p14="http://schemas.microsoft.com/office/powerpoint/2010/main" val="7572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C36AA5FE-918D-4D90-8ADD-77659DF10B0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763623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6E875EC1-9E4F-40D8-8A06-A59332E89B15}"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58269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8F17BD23-D963-44FA-9923-5DA420D9BD3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961813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7D8F996D-F74D-431C-B89D-9D283D680008}"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187061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3BCC474F-4E1E-4A1B-AA0F-1106A30FD87C}"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21964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sldNum" sz="quarter" idx="11"/>
          </p:nvPr>
        </p:nvSpPr>
        <p:spPr>
          <a:ln/>
        </p:spPr>
        <p:txBody>
          <a:bodyPr/>
          <a:lstStyle>
            <a:lvl1pPr>
              <a:defRPr/>
            </a:lvl1pPr>
          </a:lstStyle>
          <a:p>
            <a:pPr>
              <a:defRPr/>
            </a:pPr>
            <a:fld id="{BA7D83A0-3413-4304-9378-76B622C97E59}" type="slidenum">
              <a:rPr lang="en-US"/>
              <a:pPr>
                <a:defRPr/>
              </a:pPr>
              <a:t>‹#›</a:t>
            </a:fld>
            <a:endParaRPr lang="en-US" dirty="0"/>
          </a:p>
        </p:txBody>
      </p:sp>
      <p:sp>
        <p:nvSpPr>
          <p:cNvPr id="9"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53060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sldNum" sz="quarter" idx="11"/>
          </p:nvPr>
        </p:nvSpPr>
        <p:spPr>
          <a:ln/>
        </p:spPr>
        <p:txBody>
          <a:bodyPr/>
          <a:lstStyle>
            <a:lvl1pPr>
              <a:defRPr/>
            </a:lvl1pPr>
          </a:lstStyle>
          <a:p>
            <a:pPr>
              <a:defRPr/>
            </a:pPr>
            <a:fld id="{E032F4B1-4FC9-4C95-96E0-0C3B35C59560}" type="slidenum">
              <a:rPr lang="en-US"/>
              <a:pPr>
                <a:defRPr/>
              </a:pPr>
              <a:t>‹#›</a:t>
            </a:fld>
            <a:endParaRPr lang="en-US" dirty="0"/>
          </a:p>
        </p:txBody>
      </p:sp>
      <p:sp>
        <p:nvSpPr>
          <p:cNvPr id="5"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47158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sldNum" sz="quarter" idx="11"/>
          </p:nvPr>
        </p:nvSpPr>
        <p:spPr>
          <a:ln/>
        </p:spPr>
        <p:txBody>
          <a:bodyPr/>
          <a:lstStyle>
            <a:lvl1pPr>
              <a:defRPr/>
            </a:lvl1pPr>
          </a:lstStyle>
          <a:p>
            <a:pPr>
              <a:defRPr/>
            </a:pPr>
            <a:fld id="{0556126C-2168-4FAE-A649-ECCC48D20133}" type="slidenum">
              <a:rPr lang="en-US"/>
              <a:pPr>
                <a:defRPr/>
              </a:pPr>
              <a:t>‹#›</a:t>
            </a:fld>
            <a:endParaRPr lang="en-US" dirty="0"/>
          </a:p>
        </p:txBody>
      </p:sp>
      <p:sp>
        <p:nvSpPr>
          <p:cNvPr id="4"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26049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FCF922A8-EA88-45BD-AF0F-066AE7C3A6E0}"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74510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sldNum" sz="quarter" idx="11"/>
          </p:nvPr>
        </p:nvSpPr>
        <p:spPr>
          <a:ln/>
        </p:spPr>
        <p:txBody>
          <a:bodyPr/>
          <a:lstStyle>
            <a:lvl1pPr>
              <a:defRPr/>
            </a:lvl1pPr>
          </a:lstStyle>
          <a:p>
            <a:pPr>
              <a:defRPr/>
            </a:pPr>
            <a:fld id="{5DE30521-40EC-4B29-9A35-8C56A45D6741}" type="slidenum">
              <a:rPr lang="en-US"/>
              <a:pPr>
                <a:defRPr/>
              </a:pPr>
              <a:t>‹#›</a:t>
            </a:fld>
            <a:endParaRPr lang="en-US" dirty="0"/>
          </a:p>
        </p:txBody>
      </p:sp>
      <p:sp>
        <p:nvSpPr>
          <p:cNvPr id="7"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719908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297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38297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A57FE04-CC4F-486B-9D54-193DFB7E2215}" type="slidenum">
              <a:rPr lang="en-US"/>
              <a:pPr>
                <a:defRPr/>
              </a:pPr>
              <a:t>‹#›</a:t>
            </a:fld>
            <a:endParaRPr lang="en-US" dirty="0"/>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38298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dirty="0"/>
              </a:p>
            </p:txBody>
          </p:sp>
          <p:sp>
            <p:nvSpPr>
              <p:cNvPr id="38298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dirty="0"/>
              </a:p>
            </p:txBody>
          </p:sp>
          <p:sp>
            <p:nvSpPr>
              <p:cNvPr id="38298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dirty="0"/>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298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dirty="0"/>
              </a:p>
            </p:txBody>
          </p:sp>
        </p:grpSp>
        <p:sp>
          <p:nvSpPr>
            <p:cNvPr id="38298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dirty="0"/>
            </a:p>
          </p:txBody>
        </p:sp>
        <p:sp>
          <p:nvSpPr>
            <p:cNvPr id="1034" name="Freeform 12"/>
            <p:cNvSpPr>
              <a:spLocks/>
            </p:cNvSpPr>
            <p:nvPr/>
          </p:nvSpPr>
          <p:spPr bwMode="hidden">
            <a:xfrm>
              <a:off x="0" y="0"/>
              <a:ext cx="5758" cy="1776"/>
            </a:xfrm>
            <a:custGeom>
              <a:avLst/>
              <a:gdLst>
                <a:gd name="T0" fmla="*/ 0 w 5740"/>
                <a:gd name="T1" fmla="*/ 0 h 1906"/>
                <a:gd name="T2" fmla="*/ 0 w 5740"/>
                <a:gd name="T3" fmla="*/ 171 h 1906"/>
                <a:gd name="T4" fmla="*/ 6385 w 5740"/>
                <a:gd name="T5" fmla="*/ 171 h 1906"/>
                <a:gd name="T6" fmla="*/ 638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38298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8299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dirty="0"/>
          </a:p>
        </p:txBody>
      </p:sp>
      <p:sp>
        <p:nvSpPr>
          <p:cNvPr id="38299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483"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ter.gj.parsons@oregon.gov"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oda.direct/Weath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s://droughtmonitor.unl.edu/"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bom.gov.au/climate/enso" TargetMode="External"/><Relationship Id="rId3" Type="http://schemas.openxmlformats.org/officeDocument/2006/relationships/hyperlink" Target="https://www.oregon.gov/ODA/programs/NaturalResources/Pages/Weather.aspx" TargetMode="External"/><Relationship Id="rId7" Type="http://schemas.openxmlformats.org/officeDocument/2006/relationships/hyperlink" Target="http://www.bom.gov.au/climate/model-summary/#region=NINO34&amp;tabs=Over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pc.ncep.noaa.gov/products/analysis_monitoring/enso_advisory" TargetMode="External"/><Relationship Id="rId5" Type="http://schemas.openxmlformats.org/officeDocument/2006/relationships/hyperlink" Target="https://www.cpc.ncep.noaa.gov/products/predictions/long_range/fxus07.html" TargetMode="External"/><Relationship Id="rId4" Type="http://schemas.openxmlformats.org/officeDocument/2006/relationships/hyperlink" Target="https://www.cpc.ncep.noaa.gov/products/predictions/long_range/seasonal.php?lead=01" TargetMode="External"/><Relationship Id="rId9" Type="http://schemas.openxmlformats.org/officeDocument/2006/relationships/hyperlink" Target="https://iri.columbia.edu/our-expertise/climate/forecasts/enso/current/"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wrcc.dri.edu/wwdt/" TargetMode="External"/><Relationship Id="rId3" Type="http://schemas.openxmlformats.org/officeDocument/2006/relationships/hyperlink" Target="https://www.cpc.ncep.noaa.gov/products/expert_assessment/season_drought.png" TargetMode="External"/><Relationship Id="rId7" Type="http://schemas.openxmlformats.org/officeDocument/2006/relationships/hyperlink" Target="https://www.drought.gov/nadm/content/percent-average-precipit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roughtmonitor.unl.edu/" TargetMode="External"/><Relationship Id="rId5" Type="http://schemas.openxmlformats.org/officeDocument/2006/relationships/hyperlink" Target="https://www.nrcs.usda.gov/wps/portal/wcc/home/snowClimateMonitoring/snowpack/" TargetMode="External"/><Relationship Id="rId4" Type="http://schemas.openxmlformats.org/officeDocument/2006/relationships/hyperlink" Target="https://www.wcc.nrcs.usda.gov/ftpref/data/water/wcs/gis/maps/or_swepctnormal_update.pdf" TargetMode="External"/><Relationship Id="rId9" Type="http://schemas.openxmlformats.org/officeDocument/2006/relationships/hyperlink" Target="https://gacc.nifc.gov/nwcc/predict/outlook.asp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peter.gj.parsons@oregon.gov" TargetMode="External"/><Relationship Id="rId2" Type="http://schemas.openxmlformats.org/officeDocument/2006/relationships/image" Target="../media/image28.jpg"/><Relationship Id="rId1" Type="http://schemas.openxmlformats.org/officeDocument/2006/relationships/slideLayout" Target="../slideLayouts/slideLayout1.xml"/><Relationship Id="rId4" Type="http://schemas.openxmlformats.org/officeDocument/2006/relationships/hyperlink" Target="https://oda.fyi/SubscribeSC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05C0BFF-C2ED-F1BF-9BF3-503391C3C97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8176"/>
            <a:ext cx="9144000" cy="6858000"/>
          </a:xfrm>
          <a:prstGeom prst="rect">
            <a:avLst/>
          </a:prstGeom>
        </p:spPr>
      </p:pic>
      <p:sp>
        <p:nvSpPr>
          <p:cNvPr id="388130" name="Text Box 34"/>
          <p:cNvSpPr txBox="1">
            <a:spLocks noChangeArrowheads="1"/>
          </p:cNvSpPr>
          <p:nvPr/>
        </p:nvSpPr>
        <p:spPr bwMode="auto">
          <a:xfrm>
            <a:off x="0" y="4815007"/>
            <a:ext cx="9144000" cy="1661993"/>
          </a:xfrm>
          <a:prstGeom prst="rect">
            <a:avLst/>
          </a:prstGeom>
          <a:noFill/>
          <a:ln w="9525">
            <a:noFill/>
            <a:miter lim="800000"/>
            <a:headEnd/>
            <a:tailEnd/>
          </a:ln>
          <a:effectLst/>
        </p:spPr>
        <p:txBody>
          <a:bodyPr>
            <a:spAutoFit/>
          </a:bodyPr>
          <a:lstStyle/>
          <a:p>
            <a:pPr lvl="0" algn="ctr">
              <a:defRPr/>
            </a:pPr>
            <a:r>
              <a:rPr lang="en-US" sz="2400" dirty="0">
                <a:solidFill>
                  <a:srgbClr val="FFFF00"/>
                </a:solidFill>
                <a:effectLst>
                  <a:outerShdw blurRad="50800" dist="50800" dir="2700000" algn="tl" rotWithShape="0">
                    <a:prstClr val="black"/>
                  </a:outerShdw>
                </a:effectLst>
              </a:rPr>
              <a:t>Contact:  Pete Parsons, ODF Lead Meteorologist</a:t>
            </a:r>
          </a:p>
          <a:p>
            <a:pPr lvl="0" algn="ctr">
              <a:defRPr/>
            </a:pPr>
            <a:r>
              <a:rPr lang="en-US" sz="2400" dirty="0">
                <a:solidFill>
                  <a:srgbClr val="FFFF00"/>
                </a:solidFill>
                <a:effectLst>
                  <a:outerShdw blurRad="50800" dist="50800" dir="2700000" algn="tl" rotWithShape="0">
                    <a:prstClr val="black"/>
                  </a:outerShdw>
                </a:effectLst>
              </a:rPr>
              <a:t>503-945-7448 or </a:t>
            </a:r>
            <a:r>
              <a:rPr lang="en-US" sz="2400" dirty="0">
                <a:solidFill>
                  <a:srgbClr val="FFFF00"/>
                </a:solidFill>
                <a:effectLst>
                  <a:outerShdw blurRad="50800" dist="50800" dir="2700000" algn="tl" rotWithShape="0">
                    <a:prstClr val="black"/>
                  </a:outerShdw>
                </a:effectLst>
                <a:hlinkClick r:id="rId3">
                  <a:extLst>
                    <a:ext uri="{A12FA001-AC4F-418D-AE19-62706E023703}">
                      <ahyp:hlinkClr xmlns:ahyp="http://schemas.microsoft.com/office/drawing/2018/hyperlinkcolor" val="tx"/>
                    </a:ext>
                  </a:extLst>
                </a:hlinkClick>
              </a:rPr>
              <a:t>peter.gj.parsons@odf.oregon.gov</a:t>
            </a:r>
            <a:endParaRPr lang="en-US" sz="2400" dirty="0">
              <a:solidFill>
                <a:srgbClr val="FFFF00"/>
              </a:solidFill>
              <a:effectLst>
                <a:outerShdw blurRad="50800" dist="50800" dir="2700000" algn="tl" rotWithShape="0">
                  <a:prstClr val="black"/>
                </a:outerShdw>
              </a:effectLst>
            </a:endParaRPr>
          </a:p>
          <a:p>
            <a:pPr lvl="0" algn="ctr">
              <a:defRPr/>
            </a:pPr>
            <a:endParaRPr lang="en-US" dirty="0">
              <a:solidFill>
                <a:srgbClr val="FFFF00"/>
              </a:solidFill>
              <a:effectLst>
                <a:outerShdw blurRad="50800" dist="50800" dir="2700000" algn="tl" rotWithShape="0">
                  <a:prstClr val="black"/>
                </a:outerShdw>
              </a:effectLst>
            </a:endParaRPr>
          </a:p>
          <a:p>
            <a:pPr lvl="0" algn="ctr">
              <a:defRPr/>
            </a:pPr>
            <a:r>
              <a:rPr lang="en-US" dirty="0">
                <a:effectLst>
                  <a:outerShdw blurRad="50800" dist="50800" dir="2700000" algn="tl" rotWithShape="0">
                    <a:prstClr val="black"/>
                  </a:outerShdw>
                </a:effectLst>
              </a:rPr>
              <a:t>ODA Team:  Diana Walker; Andy Zimmerman; Jenn Ambrose; Taylor Harding         ODF Team:  Julie Vondrachek; Kristin Cody</a:t>
            </a:r>
          </a:p>
        </p:txBody>
      </p:sp>
      <p:sp>
        <p:nvSpPr>
          <p:cNvPr id="388103" name="Rectangle 7"/>
          <p:cNvSpPr>
            <a:spLocks noGrp="1" noChangeArrowheads="1"/>
          </p:cNvSpPr>
          <p:nvPr>
            <p:ph type="ctrTitle"/>
          </p:nvPr>
        </p:nvSpPr>
        <p:spPr>
          <a:xfrm>
            <a:off x="0" y="0"/>
            <a:ext cx="9144000" cy="1905000"/>
          </a:xfrm>
          <a:effectLst/>
        </p:spPr>
        <p:txBody>
          <a:bodyPr/>
          <a:lstStyle/>
          <a:p>
            <a:pPr eaLnBrk="1" hangingPunct="1">
              <a:defRPr/>
            </a:pPr>
            <a:r>
              <a:rPr lang="en-US" sz="4000" dirty="0">
                <a:solidFill>
                  <a:srgbClr val="FFFF00"/>
                </a:solidFill>
                <a:effectLst>
                  <a:outerShdw blurRad="50800" dist="50800" dir="2700000" algn="tl">
                    <a:srgbClr val="000000"/>
                  </a:outerShdw>
                </a:effectLst>
              </a:rPr>
              <a:t>Seasonal Climate Forecast Verification</a:t>
            </a:r>
            <a:br>
              <a:rPr lang="en-US" sz="4000" dirty="0">
                <a:solidFill>
                  <a:srgbClr val="FFFF00"/>
                </a:solidFill>
                <a:effectLst>
                  <a:outerShdw blurRad="50800" dist="50800" dir="2700000" algn="tl">
                    <a:srgbClr val="000000"/>
                  </a:outerShdw>
                </a:effectLst>
              </a:rPr>
            </a:br>
            <a:r>
              <a:rPr lang="en-US" sz="4000" dirty="0">
                <a:solidFill>
                  <a:srgbClr val="FFFF00"/>
                </a:solidFill>
                <a:effectLst>
                  <a:outerShdw blurRad="50800" dist="50800" dir="2700000" algn="tl">
                    <a:srgbClr val="000000"/>
                  </a:outerShdw>
                </a:effectLst>
              </a:rPr>
              <a:t>August – October 2023</a:t>
            </a:r>
            <a:br>
              <a:rPr lang="en-US" sz="4000" dirty="0">
                <a:solidFill>
                  <a:schemeClr val="tx1"/>
                </a:solidFill>
                <a:effectLst>
                  <a:outerShdw blurRad="50800" dist="50800" dir="2700000" algn="tl">
                    <a:srgbClr val="000000"/>
                  </a:outerShdw>
                </a:effectLst>
              </a:rPr>
            </a:br>
            <a:r>
              <a:rPr lang="en-US" sz="3200" dirty="0">
                <a:solidFill>
                  <a:srgbClr val="FFA3E7"/>
                </a:solidFill>
                <a:effectLst>
                  <a:outerShdw blurRad="50800" dist="50800" dir="2700000" algn="tl">
                    <a:srgbClr val="000000"/>
                  </a:outerShdw>
                </a:effectLst>
              </a:rPr>
              <a:t> </a:t>
            </a:r>
            <a:r>
              <a:rPr lang="en-US" sz="3200" dirty="0">
                <a:solidFill>
                  <a:schemeClr val="tx1"/>
                </a:solidFill>
                <a:effectLst>
                  <a:outerShdw blurRad="50800" dist="50800" dir="2700000" algn="tl">
                    <a:srgbClr val="000000"/>
                  </a:outerShdw>
                </a:effectLst>
              </a:rPr>
              <a:t>Issued:  November 8, 2023</a:t>
            </a:r>
          </a:p>
        </p:txBody>
      </p:sp>
    </p:spTree>
    <p:extLst>
      <p:ext uri="{BB962C8B-B14F-4D97-AF65-F5344CB8AC3E}">
        <p14:creationId xmlns:p14="http://schemas.microsoft.com/office/powerpoint/2010/main" val="3998616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2023</a:t>
            </a:r>
            <a:br>
              <a:rPr lang="en-US" dirty="0"/>
            </a:br>
            <a:r>
              <a:rPr lang="en-US" sz="3200" dirty="0">
                <a:solidFill>
                  <a:srgbClr val="FFFF00"/>
                </a:solidFill>
              </a:rPr>
              <a:t>(Forecast Issued August 17,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88270842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1981200"/>
            <a:ext cx="8763000" cy="35052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Temperature forecast skewed colder than normal by 1965 &amp; 1972, but 1951 was warmer than normal (analogs lacked consistency). </a:t>
            </a:r>
            <a:r>
              <a:rPr lang="en-US" sz="2400" b="1" dirty="0">
                <a:solidFill>
                  <a:srgbClr val="FFFFFF"/>
                </a:solidFill>
                <a:effectLst>
                  <a:outerShdw blurRad="38100" dist="38100" dir="2700000" algn="tl">
                    <a:srgbClr val="000000"/>
                  </a:outerShdw>
                </a:effectLst>
                <a:latin typeface="Garamond" pitchFamily="18" charset="0"/>
              </a:rPr>
              <a:t>(Temperatures were below normal across all zones.)</a:t>
            </a:r>
            <a:r>
              <a:rPr lang="en-US" sz="2400" b="1" i="1" dirty="0">
                <a:solidFill>
                  <a:srgbClr val="FFA3E7"/>
                </a:solidFill>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Mostly a</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 “forecast hit.”</a:t>
            </a:r>
          </a:p>
          <a:p>
            <a:pPr marL="34290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Precipitation forecast from the analog blend was below average, but 1972 was wet...analogs lacked consistency.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a:t>
            </a:r>
            <a:r>
              <a:rPr lang="en-US" sz="2400" b="1" dirty="0">
                <a:solidFill>
                  <a:srgbClr val="FFFFFF"/>
                </a:solidFill>
                <a:effectLst>
                  <a:outerShdw blurRad="38100" dist="38100" dir="2700000" algn="tl">
                    <a:srgbClr val="000000"/>
                  </a:outerShdw>
                </a:effectLst>
                <a:latin typeface="Garamond" pitchFamily="18" charset="0"/>
              </a:rPr>
              <a:t>Rainfall </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Garamond" pitchFamily="18" charset="0"/>
                <a:ea typeface="+mn-ea"/>
                <a:cs typeface="+mn-cs"/>
              </a:rPr>
              <a:t>was above average across all zones, more in line with 1972 than with the analog average.</a:t>
            </a:r>
            <a:r>
              <a:rPr lang="en-US" sz="2800" b="1" dirty="0">
                <a:effectLst>
                  <a:outerShdw blurRad="38100" dist="38100" dir="2700000" algn="tl">
                    <a:srgbClr val="000000"/>
                  </a:outerShdw>
                </a:effectLst>
                <a:latin typeface="Garamond" pitchFamily="18" charset="0"/>
              </a:rPr>
              <a:t>)</a:t>
            </a:r>
            <a:r>
              <a:rPr lang="en-US" sz="2800" dirty="0">
                <a:solidFill>
                  <a:srgbClr val="FFFF00"/>
                </a:solidFill>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Mostly a “f</a:t>
            </a:r>
            <a:r>
              <a:rPr lang="en-US" sz="2400" b="1" i="1" u="sng" dirty="0">
                <a:solidFill>
                  <a:srgbClr val="FFA3E7"/>
                </a:solidFill>
                <a:effectLst>
                  <a:outerShdw blurRad="38100" dist="38100" dir="2700000" algn="tl">
                    <a:srgbClr val="000000"/>
                  </a:outerShdw>
                </a:effectLst>
                <a:latin typeface="Garamond" pitchFamily="18" charset="0"/>
              </a:rPr>
              <a:t>o</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recast </a:t>
            </a:r>
            <a:r>
              <a:rPr lang="en-US" sz="2400" b="1" i="1" u="sng" dirty="0">
                <a:solidFill>
                  <a:srgbClr val="FFA3E7"/>
                </a:solidFill>
                <a:effectLst>
                  <a:outerShdw blurRad="38100" dist="38100" dir="2700000" algn="tl">
                    <a:srgbClr val="000000"/>
                  </a:outerShdw>
                </a:effectLst>
                <a:latin typeface="Garamond" pitchFamily="18" charset="0"/>
              </a:rPr>
              <a:t>miss</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t>
            </a:r>
          </a:p>
          <a:p>
            <a:pPr eaLnBrk="1" hangingPunct="1">
              <a:spcBef>
                <a:spcPct val="20000"/>
              </a:spcBef>
              <a:buClr>
                <a:srgbClr val="FFCC00"/>
              </a:buClr>
              <a:buSzPct val="70000"/>
              <a:defRPr/>
            </a:pP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2023</a:t>
            </a:r>
            <a:br>
              <a:rPr lang="en-US" dirty="0"/>
            </a:br>
            <a:r>
              <a:rPr lang="en-US" sz="3200" dirty="0">
                <a:solidFill>
                  <a:srgbClr val="FFFF00"/>
                </a:solidFill>
              </a:rPr>
              <a:t>(Forecast Issued August 17,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4057256804"/>
      </p:ext>
    </p:extLst>
  </p:cSld>
  <p:clrMapOvr>
    <a:masterClrMapping/>
  </p:clrMapOvr>
  <p:transition spd="med">
    <p:pull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0"/>
            <a:ext cx="4362450" cy="39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October 2023</a:t>
            </a:r>
            <a:br>
              <a:rPr lang="en-US" dirty="0">
                <a:solidFill>
                  <a:srgbClr val="E5E5FF"/>
                </a:solidFill>
              </a:rPr>
            </a:br>
            <a:r>
              <a:rPr lang="en-US" sz="3200" dirty="0">
                <a:solidFill>
                  <a:srgbClr val="FFFF00"/>
                </a:solidFill>
              </a:rPr>
              <a:t>(Forecast Issued September 21, 2023)/</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 composite forecast (left) showed anomalous ridging over SW Canada extending into the Pac NW.  The observed pattern (right) was similar but had slightly  more ridging than predicted over Canada and the Pac NW.  </a:t>
            </a:r>
            <a:r>
              <a:rPr lang="en-US" sz="2000" b="1" i="1" u="sng" kern="0" dirty="0">
                <a:solidFill>
                  <a:srgbClr val="FFA3E7"/>
                </a:solidFill>
                <a:effectLst>
                  <a:outerShdw blurRad="38100" dist="38100" dir="2700000" algn="tl">
                    <a:srgbClr val="000000"/>
                  </a:outerShdw>
                </a:effectLst>
                <a:latin typeface="Garamond"/>
              </a:rPr>
              <a:t>A “forecast hit.”</a:t>
            </a: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0"/>
            <a:ext cx="4362450" cy="3962377"/>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795186"/>
      </p:ext>
    </p:extLst>
  </p:cSld>
  <p:clrMapOvr>
    <a:masterClrMapping/>
  </p:clrMapOvr>
  <p:transition spd="slow">
    <p:pull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9460"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sp>
        <p:nvSpPr>
          <p:cNvPr id="632838"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pic>
        <p:nvPicPr>
          <p:cNvPr id="19462" name="Picture 10"/>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86018"/>
            <a:ext cx="4343400" cy="3797050"/>
          </a:xfrm>
          <a:noFill/>
          <a:extLst>
            <a:ext uri="{909E8E84-426E-40DD-AFC4-6F175D3DCCD1}">
              <a14:hiddenFill xmlns:a14="http://schemas.microsoft.com/office/drawing/2010/main">
                <a:solidFill>
                  <a:srgbClr val="FFFFFF"/>
                </a:solidFill>
              </a14:hiddenFill>
            </a:ext>
          </a:extLst>
        </p:spPr>
      </p:pic>
      <p:pic>
        <p:nvPicPr>
          <p:cNvPr id="19463"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18"/>
            <a:ext cx="4340225" cy="379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2023</a:t>
            </a:r>
            <a:br>
              <a:rPr lang="en-US" dirty="0"/>
            </a:br>
            <a:r>
              <a:rPr lang="en-US" sz="3200" dirty="0">
                <a:solidFill>
                  <a:srgbClr val="FFFF00"/>
                </a:solidFill>
              </a:rPr>
              <a:t>(Forecast Issued September 21,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91738741"/>
      </p:ext>
    </p:extLst>
  </p:cSld>
  <p:clrMapOvr>
    <a:masterClrMapping/>
  </p:clrMapOvr>
  <p:transition spd="med">
    <p:pull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638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638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639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6392"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2023</a:t>
            </a:r>
            <a:br>
              <a:rPr lang="en-US" dirty="0"/>
            </a:br>
            <a:r>
              <a:rPr lang="en-US" sz="3200" dirty="0">
                <a:solidFill>
                  <a:srgbClr val="FFFF00"/>
                </a:solidFill>
              </a:rPr>
              <a:t>(Forecast Issued September 21,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3161863347"/>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7" name="Rectangle 3"/>
          <p:cNvSpPr>
            <a:spLocks noChangeArrowheads="1"/>
          </p:cNvSpPr>
          <p:nvPr/>
        </p:nvSpPr>
        <p:spPr bwMode="auto">
          <a:xfrm>
            <a:off x="152400" y="2057400"/>
            <a:ext cx="8763000" cy="3352800"/>
          </a:xfrm>
          <a:prstGeom prst="rect">
            <a:avLst/>
          </a:prstGeom>
          <a:noFill/>
          <a:ln w="9525">
            <a:noFill/>
            <a:miter lim="800000"/>
            <a:headEnd/>
            <a:tailEnd/>
          </a:ln>
          <a:effectLst>
            <a:outerShdw dist="25400" dir="2700000" algn="ctr" rotWithShape="0">
              <a:schemeClr val="bg2"/>
            </a:outerShdw>
          </a:effectLst>
        </p:spPr>
        <p:txBody>
          <a:bodyPr/>
          <a:lstStyle/>
          <a:p>
            <a:pPr marL="34290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Analogs had a wide variety of temperature departures with no clear signal in either direction. </a:t>
            </a:r>
            <a:r>
              <a:rPr lang="en-US" sz="2400" b="1" dirty="0">
                <a:solidFill>
                  <a:srgbClr val="FFFFFF"/>
                </a:solidFill>
                <a:effectLst>
                  <a:outerShdw blurRad="38100" dist="38100" dir="2700000" algn="tl">
                    <a:srgbClr val="000000"/>
                  </a:outerShdw>
                </a:effectLst>
                <a:latin typeface="Garamond" pitchFamily="18" charset="0"/>
              </a:rPr>
              <a:t>(Temperatures alternated between relatively warm and cool periods, but a few record-warm days, late in the first week, skewed the averages to slightly above normal.)</a:t>
            </a:r>
            <a:r>
              <a:rPr lang="en-US" sz="2400" b="1" i="1" dirty="0">
                <a:solidFill>
                  <a:srgbClr val="FFA3E7"/>
                </a:solidFill>
                <a:effectLst>
                  <a:outerShdw blurRad="38100" dist="38100" dir="2700000" algn="tl">
                    <a:srgbClr val="000000"/>
                  </a:outerShdw>
                </a:effectLst>
                <a:latin typeface="Garamond" pitchFamily="18" charset="0"/>
              </a:rPr>
              <a:t>  </a:t>
            </a:r>
            <a:r>
              <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rPr>
              <a:t>A “partial forecast hit.”</a:t>
            </a:r>
          </a:p>
          <a:p>
            <a:pPr marL="34290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Precipitation near or slightly below average. </a:t>
            </a:r>
            <a:r>
              <a:rPr lang="en-US" sz="2400" b="1" dirty="0">
                <a:solidFill>
                  <a:srgbClr val="FFFFFF"/>
                </a:solidFill>
                <a:effectLst>
                  <a:outerShdw blurRad="38100" dist="38100" dir="2700000" algn="tl">
                    <a:srgbClr val="000000"/>
                  </a:outerShdw>
                </a:effectLst>
                <a:latin typeface="Garamond" pitchFamily="18" charset="0"/>
              </a:rPr>
              <a:t>(Rainfall was near or slightly below average.)  </a:t>
            </a:r>
            <a:r>
              <a:rPr lang="en-US" sz="2400" b="1" i="1" u="sng" dirty="0">
                <a:solidFill>
                  <a:srgbClr val="FFA3E7"/>
                </a:solidFill>
                <a:effectLst>
                  <a:outerShdw blurRad="38100" dist="38100" dir="2700000" algn="tl">
                    <a:srgbClr val="000000"/>
                  </a:outerShdw>
                </a:effectLst>
                <a:latin typeface="Garamond" pitchFamily="18" charset="0"/>
              </a:rPr>
              <a:t>A “forecast hit.” </a:t>
            </a:r>
            <a:endParaRPr lang="en-US" sz="2400" b="1" i="1" dirty="0">
              <a:effectLst>
                <a:outerShdw blurRad="38100" dist="38100" dir="2700000" algn="tl">
                  <a:srgbClr val="000000"/>
                </a:outerShdw>
              </a:effectLst>
              <a:latin typeface="Garamond" pitchFamily="18" charset="0"/>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October 2023</a:t>
            </a:r>
            <a:br>
              <a:rPr lang="en-US" dirty="0"/>
            </a:br>
            <a:r>
              <a:rPr lang="en-US" sz="3200" dirty="0">
                <a:solidFill>
                  <a:srgbClr val="FFFF00"/>
                </a:solidFill>
              </a:rPr>
              <a:t>(Forecast Issued September 21,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550413109"/>
      </p:ext>
    </p:extLst>
  </p:cSld>
  <p:clrMapOvr>
    <a:masterClrMapping/>
  </p:clrMapOvr>
  <p:transition spd="med">
    <p:pull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31965"/>
            <a:ext cx="4362450" cy="395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 October 2023</a:t>
            </a:r>
            <a:br>
              <a:rPr lang="en-US" dirty="0">
                <a:solidFill>
                  <a:srgbClr val="E5E5FF"/>
                </a:solidFill>
              </a:rPr>
            </a:br>
            <a:r>
              <a:rPr lang="en-US" sz="3200" dirty="0">
                <a:solidFill>
                  <a:srgbClr val="FFFF00"/>
                </a:solidFill>
              </a:rPr>
              <a:t>(Forecast Issued July 20, 2023)/</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791200"/>
            <a:ext cx="8991600" cy="990600"/>
          </a:xfrm>
          <a:prstGeom prst="rect">
            <a:avLst/>
          </a:prstGeom>
          <a:noFill/>
          <a:ln w="9525">
            <a:noFill/>
            <a:miter lim="800000"/>
            <a:headEnd/>
            <a:tailEnd/>
          </a:ln>
          <a:effectLst/>
        </p:spPr>
        <p:txBody>
          <a:bodyPr/>
          <a:lstStyle/>
          <a:p>
            <a:pPr marL="342900" marR="0" lvl="0" indent="-342900" algn="l" defTabSz="914400" rtl="0" eaLnBrk="1" fontAlgn="base" latinLnBrk="0" hangingPunct="1">
              <a:lnSpc>
                <a:spcPct val="100000"/>
              </a:lnSpc>
              <a:spcBef>
                <a:spcPct val="20000"/>
              </a:spcBef>
              <a:spcAft>
                <a:spcPct val="0"/>
              </a:spcAft>
              <a:buClr>
                <a:srgbClr val="FFCC00"/>
              </a:buClr>
              <a:buSzPct val="70000"/>
              <a:buFont typeface="Wingdings" pitchFamily="2" charset="2"/>
              <a:buChar char="n"/>
              <a:tabLst/>
              <a:defRPr/>
            </a:pPr>
            <a:r>
              <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The forecast (left) and observed (right) charts both had positive anomalies over western Canada.  However, the forecast flipped to weak negative anomalies over Oregon, while the observed pattern was near average.  </a:t>
            </a:r>
            <a:r>
              <a:rPr kumimoji="0" lang="en-US" sz="2000" b="1" i="1" u="none" strike="noStrike" kern="0" cap="none" spc="0" normalizeH="0" baseline="0" noProof="0" dirty="0">
                <a:ln>
                  <a:noFill/>
                </a:ln>
                <a:solidFill>
                  <a:srgbClr val="FFA3E7"/>
                </a:solidFill>
                <a:effectLst>
                  <a:outerShdw blurRad="38100" dist="38100" dir="2700000" algn="tl">
                    <a:srgbClr val="000000"/>
                  </a:outerShdw>
                </a:effectLst>
                <a:uLnTx/>
                <a:uFillTx/>
                <a:latin typeface="Garamond"/>
                <a:ea typeface="+mn-ea"/>
                <a:cs typeface="+mn-cs"/>
              </a:rPr>
              <a:t>A “partial forecast hit.”</a:t>
            </a:r>
            <a:endParaRPr lang="en-US" sz="2000" b="1" i="1" kern="0" dirty="0">
              <a:solidFill>
                <a:srgbClr val="FFA3E7"/>
              </a:solidFill>
              <a:effectLst>
                <a:outerShdw blurRad="38100" dist="38100" dir="2700000" algn="tl">
                  <a:srgbClr val="000000"/>
                </a:outerShdw>
              </a:effectLst>
              <a:latin typeface="Garamond"/>
            </a:endParaRPr>
          </a:p>
          <a:p>
            <a:pPr marL="342900" indent="-342900" eaLnBrk="1" hangingPunct="1">
              <a:spcBef>
                <a:spcPct val="20000"/>
              </a:spcBef>
              <a:buClr>
                <a:schemeClr val="hlink"/>
              </a:buClr>
              <a:buSzPct val="70000"/>
              <a:buFont typeface="Wingdings" pitchFamily="2" charset="2"/>
              <a:buChar char="n"/>
              <a:defRPr/>
            </a:pPr>
            <a:endParaRPr lang="en-US" sz="2000" b="1" i="1" u="sng" kern="0" dirty="0">
              <a:effectLst>
                <a:outerShdw blurRad="38100" dist="38100" dir="2700000" algn="tl">
                  <a:srgbClr val="000000"/>
                </a:outerShdw>
              </a:effectLst>
            </a:endParaRP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31965"/>
            <a:ext cx="4362450" cy="395606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775241"/>
      </p:ext>
    </p:extLst>
  </p:cSld>
  <p:clrMapOvr>
    <a:masterClrMapping/>
  </p:clrMapOvr>
  <p:transition spd="slow">
    <p:pull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2458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2458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4583" name="Picture 9"/>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86007"/>
            <a:ext cx="4343400" cy="3797058"/>
          </a:xfrm>
          <a:noFill/>
          <a:extLst>
            <a:ext uri="{909E8E84-426E-40DD-AFC4-6F175D3DCCD1}">
              <a14:hiddenFill xmlns:a14="http://schemas.microsoft.com/office/drawing/2010/main">
                <a:solidFill>
                  <a:srgbClr val="FFFFFF"/>
                </a:solidFill>
              </a14:hiddenFill>
            </a:ext>
          </a:extLst>
        </p:spPr>
      </p:pic>
      <p:pic>
        <p:nvPicPr>
          <p:cNvPr id="24584"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86007"/>
            <a:ext cx="4343400" cy="3797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3"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 October 2023</a:t>
            </a:r>
            <a:br>
              <a:rPr lang="en-US" dirty="0"/>
            </a:br>
            <a:r>
              <a:rPr lang="en-US" sz="3200" dirty="0">
                <a:solidFill>
                  <a:srgbClr val="FFFF00"/>
                </a:solidFill>
              </a:rPr>
              <a:t>(Forecast Issued July 20, 2023)/</a:t>
            </a:r>
            <a:r>
              <a:rPr lang="en-US" sz="3200" dirty="0">
                <a:solidFill>
                  <a:schemeClr val="tx1"/>
                </a:solidFill>
              </a:rPr>
              <a:t>(Actual)</a:t>
            </a:r>
            <a:endParaRPr lang="en-US" dirty="0">
              <a:solidFill>
                <a:schemeClr val="tx1"/>
              </a:solidFill>
            </a:endParaRPr>
          </a:p>
        </p:txBody>
      </p:sp>
    </p:spTree>
  </p:cSld>
  <p:clrMapOvr>
    <a:masterClrMapping/>
  </p:clrMapOvr>
  <p:transition spd="slow">
    <p:pull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2662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2662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26631" name="Picture 10"/>
          <p:cNvPicPr preferRelativeResize="0">
            <a:picLocks noGrp="1" noChangeArrowheads="1"/>
          </p:cNvPicPr>
          <p:nvPr>
            <p:ph sz="half" idx="2"/>
          </p:nvPr>
        </p:nvPicPr>
        <p:blipFill>
          <a:blip r:embed="rId3">
            <a:extLst>
              <a:ext uri="{28A0092B-C50C-407E-A947-70E740481C1C}">
                <a14:useLocalDpi xmlns:a14="http://schemas.microsoft.com/office/drawing/2010/main"/>
              </a:ext>
            </a:extLst>
          </a:blip>
          <a:srcRect/>
          <a:stretch/>
        </p:blipFill>
        <p:spPr>
          <a:xfrm>
            <a:off x="4648200" y="2290759"/>
            <a:ext cx="4343400" cy="3792315"/>
          </a:xfrm>
          <a:noFill/>
          <a:extLst>
            <a:ext uri="{909E8E84-426E-40DD-AFC4-6F175D3DCCD1}">
              <a14:hiddenFill xmlns:a14="http://schemas.microsoft.com/office/drawing/2010/main">
                <a:solidFill>
                  <a:srgbClr val="FFFFFF"/>
                </a:solidFill>
              </a14:hiddenFill>
            </a:ext>
          </a:extLst>
        </p:spPr>
      </p:pic>
      <p:pic>
        <p:nvPicPr>
          <p:cNvPr id="26632" name="Picture 1"/>
          <p:cNvPicPr preferRelativeResize="0">
            <a:picLocks/>
          </p:cNvPicPr>
          <p:nvPr/>
        </p:nvPicPr>
        <p:blipFill>
          <a:blip r:embed="rId4">
            <a:extLst>
              <a:ext uri="{28A0092B-C50C-407E-A947-70E740481C1C}">
                <a14:useLocalDpi xmlns:a14="http://schemas.microsoft.com/office/drawing/2010/main"/>
              </a:ext>
            </a:extLst>
          </a:blip>
          <a:srcRect/>
          <a:stretch/>
        </p:blipFill>
        <p:spPr bwMode="auto">
          <a:xfrm>
            <a:off x="152400" y="2290759"/>
            <a:ext cx="4343400" cy="3792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 October 2023</a:t>
            </a:r>
            <a:br>
              <a:rPr lang="en-US" dirty="0"/>
            </a:br>
            <a:r>
              <a:rPr lang="en-US" sz="3200" dirty="0">
                <a:solidFill>
                  <a:srgbClr val="FFFF00"/>
                </a:solidFill>
              </a:rPr>
              <a:t>(Forecast Issued July 20, 2023)/</a:t>
            </a:r>
            <a:r>
              <a:rPr lang="en-US" sz="3200" dirty="0">
                <a:solidFill>
                  <a:schemeClr val="tx1"/>
                </a:solidFill>
              </a:rPr>
              <a:t>(Actual)</a:t>
            </a:r>
            <a:endParaRPr lang="en-US" dirty="0">
              <a:solidFill>
                <a:schemeClr val="tx1"/>
              </a:solidFill>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7" name="Rectangle 3"/>
          <p:cNvSpPr>
            <a:spLocks noChangeArrowheads="1"/>
          </p:cNvSpPr>
          <p:nvPr/>
        </p:nvSpPr>
        <p:spPr bwMode="auto">
          <a:xfrm>
            <a:off x="152400" y="1752600"/>
            <a:ext cx="8763000" cy="46482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Large departures from average temperatures were not indicated by the analogs.  </a:t>
            </a:r>
            <a:r>
              <a:rPr lang="en-US" sz="2400" b="1" dirty="0">
                <a:solidFill>
                  <a:srgbClr val="FFFFFF"/>
                </a:solidFill>
                <a:effectLst>
                  <a:outerShdw blurRad="38100" dist="38100" dir="2700000" algn="tl">
                    <a:srgbClr val="000000"/>
                  </a:outerShdw>
                </a:effectLst>
                <a:latin typeface="Garamond" pitchFamily="18" charset="0"/>
              </a:rPr>
              <a:t>(Above-average temperatures in August gave way to cooler-than-average conditions in September with alternating warm and cool periods in October.)  </a:t>
            </a:r>
            <a:r>
              <a:rPr lang="en-US" sz="2400" b="1" i="1" u="sng" dirty="0">
                <a:solidFill>
                  <a:srgbClr val="FFA3E7"/>
                </a:solidFill>
                <a:effectLst>
                  <a:outerShdw blurRad="38100" dist="38100" dir="2700000" algn="tl">
                    <a:srgbClr val="000000"/>
                  </a:outerShdw>
                </a:effectLst>
                <a:latin typeface="Garamond" pitchFamily="18" charset="0"/>
              </a:rPr>
              <a:t>A “partial forecast hit.”</a:t>
            </a:r>
          </a:p>
          <a:p>
            <a:pPr marL="342900" lvl="0" indent="-342900" eaLnBrk="1" hangingPunct="1">
              <a:spcBef>
                <a:spcPct val="20000"/>
              </a:spcBef>
              <a:buClr>
                <a:srgbClr val="FFCC00"/>
              </a:buClr>
              <a:buSzPct val="70000"/>
              <a:buFont typeface="Wingdings" pitchFamily="2" charset="2"/>
              <a:buChar char="n"/>
              <a:defRPr/>
            </a:pPr>
            <a:endParaRPr lang="en-US" sz="1000" dirty="0">
              <a:solidFill>
                <a:srgbClr val="FFFF00"/>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Precipitation near average west; slightly above average east. </a:t>
            </a:r>
            <a:r>
              <a:rPr lang="en-US" sz="2400" b="1" dirty="0">
                <a:solidFill>
                  <a:srgbClr val="FFFFFF"/>
                </a:solidFill>
                <a:effectLst>
                  <a:outerShdw blurRad="38100" dist="38100" dir="2700000" algn="tl">
                    <a:srgbClr val="000000"/>
                  </a:outerShdw>
                </a:effectLst>
                <a:latin typeface="Garamond" pitchFamily="18" charset="0"/>
              </a:rPr>
              <a:t>(Rainfall varied from below average west to well-above average east in August.  September rainfall was above average with a flip to slightly below-average rainfall in October.  Overall, rainfall was near average west and above average east.)     </a:t>
            </a:r>
            <a:r>
              <a:rPr lang="en-US" sz="2400" b="1" i="1" u="sng" dirty="0">
                <a:solidFill>
                  <a:srgbClr val="FFA3E7"/>
                </a:solidFill>
                <a:effectLst>
                  <a:outerShdw blurRad="38100" dist="38100" dir="2700000" algn="tl">
                    <a:srgbClr val="000000"/>
                  </a:outerShdw>
                </a:effectLst>
                <a:latin typeface="Garamond" pitchFamily="18" charset="0"/>
              </a:rPr>
              <a:t>Mostly a “forecast hit.”</a:t>
            </a:r>
            <a:endParaRPr kumimoji="0" lang="en-US" sz="2400" b="1" i="1" u="sng" strike="noStrike" kern="1200" cap="none" spc="0" normalizeH="0" baseline="0" noProof="0" dirty="0">
              <a:ln>
                <a:noFill/>
              </a:ln>
              <a:solidFill>
                <a:srgbClr val="FFA3E7"/>
              </a:solidFill>
              <a:effectLst>
                <a:outerShdw blurRad="38100" dist="38100" dir="2700000" algn="tl">
                  <a:srgbClr val="000000"/>
                </a:outerShdw>
              </a:effectLst>
              <a:uLnTx/>
              <a:uFillTx/>
              <a:latin typeface="Garamond" pitchFamily="18" charset="0"/>
              <a:ea typeface="+mn-ea"/>
              <a:cs typeface="+mn-cs"/>
            </a:endParaRP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 October 2023</a:t>
            </a:r>
            <a:br>
              <a:rPr lang="en-US" dirty="0"/>
            </a:br>
            <a:r>
              <a:rPr lang="en-US" sz="3200" dirty="0">
                <a:solidFill>
                  <a:srgbClr val="FFFF00"/>
                </a:solidFill>
              </a:rPr>
              <a:t>(Forecast Issued July 20, 2023)/</a:t>
            </a:r>
            <a:r>
              <a:rPr lang="en-US" sz="3200" dirty="0">
                <a:solidFill>
                  <a:schemeClr val="tx1"/>
                </a:solidFill>
              </a:rPr>
              <a:t>(Actual)</a:t>
            </a:r>
            <a:endParaRPr lang="en-US" dirty="0">
              <a:solidFill>
                <a:schemeClr val="tx1"/>
              </a:solidFill>
            </a:endParaRPr>
          </a:p>
        </p:txBody>
      </p:sp>
    </p:spTree>
  </p:cSld>
  <p:clrMapOvr>
    <a:masterClrMapping/>
  </p:clrMapOvr>
  <p:transition spd="med">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1143000"/>
          </a:xfrm>
        </p:spPr>
        <p:txBody>
          <a:bodyPr/>
          <a:lstStyle/>
          <a:p>
            <a:pPr eaLnBrk="1" hangingPunct="1">
              <a:defRPr/>
            </a:pPr>
            <a:r>
              <a:rPr lang="en-US" sz="4800" dirty="0">
                <a:solidFill>
                  <a:schemeClr val="tx1"/>
                </a:solidFill>
              </a:rPr>
              <a:t>Format and Purpose:</a:t>
            </a:r>
          </a:p>
        </p:txBody>
      </p:sp>
      <p:sp>
        <p:nvSpPr>
          <p:cNvPr id="428035" name="Text Box 3"/>
          <p:cNvSpPr txBox="1">
            <a:spLocks noGrp="1" noChangeArrowheads="1"/>
          </p:cNvSpPr>
          <p:nvPr>
            <p:ph type="body" idx="1"/>
          </p:nvPr>
        </p:nvSpPr>
        <p:spPr>
          <a:xfrm>
            <a:off x="152400" y="1143000"/>
            <a:ext cx="8763000" cy="5638800"/>
          </a:xfrm>
        </p:spPr>
        <p:txBody>
          <a:bodyPr/>
          <a:lstStyle/>
          <a:p>
            <a:pPr marL="0" indent="0" eaLnBrk="1" hangingPunct="1">
              <a:defRPr/>
            </a:pPr>
            <a:r>
              <a:rPr lang="en-US" dirty="0"/>
              <a:t>  A side-by-side comparison of the </a:t>
            </a:r>
            <a:r>
              <a:rPr lang="en-US" dirty="0">
                <a:solidFill>
                  <a:srgbClr val="FFFF00"/>
                </a:solidFill>
              </a:rPr>
              <a:t>“Seasonal Climate Forecast”</a:t>
            </a:r>
            <a:r>
              <a:rPr lang="en-US" dirty="0"/>
              <a:t> vs. what </a:t>
            </a:r>
            <a:r>
              <a:rPr lang="en-US" sz="2800" b="1" dirty="0"/>
              <a:t>(Actually Occurred) </a:t>
            </a:r>
            <a:r>
              <a:rPr lang="en-US" dirty="0"/>
              <a:t>is done for both the 1-month &amp; 3-month forecasts.</a:t>
            </a:r>
            <a:r>
              <a:rPr lang="en-US" dirty="0">
                <a:solidFill>
                  <a:srgbClr val="FFFF00"/>
                </a:solidFill>
              </a:rPr>
              <a:t>*</a:t>
            </a:r>
          </a:p>
          <a:p>
            <a:pPr marL="0" indent="0" eaLnBrk="1" hangingPunct="1">
              <a:defRPr/>
            </a:pPr>
            <a:r>
              <a:rPr lang="en-US" dirty="0">
                <a:solidFill>
                  <a:srgbClr val="FFA3E7"/>
                </a:solidFill>
              </a:rPr>
              <a:t>  The accuracy of each forecast is reviewed, and the need for analog-year updates is examined.</a:t>
            </a:r>
          </a:p>
          <a:p>
            <a:pPr marL="0" indent="0" eaLnBrk="1" hangingPunct="1">
              <a:defRPr/>
            </a:pPr>
            <a:r>
              <a:rPr lang="en-US" dirty="0">
                <a:solidFill>
                  <a:srgbClr val="FFA3E7"/>
                </a:solidFill>
              </a:rPr>
              <a:t>  </a:t>
            </a:r>
            <a:r>
              <a:rPr lang="en-US" dirty="0"/>
              <a:t>This is part of an ongoing assessment of the utility of this forecast method.**</a:t>
            </a:r>
          </a:p>
          <a:p>
            <a:pPr marL="0" indent="0" eaLnBrk="1" hangingPunct="1">
              <a:buNone/>
              <a:defRPr/>
            </a:pPr>
            <a:endParaRPr lang="en-US" sz="800" i="1" dirty="0">
              <a:solidFill>
                <a:srgbClr val="FFFF00"/>
              </a:solidFill>
            </a:endParaRPr>
          </a:p>
          <a:p>
            <a:pPr marL="0" indent="0" algn="ctr" eaLnBrk="1" hangingPunct="1">
              <a:buNone/>
              <a:defRPr/>
            </a:pPr>
            <a:r>
              <a:rPr lang="en-US" sz="2800" i="1" dirty="0">
                <a:solidFill>
                  <a:srgbClr val="FFFF00"/>
                </a:solidFill>
              </a:rPr>
              <a:t>   *Utilizes 1991-2020 long-term averages</a:t>
            </a:r>
          </a:p>
          <a:p>
            <a:pPr marL="0" indent="0" algn="ctr" eaLnBrk="1" hangingPunct="1">
              <a:buFont typeface="Wingdings" panose="05000000000000000000" pitchFamily="2" charset="2"/>
              <a:buNone/>
              <a:defRPr/>
            </a:pPr>
            <a:r>
              <a:rPr lang="en-US" sz="3600" dirty="0"/>
              <a:t>**</a:t>
            </a:r>
            <a:r>
              <a:rPr lang="en-US" sz="2800" dirty="0"/>
              <a:t>See “Forecasting Methods…” at:</a:t>
            </a:r>
          </a:p>
          <a:p>
            <a:pPr marL="0" indent="0" algn="ctr" eaLnBrk="1" hangingPunct="1">
              <a:buNone/>
              <a:defRPr/>
            </a:pPr>
            <a:r>
              <a:rPr lang="en-US" sz="2800" u="sng" dirty="0">
                <a:effectLst/>
                <a:hlinkClick r:id="rId2"/>
              </a:rPr>
              <a:t>https://oda.direct/Weather</a:t>
            </a:r>
            <a:endParaRPr lang="en-US" sz="2800" dirty="0"/>
          </a:p>
        </p:txBody>
      </p:sp>
    </p:spTree>
  </p:cSld>
  <p:clrMapOvr>
    <a:masterClrMapping/>
  </p:clrMapOvr>
  <p:transition spd="med">
    <p:pull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3600" dirty="0">
                <a:solidFill>
                  <a:schemeClr val="tx1"/>
                </a:solidFill>
              </a:rPr>
              <a:t>Most of Oregon is Still Abnormally Dry</a:t>
            </a:r>
            <a:endParaRPr lang="en-US" sz="3600" dirty="0">
              <a:solidFill>
                <a:srgbClr val="FFFF93"/>
              </a:solidFill>
            </a:endParaRPr>
          </a:p>
        </p:txBody>
      </p:sp>
      <p:pic>
        <p:nvPicPr>
          <p:cNvPr id="3" name="Picture 2">
            <a:extLst>
              <a:ext uri="{FF2B5EF4-FFF2-40B4-BE49-F238E27FC236}">
                <a16:creationId xmlns:a16="http://schemas.microsoft.com/office/drawing/2014/main" id="{788D4B42-CA9A-4FB4-9341-EBC4B2155E2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433" y="1560167"/>
            <a:ext cx="4419600" cy="2851708"/>
          </a:xfrm>
          <a:prstGeom prst="rect">
            <a:avLst/>
          </a:prstGeom>
        </p:spPr>
      </p:pic>
      <p:sp>
        <p:nvSpPr>
          <p:cNvPr id="428035" name="Text Box 3"/>
          <p:cNvSpPr txBox="1">
            <a:spLocks noGrp="1" noChangeArrowheads="1"/>
          </p:cNvSpPr>
          <p:nvPr>
            <p:ph type="body" idx="1"/>
          </p:nvPr>
        </p:nvSpPr>
        <p:spPr>
          <a:xfrm>
            <a:off x="1981200" y="6344761"/>
            <a:ext cx="4953000" cy="533400"/>
          </a:xfrm>
        </p:spPr>
        <p:txBody>
          <a:bodyPr/>
          <a:lstStyle/>
          <a:p>
            <a:pPr marL="0" indent="0" eaLnBrk="1" hangingPunct="1">
              <a:buClr>
                <a:srgbClr val="FFCC00"/>
              </a:buClr>
              <a:buNone/>
              <a:defRPr/>
            </a:pPr>
            <a:r>
              <a:rPr lang="en-US" sz="2800" dirty="0">
                <a:solidFill>
                  <a:srgbClr val="FFFFFF"/>
                </a:solidFill>
                <a:hlinkClick r:id="rId4"/>
              </a:rPr>
              <a:t>https://droughtmonitor.unl.edu/</a:t>
            </a:r>
            <a:endParaRPr lang="en-US" sz="2800" dirty="0">
              <a:effectLst>
                <a:outerShdw blurRad="50800" dist="76200" algn="l" rotWithShape="0">
                  <a:prstClr val="black"/>
                </a:outerShdw>
              </a:effectLst>
            </a:endParaRPr>
          </a:p>
        </p:txBody>
      </p:sp>
      <p:sp>
        <p:nvSpPr>
          <p:cNvPr id="6" name="TextBox 5">
            <a:extLst>
              <a:ext uri="{FF2B5EF4-FFF2-40B4-BE49-F238E27FC236}">
                <a16:creationId xmlns:a16="http://schemas.microsoft.com/office/drawing/2014/main" id="{2DEA2E61-6EE1-21A8-370D-6F762804B9D2}"/>
              </a:ext>
            </a:extLst>
          </p:cNvPr>
          <p:cNvSpPr txBox="1"/>
          <p:nvPr/>
        </p:nvSpPr>
        <p:spPr>
          <a:xfrm>
            <a:off x="0" y="685800"/>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(despite a relatively damp 3 months for the </a:t>
            </a:r>
            <a:r>
              <a:rPr lang="en-US" sz="2400" b="1" kern="0" dirty="0">
                <a:solidFill>
                  <a:srgbClr val="FFFF93"/>
                </a:solidFill>
                <a:effectLst>
                  <a:outerShdw blurRad="38100" dist="38100" dir="2700000" algn="tl">
                    <a:srgbClr val="000000"/>
                  </a:outerShdw>
                </a:effectLst>
                <a:latin typeface="Garamond"/>
                <a:ea typeface="+mj-ea"/>
                <a:cs typeface="+mj-cs"/>
              </a:rPr>
              <a:t>central and eastern zones</a:t>
            </a: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a:t>
            </a:r>
            <a:endParaRPr lang="en-US" dirty="0"/>
          </a:p>
        </p:txBody>
      </p:sp>
      <p:pic>
        <p:nvPicPr>
          <p:cNvPr id="2" name="Picture 1">
            <a:extLst>
              <a:ext uri="{FF2B5EF4-FFF2-40B4-BE49-F238E27FC236}">
                <a16:creationId xmlns:a16="http://schemas.microsoft.com/office/drawing/2014/main" id="{F5653167-0394-1169-E032-71AD5CAA4CCD}"/>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52746" y="2819400"/>
            <a:ext cx="4419600" cy="2851708"/>
          </a:xfrm>
          <a:prstGeom prst="rect">
            <a:avLst/>
          </a:prstGeom>
        </p:spPr>
      </p:pic>
      <p:sp>
        <p:nvSpPr>
          <p:cNvPr id="4" name="TextBox 3">
            <a:extLst>
              <a:ext uri="{FF2B5EF4-FFF2-40B4-BE49-F238E27FC236}">
                <a16:creationId xmlns:a16="http://schemas.microsoft.com/office/drawing/2014/main" id="{851188C9-A150-FB86-028F-B96C823483EF}"/>
              </a:ext>
            </a:extLst>
          </p:cNvPr>
          <p:cNvSpPr txBox="1"/>
          <p:nvPr/>
        </p:nvSpPr>
        <p:spPr>
          <a:xfrm>
            <a:off x="0" y="5939135"/>
            <a:ext cx="9143998" cy="461665"/>
          </a:xfrm>
          <a:prstGeom prst="rect">
            <a:avLst/>
          </a:prstGeom>
          <a:noFill/>
        </p:spPr>
        <p:txBody>
          <a:bodyPr wrap="square">
            <a:spAutoFit/>
          </a:bodyPr>
          <a:lstStyle/>
          <a:p>
            <a:pPr algn="ctr"/>
            <a:r>
              <a:rPr kumimoji="0" lang="en-US" sz="2400" b="1" i="0" u="none" strike="noStrike" kern="0" cap="none" spc="0" normalizeH="0" baseline="0" noProof="0" dirty="0">
                <a:ln>
                  <a:noFill/>
                </a:ln>
                <a:solidFill>
                  <a:srgbClr val="FFFF93"/>
                </a:solidFill>
                <a:effectLst>
                  <a:outerShdw blurRad="38100" dist="38100" dir="2700000" algn="tl">
                    <a:srgbClr val="000000"/>
                  </a:outerShdw>
                </a:effectLst>
                <a:uLnTx/>
                <a:uFillTx/>
                <a:latin typeface="Garamond"/>
                <a:ea typeface="+mj-ea"/>
                <a:cs typeface="+mj-cs"/>
              </a:rPr>
              <a:t>Courtesy:  National Drought Mitigation Center (NDMC)</a:t>
            </a:r>
            <a:endParaRPr lang="en-US" dirty="0"/>
          </a:p>
        </p:txBody>
      </p:sp>
      <p:sp>
        <p:nvSpPr>
          <p:cNvPr id="7" name="TextBox 6">
            <a:extLst>
              <a:ext uri="{FF2B5EF4-FFF2-40B4-BE49-F238E27FC236}">
                <a16:creationId xmlns:a16="http://schemas.microsoft.com/office/drawing/2014/main" id="{355B21A4-A862-4CB5-B6D5-9C7F1D012E8B}"/>
              </a:ext>
            </a:extLst>
          </p:cNvPr>
          <p:cNvSpPr txBox="1"/>
          <p:nvPr/>
        </p:nvSpPr>
        <p:spPr>
          <a:xfrm>
            <a:off x="685800" y="1680262"/>
            <a:ext cx="1752600"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bg2">
                    <a:lumMod val="50000"/>
                    <a:lumOff val="50000"/>
                  </a:schemeClr>
                </a:solidFill>
                <a:effectLst>
                  <a:outerShdw blurRad="38100" dist="38100" dir="2700000" algn="tl">
                    <a:srgbClr val="000000"/>
                  </a:outerShdw>
                </a:effectLst>
                <a:uLnTx/>
                <a:uFillTx/>
                <a:latin typeface="Garamond"/>
                <a:ea typeface="+mj-ea"/>
                <a:cs typeface="+mj-cs"/>
              </a:rPr>
              <a:t>August 1st</a:t>
            </a:r>
            <a:endParaRPr lang="en-US" sz="2400" dirty="0">
              <a:solidFill>
                <a:schemeClr val="bg2">
                  <a:lumMod val="50000"/>
                  <a:lumOff val="50000"/>
                </a:schemeClr>
              </a:solidFill>
            </a:endParaRPr>
          </a:p>
        </p:txBody>
      </p:sp>
      <p:sp>
        <p:nvSpPr>
          <p:cNvPr id="8" name="TextBox 7">
            <a:extLst>
              <a:ext uri="{FF2B5EF4-FFF2-40B4-BE49-F238E27FC236}">
                <a16:creationId xmlns:a16="http://schemas.microsoft.com/office/drawing/2014/main" id="{480F2937-F615-9969-2351-AF13AA91B7C7}"/>
              </a:ext>
            </a:extLst>
          </p:cNvPr>
          <p:cNvSpPr txBox="1"/>
          <p:nvPr/>
        </p:nvSpPr>
        <p:spPr>
          <a:xfrm>
            <a:off x="5105400" y="2895600"/>
            <a:ext cx="1981200" cy="461665"/>
          </a:xfrm>
          <a:prstGeom prst="rect">
            <a:avLst/>
          </a:prstGeom>
          <a:noFill/>
        </p:spPr>
        <p:txBody>
          <a:bodyPr wrap="square">
            <a:spAutoFit/>
          </a:bodyPr>
          <a:lstStyle/>
          <a:p>
            <a:r>
              <a:rPr kumimoji="0" lang="en-US" sz="2400" b="1" i="0" u="none" strike="noStrike" kern="0" cap="none" spc="0" normalizeH="0" baseline="0" noProof="0" dirty="0">
                <a:ln>
                  <a:noFill/>
                </a:ln>
                <a:solidFill>
                  <a:schemeClr val="bg2">
                    <a:lumMod val="50000"/>
                    <a:lumOff val="50000"/>
                  </a:schemeClr>
                </a:solidFill>
                <a:effectLst>
                  <a:outerShdw blurRad="38100" dist="38100" dir="2700000" algn="tl">
                    <a:srgbClr val="000000"/>
                  </a:outerShdw>
                </a:effectLst>
                <a:uLnTx/>
                <a:uFillTx/>
                <a:latin typeface="Garamond"/>
                <a:ea typeface="+mj-ea"/>
                <a:cs typeface="+mj-cs"/>
              </a:rPr>
              <a:t>October 31st</a:t>
            </a:r>
            <a:endParaRPr lang="en-US" sz="2400" dirty="0">
              <a:solidFill>
                <a:schemeClr val="bg2">
                  <a:lumMod val="50000"/>
                  <a:lumOff val="50000"/>
                </a:schemeClr>
              </a:solidFill>
            </a:endParaRPr>
          </a:p>
        </p:txBody>
      </p:sp>
    </p:spTree>
    <p:extLst>
      <p:ext uri="{BB962C8B-B14F-4D97-AF65-F5344CB8AC3E}">
        <p14:creationId xmlns:p14="http://schemas.microsoft.com/office/powerpoint/2010/main" val="1304321937"/>
      </p:ext>
    </p:extLst>
  </p:cSld>
  <p:clrMapOvr>
    <a:masterClrMapping/>
  </p:clrMapOvr>
  <p:transition spd="slow">
    <p:pull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Forecast Resources</a:t>
            </a:r>
          </a:p>
        </p:txBody>
      </p:sp>
      <p:sp>
        <p:nvSpPr>
          <p:cNvPr id="428035" name="Text Box 3"/>
          <p:cNvSpPr txBox="1">
            <a:spLocks noGrp="1" noChangeArrowheads="1"/>
          </p:cNvSpPr>
          <p:nvPr>
            <p:ph type="body" idx="1"/>
          </p:nvPr>
        </p:nvSpPr>
        <p:spPr>
          <a:xfrm>
            <a:off x="152400" y="838200"/>
            <a:ext cx="8839200" cy="59436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ODA Seasonal Climate Forecast Home:</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https://www.oregon.gov/ODA/programs/NaturalResources/Pages/Weather.aspx</a:t>
            </a:r>
            <a:endPar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endParaRPr>
          </a:p>
          <a:p>
            <a:pPr marL="0" indent="0" eaLnBrk="1" hangingPunct="1">
              <a:defRPr/>
            </a:pPr>
            <a:r>
              <a:rPr lang="en-US" sz="2800" dirty="0"/>
              <a:t>CPC Official US Three-Month Forecasts (Graphics):</a:t>
            </a:r>
          </a:p>
          <a:p>
            <a:pPr marL="0" indent="0" eaLnBrk="1" hangingPunct="1">
              <a:buNone/>
              <a:defRPr/>
            </a:pPr>
            <a:r>
              <a:rPr lang="en-US" sz="1800" dirty="0">
                <a:hlinkClick r:id="rId4"/>
              </a:rPr>
              <a:t>h</a:t>
            </a:r>
            <a:r>
              <a:rPr lang="en-US" sz="1800" dirty="0">
                <a:effectLst>
                  <a:outerShdw blurRad="50800" dist="76200" algn="l" rotWithShape="0">
                    <a:prstClr val="black"/>
                  </a:outerShdw>
                </a:effectLst>
                <a:hlinkClick r:id="rId4"/>
              </a:rPr>
              <a:t>ttps://www.cpc.ncep.noaa.gov/products/predictions/long_range/seasonal.php?lead=01</a:t>
            </a:r>
            <a:endParaRPr lang="en-US" sz="1200" dirty="0">
              <a:effectLst>
                <a:outerShdw blurRad="50800" dist="76200" algn="l" rotWithShape="0">
                  <a:prstClr val="black"/>
                </a:outerShdw>
              </a:effectLst>
            </a:endParaRPr>
          </a:p>
          <a:p>
            <a:pPr marL="0" indent="0" eaLnBrk="1" hangingPunct="1">
              <a:defRPr/>
            </a:pPr>
            <a:r>
              <a:rPr lang="en-US" sz="2800" dirty="0"/>
              <a:t> CPC US 30-Day &amp; 90-Day Forecasts (Discussions):</a:t>
            </a:r>
          </a:p>
          <a:p>
            <a:pPr marL="0" indent="0" eaLnBrk="1" hangingPunct="1">
              <a:buNone/>
              <a:defRPr/>
            </a:pPr>
            <a:r>
              <a:rPr lang="en-US" sz="1800" dirty="0">
                <a:effectLst>
                  <a:outerShdw blurRad="50800" dist="76200" algn="l" rotWithShape="0">
                    <a:prstClr val="black"/>
                  </a:outerShdw>
                </a:effectLst>
                <a:hlinkClick r:id="rId5"/>
              </a:rPr>
              <a:t>https://www.cpc.ncep.noaa.gov/products/predictions/long_range/fxus07.html</a:t>
            </a:r>
            <a:endParaRPr lang="en-US" sz="1800" dirty="0">
              <a:effectLst>
                <a:outerShdw blurRad="50800" dist="76200" algn="l" rotWithShape="0">
                  <a:prstClr val="black"/>
                </a:outerShdw>
              </a:effectLst>
            </a:endParaRPr>
          </a:p>
          <a:p>
            <a:pPr marL="0" indent="0" eaLnBrk="1" hangingPunct="1">
              <a:defRPr/>
            </a:pPr>
            <a:r>
              <a:rPr lang="en-US" sz="2800" dirty="0"/>
              <a:t> CPC </a:t>
            </a:r>
            <a:r>
              <a:rPr lang="en-US" sz="2800" dirty="0">
                <a:effectLst>
                  <a:outerShdw blurRad="50800" dist="76200" algn="l" rotWithShape="0">
                    <a:prstClr val="black"/>
                  </a:outerShdw>
                </a:effectLst>
              </a:rPr>
              <a:t>Weekly &amp; Monthly ENSO Discussions: </a:t>
            </a:r>
            <a:r>
              <a:rPr lang="en-US" sz="1800" dirty="0">
                <a:effectLst>
                  <a:outerShdw blurRad="50800" dist="76200" algn="l" rotWithShape="0">
                    <a:prstClr val="black"/>
                  </a:outerShdw>
                </a:effectLst>
                <a:hlinkClick r:id="rId6"/>
              </a:rPr>
              <a:t>https://www.cpc.ncep.noaa.gov/products/analysis_monitoring/enso_advisory</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Australian Government Climate Model Summary:</a:t>
            </a:r>
          </a:p>
          <a:p>
            <a:pPr marL="0" indent="0" eaLnBrk="1" hangingPunct="1">
              <a:buNone/>
              <a:defRPr/>
            </a:pPr>
            <a:r>
              <a:rPr lang="en-US" sz="1800" dirty="0">
                <a:effectLst>
                  <a:outerShdw blurRad="50800" dist="76200" algn="l" rotWithShape="0">
                    <a:prstClr val="black"/>
                  </a:outerShdw>
                </a:effectLst>
                <a:hlinkClick r:id="rId7"/>
              </a:rPr>
              <a:t>http://www.bom.gov.au/climate/model-summary/#region=NINO34&amp;tabs=Overview</a:t>
            </a:r>
            <a:endParaRPr lang="en-US" sz="1800" dirty="0">
              <a:effectLst>
                <a:outerShdw blurRad="50800" dist="76200" algn="l" rotWithShape="0">
                  <a:prstClr val="black"/>
                </a:outerShdw>
              </a:effectLst>
            </a:endParaRPr>
          </a:p>
          <a:p>
            <a:pPr marL="0" indent="0" eaLnBrk="1" hangingPunct="1">
              <a:defRPr/>
            </a:pPr>
            <a:r>
              <a:rPr lang="en-US" sz="2800" dirty="0"/>
              <a:t> Australian Government ENSO Wrap-Up:</a:t>
            </a:r>
          </a:p>
          <a:p>
            <a:pPr marL="0" indent="0" eaLnBrk="1" hangingPunct="1">
              <a:buNone/>
              <a:defRPr/>
            </a:pPr>
            <a:r>
              <a:rPr lang="en-US" sz="1800" dirty="0">
                <a:hlinkClick r:id="rId8"/>
              </a:rPr>
              <a:t>http://www.bom.gov.au/climate/enso</a:t>
            </a:r>
            <a:endParaRPr lang="en-US" sz="1800" dirty="0">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IRI ENSO Quick Look:</a:t>
            </a:r>
          </a:p>
          <a:p>
            <a:pPr marL="0" indent="0" eaLnBrk="1" hangingPunct="1">
              <a:buClr>
                <a:srgbClr val="FFCC00"/>
              </a:buClr>
              <a:buNone/>
              <a:defRPr/>
            </a:pPr>
            <a:r>
              <a:rPr lang="en-US" sz="1800" dirty="0">
                <a:hlinkClick r:id="rId9"/>
              </a:rPr>
              <a:t>https://iri.columbia.edu/our-expertise/climate/forecasts/enso/current/</a:t>
            </a:r>
            <a:endParaRPr lang="en-US" dirty="0">
              <a:solidFill>
                <a:srgbClr val="FFFF00"/>
              </a:solidFill>
            </a:endParaRPr>
          </a:p>
          <a:p>
            <a:pPr marL="0" indent="0" eaLnBrk="1" hangingPunct="1">
              <a:buNone/>
              <a:defRPr/>
            </a:pPr>
            <a:endParaRPr lang="en-US" sz="1800" dirty="0">
              <a:effectLst>
                <a:outerShdw blurRad="50800" dist="76200" algn="l" rotWithShape="0">
                  <a:prstClr val="black"/>
                </a:outerShdw>
              </a:effectLst>
            </a:endParaRPr>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3305876648"/>
      </p:ext>
    </p:extLst>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rrowheads="1"/>
          </p:cNvSpPr>
          <p:nvPr>
            <p:ph type="title"/>
          </p:nvPr>
        </p:nvSpPr>
        <p:spPr>
          <a:xfrm>
            <a:off x="0" y="0"/>
            <a:ext cx="9144000" cy="762000"/>
          </a:xfrm>
        </p:spPr>
        <p:txBody>
          <a:bodyPr/>
          <a:lstStyle/>
          <a:p>
            <a:pPr eaLnBrk="1" hangingPunct="1">
              <a:defRPr/>
            </a:pPr>
            <a:r>
              <a:rPr lang="en-US" sz="4000" dirty="0">
                <a:solidFill>
                  <a:schemeClr val="tx1"/>
                </a:solidFill>
              </a:rPr>
              <a:t>Water Supply / Fire-Potential Outlook</a:t>
            </a:r>
          </a:p>
        </p:txBody>
      </p:sp>
      <p:sp>
        <p:nvSpPr>
          <p:cNvPr id="428035" name="Text Box 3"/>
          <p:cNvSpPr txBox="1">
            <a:spLocks noGrp="1" noChangeArrowheads="1"/>
          </p:cNvSpPr>
          <p:nvPr>
            <p:ph type="body" idx="1"/>
          </p:nvPr>
        </p:nvSpPr>
        <p:spPr>
          <a:xfrm>
            <a:off x="152400" y="838200"/>
            <a:ext cx="8839200" cy="5257800"/>
          </a:xfrm>
        </p:spPr>
        <p:txBody>
          <a:bodyPr/>
          <a:lstStyle/>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solidFill>
                  <a:srgbClr val="FFFF00"/>
                </a:solidFill>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CPC U.S. Seasonal Drought Outlook:</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3"/>
              </a:rPr>
              <a:t>https://www.cpc.ncep.noaa.gov/products/expert_assessment/season_drought.png</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buClr>
                <a:srgbClr val="FFCC00"/>
              </a:buClr>
              <a:defRPr/>
            </a:pPr>
            <a:r>
              <a:rPr lang="en-US" sz="2800" dirty="0"/>
              <a:t> NRCS Snow Water Equivalent Oregon Map:</a:t>
            </a:r>
          </a:p>
          <a:p>
            <a:pPr marL="0" indent="0" eaLnBrk="1" hangingPunct="1">
              <a:buClr>
                <a:srgbClr val="FFCC00"/>
              </a:buClr>
              <a:buNone/>
              <a:defRPr/>
            </a:pPr>
            <a:r>
              <a:rPr lang="en-US" sz="1800" dirty="0">
                <a:solidFill>
                  <a:srgbClr val="FFFFFF"/>
                </a:solidFill>
                <a:hlinkClick r:id="rId4"/>
              </a:rPr>
              <a:t>https://www.wcc.nrcs.usda.gov/ftpref/data/water/wcs/gis/maps/or_swepctnormal_update.pdf</a:t>
            </a:r>
            <a:endParaRPr lang="en-US" sz="1800" dirty="0">
              <a:solidFill>
                <a:srgbClr val="FFFFFF"/>
              </a:solidFill>
              <a:effectLst>
                <a:outerShdw blurRad="50800" dist="76200" algn="l" rotWithShape="0">
                  <a:prstClr val="black"/>
                </a:outerShdw>
              </a:effectLst>
            </a:endParaRPr>
          </a:p>
          <a:p>
            <a:pPr marL="0" indent="0" eaLnBrk="1" hangingPunct="1">
              <a:defRPr/>
            </a:pPr>
            <a:r>
              <a:rPr lang="en-US" sz="2800" dirty="0">
                <a:solidFill>
                  <a:srgbClr val="FFFF00"/>
                </a:solidFill>
              </a:rPr>
              <a:t> </a:t>
            </a:r>
            <a:r>
              <a:rPr lang="en-US" sz="2800" dirty="0"/>
              <a:t>NRCS/USDA Snow Water Equivalent Products:</a:t>
            </a:r>
          </a:p>
          <a:p>
            <a:pPr marL="0" indent="0" eaLnBrk="1" hangingPunct="1">
              <a:buNone/>
              <a:defRPr/>
            </a:pPr>
            <a:r>
              <a:rPr lang="en-US" sz="1800" dirty="0">
                <a:hlinkClick r:id="rId5"/>
              </a:rPr>
              <a:t>https://www.nrcs.usda.gov/wps/portal/wcc/home/snowClimateMonitoring/snowpack/</a:t>
            </a:r>
            <a:endParaRPr lang="en-US" sz="1800" dirty="0">
              <a:effectLst>
                <a:outerShdw blurRad="50800" dist="76200" algn="l" rotWithShape="0">
                  <a:prstClr val="black"/>
                </a:outerShdw>
              </a:effectLst>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lang="en-US" sz="2800" dirty="0"/>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NDMC U.S. Drought Monitor: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6"/>
              </a:rPr>
              <a:t>https://droughtmonitor.unl.edu/</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Char char="n"/>
              <a:tabLst/>
              <a:defRPr/>
            </a:pPr>
            <a:r>
              <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Garamond"/>
                <a:ea typeface="+mn-ea"/>
                <a:cs typeface="+mn-cs"/>
              </a:rPr>
              <a:t> </a:t>
            </a: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rPr>
              <a:t>NIDIS North American Drought Portal:</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kumimoji="0" lang="en-US" sz="1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Garamond"/>
                <a:ea typeface="+mn-ea"/>
                <a:cs typeface="+mn-cs"/>
                <a:hlinkClick r:id="rId7"/>
              </a:rPr>
              <a:t>https://www.drought.gov/nadm/content/percent-average-precipitation</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WRCC WestWideDroughtTracker:</a:t>
            </a:r>
          </a:p>
          <a:p>
            <a:pPr marL="0" marR="0" lvl="0" indent="0" algn="l" defTabSz="914400" rtl="0" eaLnBrk="1" fontAlgn="base" latinLnBrk="0" hangingPunct="1">
              <a:lnSpc>
                <a:spcPct val="100000"/>
              </a:lnSpc>
              <a:spcBef>
                <a:spcPct val="20000"/>
              </a:spcBef>
              <a:spcAft>
                <a:spcPct val="0"/>
              </a:spcAft>
              <a:buClr>
                <a:srgbClr val="FFCC00"/>
              </a:buClr>
              <a:buSzPct val="70000"/>
              <a:buFont typeface="Wingdings" panose="05000000000000000000" pitchFamily="2" charset="2"/>
              <a:buNone/>
              <a:tabLst/>
              <a:defRPr/>
            </a:pPr>
            <a:r>
              <a:rPr lang="en-US" sz="1800" dirty="0">
                <a:hlinkClick r:id="rId8"/>
              </a:rPr>
              <a:t>https://www.wrcc.dri.edu/wwdt/</a:t>
            </a:r>
            <a:endParaRPr kumimoji="0" lang="en-US" sz="1800" b="0" i="0" u="none" strike="noStrike" kern="0" cap="none" spc="0" normalizeH="0" baseline="0" noProof="0" dirty="0">
              <a:ln>
                <a:noFill/>
              </a:ln>
              <a:solidFill>
                <a:srgbClr val="FFFFFF"/>
              </a:solidFill>
              <a:effectLst>
                <a:outerShdw blurRad="50800" dist="76200" algn="l" rotWithShape="0">
                  <a:prstClr val="black"/>
                </a:outerShdw>
              </a:effectLst>
              <a:uLnTx/>
              <a:uFillTx/>
              <a:latin typeface="Garamond"/>
              <a:ea typeface="+mn-ea"/>
              <a:cs typeface="+mn-cs"/>
            </a:endParaRPr>
          </a:p>
          <a:p>
            <a:pPr marL="0" indent="0" eaLnBrk="1" hangingPunct="1">
              <a:defRPr/>
            </a:pPr>
            <a:r>
              <a:rPr lang="en-US" sz="2800" dirty="0"/>
              <a:t> NWCC Northwest Interagency Coordination Center (video)</a:t>
            </a:r>
          </a:p>
          <a:p>
            <a:pPr marL="0" indent="0" eaLnBrk="1" hangingPunct="1">
              <a:buNone/>
              <a:defRPr/>
            </a:pPr>
            <a:r>
              <a:rPr lang="en-US" sz="1800" dirty="0">
                <a:hlinkClick r:id="rId9"/>
              </a:rPr>
              <a:t>https://gacc.nifc.gov/nwcc/predict/outlook.aspx</a:t>
            </a:r>
            <a:endParaRPr lang="en-US" sz="1800" dirty="0"/>
          </a:p>
          <a:p>
            <a:pPr marL="0" indent="0" eaLnBrk="1" hangingPunct="1">
              <a:buNone/>
              <a:defRPr/>
            </a:pPr>
            <a:endParaRPr lang="en-US" sz="1800" dirty="0">
              <a:effectLst>
                <a:outerShdw blurRad="50800" dist="76200" algn="l" rotWithShape="0">
                  <a:prstClr val="black"/>
                </a:outerShdw>
              </a:effectLst>
            </a:endParaRPr>
          </a:p>
        </p:txBody>
      </p:sp>
    </p:spTree>
    <p:extLst>
      <p:ext uri="{BB962C8B-B14F-4D97-AF65-F5344CB8AC3E}">
        <p14:creationId xmlns:p14="http://schemas.microsoft.com/office/powerpoint/2010/main" val="2651803888"/>
      </p:ext>
    </p:extLst>
  </p:cSld>
  <p:clrMapOvr>
    <a:masterClrMapping/>
  </p:clrMapOvr>
  <p:transition spd="slow">
    <p:pull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9C9025-839F-142C-59BE-F4BAD3A0D6C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9699" name="Text Box 4"/>
          <p:cNvSpPr txBox="1">
            <a:spLocks noChangeArrowheads="1"/>
          </p:cNvSpPr>
          <p:nvPr/>
        </p:nvSpPr>
        <p:spPr bwMode="auto">
          <a:xfrm>
            <a:off x="0" y="5334000"/>
            <a:ext cx="9144000"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Contact:  Pete Parsons, ODF Lead Meteorologist</a:t>
            </a:r>
          </a:p>
          <a:p>
            <a:pPr algn="ctr">
              <a:spcBef>
                <a:spcPct val="0"/>
              </a:spcBef>
              <a:buClrTx/>
              <a:buSzTx/>
              <a:buFontTx/>
              <a:buNone/>
            </a:pPr>
            <a:r>
              <a:rPr lang="en-US" altLang="en-US" sz="2400" dirty="0">
                <a:effectLst>
                  <a:outerShdw blurRad="50800" dist="50800" dir="2700000" algn="tl" rotWithShape="0">
                    <a:prstClr val="black"/>
                  </a:outerShdw>
                </a:effectLst>
                <a:latin typeface="Comic Sans MS" panose="030F0702030302020204" pitchFamily="66" charset="0"/>
              </a:rPr>
              <a:t>at 503-945-7448 or </a:t>
            </a:r>
            <a:r>
              <a:rPr lang="en-US" altLang="en-US" sz="2400" dirty="0">
                <a:effectLst>
                  <a:outerShdw blurRad="50800" dist="50800" dir="2700000" algn="tl" rotWithShape="0">
                    <a:prstClr val="black"/>
                  </a:outerShdw>
                </a:effectLst>
                <a:latin typeface="Comic Sans MS" panose="030F0702030302020204" pitchFamily="66" charset="0"/>
                <a:hlinkClick r:id="rId3">
                  <a:extLst>
                    <a:ext uri="{A12FA001-AC4F-418D-AE19-62706E023703}">
                      <ahyp:hlinkClr xmlns:ahyp="http://schemas.microsoft.com/office/drawing/2018/hyperlinkcolor" val="tx"/>
                    </a:ext>
                  </a:extLst>
                </a:hlinkClick>
              </a:rPr>
              <a:t>peter.gj.parsons@odf.oregon.gov</a:t>
            </a:r>
            <a:endParaRPr lang="en-US" altLang="en-US" sz="2400" dirty="0">
              <a:effectLst>
                <a:outerShdw blurRad="50800" dist="50800" dir="2700000" algn="tl" rotWithShape="0">
                  <a:prstClr val="black"/>
                </a:outerShdw>
              </a:effectLst>
              <a:latin typeface="Comic Sans MS" panose="030F0702030302020204" pitchFamily="66" charset="0"/>
            </a:endParaRPr>
          </a:p>
        </p:txBody>
      </p:sp>
      <p:sp>
        <p:nvSpPr>
          <p:cNvPr id="577539" name="Rectangle 3"/>
          <p:cNvSpPr>
            <a:spLocks noGrp="1" noChangeArrowheads="1"/>
          </p:cNvSpPr>
          <p:nvPr>
            <p:ph type="ctrTitle"/>
          </p:nvPr>
        </p:nvSpPr>
        <p:spPr>
          <a:xfrm>
            <a:off x="0" y="-228600"/>
            <a:ext cx="9144000" cy="1371600"/>
          </a:xfrm>
          <a:effectLst/>
        </p:spPr>
        <p:txBody>
          <a:bodyPr/>
          <a:lstStyle/>
          <a:p>
            <a:pPr eaLnBrk="1" hangingPunct="1">
              <a:defRPr/>
            </a:pPr>
            <a:r>
              <a:rPr lang="en-US" sz="4400" dirty="0">
                <a:solidFill>
                  <a:srgbClr val="FFA3E7"/>
                </a:solidFill>
                <a:effectLst>
                  <a:outerShdw blurRad="50800" dist="50800" dir="2700000" algn="tl" rotWithShape="0">
                    <a:prstClr val="black"/>
                  </a:outerShdw>
                </a:effectLst>
              </a:rPr>
              <a:t>Updated Mid-Month</a:t>
            </a:r>
          </a:p>
        </p:txBody>
      </p:sp>
      <p:sp>
        <p:nvSpPr>
          <p:cNvPr id="6" name="Text Box 5"/>
          <p:cNvSpPr txBox="1">
            <a:spLocks noChangeArrowheads="1"/>
          </p:cNvSpPr>
          <p:nvPr/>
        </p:nvSpPr>
        <p:spPr bwMode="auto">
          <a:xfrm>
            <a:off x="0" y="2610922"/>
            <a:ext cx="9144000" cy="26468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lvl="0" algn="ctr">
              <a:spcBef>
                <a:spcPct val="0"/>
              </a:spcBef>
              <a:buClrTx/>
              <a:buSzTx/>
              <a:buNone/>
            </a:pPr>
            <a:r>
              <a:rPr lang="en-US" altLang="en-US" sz="3600" dirty="0">
                <a:solidFill>
                  <a:srgbClr val="FFFF99"/>
                </a:solidFill>
                <a:effectLst>
                  <a:outerShdw blurRad="50800" dist="50800" dir="2700000" algn="tl" rotWithShape="0">
                    <a:prstClr val="black"/>
                  </a:outerShdw>
                </a:effectLst>
                <a:latin typeface="Comic Sans MS" panose="030F0702030302020204" pitchFamily="66" charset="0"/>
              </a:rPr>
              <a:t>Your Feedback is Welcome!</a:t>
            </a:r>
          </a:p>
          <a:p>
            <a:pPr lvl="0" algn="ctr">
              <a:spcBef>
                <a:spcPct val="0"/>
              </a:spcBef>
              <a:buClrTx/>
              <a:buSzTx/>
              <a:buNone/>
            </a:pPr>
            <a:endParaRPr lang="en-US" altLang="en-US" sz="2000" dirty="0">
              <a:solidFill>
                <a:srgbClr val="FFFF99"/>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000" dirty="0">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2800" dirty="0">
              <a:solidFill>
                <a:srgbClr val="66FFFF"/>
              </a:solidFill>
              <a:effectLst>
                <a:outerShdw blurRad="50800" dist="50800" dir="2700000" algn="tl" rotWithShape="0">
                  <a:prstClr val="black"/>
                </a:outerShdw>
              </a:effectLst>
              <a:latin typeface="Comic Sans MS" panose="030F0702030302020204" pitchFamily="66" charset="0"/>
            </a:endParaRPr>
          </a:p>
          <a:p>
            <a:pPr lvl="0" algn="ctr">
              <a:spcBef>
                <a:spcPct val="0"/>
              </a:spcBef>
              <a:buClrTx/>
              <a:buSzTx/>
              <a:buNone/>
            </a:pPr>
            <a:endParaRPr lang="en-US" altLang="en-US" sz="1400" dirty="0">
              <a:effectLst>
                <a:outerShdw blurRad="50800" dist="50800" dir="2700000" algn="tl" rotWithShape="0">
                  <a:prstClr val="black"/>
                </a:outerShdw>
              </a:effectLst>
              <a:latin typeface="Comic Sans MS" panose="030F0702030302020204" pitchFamily="66" charset="0"/>
            </a:endParaRPr>
          </a:p>
          <a:p>
            <a:pPr algn="ctr">
              <a:spcBef>
                <a:spcPct val="0"/>
              </a:spcBef>
              <a:buClrTx/>
              <a:buSzTx/>
              <a:buFontTx/>
              <a:buNone/>
            </a:pP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rPr>
              <a:t>Sign-up for Email notification of updates at:</a:t>
            </a:r>
          </a:p>
          <a:p>
            <a:pPr algn="ctr">
              <a:spcBef>
                <a:spcPct val="0"/>
              </a:spcBef>
              <a:buClrTx/>
              <a:buSzTx/>
              <a:buFontTx/>
              <a:buNone/>
            </a:pPr>
            <a:r>
              <a:rPr lang="en-US" altLang="en-US" sz="2400" dirty="0">
                <a:solidFill>
                  <a:srgbClr val="FFFF99"/>
                </a:solidFill>
                <a:effectLst>
                  <a:outerShdw blurRad="50800" dist="50800" dir="2700000" algn="tl" rotWithShape="0">
                    <a:prstClr val="black"/>
                  </a:outerShdw>
                </a:effectLst>
                <a:latin typeface="Comic Sans MS" panose="030F0702030302020204" pitchFamily="66" charset="0"/>
                <a:hlinkClick r:id="rId4">
                  <a:extLst>
                    <a:ext uri="{A12FA001-AC4F-418D-AE19-62706E023703}">
                      <ahyp:hlinkClr xmlns:ahyp="http://schemas.microsoft.com/office/drawing/2018/hyperlinkcolor" val="tx"/>
                    </a:ext>
                  </a:extLst>
                </a:hlinkClick>
              </a:rPr>
              <a:t>https://oda.fyi/SubscribeSCF</a:t>
            </a:r>
            <a:endParaRPr lang="en-US" altLang="en-US" sz="2400" dirty="0">
              <a:solidFill>
                <a:srgbClr val="FFFF99"/>
              </a:solidFill>
              <a:effectLst>
                <a:outerShdw blurRad="50800" dist="50800" dir="2700000" algn="tl" rotWithShape="0">
                  <a:prstClr val="black"/>
                </a:outerShdw>
              </a:effectLst>
              <a:latin typeface="Comic Sans MS" panose="030F0702030302020204" pitchFamily="66" charset="0"/>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2" descr="ClimateZoneV4"/>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0" y="0"/>
            <a:ext cx="9144000" cy="6858000"/>
          </a:xfrm>
        </p:spPr>
      </p:pic>
    </p:spTree>
  </p:cSld>
  <p:clrMapOvr>
    <a:masterClrMapping/>
  </p:clrMapOvr>
  <p:transition spd="med">
    <p:pull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2">
            <a:extLst>
              <a:ext uri="{28A0092B-C50C-407E-A947-70E740481C1C}">
                <a14:useLocalDpi xmlns:a14="http://schemas.microsoft.com/office/drawing/2010/main"/>
              </a:ext>
            </a:extLst>
          </a:blip>
          <a:srcRect/>
          <a:stretch/>
        </p:blipFill>
        <p:spPr bwMode="auto">
          <a:xfrm>
            <a:off x="128588" y="1828816"/>
            <a:ext cx="4362450" cy="3959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August 2023</a:t>
            </a:r>
            <a:br>
              <a:rPr lang="en-US" dirty="0">
                <a:solidFill>
                  <a:srgbClr val="E5E5FF"/>
                </a:solidFill>
              </a:rPr>
            </a:br>
            <a:r>
              <a:rPr lang="en-US" sz="3200" dirty="0">
                <a:solidFill>
                  <a:srgbClr val="FFFF00"/>
                </a:solidFill>
              </a:rPr>
              <a:t>(Forecast Issued July 20, 2023)/</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1" y="5824835"/>
            <a:ext cx="9143999" cy="990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Both the analog composite forecast (left) and observed pattern (right) had Oregon wedged between positive anomalies (more ridging than normal) in the Gulf of Alaska and negative anomalies (troughing) over southern California. </a:t>
            </a:r>
            <a:r>
              <a:rPr lang="en-US" sz="2000" b="1" i="1" kern="0" dirty="0">
                <a:solidFill>
                  <a:srgbClr val="FFA3E7"/>
                </a:solidFill>
                <a:effectLst>
                  <a:outerShdw blurRad="38100" dist="38100" dir="2700000" algn="tl">
                    <a:srgbClr val="000000"/>
                  </a:outerShdw>
                </a:effectLst>
                <a:latin typeface="Garamond"/>
              </a:rPr>
              <a:t> A “partial forecast hit.”</a:t>
            </a:r>
            <a:endParaRPr lang="en-US" sz="2000" b="1" i="1" kern="0" dirty="0">
              <a:solidFill>
                <a:srgbClr val="FFA3E7"/>
              </a:solidFill>
              <a:effectLst>
                <a:outerShdw blurRad="38100" dist="38100" dir="2700000" algn="tl">
                  <a:srgbClr val="000000"/>
                </a:outerShdw>
              </a:effectLst>
              <a:latin typeface="+mn-lt"/>
            </a:endParaRPr>
          </a:p>
        </p:txBody>
      </p:sp>
      <p:pic>
        <p:nvPicPr>
          <p:cNvPr id="31751" name="Picture 9"/>
          <p:cNvPicPr>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4648200" y="1828816"/>
            <a:ext cx="4362450" cy="3959222"/>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418270"/>
      </p:ext>
    </p:extLst>
  </p:cSld>
  <p:clrMapOvr>
    <a:masterClrMapping/>
  </p:clrMapOvr>
  <p:transition spd="slow">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2023</a:t>
            </a:r>
            <a:br>
              <a:rPr lang="en-US" dirty="0"/>
            </a:br>
            <a:r>
              <a:rPr lang="en-US" sz="3200" dirty="0">
                <a:solidFill>
                  <a:srgbClr val="FFFF00"/>
                </a:solidFill>
              </a:rPr>
              <a:t>(Forecast Issued July 20, 2023)/</a:t>
            </a:r>
            <a:r>
              <a:rPr lang="en-US" sz="3200" dirty="0">
                <a:solidFill>
                  <a:schemeClr val="tx1"/>
                </a:solidFill>
              </a:rPr>
              <a:t>(Actual)</a:t>
            </a:r>
            <a:endParaRPr lang="en-US" dirty="0">
              <a:solidFill>
                <a:schemeClr val="tx1"/>
              </a:solidFill>
            </a:endParaRPr>
          </a:p>
        </p:txBody>
      </p:sp>
      <p:sp>
        <p:nvSpPr>
          <p:cNvPr id="921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922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922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9223"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10"/>
            <a:ext cx="4340225" cy="3797057"/>
          </a:xfrm>
          <a:noFill/>
          <a:extLst>
            <a:ext uri="{909E8E84-426E-40DD-AFC4-6F175D3DCCD1}">
              <a14:hiddenFill xmlns:a14="http://schemas.microsoft.com/office/drawing/2010/main">
                <a:solidFill>
                  <a:srgbClr val="FFFFFF"/>
                </a:solidFill>
              </a14:hiddenFill>
            </a:ext>
          </a:extLst>
        </p:spPr>
      </p:pic>
      <p:pic>
        <p:nvPicPr>
          <p:cNvPr id="9224" name="Picture 10"/>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10"/>
            <a:ext cx="4343400" cy="3797058"/>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Tree>
    <p:extLst>
      <p:ext uri="{BB962C8B-B14F-4D97-AF65-F5344CB8AC3E}">
        <p14:creationId xmlns:p14="http://schemas.microsoft.com/office/powerpoint/2010/main" val="1309542297"/>
      </p:ext>
    </p:extLst>
  </p:cSld>
  <p:clrMapOvr>
    <a:masterClrMapping/>
  </p:clrMapOvr>
  <p:transition spd="med">
    <p:pull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381000" y="1600200"/>
            <a:ext cx="388461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Precipitation</a:t>
            </a:r>
          </a:p>
        </p:txBody>
      </p:sp>
      <p:sp>
        <p:nvSpPr>
          <p:cNvPr id="11268" name="Text Box 4"/>
          <p:cNvSpPr txBox="1">
            <a:spLocks noChangeArrowheads="1"/>
          </p:cNvSpPr>
          <p:nvPr/>
        </p:nvSpPr>
        <p:spPr bwMode="auto">
          <a:xfrm>
            <a:off x="4953000" y="1600200"/>
            <a:ext cx="348297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Precipitation</a:t>
            </a:r>
          </a:p>
        </p:txBody>
      </p:sp>
      <p:sp>
        <p:nvSpPr>
          <p:cNvPr id="11269"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1271"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5999"/>
            <a:ext cx="4343400" cy="3797079"/>
          </a:xfrm>
          <a:noFill/>
          <a:extLst>
            <a:ext uri="{909E8E84-426E-40DD-AFC4-6F175D3DCCD1}">
              <a14:hiddenFill xmlns:a14="http://schemas.microsoft.com/office/drawing/2010/main">
                <a:solidFill>
                  <a:srgbClr val="FFFFFF"/>
                </a:solidFill>
              </a14:hiddenFill>
            </a:ext>
          </a:extLst>
        </p:spPr>
      </p:pic>
      <p:pic>
        <p:nvPicPr>
          <p:cNvPr id="11272" name="Picture 10"/>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5999"/>
            <a:ext cx="4343400" cy="3797079"/>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2023</a:t>
            </a:r>
            <a:br>
              <a:rPr lang="en-US" dirty="0"/>
            </a:br>
            <a:r>
              <a:rPr lang="en-US" sz="3200" dirty="0">
                <a:solidFill>
                  <a:srgbClr val="FFFF00"/>
                </a:solidFill>
              </a:rPr>
              <a:t>(Forecast Issued July 20,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272209792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7" name="Rectangle 3"/>
          <p:cNvSpPr>
            <a:spLocks noChangeArrowheads="1"/>
          </p:cNvSpPr>
          <p:nvPr/>
        </p:nvSpPr>
        <p:spPr bwMode="auto">
          <a:xfrm>
            <a:off x="152400" y="1447800"/>
            <a:ext cx="8763000" cy="5486400"/>
          </a:xfrm>
          <a:prstGeom prst="rect">
            <a:avLst/>
          </a:prstGeom>
          <a:noFill/>
          <a:ln w="9525">
            <a:noFill/>
            <a:miter lim="800000"/>
            <a:headEnd/>
            <a:tailEnd/>
          </a:ln>
          <a:effectLst>
            <a:outerShdw dist="25400" dir="2700000" algn="ctr" rotWithShape="0">
              <a:schemeClr val="bg2"/>
            </a:outerShdw>
          </a:effectLst>
        </p:spPr>
        <p:txBody>
          <a:bodyPr/>
          <a:lstStyle/>
          <a:p>
            <a:pPr marL="342900" lvl="0" indent="-342900" eaLnBrk="1" hangingPunct="1">
              <a:spcBef>
                <a:spcPct val="20000"/>
              </a:spcBef>
              <a:buClr>
                <a:srgbClr val="FFCC00"/>
              </a:buClr>
              <a:buSzPct val="70000"/>
              <a:buFont typeface="Wingdings" pitchFamily="2" charset="2"/>
              <a:buChar char="n"/>
              <a:defRPr/>
            </a:pP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Above-average temperatures west and NE with at least one hot spell sending valley temperatures over 100</a:t>
            </a:r>
            <a:r>
              <a:rPr lang="en-US" sz="2800" dirty="0">
                <a:solidFill>
                  <a:srgbClr val="FFFF00"/>
                </a:solidFill>
                <a:effectLst>
                  <a:outerShdw blurRad="38100" dist="38100" dir="2700000" algn="tl">
                    <a:srgbClr val="000000"/>
                  </a:outerShdw>
                </a:effectLst>
                <a:latin typeface="Garamond" pitchFamily="18" charset="0"/>
              </a:rPr>
              <a:t>°F</a:t>
            </a:r>
            <a:r>
              <a:rPr kumimoji="0" lang="en-US" sz="28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Garamond" pitchFamily="18" charset="0"/>
                <a:ea typeface="+mn-ea"/>
                <a:cs typeface="+mn-cs"/>
              </a:rPr>
              <a:t>.</a:t>
            </a:r>
            <a:r>
              <a:rPr lang="en-US" sz="2800" dirty="0">
                <a:solidFill>
                  <a:srgbClr val="FFFF00"/>
                </a:solidFill>
                <a:effectLst>
                  <a:outerShdw blurRad="38100" dist="38100" dir="2700000" algn="tl">
                    <a:srgbClr val="000000"/>
                  </a:outerShdw>
                </a:effectLst>
                <a:latin typeface="Garamond" pitchFamily="18" charset="0"/>
              </a:rPr>
              <a:t>  </a:t>
            </a:r>
            <a:r>
              <a:rPr lang="en-US" sz="2400" b="1" dirty="0">
                <a:effectLst>
                  <a:outerShdw blurRad="38100" dist="38100" dir="2700000" algn="tl">
                    <a:srgbClr val="000000"/>
                  </a:outerShdw>
                </a:effectLst>
                <a:latin typeface="Garamond" pitchFamily="18" charset="0"/>
              </a:rPr>
              <a:t>(Temperatures ranged from above average west and central to near average SE.  A record-breaking hot spell pushed western valley temperatures over 100°F from the 13</a:t>
            </a:r>
            <a:r>
              <a:rPr lang="en-US" sz="2400" b="1" baseline="30000" dirty="0">
                <a:effectLst>
                  <a:outerShdw blurRad="38100" dist="38100" dir="2700000" algn="tl">
                    <a:srgbClr val="000000"/>
                  </a:outerShdw>
                </a:effectLst>
                <a:latin typeface="Garamond" pitchFamily="18" charset="0"/>
              </a:rPr>
              <a:t>th</a:t>
            </a:r>
            <a:r>
              <a:rPr lang="en-US" sz="2400" b="1" dirty="0">
                <a:effectLst>
                  <a:outerShdw blurRad="38100" dist="38100" dir="2700000" algn="tl">
                    <a:srgbClr val="000000"/>
                  </a:outerShdw>
                </a:effectLst>
                <a:latin typeface="Garamond" pitchFamily="18" charset="0"/>
              </a:rPr>
              <a:t> through the 16</a:t>
            </a:r>
            <a:r>
              <a:rPr lang="en-US" sz="2400" b="1" baseline="30000" dirty="0">
                <a:effectLst>
                  <a:outerShdw blurRad="38100" dist="38100" dir="2700000" algn="tl">
                    <a:srgbClr val="000000"/>
                  </a:outerShdw>
                </a:effectLst>
                <a:latin typeface="Garamond" pitchFamily="18" charset="0"/>
              </a:rPr>
              <a:t>th</a:t>
            </a:r>
            <a:r>
              <a:rPr lang="en-US" sz="2400" b="1" dirty="0">
                <a:effectLst>
                  <a:outerShdw blurRad="38100" dist="38100" dir="2700000" algn="tl">
                    <a:srgbClr val="000000"/>
                  </a:outerShdw>
                </a:effectLst>
                <a:latin typeface="Garamond" pitchFamily="18" charset="0"/>
              </a:rPr>
              <a:t> , with 100°F+ heat moving across the central and eastern zones from the 14</a:t>
            </a:r>
            <a:r>
              <a:rPr lang="en-US" sz="2400" b="1" baseline="30000" dirty="0">
                <a:effectLst>
                  <a:outerShdw blurRad="38100" dist="38100" dir="2700000" algn="tl">
                    <a:srgbClr val="000000"/>
                  </a:outerShdw>
                </a:effectLst>
                <a:latin typeface="Garamond" pitchFamily="18" charset="0"/>
              </a:rPr>
              <a:t>th</a:t>
            </a:r>
            <a:r>
              <a:rPr lang="en-US" sz="2400" b="1" dirty="0">
                <a:effectLst>
                  <a:outerShdw blurRad="38100" dist="38100" dir="2700000" algn="tl">
                    <a:srgbClr val="000000"/>
                  </a:outerShdw>
                </a:effectLst>
                <a:latin typeface="Garamond" pitchFamily="18" charset="0"/>
              </a:rPr>
              <a:t> through the 17</a:t>
            </a:r>
            <a:r>
              <a:rPr lang="en-US" sz="2400" b="1" baseline="30000" dirty="0">
                <a:effectLst>
                  <a:outerShdw blurRad="38100" dist="38100" dir="2700000" algn="tl">
                    <a:srgbClr val="000000"/>
                  </a:outerShdw>
                </a:effectLst>
                <a:latin typeface="Garamond" pitchFamily="18" charset="0"/>
              </a:rPr>
              <a:t>th</a:t>
            </a:r>
            <a:r>
              <a:rPr lang="en-US" sz="2400" b="1" dirty="0">
                <a:effectLst>
                  <a:outerShdw blurRad="38100" dist="38100" dir="2700000" algn="tl">
                    <a:srgbClr val="000000"/>
                  </a:outerShdw>
                </a:effectLst>
                <a:latin typeface="Garamond" pitchFamily="18" charset="0"/>
              </a:rPr>
              <a:t>.)  </a:t>
            </a:r>
            <a:r>
              <a:rPr lang="en-US" sz="2400" b="1" i="1" u="sng" dirty="0">
                <a:solidFill>
                  <a:srgbClr val="FFA3E7"/>
                </a:solidFill>
                <a:effectLst>
                  <a:outerShdw blurRad="38100" dist="38100" dir="2700000" algn="tl">
                    <a:srgbClr val="000000"/>
                  </a:outerShdw>
                </a:effectLst>
                <a:latin typeface="Garamond" pitchFamily="18" charset="0"/>
              </a:rPr>
              <a:t>A “forecast hit.” </a:t>
            </a:r>
            <a:r>
              <a:rPr lang="en-US" sz="2400" b="1" dirty="0">
                <a:solidFill>
                  <a:srgbClr val="FFFFFF"/>
                </a:solidFill>
                <a:effectLst>
                  <a:outerShdw blurRad="38100" dist="38100" dir="2700000" algn="tl">
                    <a:srgbClr val="000000"/>
                  </a:outerShdw>
                </a:effectLst>
                <a:latin typeface="Garamond" pitchFamily="18" charset="0"/>
              </a:rPr>
              <a:t> </a:t>
            </a:r>
          </a:p>
          <a:p>
            <a:pPr marL="342900" lvl="0" indent="-342900" eaLnBrk="1" hangingPunct="1">
              <a:spcBef>
                <a:spcPct val="20000"/>
              </a:spcBef>
              <a:buClr>
                <a:srgbClr val="FFCC00"/>
              </a:buClr>
              <a:buSzPct val="70000"/>
              <a:buFont typeface="Wingdings" pitchFamily="2" charset="2"/>
              <a:buChar char="n"/>
              <a:defRPr/>
            </a:pPr>
            <a:endParaRPr lang="en-US" sz="800" b="1" i="1" u="sng" dirty="0">
              <a:solidFill>
                <a:srgbClr val="FFA3E7"/>
              </a:solidFill>
              <a:effectLst>
                <a:outerShdw blurRad="38100" dist="38100" dir="2700000" algn="tl">
                  <a:srgbClr val="000000"/>
                </a:outerShdw>
              </a:effectLst>
              <a:latin typeface="Garamond" pitchFamily="18" charset="0"/>
            </a:endParaRPr>
          </a:p>
          <a:p>
            <a:pPr marL="342900" lvl="0" indent="-342900" eaLnBrk="1" hangingPunct="1">
              <a:spcBef>
                <a:spcPct val="20000"/>
              </a:spcBef>
              <a:buClr>
                <a:srgbClr val="FFCC00"/>
              </a:buClr>
              <a:buSzPct val="70000"/>
              <a:buFont typeface="Wingdings" pitchFamily="2" charset="2"/>
              <a:buChar char="n"/>
              <a:defRPr/>
            </a:pPr>
            <a:r>
              <a:rPr lang="en-US" sz="2800" dirty="0">
                <a:solidFill>
                  <a:srgbClr val="FFFF00"/>
                </a:solidFill>
                <a:effectLst>
                  <a:outerShdw blurRad="38100" dist="38100" dir="2700000" algn="tl">
                    <a:srgbClr val="000000"/>
                  </a:outerShdw>
                </a:effectLst>
                <a:latin typeface="Garamond" pitchFamily="18" charset="0"/>
              </a:rPr>
              <a:t>Below-average rainfall along the coast contrasting with above-average rainfall from the Cascades eastward.  </a:t>
            </a:r>
            <a:r>
              <a:rPr lang="en-US" sz="2400" b="1" dirty="0">
                <a:solidFill>
                  <a:srgbClr val="FFFFFF"/>
                </a:solidFill>
                <a:effectLst>
                  <a:outerShdw blurRad="38100" dist="38100" dir="2700000" algn="tl">
                    <a:srgbClr val="000000"/>
                  </a:outerShdw>
                </a:effectLst>
                <a:latin typeface="Garamond" pitchFamily="18" charset="0"/>
              </a:rPr>
              <a:t>(Precipitation ranged from slightly below average along the coast to well above average east of the Cascades, due largely to heavy rainfall from the remnants of Hillary, a strong eastern Pacific hurricane.)  </a:t>
            </a:r>
            <a:r>
              <a:rPr lang="en-US" sz="2400" b="1" i="1" u="sng" dirty="0">
                <a:solidFill>
                  <a:srgbClr val="FFA3E7"/>
                </a:solidFill>
                <a:effectLst>
                  <a:outerShdw blurRad="38100" dist="38100" dir="2700000" algn="tl">
                    <a:srgbClr val="000000"/>
                  </a:outerShdw>
                </a:effectLst>
                <a:latin typeface="Garamond" pitchFamily="18" charset="0"/>
              </a:rPr>
              <a:t>A “forecast hit.” </a:t>
            </a:r>
          </a:p>
        </p:txBody>
      </p:sp>
      <p:sp>
        <p:nvSpPr>
          <p:cNvPr id="5"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August 2023</a:t>
            </a:r>
            <a:br>
              <a:rPr lang="en-US" dirty="0"/>
            </a:br>
            <a:r>
              <a:rPr lang="en-US" sz="3200" dirty="0">
                <a:solidFill>
                  <a:srgbClr val="FFFF00"/>
                </a:solidFill>
              </a:rPr>
              <a:t>(Forecast Issued July 20,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662755982"/>
      </p:ext>
    </p:extLst>
  </p:cSld>
  <p:clrMapOvr>
    <a:masterClrMapping/>
  </p:clrMapOvr>
  <p:transition spd="med">
    <p:pull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p:cNvPicPr>
          <p:nvPr/>
        </p:nvPicPr>
        <p:blipFill>
          <a:blip r:embed="rId3">
            <a:extLst>
              <a:ext uri="{28A0092B-C50C-407E-A947-70E740481C1C}">
                <a14:useLocalDpi xmlns:a14="http://schemas.microsoft.com/office/drawing/2010/main"/>
              </a:ext>
            </a:extLst>
          </a:blip>
          <a:srcRect/>
          <a:stretch/>
        </p:blipFill>
        <p:spPr bwMode="auto">
          <a:xfrm>
            <a:off x="128588" y="1849058"/>
            <a:ext cx="4362450" cy="3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4" name="Rectangle 2"/>
          <p:cNvSpPr>
            <a:spLocks noGrp="1" noRot="1" noChangeArrowheads="1"/>
          </p:cNvSpPr>
          <p:nvPr>
            <p:ph type="title"/>
          </p:nvPr>
        </p:nvSpPr>
        <p:spPr>
          <a:xfrm>
            <a:off x="0" y="428625"/>
            <a:ext cx="9144000" cy="409575"/>
          </a:xfrm>
        </p:spPr>
        <p:txBody>
          <a:bodyPr/>
          <a:lstStyle/>
          <a:p>
            <a:pPr eaLnBrk="1" hangingPunct="1">
              <a:defRPr/>
            </a:pPr>
            <a:r>
              <a:rPr lang="en-US" dirty="0">
                <a:solidFill>
                  <a:srgbClr val="FFFFFF"/>
                </a:solidFill>
              </a:rPr>
              <a:t>September 2023</a:t>
            </a:r>
            <a:br>
              <a:rPr lang="en-US" dirty="0">
                <a:solidFill>
                  <a:srgbClr val="E5E5FF"/>
                </a:solidFill>
              </a:rPr>
            </a:br>
            <a:r>
              <a:rPr lang="en-US" sz="3200" dirty="0">
                <a:solidFill>
                  <a:srgbClr val="FFFF00"/>
                </a:solidFill>
              </a:rPr>
              <a:t>(Forecast Issued August 17, 2023)/</a:t>
            </a:r>
            <a:r>
              <a:rPr lang="en-US" sz="3200" dirty="0">
                <a:solidFill>
                  <a:srgbClr val="FFFFFF"/>
                </a:solidFill>
              </a:rPr>
              <a:t>(Actual)</a:t>
            </a:r>
            <a:endParaRPr lang="en-US" dirty="0">
              <a:solidFill>
                <a:srgbClr val="FFFF00"/>
              </a:solidFill>
            </a:endParaRPr>
          </a:p>
        </p:txBody>
      </p:sp>
      <p:sp>
        <p:nvSpPr>
          <p:cNvPr id="31748" name="Text Box 3"/>
          <p:cNvSpPr txBox="1">
            <a:spLocks noChangeArrowheads="1"/>
          </p:cNvSpPr>
          <p:nvPr/>
        </p:nvSpPr>
        <p:spPr bwMode="auto">
          <a:xfrm>
            <a:off x="38387" y="1290935"/>
            <a:ext cx="45336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solidFill>
                  <a:srgbClr val="FFFF00"/>
                </a:solidFill>
                <a:latin typeface="Comic Sans MS" panose="030F0702030302020204" pitchFamily="66" charset="0"/>
              </a:rPr>
              <a:t>Forecast Upper-Air Anomalies</a:t>
            </a:r>
          </a:p>
        </p:txBody>
      </p:sp>
      <p:sp>
        <p:nvSpPr>
          <p:cNvPr id="31749" name="Text Box 4"/>
          <p:cNvSpPr txBox="1">
            <a:spLocks noChangeArrowheads="1"/>
          </p:cNvSpPr>
          <p:nvPr/>
        </p:nvSpPr>
        <p:spPr bwMode="auto">
          <a:xfrm>
            <a:off x="4724400" y="1290935"/>
            <a:ext cx="43492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400" dirty="0">
                <a:latin typeface="Comic Sans MS" panose="030F0702030302020204" pitchFamily="66" charset="0"/>
              </a:rPr>
              <a:t>Actual Upper-Air Anomalies</a:t>
            </a:r>
          </a:p>
        </p:txBody>
      </p:sp>
      <p:sp>
        <p:nvSpPr>
          <p:cNvPr id="7" name="Rectangle 3"/>
          <p:cNvSpPr txBox="1">
            <a:spLocks noChangeArrowheads="1"/>
          </p:cNvSpPr>
          <p:nvPr/>
        </p:nvSpPr>
        <p:spPr bwMode="auto">
          <a:xfrm>
            <a:off x="76200" y="5943600"/>
            <a:ext cx="8991600" cy="762000"/>
          </a:xfrm>
          <a:prstGeom prst="rect">
            <a:avLst/>
          </a:prstGeom>
          <a:noFill/>
          <a:ln w="9525">
            <a:noFill/>
            <a:miter lim="800000"/>
            <a:headEnd/>
            <a:tailEnd/>
          </a:ln>
          <a:effectLst/>
        </p:spPr>
        <p:txBody>
          <a:bodyPr/>
          <a:lstStyle/>
          <a:p>
            <a:pPr marL="342900" indent="-342900" eaLnBrk="1" hangingPunct="1">
              <a:spcBef>
                <a:spcPct val="20000"/>
              </a:spcBef>
              <a:buClr>
                <a:srgbClr val="FFCC00"/>
              </a:buClr>
              <a:buSzPct val="70000"/>
              <a:buFont typeface="Wingdings" pitchFamily="2" charset="2"/>
              <a:buChar char="n"/>
              <a:defRPr/>
            </a:pPr>
            <a:r>
              <a:rPr lang="en-US" sz="2000" kern="0" dirty="0">
                <a:solidFill>
                  <a:srgbClr val="FFFFFF"/>
                </a:solidFill>
                <a:effectLst>
                  <a:outerShdw blurRad="38100" dist="38100" dir="2700000" algn="tl">
                    <a:srgbClr val="000000"/>
                  </a:outerShdw>
                </a:effectLst>
                <a:latin typeface="Garamond"/>
              </a:rPr>
              <a:t>Analog forecast (left) was mostly out-of-phase with the observed pattern (right), but both had anomalous troughing over the Pacific Northwest.  </a:t>
            </a:r>
            <a:r>
              <a:rPr lang="en-US" sz="2000" b="1" i="1" u="sng" kern="0" dirty="0">
                <a:solidFill>
                  <a:srgbClr val="FFA3E7"/>
                </a:solidFill>
                <a:effectLst>
                  <a:outerShdw blurRad="38100" dist="38100" dir="2700000" algn="tl">
                    <a:srgbClr val="000000"/>
                  </a:outerShdw>
                </a:effectLst>
                <a:latin typeface="Garamond"/>
              </a:rPr>
              <a:t>A “partial forecast hit.”</a:t>
            </a:r>
            <a:endParaRPr lang="en-US" sz="2000" b="1" i="1" u="sng" kern="0" dirty="0">
              <a:effectLst>
                <a:outerShdw blurRad="38100" dist="38100" dir="2700000" algn="tl">
                  <a:srgbClr val="000000"/>
                </a:outerShdw>
              </a:effectLst>
            </a:endParaRPr>
          </a:p>
          <a:p>
            <a:pPr marL="342900" indent="-342900" eaLnBrk="1" hangingPunct="1">
              <a:spcBef>
                <a:spcPct val="20000"/>
              </a:spcBef>
              <a:buClr>
                <a:schemeClr val="hlink"/>
              </a:buClr>
              <a:buSzPct val="70000"/>
              <a:buFont typeface="Wingdings" pitchFamily="2" charset="2"/>
              <a:buChar char="n"/>
              <a:defRPr/>
            </a:pPr>
            <a:endParaRPr lang="en-US" sz="2000" kern="0" dirty="0">
              <a:effectLst>
                <a:outerShdw blurRad="38100" dist="38100" dir="2700000" algn="tl">
                  <a:srgbClr val="000000"/>
                </a:outerShdw>
              </a:effectLst>
              <a:latin typeface="+mn-lt"/>
            </a:endParaRPr>
          </a:p>
        </p:txBody>
      </p:sp>
      <p:pic>
        <p:nvPicPr>
          <p:cNvPr id="31751" name="Picture 9"/>
          <p:cNvPicPr>
            <a:picLocks noGrp="1" noChangeArrowheads="1"/>
          </p:cNvPicPr>
          <p:nvPr>
            <p:ph sz="half" idx="1"/>
          </p:nvPr>
        </p:nvPicPr>
        <p:blipFill>
          <a:blip r:embed="rId4">
            <a:extLst>
              <a:ext uri="{28A0092B-C50C-407E-A947-70E740481C1C}">
                <a14:useLocalDpi xmlns:a14="http://schemas.microsoft.com/office/drawing/2010/main"/>
              </a:ext>
            </a:extLst>
          </a:blip>
          <a:srcRect/>
          <a:stretch/>
        </p:blipFill>
        <p:spPr>
          <a:xfrm>
            <a:off x="4648200" y="1849058"/>
            <a:ext cx="4362450" cy="394212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915709"/>
      </p:ext>
    </p:extLst>
  </p:cSld>
  <p:clrMapOvr>
    <a:masterClrMapping/>
  </p:clrMapOvr>
  <p:transition spd="slow">
    <p:pull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381000" y="1600200"/>
            <a:ext cx="4111625"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solidFill>
                  <a:srgbClr val="FFFF00"/>
                </a:solidFill>
                <a:latin typeface="Comic Sans MS" panose="030F0702030302020204" pitchFamily="66" charset="0"/>
              </a:rPr>
              <a:t>Forecast Temperatures</a:t>
            </a:r>
          </a:p>
        </p:txBody>
      </p:sp>
      <p:sp>
        <p:nvSpPr>
          <p:cNvPr id="14340" name="Text Box 4"/>
          <p:cNvSpPr txBox="1">
            <a:spLocks noChangeArrowheads="1"/>
          </p:cNvSpPr>
          <p:nvPr/>
        </p:nvSpPr>
        <p:spPr bwMode="auto">
          <a:xfrm>
            <a:off x="4953000" y="1600200"/>
            <a:ext cx="3709988"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2800" dirty="0">
                <a:latin typeface="Comic Sans MS" panose="030F0702030302020204" pitchFamily="66" charset="0"/>
              </a:rPr>
              <a:t>Actual Temperatures</a:t>
            </a:r>
          </a:p>
        </p:txBody>
      </p:sp>
      <p:sp>
        <p:nvSpPr>
          <p:cNvPr id="14341" name="Text Box 5"/>
          <p:cNvSpPr txBox="1">
            <a:spLocks noChangeArrowheads="1"/>
          </p:cNvSpPr>
          <p:nvPr/>
        </p:nvSpPr>
        <p:spPr bwMode="auto">
          <a:xfrm>
            <a:off x="3946525" y="62896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800" dirty="0">
              <a:latin typeface="Comic Sans MS" panose="030F0702030302020204" pitchFamily="66" charset="0"/>
            </a:endParaRPr>
          </a:p>
        </p:txBody>
      </p:sp>
      <p:pic>
        <p:nvPicPr>
          <p:cNvPr id="14343" name="Picture 9"/>
          <p:cNvPicPr preferRelativeResize="0">
            <a:picLocks noGrp="1" noChangeArrowheads="1"/>
          </p:cNvPicPr>
          <p:nvPr>
            <p:ph sz="half" idx="1"/>
          </p:nvPr>
        </p:nvPicPr>
        <p:blipFill>
          <a:blip r:embed="rId3">
            <a:extLst>
              <a:ext uri="{28A0092B-C50C-407E-A947-70E740481C1C}">
                <a14:useLocalDpi xmlns:a14="http://schemas.microsoft.com/office/drawing/2010/main"/>
              </a:ext>
            </a:extLst>
          </a:blip>
          <a:srcRect/>
          <a:stretch/>
        </p:blipFill>
        <p:spPr>
          <a:xfrm>
            <a:off x="152400" y="2286020"/>
            <a:ext cx="4340225" cy="3797048"/>
          </a:xfrm>
          <a:noFill/>
          <a:extLst>
            <a:ext uri="{909E8E84-426E-40DD-AFC4-6F175D3DCCD1}">
              <a14:hiddenFill xmlns:a14="http://schemas.microsoft.com/office/drawing/2010/main">
                <a:solidFill>
                  <a:srgbClr val="FFFFFF"/>
                </a:solidFill>
              </a14:hiddenFill>
            </a:ext>
          </a:extLst>
        </p:spPr>
      </p:pic>
      <p:pic>
        <p:nvPicPr>
          <p:cNvPr id="14344" name="Picture 9"/>
          <p:cNvPicPr preferRelativeResize="0">
            <a:picLocks noGrp="1" noChangeArrowheads="1"/>
          </p:cNvPicPr>
          <p:nvPr>
            <p:ph sz="half" idx="2"/>
          </p:nvPr>
        </p:nvPicPr>
        <p:blipFill>
          <a:blip r:embed="rId4">
            <a:extLst>
              <a:ext uri="{28A0092B-C50C-407E-A947-70E740481C1C}">
                <a14:useLocalDpi xmlns:a14="http://schemas.microsoft.com/office/drawing/2010/main"/>
              </a:ext>
            </a:extLst>
          </a:blip>
          <a:srcRect/>
          <a:stretch/>
        </p:blipFill>
        <p:spPr>
          <a:xfrm>
            <a:off x="4648200" y="2286020"/>
            <a:ext cx="4343400" cy="3797047"/>
          </a:xfrm>
          <a:noFill/>
          <a:extLst>
            <a:ext uri="{909E8E84-426E-40DD-AFC4-6F175D3DCCD1}">
              <a14:hiddenFill xmlns:a14="http://schemas.microsoft.com/office/drawing/2010/main">
                <a:solidFill>
                  <a:srgbClr val="FFFFFF"/>
                </a:solidFill>
              </a14:hiddenFill>
            </a:ext>
          </a:extLst>
        </p:spPr>
      </p:pic>
      <p:sp>
        <p:nvSpPr>
          <p:cNvPr id="9" name="Text Box 6"/>
          <p:cNvSpPr txBox="1">
            <a:spLocks noChangeArrowheads="1"/>
          </p:cNvSpPr>
          <p:nvPr/>
        </p:nvSpPr>
        <p:spPr bwMode="auto">
          <a:xfrm>
            <a:off x="152400" y="6216650"/>
            <a:ext cx="8839200" cy="646331"/>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gn="ctr" eaLnBrk="1" hangingPunct="1">
              <a:spcBef>
                <a:spcPct val="20000"/>
              </a:spcBef>
              <a:buClr>
                <a:schemeClr val="hlink"/>
              </a:buClr>
              <a:buSzPct val="70000"/>
              <a:buFont typeface="Wingdings" pitchFamily="2" charset="2"/>
              <a:buNone/>
              <a:defRPr/>
            </a:pPr>
            <a:r>
              <a:rPr lang="en-US" dirty="0">
                <a:effectLst>
                  <a:outerShdw blurRad="38100" dist="38100" dir="2700000" algn="tl">
                    <a:srgbClr val="000000"/>
                  </a:outerShdw>
                </a:effectLst>
              </a:rPr>
              <a:t>Data courtesy of the National Centers for Environmental Information (NCEI)</a:t>
            </a:r>
          </a:p>
          <a:p>
            <a:pPr algn="ctr">
              <a:defRPr/>
            </a:pPr>
            <a:endParaRPr lang="en-US" dirty="0"/>
          </a:p>
        </p:txBody>
      </p:sp>
      <p:sp>
        <p:nvSpPr>
          <p:cNvPr id="10" name="Rectangle 2"/>
          <p:cNvSpPr>
            <a:spLocks noGrp="1" noRot="1" noChangeArrowheads="1"/>
          </p:cNvSpPr>
          <p:nvPr>
            <p:ph type="title"/>
          </p:nvPr>
        </p:nvSpPr>
        <p:spPr>
          <a:xfrm>
            <a:off x="0" y="0"/>
            <a:ext cx="9144000" cy="1219200"/>
          </a:xfrm>
        </p:spPr>
        <p:txBody>
          <a:bodyPr/>
          <a:lstStyle/>
          <a:p>
            <a:pPr eaLnBrk="1" hangingPunct="1">
              <a:defRPr/>
            </a:pPr>
            <a:r>
              <a:rPr lang="en-US" dirty="0">
                <a:solidFill>
                  <a:schemeClr val="tx1"/>
                </a:solidFill>
              </a:rPr>
              <a:t>September 2023</a:t>
            </a:r>
            <a:br>
              <a:rPr lang="en-US" dirty="0"/>
            </a:br>
            <a:r>
              <a:rPr lang="en-US" sz="3200" dirty="0">
                <a:solidFill>
                  <a:srgbClr val="FFFF00"/>
                </a:solidFill>
              </a:rPr>
              <a:t>(Forecast Issued August 17, 2023)/</a:t>
            </a:r>
            <a:r>
              <a:rPr lang="en-US" sz="3200" dirty="0">
                <a:solidFill>
                  <a:schemeClr val="tx1"/>
                </a:solidFill>
              </a:rPr>
              <a:t>(Actual)</a:t>
            </a:r>
            <a:endParaRPr lang="en-US" dirty="0">
              <a:solidFill>
                <a:schemeClr val="tx1"/>
              </a:solidFill>
            </a:endParaRPr>
          </a:p>
        </p:txBody>
      </p:sp>
    </p:spTree>
    <p:extLst>
      <p:ext uri="{BB962C8B-B14F-4D97-AF65-F5344CB8AC3E}">
        <p14:creationId xmlns:p14="http://schemas.microsoft.com/office/powerpoint/2010/main" val="1217840413"/>
      </p:ext>
    </p:extLst>
  </p:cSld>
  <p:clrMapOvr>
    <a:masterClrMapping/>
  </p:clrMapOvr>
  <p:transition spd="med">
    <p:pull dir="rd"/>
  </p:transition>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AC8DFBBD492245BF4534CA64D014F8" ma:contentTypeVersion="5" ma:contentTypeDescription="Create a new document." ma:contentTypeScope="" ma:versionID="ab41e0590d7a55958b52a0f19fbaa523">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634391-DA7A-4F98-8228-BAAE0989B5C1}"/>
</file>

<file path=customXml/itemProps2.xml><?xml version="1.0" encoding="utf-8"?>
<ds:datastoreItem xmlns:ds="http://schemas.openxmlformats.org/officeDocument/2006/customXml" ds:itemID="{661EA89D-FC02-4F74-9AAA-9C229C1C7E7F}"/>
</file>

<file path=customXml/itemProps3.xml><?xml version="1.0" encoding="utf-8"?>
<ds:datastoreItem xmlns:ds="http://schemas.openxmlformats.org/officeDocument/2006/customXml" ds:itemID="{EA21B093-D87F-400E-BDDE-966EED0D2B61}"/>
</file>

<file path=docProps/app.xml><?xml version="1.0" encoding="utf-8"?>
<Properties xmlns="http://schemas.openxmlformats.org/officeDocument/2006/extended-properties" xmlns:vt="http://schemas.openxmlformats.org/officeDocument/2006/docPropsVTypes">
  <Template/>
  <TotalTime>109913</TotalTime>
  <Words>1929</Words>
  <Application>Microsoft Macintosh PowerPoint</Application>
  <PresentationFormat>On-screen Show (4:3)</PresentationFormat>
  <Paragraphs>142</Paragraphs>
  <Slides>23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Comic Sans MS</vt:lpstr>
      <vt:lpstr>Garamond</vt:lpstr>
      <vt:lpstr>Wingdings</vt:lpstr>
      <vt:lpstr>Stream</vt:lpstr>
      <vt:lpstr>Seasonal Climate Forecast Verification August – October 2023  Issued:  November 8, 2023</vt:lpstr>
      <vt:lpstr>Format and Purpose:</vt:lpstr>
      <vt:lpstr>PowerPoint Presentation</vt:lpstr>
      <vt:lpstr>August 2023 (Forecast Issued July 20, 2023)/(Actual)</vt:lpstr>
      <vt:lpstr>August 2023 (Forecast Issued July 20, 2023)/(Actual)</vt:lpstr>
      <vt:lpstr>August 2023 (Forecast Issued July 20, 2023)/(Actual)</vt:lpstr>
      <vt:lpstr>August 2023 (Forecast Issued July 20, 2023)/(Actual)</vt:lpstr>
      <vt:lpstr>September 2023 (Forecast Issued August 17, 2023)/(Actual)</vt:lpstr>
      <vt:lpstr>September 2023 (Forecast Issued August 17, 2023)/(Actual)</vt:lpstr>
      <vt:lpstr>September 2023 (Forecast Issued August 17, 2023)/(Actual)</vt:lpstr>
      <vt:lpstr>September 2023 (Forecast Issued August 17, 2023)/(Actual)</vt:lpstr>
      <vt:lpstr>October 2023 (Forecast Issued September 21, 2023)/(Actual)</vt:lpstr>
      <vt:lpstr>October 2023 (Forecast Issued September 21, 2023)/(Actual)</vt:lpstr>
      <vt:lpstr>October 2023 (Forecast Issued September 21, 2023)/(Actual)</vt:lpstr>
      <vt:lpstr>October 2023 (Forecast Issued September 21, 2023)/(Actual)</vt:lpstr>
      <vt:lpstr>August – October 2023 (Forecast Issued July 20, 2023)/(Actual)</vt:lpstr>
      <vt:lpstr>August – October 2023 (Forecast Issued July 20, 2023)/(Actual)</vt:lpstr>
      <vt:lpstr>August – October 2023 (Forecast Issued July 20, 2023)/(Actual)</vt:lpstr>
      <vt:lpstr>August – October 2023 (Forecast Issued July 20, 2023)/(Actual)</vt:lpstr>
      <vt:lpstr>Most of Oregon is Still Abnormally Dry</vt:lpstr>
      <vt:lpstr>Forecast Resources</vt:lpstr>
      <vt:lpstr>Water Supply / Fire-Potential Outlook</vt:lpstr>
      <vt:lpstr>Updated Mid-Month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 Parsons</dc:creator>
  <cp:lastModifiedBy>ZIMMERMAN Andy * ODA</cp:lastModifiedBy>
  <cp:revision>3543</cp:revision>
  <dcterms:created xsi:type="dcterms:W3CDTF">2005-10-25T03:00:17Z</dcterms:created>
  <dcterms:modified xsi:type="dcterms:W3CDTF">2023-11-08T23:49:04Z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2023-10-17T17:12:21Z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d122e029-67ef-4822-8e6e-cc08101ba82b</vt:lpwstr>
  </property>
  <property fmtid="{D5CDD505-2E9C-101B-9397-08002B2CF9AE}" pid="8" name="MSIP_Label_09b73270-2993-4076-be47-9c78f42a1e84_ContentBits">
    <vt:lpwstr>0</vt:lpwstr>
  </property>
  <property fmtid="{D5CDD505-2E9C-101B-9397-08002B2CF9AE}" pid="9" name="ContentTypeId">
    <vt:lpwstr>0x01010035AC8DFBBD492245BF4534CA64D014F8</vt:lpwstr>
  </property>
</Properties>
</file>