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4"/>
  </p:sldMasterIdLst>
  <p:notesMasterIdLst>
    <p:notesMasterId r:id="rId28"/>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44">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hv3t+X/GY1eWH866bs5u6GUYNa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82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5" autoAdjust="0"/>
    <p:restoredTop sz="88841" autoAdjust="0"/>
  </p:normalViewPr>
  <p:slideViewPr>
    <p:cSldViewPr snapToGrid="0">
      <p:cViewPr varScale="1">
        <p:scale>
          <a:sx n="100" d="100"/>
          <a:sy n="100" d="100"/>
        </p:scale>
        <p:origin x="84" y="138"/>
      </p:cViewPr>
      <p:guideLst>
        <p:guide orient="horz" pos="1620"/>
        <p:guide pos="2880"/>
        <p:guide orient="horz" pos="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customschemas.google.com/relationships/presentationmetadata" Target="meta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1727"/>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1727"/>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76817" y="1200150"/>
            <a:ext cx="57615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1726"/>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oregon.gov/ode/EarlyLiteracySuccessInitiative/Documents/Application%20Guidance_Early%20Literacy%20Success%20School%20District%20Grants.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oregon.gov/ode/EarlyLiteracySuccessInitiative/Documents/Application%20Guidance_Early%20Literacy%20Success%20School%20District%20Grants.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a0e44ef371_1_2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 name="Google Shape;64;g2a0e44ef371_1_21: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b="1">
                <a:highlight>
                  <a:srgbClr val="FFE599"/>
                </a:highlight>
              </a:rPr>
              <a:t>Instructions for preparers and presenters. </a:t>
            </a:r>
            <a:r>
              <a:rPr lang="en-US">
                <a:highlight>
                  <a:srgbClr val="FFE599"/>
                </a:highlight>
              </a:rPr>
              <a:t>This resources is intended for use by School Districts and eligible Charter Schools to present the Early Literacy Success School District Grant Application to their governing board. All grant requirements are detailed in the </a:t>
            </a:r>
            <a:r>
              <a:rPr lang="en-US" u="sng">
                <a:solidFill>
                  <a:schemeClr val="hlink"/>
                </a:solidFill>
                <a:highlight>
                  <a:srgbClr val="FFE599"/>
                </a:highlight>
                <a:hlinkClick r:id="rId3"/>
              </a:rPr>
              <a:t>Application Guidance: Early Literacy Success School District Grants</a:t>
            </a:r>
            <a:endParaRPr>
              <a:highlight>
                <a:srgbClr val="FFE599"/>
              </a:highlight>
            </a:endParaRPr>
          </a:p>
          <a:p>
            <a:pPr marL="0" lvl="0" indent="0" algn="l" rtl="0">
              <a:lnSpc>
                <a:spcPct val="100000"/>
              </a:lnSpc>
              <a:spcBef>
                <a:spcPts val="0"/>
              </a:spcBef>
              <a:spcAft>
                <a:spcPts val="0"/>
              </a:spcAft>
              <a:buSzPts val="1400"/>
              <a:buNone/>
            </a:pPr>
            <a:endParaRPr/>
          </a:p>
        </p:txBody>
      </p:sp>
      <p:sp>
        <p:nvSpPr>
          <p:cNvPr id="65" name="Google Shape;65;g2a0e44ef371_1_21: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9c517910a6_1_19: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132" name="Google Shape;132;g29c517910a6_1_19: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98c6facede_0_48: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SzPts val="1100"/>
              <a:buNone/>
            </a:pPr>
            <a:endParaRPr/>
          </a:p>
        </p:txBody>
      </p:sp>
      <p:sp>
        <p:nvSpPr>
          <p:cNvPr id="139" name="Google Shape;139;g298c6facede_0_48: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14: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endParaRPr/>
          </a:p>
        </p:txBody>
      </p:sp>
      <p:sp>
        <p:nvSpPr>
          <p:cNvPr id="147" name="Google Shape;147;p14: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12</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62000196b1_0_36: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endParaRPr/>
          </a:p>
        </p:txBody>
      </p:sp>
      <p:sp>
        <p:nvSpPr>
          <p:cNvPr id="154" name="Google Shape;154;g262000196b1_0_36: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26084b3a3b2_0_73: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g26084b3a3b2_0_73: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endParaRPr/>
          </a:p>
        </p:txBody>
      </p:sp>
      <p:sp>
        <p:nvSpPr>
          <p:cNvPr id="162" name="Google Shape;162;g26084b3a3b2_0_73: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14</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409e579b262fd8ff_67: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endParaRPr/>
          </a:p>
        </p:txBody>
      </p:sp>
      <p:sp>
        <p:nvSpPr>
          <p:cNvPr id="169" name="Google Shape;169;g409e579b262fd8ff_67: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22c3b4a2de08139_6: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endParaRPr/>
          </a:p>
        </p:txBody>
      </p:sp>
      <p:sp>
        <p:nvSpPr>
          <p:cNvPr id="176" name="Google Shape;176;g22c3b4a2de08139_6: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409e579b262fd8ff_73: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endParaRPr/>
          </a:p>
        </p:txBody>
      </p:sp>
      <p:sp>
        <p:nvSpPr>
          <p:cNvPr id="183" name="Google Shape;183;g409e579b262fd8ff_73: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2a0e44ef371_2_51:notes"/>
          <p:cNvSpPr txBox="1">
            <a:spLocks noGrp="1"/>
          </p:cNvSpPr>
          <p:nvPr>
            <p:ph type="body" idx="1"/>
          </p:nvPr>
        </p:nvSpPr>
        <p:spPr>
          <a:xfrm>
            <a:off x="731520" y="4620578"/>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200"/>
              <a:buFont typeface="Arial"/>
              <a:buNone/>
            </a:pPr>
            <a:endParaRPr>
              <a:highlight>
                <a:srgbClr val="FFFF00"/>
              </a:highlight>
            </a:endParaRPr>
          </a:p>
          <a:p>
            <a:pPr marL="0" lvl="0" indent="0" algn="l" rtl="0">
              <a:lnSpc>
                <a:spcPct val="100000"/>
              </a:lnSpc>
              <a:spcBef>
                <a:spcPts val="0"/>
              </a:spcBef>
              <a:spcAft>
                <a:spcPts val="0"/>
              </a:spcAft>
              <a:buSzPts val="1400"/>
              <a:buNone/>
            </a:pPr>
            <a:endParaRPr>
              <a:highlight>
                <a:srgbClr val="FFFF00"/>
              </a:highlight>
            </a:endParaRPr>
          </a:p>
          <a:p>
            <a:pPr marL="0" lvl="0" indent="0" algn="l" rtl="0">
              <a:lnSpc>
                <a:spcPct val="100000"/>
              </a:lnSpc>
              <a:spcBef>
                <a:spcPts val="0"/>
              </a:spcBef>
              <a:spcAft>
                <a:spcPts val="0"/>
              </a:spcAft>
              <a:buSzPts val="1400"/>
              <a:buNone/>
            </a:pPr>
            <a:endParaRPr>
              <a:highlight>
                <a:srgbClr val="FFFFFF"/>
              </a:highlight>
            </a:endParaRPr>
          </a:p>
          <a:p>
            <a:pPr marL="0" lvl="0" indent="0" algn="l" rtl="0">
              <a:lnSpc>
                <a:spcPct val="100000"/>
              </a:lnSpc>
              <a:spcBef>
                <a:spcPts val="0"/>
              </a:spcBef>
              <a:spcAft>
                <a:spcPts val="0"/>
              </a:spcAft>
              <a:buSzPts val="1400"/>
              <a:buNone/>
            </a:pPr>
            <a:endParaRPr>
              <a:highlight>
                <a:srgbClr val="FFFFFF"/>
              </a:highlight>
            </a:endParaRPr>
          </a:p>
        </p:txBody>
      </p:sp>
      <p:sp>
        <p:nvSpPr>
          <p:cNvPr id="190" name="Google Shape;190;g2a0e44ef371_2_5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2a0e44ef371_2_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7" name="Google Shape;197;g2a0e44ef371_2_0: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r>
              <a:rPr lang="en-US">
                <a:highlight>
                  <a:srgbClr val="FFE599"/>
                </a:highlight>
              </a:rPr>
              <a:t>Optional slide </a:t>
            </a:r>
            <a:endParaRPr>
              <a:highlight>
                <a:srgbClr val="FFE599"/>
              </a:highlight>
            </a:endParaRPr>
          </a:p>
        </p:txBody>
      </p:sp>
      <p:sp>
        <p:nvSpPr>
          <p:cNvPr id="198" name="Google Shape;198;g2a0e44ef371_2_0: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a0e44ef371_1_34: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 name="Google Shape;72;g2a0e44ef371_1_34: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b="1">
                <a:highlight>
                  <a:srgbClr val="FFE599"/>
                </a:highlight>
              </a:rPr>
              <a:t>Instructions for preparers and presenters. </a:t>
            </a:r>
            <a:r>
              <a:rPr lang="en-US">
                <a:highlight>
                  <a:srgbClr val="FFE599"/>
                </a:highlight>
              </a:rPr>
              <a:t>This resources is intended for use by School Districts and eligible Charter Schools to present the Early Literacy Success School District Grant Application to their governing board. All grant requirements are detailed in the </a:t>
            </a:r>
            <a:r>
              <a:rPr lang="en-US" u="sng">
                <a:solidFill>
                  <a:schemeClr val="hlink"/>
                </a:solidFill>
                <a:highlight>
                  <a:srgbClr val="FFE599"/>
                </a:highlight>
                <a:hlinkClick r:id="rId3"/>
              </a:rPr>
              <a:t>Application Guidance: Early Literacy Success School District Grants</a:t>
            </a:r>
            <a:endParaRPr>
              <a:highlight>
                <a:srgbClr val="FFE599"/>
              </a:highlight>
            </a:endParaRPr>
          </a:p>
          <a:p>
            <a:pPr marL="0" lvl="0" indent="0" algn="l" rtl="0">
              <a:lnSpc>
                <a:spcPct val="100000"/>
              </a:lnSpc>
              <a:spcBef>
                <a:spcPts val="0"/>
              </a:spcBef>
              <a:spcAft>
                <a:spcPts val="0"/>
              </a:spcAft>
              <a:buSzPts val="1400"/>
              <a:buNone/>
            </a:pPr>
            <a:endParaRPr/>
          </a:p>
        </p:txBody>
      </p:sp>
      <p:sp>
        <p:nvSpPr>
          <p:cNvPr id="73" name="Google Shape;73;g2a0e44ef371_1_34: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a0e44ef371_2_1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2a0e44ef371_2_10:notes"/>
          <p:cNvSpPr txBox="1">
            <a:spLocks noGrp="1"/>
          </p:cNvSpPr>
          <p:nvPr>
            <p:ph type="body" idx="1"/>
          </p:nvPr>
        </p:nvSpPr>
        <p:spPr>
          <a:xfrm>
            <a:off x="731520" y="4620577"/>
            <a:ext cx="5852100" cy="37806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r>
              <a:rPr lang="en-US">
                <a:highlight>
                  <a:srgbClr val="FFE599"/>
                </a:highlight>
              </a:rPr>
              <a:t>Optional slide </a:t>
            </a:r>
            <a:endParaRPr>
              <a:highlight>
                <a:srgbClr val="FFE599"/>
              </a:highlight>
            </a:endParaRPr>
          </a:p>
          <a:p>
            <a:pPr marL="0" lvl="0" indent="0" algn="l" rtl="0">
              <a:spcBef>
                <a:spcPts val="0"/>
              </a:spcBef>
              <a:spcAft>
                <a:spcPts val="0"/>
              </a:spcAft>
              <a:buNone/>
            </a:pPr>
            <a:endParaRPr/>
          </a:p>
        </p:txBody>
      </p:sp>
      <p:sp>
        <p:nvSpPr>
          <p:cNvPr id="209" name="Google Shape;209;g2a0e44ef371_2_10:notes"/>
          <p:cNvSpPr txBox="1">
            <a:spLocks noGrp="1"/>
          </p:cNvSpPr>
          <p:nvPr>
            <p:ph type="sldNum" idx="12"/>
          </p:nvPr>
        </p:nvSpPr>
        <p:spPr>
          <a:xfrm>
            <a:off x="4143587" y="9119474"/>
            <a:ext cx="3169800" cy="4818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a0e44ef371_2_1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2a0e44ef371_2_17:notes"/>
          <p:cNvSpPr txBox="1">
            <a:spLocks noGrp="1"/>
          </p:cNvSpPr>
          <p:nvPr>
            <p:ph type="body" idx="1"/>
          </p:nvPr>
        </p:nvSpPr>
        <p:spPr>
          <a:xfrm>
            <a:off x="731520" y="4620577"/>
            <a:ext cx="5852100" cy="37806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r>
              <a:rPr lang="en-US">
                <a:highlight>
                  <a:srgbClr val="FFE599"/>
                </a:highlight>
              </a:rPr>
              <a:t>Optional slide </a:t>
            </a:r>
            <a:endParaRPr>
              <a:highlight>
                <a:srgbClr val="FFE599"/>
              </a:highlight>
            </a:endParaRPr>
          </a:p>
          <a:p>
            <a:pPr marL="0" lvl="0" indent="0" algn="l" rtl="0">
              <a:spcBef>
                <a:spcPts val="0"/>
              </a:spcBef>
              <a:spcAft>
                <a:spcPts val="0"/>
              </a:spcAft>
              <a:buNone/>
            </a:pPr>
            <a:endParaRPr/>
          </a:p>
        </p:txBody>
      </p:sp>
      <p:sp>
        <p:nvSpPr>
          <p:cNvPr id="217" name="Google Shape;217;g2a0e44ef371_2_17:notes"/>
          <p:cNvSpPr txBox="1">
            <a:spLocks noGrp="1"/>
          </p:cNvSpPr>
          <p:nvPr>
            <p:ph type="sldNum" idx="12"/>
          </p:nvPr>
        </p:nvSpPr>
        <p:spPr>
          <a:xfrm>
            <a:off x="4143587" y="9119474"/>
            <a:ext cx="3169800" cy="4818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2a0e44ef371_2_24:notes"/>
          <p:cNvSpPr>
            <a:spLocks noGrp="1" noRot="1" noChangeAspect="1"/>
          </p:cNvSpPr>
          <p:nvPr>
            <p:ph type="sldImg" idx="2"/>
          </p:nvPr>
        </p:nvSpPr>
        <p:spPr>
          <a:xfrm>
            <a:off x="776817" y="1200150"/>
            <a:ext cx="5761500" cy="3240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2a0e44ef371_2_24:notes"/>
          <p:cNvSpPr txBox="1">
            <a:spLocks noGrp="1"/>
          </p:cNvSpPr>
          <p:nvPr>
            <p:ph type="body" idx="1"/>
          </p:nvPr>
        </p:nvSpPr>
        <p:spPr>
          <a:xfrm>
            <a:off x="731520" y="4620577"/>
            <a:ext cx="5852100" cy="37806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r>
              <a:rPr lang="en-US">
                <a:highlight>
                  <a:srgbClr val="FFE599"/>
                </a:highlight>
              </a:rPr>
              <a:t>Optional slide </a:t>
            </a:r>
            <a:endParaRPr>
              <a:highlight>
                <a:srgbClr val="FFE599"/>
              </a:highlight>
            </a:endParaRPr>
          </a:p>
          <a:p>
            <a:pPr marL="0" lvl="0" indent="0" algn="l" rtl="0">
              <a:spcBef>
                <a:spcPts val="0"/>
              </a:spcBef>
              <a:spcAft>
                <a:spcPts val="0"/>
              </a:spcAft>
              <a:buNone/>
            </a:pPr>
            <a:endParaRPr>
              <a:highlight>
                <a:srgbClr val="FFFF00"/>
              </a:highlight>
            </a:endParaRPr>
          </a:p>
        </p:txBody>
      </p:sp>
      <p:sp>
        <p:nvSpPr>
          <p:cNvPr id="225" name="Google Shape;225;g2a0e44ef371_2_24:notes"/>
          <p:cNvSpPr txBox="1">
            <a:spLocks noGrp="1"/>
          </p:cNvSpPr>
          <p:nvPr>
            <p:ph type="sldNum" idx="12"/>
          </p:nvPr>
        </p:nvSpPr>
        <p:spPr>
          <a:xfrm>
            <a:off x="4143587" y="9119474"/>
            <a:ext cx="3169800" cy="4818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2a0e44ef371_2_3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2a0e44ef371_2_31:notes"/>
          <p:cNvSpPr txBox="1">
            <a:spLocks noGrp="1"/>
          </p:cNvSpPr>
          <p:nvPr>
            <p:ph type="body" idx="1"/>
          </p:nvPr>
        </p:nvSpPr>
        <p:spPr>
          <a:xfrm>
            <a:off x="731520" y="4620577"/>
            <a:ext cx="5852100" cy="37806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Clr>
                <a:schemeClr val="dk1"/>
              </a:buClr>
              <a:buSzPts val="1100"/>
              <a:buFont typeface="Arial"/>
              <a:buNone/>
            </a:pPr>
            <a:r>
              <a:rPr lang="en-US">
                <a:highlight>
                  <a:srgbClr val="FFE599"/>
                </a:highlight>
              </a:rPr>
              <a:t>Optional slide </a:t>
            </a:r>
            <a:endParaRPr>
              <a:highlight>
                <a:srgbClr val="FFE599"/>
              </a:highlight>
            </a:endParaRPr>
          </a:p>
          <a:p>
            <a:pPr marL="0" lvl="0" indent="0" algn="l" rtl="0">
              <a:spcBef>
                <a:spcPts val="0"/>
              </a:spcBef>
              <a:spcAft>
                <a:spcPts val="0"/>
              </a:spcAft>
              <a:buNone/>
            </a:pPr>
            <a:endParaRPr/>
          </a:p>
        </p:txBody>
      </p:sp>
      <p:sp>
        <p:nvSpPr>
          <p:cNvPr id="233" name="Google Shape;233;g2a0e44ef371_2_31:notes"/>
          <p:cNvSpPr txBox="1">
            <a:spLocks noGrp="1"/>
          </p:cNvSpPr>
          <p:nvPr>
            <p:ph type="sldNum" idx="12"/>
          </p:nvPr>
        </p:nvSpPr>
        <p:spPr>
          <a:xfrm>
            <a:off x="4143587" y="9119474"/>
            <a:ext cx="3169800" cy="4818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a0e44ef371_1_28:notes"/>
          <p:cNvSpPr txBox="1">
            <a:spLocks noGrp="1"/>
          </p:cNvSpPr>
          <p:nvPr>
            <p:ph type="body" idx="1"/>
          </p:nvPr>
        </p:nvSpPr>
        <p:spPr>
          <a:xfrm>
            <a:off x="731520" y="4620578"/>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highlight>
                  <a:srgbClr val="FFE599"/>
                </a:highlight>
              </a:rPr>
              <a:t>Suggestion:  Add district/applicant logo and name(s) of presenter(s)</a:t>
            </a:r>
            <a:endParaRPr>
              <a:highlight>
                <a:srgbClr val="FFE599"/>
              </a:highlight>
            </a:endParaRPr>
          </a:p>
          <a:p>
            <a:pPr marL="0" lvl="0" indent="0" algn="l" rtl="0">
              <a:lnSpc>
                <a:spcPct val="100000"/>
              </a:lnSpc>
              <a:spcBef>
                <a:spcPts val="0"/>
              </a:spcBef>
              <a:spcAft>
                <a:spcPts val="0"/>
              </a:spcAft>
              <a:buSzPts val="1400"/>
              <a:buNone/>
            </a:pPr>
            <a:endParaRPr>
              <a:highlight>
                <a:srgbClr val="FFFFFF"/>
              </a:highlight>
            </a:endParaRPr>
          </a:p>
          <a:p>
            <a:pPr marL="0" lvl="0" indent="0" algn="l" rtl="0">
              <a:lnSpc>
                <a:spcPct val="100000"/>
              </a:lnSpc>
              <a:spcBef>
                <a:spcPts val="0"/>
              </a:spcBef>
              <a:spcAft>
                <a:spcPts val="0"/>
              </a:spcAft>
              <a:buSzPts val="1400"/>
              <a:buNone/>
            </a:pPr>
            <a:endParaRPr>
              <a:highlight>
                <a:srgbClr val="FFFFFF"/>
              </a:highlight>
            </a:endParaRPr>
          </a:p>
        </p:txBody>
      </p:sp>
      <p:sp>
        <p:nvSpPr>
          <p:cNvPr id="80" name="Google Shape;80;g2a0e44ef371_1_28: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6084b3a3b2_0_18: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g26084b3a3b2_0_18: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highlight>
                  <a:srgbClr val="FFE599"/>
                </a:highlight>
              </a:rPr>
              <a:t>Add your district’s and/or charter school’s name.</a:t>
            </a:r>
            <a:endParaRPr>
              <a:highlight>
                <a:srgbClr val="FFE599"/>
              </a:highlight>
            </a:endParaRPr>
          </a:p>
        </p:txBody>
      </p:sp>
      <p:sp>
        <p:nvSpPr>
          <p:cNvPr id="88" name="Google Shape;88;g26084b3a3b2_0_18: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9c517910a6_1_6:notes"/>
          <p:cNvSpPr txBox="1">
            <a:spLocks noGrp="1"/>
          </p:cNvSpPr>
          <p:nvPr>
            <p:ph type="body" idx="1"/>
          </p:nvPr>
        </p:nvSpPr>
        <p:spPr>
          <a:xfrm>
            <a:off x="731520" y="4620578"/>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highlight>
                  <a:srgbClr val="FFE599"/>
                </a:highlight>
              </a:rPr>
              <a:t>Suggestion:  Add district/applicant logo and name(s) of presenter(s)</a:t>
            </a:r>
            <a:endParaRPr>
              <a:highlight>
                <a:srgbClr val="FFE599"/>
              </a:highlight>
            </a:endParaRPr>
          </a:p>
          <a:p>
            <a:pPr marL="0" lvl="0" indent="0" algn="l" rtl="0">
              <a:lnSpc>
                <a:spcPct val="100000"/>
              </a:lnSpc>
              <a:spcBef>
                <a:spcPts val="0"/>
              </a:spcBef>
              <a:spcAft>
                <a:spcPts val="0"/>
              </a:spcAft>
              <a:buSzPts val="1400"/>
              <a:buNone/>
            </a:pPr>
            <a:endParaRPr>
              <a:highlight>
                <a:srgbClr val="FFFFFF"/>
              </a:highlight>
            </a:endParaRPr>
          </a:p>
          <a:p>
            <a:pPr marL="0" lvl="0" indent="0" algn="l" rtl="0">
              <a:lnSpc>
                <a:spcPct val="100000"/>
              </a:lnSpc>
              <a:spcBef>
                <a:spcPts val="0"/>
              </a:spcBef>
              <a:spcAft>
                <a:spcPts val="0"/>
              </a:spcAft>
              <a:buSzPts val="1400"/>
              <a:buNone/>
            </a:pPr>
            <a:endParaRPr>
              <a:highlight>
                <a:srgbClr val="FFFFFF"/>
              </a:highlight>
            </a:endParaRPr>
          </a:p>
        </p:txBody>
      </p:sp>
      <p:sp>
        <p:nvSpPr>
          <p:cNvPr id="95" name="Google Shape;95;g29c517910a6_1_6: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98c6facede_0_16:notes"/>
          <p:cNvSpPr>
            <a:spLocks noGrp="1" noRot="1" noChangeAspect="1"/>
          </p:cNvSpPr>
          <p:nvPr>
            <p:ph type="sldImg" idx="2"/>
          </p:nvPr>
        </p:nvSpPr>
        <p:spPr>
          <a:xfrm>
            <a:off x="777875" y="1200150"/>
            <a:ext cx="57594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g298c6facede_0_16: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457200" lvl="0" indent="-228600" algn="l" rtl="0">
              <a:spcBef>
                <a:spcPts val="0"/>
              </a:spcBef>
              <a:spcAft>
                <a:spcPts val="0"/>
              </a:spcAft>
              <a:buClr>
                <a:schemeClr val="dk1"/>
              </a:buClr>
              <a:buSzPts val="1400"/>
              <a:buFont typeface="Arial"/>
              <a:buNone/>
            </a:pPr>
            <a:endParaRPr/>
          </a:p>
        </p:txBody>
      </p:sp>
      <p:sp>
        <p:nvSpPr>
          <p:cNvPr id="103" name="Google Shape;103;g298c6facede_0_16: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6</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p4: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lvl="0" indent="-228600" algn="l" rtl="0">
              <a:spcBef>
                <a:spcPts val="0"/>
              </a:spcBef>
              <a:spcAft>
                <a:spcPts val="0"/>
              </a:spcAft>
              <a:buClr>
                <a:schemeClr val="dk1"/>
              </a:buClr>
              <a:buSzPts val="1400"/>
              <a:buFont typeface="Arial"/>
              <a:buNone/>
            </a:pPr>
            <a:endParaRPr/>
          </a:p>
        </p:txBody>
      </p:sp>
      <p:sp>
        <p:nvSpPr>
          <p:cNvPr id="111" name="Google Shape;111;p4: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7</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1: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lvl="0" indent="-228600" algn="l" rtl="0">
              <a:spcBef>
                <a:spcPts val="0"/>
              </a:spcBef>
              <a:spcAft>
                <a:spcPts val="0"/>
              </a:spcAft>
              <a:buSzPts val="1400"/>
              <a:buNone/>
            </a:pPr>
            <a:endParaRPr/>
          </a:p>
        </p:txBody>
      </p:sp>
      <p:sp>
        <p:nvSpPr>
          <p:cNvPr id="118" name="Google Shape;118;p1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2: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125" name="Google Shape;125;p1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g409e579b262fd8ff_11"/>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5" name="Google Shape;15;g409e579b262fd8ff_11"/>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6" name="Google Shape;16;g409e579b262fd8ff_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g409e579b262fd8ff_46"/>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g409e579b262fd8ff_4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1" name="Google Shape;51;g409e579b262fd8ff_4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g409e579b262fd8ff_5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54"/>
        <p:cNvGrpSpPr/>
        <p:nvPr/>
      </p:nvGrpSpPr>
      <p:grpSpPr>
        <a:xfrm>
          <a:off x="0" y="0"/>
          <a:ext cx="0" cy="0"/>
          <a:chOff x="0" y="0"/>
          <a:chExt cx="0" cy="0"/>
        </a:xfrm>
      </p:grpSpPr>
      <p:sp>
        <p:nvSpPr>
          <p:cNvPr id="55" name="Google Shape;55;g409e579b262fd8ff_5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56" name="Google Shape;56;g409e579b262fd8ff_52"/>
          <p:cNvSpPr/>
          <p:nvPr/>
        </p:nvSpPr>
        <p:spPr>
          <a:xfrm>
            <a:off x="154641" y="161365"/>
            <a:ext cx="8831100" cy="10482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57" name="Google Shape;57;g409e579b262fd8ff_52"/>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58" name="Google Shape;58;g409e579b262fd8ff_52"/>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59" name="Google Shape;59;g409e579b262fd8ff_52"/>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60" name="Google Shape;60;g409e579b262fd8ff_5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61" name="Google Shape;61;g409e579b262fd8ff_52"/>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g409e579b262fd8ff_1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g409e579b262fd8ff_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g409e579b262fd8ff_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g409e579b262fd8ff_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g409e579b262fd8ff_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g409e579b262fd8ff_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6" name="Google Shape;26;g409e579b262fd8ff_22"/>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g409e579b262fd8ff_22"/>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g409e579b262fd8ff_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g409e579b262fd8ff_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1" name="Google Shape;31;g409e579b262fd8ff_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g409e579b262fd8ff_30"/>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g409e579b262fd8ff_3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g409e579b262fd8ff_3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g409e579b262fd8ff_34"/>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8" name="Google Shape;38;g409e579b262fd8ff_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g409e579b262fd8ff_37"/>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g409e579b262fd8ff_3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g409e579b262fd8ff_37"/>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g409e579b262fd8ff_37"/>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4" name="Google Shape;44;g409e579b262fd8ff_3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g409e579b262fd8ff_43"/>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7" name="Google Shape;47;g409e579b262fd8ff_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9"/>
        <p:cNvGrpSpPr/>
        <p:nvPr/>
      </p:nvGrpSpPr>
      <p:grpSpPr>
        <a:xfrm>
          <a:off x="0" y="0"/>
          <a:ext cx="0" cy="0"/>
          <a:chOff x="0" y="0"/>
          <a:chExt cx="0" cy="0"/>
        </a:xfrm>
      </p:grpSpPr>
      <p:sp>
        <p:nvSpPr>
          <p:cNvPr id="10" name="Google Shape;10;g409e579b262fd8ff_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11" name="Google Shape;11;g409e579b262fd8ff_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12" name="Google Shape;12;g409e579b262fd8ff_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5.literacy@ode.oregon.gov"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2_Application%20Planning%20Template.docx"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3_Literacy%20Inventory%20and%20Budget.xlsm"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2_Application%20Planning%20Template.docx"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3_Literacy%20Inventory%20and%20Budget.xlsm"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hyperlink" Target="https://www.oregon.gov/ode/EarlyLiteracySuccessInitiative/Documents/Step%202_Application%20Planning%20Template.docx"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2_Application%20Planning%20Template.docx"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3_Literacy%20Inventory%20and%20Budget.xlsm"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3_Literacy%20Inventory%20and%20Budget.xlsm"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3_Literacy%20Inventory%20and%20Budget.xlsm" TargetMode="External"/><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oregon.gov/ode/earlyliteracysuccessinitiative/pages/default.aspx?utm_medium=email&amp;utm_source=govdeliverydards/ELA/Documents/Literacy%20Framework_2023.pdf"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olis.oregonlegislature.gov/liz/2023R1/Downloads/MeasureDocument/HB3198/Enrolled"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hyperlink" Target="https://olis.oregonlegislature.gov/liz/2023R1/Downloads/MeasureDocument/HB3198/Enrolled" TargetMode="External"/><Relationship Id="rId2" Type="http://schemas.openxmlformats.org/officeDocument/2006/relationships/notesSlide" Target="../notesSlides/notesSlide22.xml"/><Relationship Id="rId1" Type="http://schemas.openxmlformats.org/officeDocument/2006/relationships/slideLayout" Target="../slideLayouts/slideLayout12.xml"/><Relationship Id="rId5" Type="http://schemas.openxmlformats.org/officeDocument/2006/relationships/hyperlink" Target="https://www.oregon.gov/ode/educator-resources/standards/ELA/Pages/Early-Literacy.aspx" TargetMode="External"/><Relationship Id="rId4" Type="http://schemas.openxmlformats.org/officeDocument/2006/relationships/hyperlink" Target="https://www.oregon.gov/ode/EarlyLiteracySuccessInitiative/Documents/ODE%20Early%20Literacy%20HB3198%202023.pdf"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www.oregon.gov/ode/EarlyLiteracySuccessInitiative/Documents/23-25%20Literacy%20Preliminary%20Allocations%209.28.23.pdf"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1_Program%20Review%20Tool.docx"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2_Application%20Planning%20Template.docx"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oregon.gov/ode/EarlyLiteracySuccessInitiative/Documents/Step%202_Application%20Planning%20Template.docx"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6"/>
        <p:cNvGrpSpPr/>
        <p:nvPr/>
      </p:nvGrpSpPr>
      <p:grpSpPr>
        <a:xfrm>
          <a:off x="0" y="0"/>
          <a:ext cx="0" cy="0"/>
          <a:chOff x="0" y="0"/>
          <a:chExt cx="0" cy="0"/>
        </a:xfrm>
      </p:grpSpPr>
      <p:sp>
        <p:nvSpPr>
          <p:cNvPr id="67" name="Google Shape;67;g2a0e44ef371_1_21"/>
          <p:cNvSpPr txBox="1">
            <a:spLocks noGrp="1"/>
          </p:cNvSpPr>
          <p:nvPr>
            <p:ph type="title"/>
          </p:nvPr>
        </p:nvSpPr>
        <p:spPr>
          <a:xfrm>
            <a:off x="130625" y="168025"/>
            <a:ext cx="8862600" cy="1079100"/>
          </a:xfrm>
          <a:prstGeom prst="rect">
            <a:avLst/>
          </a:prstGeom>
          <a:solidFill>
            <a:srgbClr val="EFEFEF"/>
          </a:solidFill>
          <a:ln>
            <a:noFill/>
          </a:ln>
        </p:spPr>
        <p:txBody>
          <a:bodyPr spcFirstLastPara="1" wrap="square" lIns="68575" tIns="34275" rIns="68575" bIns="34275" anchor="b" anchorCtr="0">
            <a:normAutofit fontScale="90000"/>
          </a:bodyPr>
          <a:lstStyle/>
          <a:p>
            <a:pPr marL="0" lvl="0" indent="0" algn="l" rtl="0">
              <a:lnSpc>
                <a:spcPct val="90000"/>
              </a:lnSpc>
              <a:spcBef>
                <a:spcPts val="0"/>
              </a:spcBef>
              <a:spcAft>
                <a:spcPts val="0"/>
              </a:spcAft>
              <a:buSzPct val="50000"/>
              <a:buNone/>
            </a:pPr>
            <a:endParaRPr b="1" dirty="0"/>
          </a:p>
          <a:p>
            <a:pPr marL="0" lvl="0" indent="0" algn="ctr" rtl="0">
              <a:lnSpc>
                <a:spcPct val="90000"/>
              </a:lnSpc>
              <a:spcBef>
                <a:spcPts val="0"/>
              </a:spcBef>
              <a:spcAft>
                <a:spcPts val="0"/>
              </a:spcAft>
              <a:buSzPct val="50000"/>
              <a:buNone/>
            </a:pPr>
            <a:endParaRPr b="1" dirty="0"/>
          </a:p>
          <a:p>
            <a:pPr marL="0" lvl="0" indent="0" algn="ctr" rtl="0">
              <a:lnSpc>
                <a:spcPct val="90000"/>
              </a:lnSpc>
              <a:spcBef>
                <a:spcPts val="0"/>
              </a:spcBef>
              <a:spcAft>
                <a:spcPts val="0"/>
              </a:spcAft>
              <a:buSzPct val="50000"/>
              <a:buNone/>
            </a:pPr>
            <a:endParaRPr b="1" dirty="0"/>
          </a:p>
          <a:p>
            <a:pPr marL="0" lvl="0" indent="0" algn="ctr" rtl="0">
              <a:lnSpc>
                <a:spcPct val="90000"/>
              </a:lnSpc>
              <a:spcBef>
                <a:spcPts val="0"/>
              </a:spcBef>
              <a:spcAft>
                <a:spcPts val="0"/>
              </a:spcAft>
              <a:buSzPct val="50000"/>
              <a:buNone/>
            </a:pPr>
            <a:endParaRPr b="1" dirty="0"/>
          </a:p>
          <a:p>
            <a:pPr marL="0" lvl="0" indent="0" algn="ctr" rtl="0">
              <a:lnSpc>
                <a:spcPct val="90000"/>
              </a:lnSpc>
              <a:spcBef>
                <a:spcPts val="0"/>
              </a:spcBef>
              <a:spcAft>
                <a:spcPts val="0"/>
              </a:spcAft>
              <a:buSzPct val="36311"/>
              <a:buNone/>
            </a:pPr>
            <a:r>
              <a:rPr lang="en-US" sz="3855" b="1" dirty="0"/>
              <a:t>PPT Template Purpose and Instructions</a:t>
            </a:r>
            <a:endParaRPr sz="3855" b="1" dirty="0">
              <a:solidFill>
                <a:schemeClr val="dk1"/>
              </a:solidFill>
            </a:endParaRPr>
          </a:p>
        </p:txBody>
      </p:sp>
      <p:sp>
        <p:nvSpPr>
          <p:cNvPr id="68" name="Google Shape;68;g2a0e44ef371_1_21"/>
          <p:cNvSpPr txBox="1">
            <a:spLocks noGrp="1"/>
          </p:cNvSpPr>
          <p:nvPr>
            <p:ph type="body" idx="1"/>
          </p:nvPr>
        </p:nvSpPr>
        <p:spPr>
          <a:xfrm>
            <a:off x="130625" y="1199100"/>
            <a:ext cx="8862600" cy="3818400"/>
          </a:xfrm>
          <a:prstGeom prst="rect">
            <a:avLst/>
          </a:prstGeom>
          <a:solidFill>
            <a:srgbClr val="EFEFEF"/>
          </a:solidFill>
          <a:ln>
            <a:noFill/>
          </a:ln>
        </p:spPr>
        <p:txBody>
          <a:bodyPr spcFirstLastPara="1" wrap="square" lIns="68575" tIns="34275" rIns="68575" bIns="34275" anchor="t" anchorCtr="0">
            <a:normAutofit lnSpcReduction="10000"/>
          </a:bodyPr>
          <a:lstStyle/>
          <a:p>
            <a:pPr marL="0" lvl="0" indent="0" algn="l" rtl="0">
              <a:lnSpc>
                <a:spcPct val="90000"/>
              </a:lnSpc>
              <a:spcBef>
                <a:spcPts val="800"/>
              </a:spcBef>
              <a:spcAft>
                <a:spcPts val="0"/>
              </a:spcAft>
              <a:buSzPts val="1514"/>
              <a:buNone/>
            </a:pPr>
            <a:r>
              <a:rPr lang="en-US" sz="16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This</a:t>
            </a:r>
            <a:r>
              <a:rPr lang="en-US" sz="1600" dirty="0"/>
              <a:t> </a:t>
            </a:r>
            <a:r>
              <a:rPr lang="en-US" sz="16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template deck</a:t>
            </a:r>
            <a:r>
              <a:rPr lang="en-US" sz="1600" dirty="0"/>
              <a:t> is an optional resource for applicants to adapt and use in presenting and gaining approval of their Early Literacy Success School District Grant Application with their school board.</a:t>
            </a:r>
            <a:endParaRPr sz="1600" dirty="0"/>
          </a:p>
          <a:p>
            <a:pPr marL="0" lvl="0" indent="0" algn="l" rtl="0">
              <a:lnSpc>
                <a:spcPct val="90000"/>
              </a:lnSpc>
              <a:spcBef>
                <a:spcPts val="800"/>
              </a:spcBef>
              <a:spcAft>
                <a:spcPts val="0"/>
              </a:spcAft>
              <a:buSzPts val="1514"/>
              <a:buNone/>
            </a:pPr>
            <a:endParaRPr sz="1600" dirty="0"/>
          </a:p>
          <a:p>
            <a:pPr marL="0" lvl="0" indent="0" algn="l" rtl="0">
              <a:lnSpc>
                <a:spcPct val="90000"/>
              </a:lnSpc>
              <a:spcBef>
                <a:spcPts val="800"/>
              </a:spcBef>
              <a:spcAft>
                <a:spcPts val="0"/>
              </a:spcAft>
              <a:buSzPts val="1514"/>
              <a:buNone/>
            </a:pPr>
            <a:r>
              <a:rPr lang="en-US" sz="1600" dirty="0">
                <a:highlight>
                  <a:srgbClr val="FFE599"/>
                </a:highlight>
              </a:rPr>
              <a:t>Highlighting </a:t>
            </a:r>
            <a:r>
              <a:rPr lang="en-US" sz="1600" dirty="0"/>
              <a:t>indicates parts of the template that need adaptation. Speaker notes have helpful hints for preparing and presenting the slides.</a:t>
            </a:r>
            <a:endParaRPr sz="1600" dirty="0"/>
          </a:p>
          <a:p>
            <a:pPr marL="0" lvl="0" indent="0" algn="l" rtl="0">
              <a:lnSpc>
                <a:spcPct val="90000"/>
              </a:lnSpc>
              <a:spcBef>
                <a:spcPts val="800"/>
              </a:spcBef>
              <a:spcAft>
                <a:spcPts val="0"/>
              </a:spcAft>
              <a:buSzPts val="1514"/>
              <a:buNone/>
            </a:pPr>
            <a:endParaRPr sz="1600" dirty="0"/>
          </a:p>
          <a:p>
            <a:pPr marL="0" lvl="0" indent="0" algn="l" rtl="0">
              <a:lnSpc>
                <a:spcPct val="90000"/>
              </a:lnSpc>
              <a:spcBef>
                <a:spcPts val="800"/>
              </a:spcBef>
              <a:spcAft>
                <a:spcPts val="0"/>
              </a:spcAft>
              <a:buSzPts val="1514"/>
              <a:buNone/>
            </a:pPr>
            <a:r>
              <a:rPr lang="en-US" sz="1600" dirty="0"/>
              <a:t>Questions? Contact ODE’s Early Literacy Team at </a:t>
            </a:r>
            <a:r>
              <a:rPr lang="en-US" sz="1600" u="sng" dirty="0">
                <a:solidFill>
                  <a:schemeClr val="hlink"/>
                </a:solidFill>
                <a:hlinkClick r:id="rId3"/>
              </a:rPr>
              <a:t>k5.literacy@ode.oregon.gov</a:t>
            </a:r>
            <a:r>
              <a:rPr lang="en-US" sz="1600" dirty="0"/>
              <a:t>.</a:t>
            </a:r>
          </a:p>
          <a:p>
            <a:pPr marL="0" lvl="0" indent="0" algn="l" rtl="0">
              <a:lnSpc>
                <a:spcPct val="90000"/>
              </a:lnSpc>
              <a:spcBef>
                <a:spcPts val="800"/>
              </a:spcBef>
              <a:spcAft>
                <a:spcPts val="0"/>
              </a:spcAft>
              <a:buSzPts val="1514"/>
              <a:buNone/>
            </a:pPr>
            <a:endParaRPr lang="en-US" sz="1600" dirty="0"/>
          </a:p>
          <a:p>
            <a:pPr marL="0" lvl="0" indent="0" algn="l" rtl="0">
              <a:lnSpc>
                <a:spcPct val="90000"/>
              </a:lnSpc>
              <a:spcBef>
                <a:spcPts val="800"/>
              </a:spcBef>
              <a:spcAft>
                <a:spcPts val="0"/>
              </a:spcAft>
              <a:buSzPts val="1514"/>
              <a:buNone/>
            </a:pPr>
            <a:endParaRPr lang="en-US" sz="1600" dirty="0"/>
          </a:p>
          <a:p>
            <a:pPr marL="0" lvl="0" indent="0" algn="l" rtl="0">
              <a:lnSpc>
                <a:spcPct val="90000"/>
              </a:lnSpc>
              <a:spcBef>
                <a:spcPts val="800"/>
              </a:spcBef>
              <a:spcAft>
                <a:spcPts val="0"/>
              </a:spcAft>
              <a:buSzPts val="1514"/>
              <a:buNone/>
            </a:pPr>
            <a:r>
              <a:rPr lang="en-US" sz="1600" i="1" dirty="0"/>
              <a:t>Updated 12/7/2023 to include a slide on Inventory.</a:t>
            </a:r>
          </a:p>
          <a:p>
            <a:pPr marL="0" lvl="0" indent="0" algn="l" rtl="0">
              <a:lnSpc>
                <a:spcPct val="90000"/>
              </a:lnSpc>
              <a:spcBef>
                <a:spcPts val="800"/>
              </a:spcBef>
              <a:spcAft>
                <a:spcPts val="0"/>
              </a:spcAft>
              <a:buSzPts val="1514"/>
              <a:buNone/>
            </a:pPr>
            <a:r>
              <a:rPr lang="en-US" sz="1600" i="1" dirty="0"/>
              <a:t>Updated 12/15/2023 to include the new Tribal </a:t>
            </a:r>
            <a:r>
              <a:rPr lang="en-US" sz="1600" i="1"/>
              <a:t>grants icon.</a:t>
            </a:r>
            <a:endParaRPr sz="1600" i="1" dirty="0"/>
          </a:p>
          <a:p>
            <a:pPr marL="0" lvl="0" indent="0" algn="l" rtl="0">
              <a:lnSpc>
                <a:spcPct val="90000"/>
              </a:lnSpc>
              <a:spcBef>
                <a:spcPts val="800"/>
              </a:spcBef>
              <a:spcAft>
                <a:spcPts val="0"/>
              </a:spcAft>
              <a:buSzPts val="1514"/>
              <a:buNone/>
            </a:pPr>
            <a:r>
              <a:rPr lang="en-US" sz="1600" i="1" dirty="0"/>
              <a:t> </a:t>
            </a:r>
            <a:endParaRPr sz="1600" i="1" dirty="0"/>
          </a:p>
        </p:txBody>
      </p:sp>
      <p:sp>
        <p:nvSpPr>
          <p:cNvPr id="69" name="Google Shape;69;g2a0e44ef371_1_2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g29c517910a6_1_19"/>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High-</a:t>
            </a:r>
            <a:r>
              <a:rPr lang="en-US" sz="3200"/>
              <a:t>D</a:t>
            </a:r>
            <a:r>
              <a:rPr lang="en-US" sz="3200">
                <a:solidFill>
                  <a:schemeClr val="dk1"/>
                </a:solidFill>
              </a:rPr>
              <a:t>osage Tutoring</a:t>
            </a:r>
            <a:endParaRPr sz="3200">
              <a:solidFill>
                <a:schemeClr val="dk1"/>
              </a:solidFill>
            </a:endParaRPr>
          </a:p>
        </p:txBody>
      </p:sp>
      <p:sp>
        <p:nvSpPr>
          <p:cNvPr id="135" name="Google Shape;135;g29c517910a6_1_19"/>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summarize your current practice or plans to deliver high-dosage tutoring to students in early elementary grades that integrates reading and writing and that is delivered by a qualified tutor using developmentally appropriate practices.</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100" i="1">
                <a:solidFill>
                  <a:schemeClr val="dk1"/>
                </a:solidFill>
                <a:highlight>
                  <a:srgbClr val="FFE599"/>
                </a:highlight>
              </a:rPr>
              <a:t>If you are not yet able to implement, share your rationale and describe how you plan to do so in the future.</a:t>
            </a:r>
            <a:endParaRPr sz="11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None/>
            </a:pPr>
            <a:r>
              <a:rPr lang="en-US" sz="1200">
                <a:solidFill>
                  <a:schemeClr val="dk1"/>
                </a:solidFill>
                <a:highlight>
                  <a:srgbClr val="FFE599"/>
                </a:highlight>
              </a:rPr>
              <a:t>Tip: This may be copied and pasted from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Application Planning Template</a:t>
            </a:r>
            <a:endParaRPr sz="1200">
              <a:solidFill>
                <a:schemeClr val="dk1"/>
              </a:solidFill>
              <a:highlight>
                <a:srgbClr val="FFE599"/>
              </a:highlight>
            </a:endParaRPr>
          </a:p>
          <a:p>
            <a:pPr marL="457200" lvl="0" indent="0" algn="l" rtl="0">
              <a:spcBef>
                <a:spcPts val="800"/>
              </a:spcBef>
              <a:spcAft>
                <a:spcPts val="0"/>
              </a:spcAft>
              <a:buNone/>
            </a:pPr>
            <a:endParaRPr sz="3050"/>
          </a:p>
          <a:p>
            <a:pPr marL="457200" lvl="0" indent="0" algn="l" rtl="0">
              <a:lnSpc>
                <a:spcPct val="115000"/>
              </a:lnSpc>
              <a:spcBef>
                <a:spcPts val="3000"/>
              </a:spcBef>
              <a:spcAft>
                <a:spcPts val="3000"/>
              </a:spcAft>
              <a:buNone/>
            </a:pPr>
            <a:endParaRPr sz="3050">
              <a:latin typeface="Arial"/>
              <a:ea typeface="Arial"/>
              <a:cs typeface="Arial"/>
              <a:sym typeface="Arial"/>
            </a:endParaRPr>
          </a:p>
        </p:txBody>
      </p:sp>
      <p:sp>
        <p:nvSpPr>
          <p:cNvPr id="136" name="Google Shape;136;g29c517910a6_1_19"/>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0"/>
        <p:cNvGrpSpPr/>
        <p:nvPr/>
      </p:nvGrpSpPr>
      <p:grpSpPr>
        <a:xfrm>
          <a:off x="0" y="0"/>
          <a:ext cx="0" cy="0"/>
          <a:chOff x="0" y="0"/>
          <a:chExt cx="0" cy="0"/>
        </a:xfrm>
      </p:grpSpPr>
      <p:sp>
        <p:nvSpPr>
          <p:cNvPr id="141" name="Google Shape;141;g298c6facede_0_48"/>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Research-Aligned </a:t>
            </a:r>
            <a:r>
              <a:rPr lang="en-US" sz="3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2"/>
                  </a:ext>
                </a:extLst>
              </a:rPr>
              <a:t>Curriculum</a:t>
            </a:r>
            <a:endParaRPr sz="3200">
              <a:solidFill>
                <a:schemeClr val="dk1"/>
              </a:solidFill>
            </a:endParaRPr>
          </a:p>
        </p:txBody>
      </p:sp>
      <p:sp>
        <p:nvSpPr>
          <p:cNvPr id="142" name="Google Shape;142;g298c6facede_0_48"/>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share your current research-aligned curriculum as included in your application Inventory. </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None/>
            </a:pPr>
            <a:r>
              <a:rPr lang="en-US" sz="1100" i="1">
                <a:solidFill>
                  <a:schemeClr val="dk1"/>
                </a:solidFill>
                <a:highlight>
                  <a:srgbClr val="FFE599"/>
                </a:highlight>
              </a:rPr>
              <a:t>If you have not yet implemented research-aligned content, describe your plans to adopt a research-aligned content.</a:t>
            </a:r>
            <a:endParaRPr sz="1100" i="1">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None/>
            </a:pPr>
            <a:r>
              <a:rPr lang="en-US" sz="1200">
                <a:solidFill>
                  <a:schemeClr val="dk1"/>
                </a:solidFill>
                <a:highlight>
                  <a:srgbClr val="FFE599"/>
                </a:highlight>
              </a:rPr>
              <a:t>Tip: Curriculum will be found in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Literacy Inventory/Budget</a:t>
            </a:r>
            <a:r>
              <a:rPr lang="en-US" sz="1200">
                <a:solidFill>
                  <a:schemeClr val="dk1"/>
                </a:solidFill>
                <a:highlight>
                  <a:srgbClr val="FFE599"/>
                </a:highlight>
              </a:rPr>
              <a:t>. </a:t>
            </a:r>
            <a:endParaRPr>
              <a:solidFill>
                <a:schemeClr val="dk1"/>
              </a:solidFill>
              <a:highlight>
                <a:srgbClr val="FFE599"/>
              </a:highlight>
            </a:endParaRPr>
          </a:p>
        </p:txBody>
      </p:sp>
      <p:sp>
        <p:nvSpPr>
          <p:cNvPr id="143" name="Google Shape;143;g298c6facede_0_4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8"/>
        <p:cNvGrpSpPr/>
        <p:nvPr/>
      </p:nvGrpSpPr>
      <p:grpSpPr>
        <a:xfrm>
          <a:off x="0" y="0"/>
          <a:ext cx="0" cy="0"/>
          <a:chOff x="0" y="0"/>
          <a:chExt cx="0" cy="0"/>
        </a:xfrm>
      </p:grpSpPr>
      <p:sp>
        <p:nvSpPr>
          <p:cNvPr id="149" name="Google Shape;149;p1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Communication Plan</a:t>
            </a:r>
            <a:endParaRPr sz="3200">
              <a:solidFill>
                <a:schemeClr val="dk1"/>
              </a:solidFill>
            </a:endParaRPr>
          </a:p>
        </p:txBody>
      </p:sp>
      <p:sp>
        <p:nvSpPr>
          <p:cNvPr id="150" name="Google Shape;150;p14"/>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100"/>
              <a:buFont typeface="Arial"/>
              <a:buNone/>
            </a:pPr>
            <a:r>
              <a:rPr lang="en-US" sz="1200">
                <a:solidFill>
                  <a:schemeClr val="dk1"/>
                </a:solidFill>
                <a:highlight>
                  <a:srgbClr val="FFE599"/>
                </a:highlight>
              </a:rPr>
              <a:t>Placeholder slide for your district/school to share your Communication Plan with other school districts, elementary schools within your district, families, and community members.</a:t>
            </a: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200">
                <a:solidFill>
                  <a:schemeClr val="dk1"/>
                </a:solidFill>
                <a:highlight>
                  <a:srgbClr val="FFE599"/>
                </a:highlight>
              </a:rPr>
              <a:t>Tip: This may be copied and pasted from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Application Planning Template</a:t>
            </a:r>
            <a:r>
              <a:rPr lang="en-US" sz="1200">
                <a:solidFill>
                  <a:schemeClr val="dk1"/>
                </a:solidFill>
                <a:highlight>
                  <a:srgbClr val="FFE599"/>
                </a:highlight>
              </a:rPr>
              <a:t> </a:t>
            </a:r>
            <a:endParaRPr>
              <a:solidFill>
                <a:schemeClr val="dk1"/>
              </a:solidFill>
              <a:highlight>
                <a:srgbClr val="FFE599"/>
              </a:highlight>
            </a:endParaRPr>
          </a:p>
        </p:txBody>
      </p:sp>
      <p:sp>
        <p:nvSpPr>
          <p:cNvPr id="151" name="Google Shape;151;p1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5"/>
        <p:cNvGrpSpPr/>
        <p:nvPr/>
      </p:nvGrpSpPr>
      <p:grpSpPr>
        <a:xfrm>
          <a:off x="0" y="0"/>
          <a:ext cx="0" cy="0"/>
          <a:chOff x="0" y="0"/>
          <a:chExt cx="0" cy="0"/>
        </a:xfrm>
      </p:grpSpPr>
      <p:sp>
        <p:nvSpPr>
          <p:cNvPr id="156" name="Google Shape;156;g262000196b1_0_3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Student Growth Assessment </a:t>
            </a:r>
            <a:endParaRPr sz="3200">
              <a:solidFill>
                <a:schemeClr val="dk1"/>
              </a:solidFill>
            </a:endParaRPr>
          </a:p>
        </p:txBody>
      </p:sp>
      <p:sp>
        <p:nvSpPr>
          <p:cNvPr id="157" name="Google Shape;157;g262000196b1_0_36"/>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share your current Student Growth Assessment as included in your application inventory.</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100" i="1">
                <a:solidFill>
                  <a:schemeClr val="dk1"/>
                </a:solidFill>
                <a:highlight>
                  <a:srgbClr val="FFE599"/>
                </a:highlight>
              </a:rPr>
              <a:t>If do not yet have a student growth assessment, share your plan to obtain one.</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200">
                <a:solidFill>
                  <a:schemeClr val="dk1"/>
                </a:solidFill>
                <a:highlight>
                  <a:srgbClr val="FFE599"/>
                </a:highlight>
              </a:rPr>
              <a:t>Tip: Student Growth Assessment will be found in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Literacy Inventory/Budget</a:t>
            </a:r>
            <a:r>
              <a:rPr lang="en-US" sz="1200">
                <a:solidFill>
                  <a:schemeClr val="dk1"/>
                </a:solidFill>
                <a:highlight>
                  <a:srgbClr val="FFE599"/>
                </a:highlight>
              </a:rPr>
              <a:t> or </a:t>
            </a:r>
            <a:r>
              <a:rPr lang="en-US" sz="1200" u="sng">
                <a:solidFill>
                  <a:schemeClr val="dk1"/>
                </a:solidFill>
                <a:highlight>
                  <a:srgbClr val="FFE599"/>
                </a:highlight>
                <a:hlinkClick r:id="rId4">
                  <a:extLst>
                    <a:ext uri="{A12FA001-AC4F-418D-AE19-62706E023703}">
                      <ahyp:hlinkClr xmlns:ahyp="http://schemas.microsoft.com/office/drawing/2018/hyperlinkcolor" val="tx"/>
                    </a:ext>
                  </a:extLst>
                </a:hlinkClick>
              </a:rPr>
              <a:t>Application Planning Template</a:t>
            </a:r>
            <a:r>
              <a:rPr lang="en-US" sz="1200">
                <a:solidFill>
                  <a:schemeClr val="dk1"/>
                </a:solidFill>
              </a:rPr>
              <a:t>.</a:t>
            </a:r>
            <a:endParaRPr>
              <a:solidFill>
                <a:schemeClr val="dk1"/>
              </a:solidFill>
            </a:endParaRPr>
          </a:p>
          <a:p>
            <a:pPr marL="914400" lvl="0" indent="0" algn="l" rtl="0">
              <a:lnSpc>
                <a:spcPct val="90000"/>
              </a:lnSpc>
              <a:spcBef>
                <a:spcPts val="1000"/>
              </a:spcBef>
              <a:spcAft>
                <a:spcPts val="0"/>
              </a:spcAft>
              <a:buNone/>
            </a:pPr>
            <a:endParaRPr>
              <a:solidFill>
                <a:schemeClr val="dk1"/>
              </a:solidFill>
            </a:endParaRPr>
          </a:p>
        </p:txBody>
      </p:sp>
      <p:sp>
        <p:nvSpPr>
          <p:cNvPr id="158" name="Google Shape;158;g262000196b1_0_3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3"/>
        <p:cNvGrpSpPr/>
        <p:nvPr/>
      </p:nvGrpSpPr>
      <p:grpSpPr>
        <a:xfrm>
          <a:off x="0" y="0"/>
          <a:ext cx="0" cy="0"/>
          <a:chOff x="0" y="0"/>
          <a:chExt cx="0" cy="0"/>
        </a:xfrm>
      </p:grpSpPr>
      <p:sp>
        <p:nvSpPr>
          <p:cNvPr id="164" name="Google Shape;164;g26084b3a3b2_0_7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Matching Funds</a:t>
            </a:r>
            <a:endParaRPr sz="3200">
              <a:solidFill>
                <a:schemeClr val="dk1"/>
              </a:solidFill>
            </a:endParaRPr>
          </a:p>
        </p:txBody>
      </p:sp>
      <p:sp>
        <p:nvSpPr>
          <p:cNvPr id="165" name="Google Shape;165;g26084b3a3b2_0_73"/>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100"/>
              <a:buFont typeface="Arial"/>
              <a:buNone/>
            </a:pPr>
            <a:r>
              <a:rPr lang="en-US" sz="1200">
                <a:solidFill>
                  <a:schemeClr val="dk1"/>
                </a:solidFill>
                <a:highlight>
                  <a:srgbClr val="FFE599"/>
                </a:highlight>
              </a:rPr>
              <a:t>Placeholder slide for your district/school to share details of your 25% matching funds, including amount and source of funds.</a:t>
            </a: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200">
                <a:solidFill>
                  <a:schemeClr val="dk1"/>
                </a:solidFill>
                <a:highlight>
                  <a:srgbClr val="FFE599"/>
                </a:highlight>
              </a:rPr>
              <a:t>Tip: This may be copied and pasted from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Application Planning Template</a:t>
            </a:r>
            <a:endParaRPr>
              <a:solidFill>
                <a:schemeClr val="dk1"/>
              </a:solidFill>
              <a:highlight>
                <a:srgbClr val="FFE599"/>
              </a:highlight>
            </a:endParaRPr>
          </a:p>
        </p:txBody>
      </p:sp>
      <p:sp>
        <p:nvSpPr>
          <p:cNvPr id="166" name="Google Shape;166;g26084b3a3b2_0_7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0"/>
        <p:cNvGrpSpPr/>
        <p:nvPr/>
      </p:nvGrpSpPr>
      <p:grpSpPr>
        <a:xfrm>
          <a:off x="0" y="0"/>
          <a:ext cx="0" cy="0"/>
          <a:chOff x="0" y="0"/>
          <a:chExt cx="0" cy="0"/>
        </a:xfrm>
      </p:grpSpPr>
      <p:sp>
        <p:nvSpPr>
          <p:cNvPr id="171" name="Google Shape;171;g409e579b262fd8ff_67"/>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t>Inventory</a:t>
            </a:r>
            <a:endParaRPr sz="3200">
              <a:solidFill>
                <a:schemeClr val="dk1"/>
              </a:solidFill>
            </a:endParaRPr>
          </a:p>
        </p:txBody>
      </p:sp>
      <p:sp>
        <p:nvSpPr>
          <p:cNvPr id="172" name="Google Shape;172;g409e579b262fd8ff_67"/>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a:t>
            </a:r>
            <a:r>
              <a:rPr lang="en-US" sz="1200">
                <a:solidFill>
                  <a:srgbClr val="000000"/>
                </a:solidFill>
                <a:highlight>
                  <a:srgbClr val="FFE599"/>
                </a:highlight>
              </a:rPr>
              <a:t>to share your </a:t>
            </a:r>
            <a:r>
              <a:rPr lang="en-US" sz="1200" u="sng">
                <a:solidFill>
                  <a:srgbClr val="000000"/>
                </a:solidFill>
                <a:highlight>
                  <a:srgbClr val="FFE599"/>
                </a:highlight>
                <a:hlinkClick r:id="rId3">
                  <a:extLst>
                    <a:ext uri="{A12FA001-AC4F-418D-AE19-62706E023703}">
                      <ahyp:hlinkClr xmlns:ahyp="http://schemas.microsoft.com/office/drawing/2018/hyperlinkcolor" val="tx"/>
                    </a:ext>
                  </a:extLst>
                </a:hlinkClick>
              </a:rPr>
              <a:t>Inventory.</a:t>
            </a:r>
            <a:endParaRPr>
              <a:solidFill>
                <a:srgbClr val="000000"/>
              </a:solidFill>
            </a:endParaRPr>
          </a:p>
          <a:p>
            <a:pPr marL="0" lvl="0" indent="0" algn="l" rtl="0">
              <a:lnSpc>
                <a:spcPct val="100000"/>
              </a:lnSpc>
              <a:spcBef>
                <a:spcPts val="0"/>
              </a:spcBef>
              <a:spcAft>
                <a:spcPts val="0"/>
              </a:spcAft>
              <a:buNone/>
            </a:pPr>
            <a:endParaRPr>
              <a:highlight>
                <a:srgbClr val="FFE599"/>
              </a:highlight>
            </a:endParaRPr>
          </a:p>
        </p:txBody>
      </p:sp>
      <p:sp>
        <p:nvSpPr>
          <p:cNvPr id="173" name="Google Shape;173;g409e579b262fd8ff_6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7"/>
        <p:cNvGrpSpPr/>
        <p:nvPr/>
      </p:nvGrpSpPr>
      <p:grpSpPr>
        <a:xfrm>
          <a:off x="0" y="0"/>
          <a:ext cx="0" cy="0"/>
          <a:chOff x="0" y="0"/>
          <a:chExt cx="0" cy="0"/>
        </a:xfrm>
      </p:grpSpPr>
      <p:sp>
        <p:nvSpPr>
          <p:cNvPr id="178" name="Google Shape;178;g22c3b4a2de08139_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Budget 2023-2024</a:t>
            </a:r>
            <a:endParaRPr sz="3200">
              <a:solidFill>
                <a:schemeClr val="dk1"/>
              </a:solidFill>
            </a:endParaRPr>
          </a:p>
        </p:txBody>
      </p:sp>
      <p:sp>
        <p:nvSpPr>
          <p:cNvPr id="179" name="Google Shape;179;g22c3b4a2de08139_6"/>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100"/>
              <a:buFont typeface="Arial"/>
              <a:buNone/>
            </a:pPr>
            <a:r>
              <a:rPr lang="en-US" sz="1200">
                <a:solidFill>
                  <a:schemeClr val="dk1"/>
                </a:solidFill>
                <a:highlight>
                  <a:srgbClr val="FFE599"/>
                </a:highlight>
              </a:rPr>
              <a:t>Placeholder slide for your district/school to share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Budget Worksheet</a:t>
            </a:r>
            <a:r>
              <a:rPr lang="en-US" sz="1200">
                <a:solidFill>
                  <a:schemeClr val="dk1"/>
                </a:solidFill>
                <a:highlight>
                  <a:srgbClr val="FFE599"/>
                </a:highlight>
              </a:rPr>
              <a:t> for the 2023-2024 Fiscal Year.</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highlight>
                <a:srgbClr val="FFFF00"/>
              </a:highlight>
            </a:endParaRPr>
          </a:p>
          <a:p>
            <a:pPr marL="914400" lvl="0" indent="0" algn="l" rtl="0">
              <a:lnSpc>
                <a:spcPct val="90000"/>
              </a:lnSpc>
              <a:spcBef>
                <a:spcPts val="1000"/>
              </a:spcBef>
              <a:spcAft>
                <a:spcPts val="0"/>
              </a:spcAft>
              <a:buNone/>
            </a:pPr>
            <a:endParaRPr/>
          </a:p>
        </p:txBody>
      </p:sp>
      <p:sp>
        <p:nvSpPr>
          <p:cNvPr id="180" name="Google Shape;180;g22c3b4a2de08139_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4"/>
        <p:cNvGrpSpPr/>
        <p:nvPr/>
      </p:nvGrpSpPr>
      <p:grpSpPr>
        <a:xfrm>
          <a:off x="0" y="0"/>
          <a:ext cx="0" cy="0"/>
          <a:chOff x="0" y="0"/>
          <a:chExt cx="0" cy="0"/>
        </a:xfrm>
      </p:grpSpPr>
      <p:sp>
        <p:nvSpPr>
          <p:cNvPr id="185" name="Google Shape;185;g409e579b262fd8ff_7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Budget 2024-2025</a:t>
            </a:r>
            <a:endParaRPr sz="3200">
              <a:solidFill>
                <a:schemeClr val="dk1"/>
              </a:solidFill>
            </a:endParaRPr>
          </a:p>
        </p:txBody>
      </p:sp>
      <p:sp>
        <p:nvSpPr>
          <p:cNvPr id="186" name="Google Shape;186;g409e579b262fd8ff_73"/>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share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Budget Worksheet</a:t>
            </a:r>
            <a:r>
              <a:rPr lang="en-US" sz="1200">
                <a:solidFill>
                  <a:schemeClr val="dk1"/>
                </a:solidFill>
                <a:highlight>
                  <a:srgbClr val="FFE599"/>
                </a:highlight>
              </a:rPr>
              <a:t> for the 2024-2025 Fiscal Year.</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highlight>
                <a:srgbClr val="FFFF00"/>
              </a:highlight>
            </a:endParaRPr>
          </a:p>
          <a:p>
            <a:pPr marL="914400" lvl="0" indent="0" algn="l" rtl="0">
              <a:lnSpc>
                <a:spcPct val="90000"/>
              </a:lnSpc>
              <a:spcBef>
                <a:spcPts val="1000"/>
              </a:spcBef>
              <a:spcAft>
                <a:spcPts val="0"/>
              </a:spcAft>
              <a:buNone/>
            </a:pPr>
            <a:endParaRPr/>
          </a:p>
        </p:txBody>
      </p:sp>
      <p:sp>
        <p:nvSpPr>
          <p:cNvPr id="187" name="Google Shape;187;g409e579b262fd8ff_7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bg>
      <p:bgPr>
        <a:solidFill>
          <a:schemeClr val="accent3"/>
        </a:solidFill>
        <a:effectLst/>
      </p:bgPr>
    </p:bg>
    <p:spTree>
      <p:nvGrpSpPr>
        <p:cNvPr id="1" name="Shape 191"/>
        <p:cNvGrpSpPr/>
        <p:nvPr/>
      </p:nvGrpSpPr>
      <p:grpSpPr>
        <a:xfrm>
          <a:off x="0" y="0"/>
          <a:ext cx="0" cy="0"/>
          <a:chOff x="0" y="0"/>
          <a:chExt cx="0" cy="0"/>
        </a:xfrm>
      </p:grpSpPr>
      <p:sp>
        <p:nvSpPr>
          <p:cNvPr id="192" name="Google Shape;192;g2a0e44ef371_2_51"/>
          <p:cNvSpPr txBox="1">
            <a:spLocks noGrp="1"/>
          </p:cNvSpPr>
          <p:nvPr>
            <p:ph type="title"/>
          </p:nvPr>
        </p:nvSpPr>
        <p:spPr>
          <a:xfrm>
            <a:off x="527857" y="1630525"/>
            <a:ext cx="8088300" cy="770100"/>
          </a:xfrm>
          <a:prstGeom prst="rect">
            <a:avLst/>
          </a:prstGeom>
          <a:noFill/>
          <a:ln>
            <a:noFill/>
          </a:ln>
        </p:spPr>
        <p:txBody>
          <a:bodyPr spcFirstLastPara="1" wrap="square" lIns="68575" tIns="34275" rIns="68575" bIns="34275" anchor="b" anchorCtr="0">
            <a:noAutofit/>
          </a:bodyPr>
          <a:lstStyle/>
          <a:p>
            <a:pPr marL="139700" lvl="0" indent="0" algn="ctr" rtl="0">
              <a:spcBef>
                <a:spcPts val="800"/>
              </a:spcBef>
              <a:spcAft>
                <a:spcPts val="0"/>
              </a:spcAft>
              <a:buSzPts val="1800"/>
              <a:buNone/>
            </a:pPr>
            <a:r>
              <a:rPr lang="en-US" sz="2600" b="1" i="1">
                <a:solidFill>
                  <a:srgbClr val="BF9000"/>
                </a:solidFill>
              </a:rPr>
              <a:t>Optional Background and Context Slides Follow</a:t>
            </a:r>
            <a:endParaRPr sz="4600" b="1" i="1">
              <a:solidFill>
                <a:srgbClr val="BF9000"/>
              </a:solidFill>
            </a:endParaRPr>
          </a:p>
        </p:txBody>
      </p:sp>
      <p:sp>
        <p:nvSpPr>
          <p:cNvPr id="193" name="Google Shape;193;g2a0e44ef371_2_51" descr="Text box"/>
          <p:cNvSpPr txBox="1">
            <a:spLocks noGrp="1"/>
          </p:cNvSpPr>
          <p:nvPr>
            <p:ph type="body" idx="1"/>
          </p:nvPr>
        </p:nvSpPr>
        <p:spPr>
          <a:xfrm>
            <a:off x="527850" y="2951200"/>
            <a:ext cx="8088300" cy="1821300"/>
          </a:xfrm>
          <a:prstGeom prst="rect">
            <a:avLst/>
          </a:prstGeom>
          <a:noFill/>
          <a:ln>
            <a:noFill/>
          </a:ln>
        </p:spPr>
        <p:txBody>
          <a:bodyPr spcFirstLastPara="1" wrap="square" lIns="68575" tIns="34275" rIns="68575" bIns="34275" anchor="t" anchorCtr="0">
            <a:noAutofit/>
          </a:bodyPr>
          <a:lstStyle/>
          <a:p>
            <a:pPr marL="139700" lvl="0" indent="0" algn="ctr" rtl="0">
              <a:lnSpc>
                <a:spcPct val="90000"/>
              </a:lnSpc>
              <a:spcBef>
                <a:spcPts val="800"/>
              </a:spcBef>
              <a:spcAft>
                <a:spcPts val="0"/>
              </a:spcAft>
              <a:buSzPts val="1800"/>
              <a:buNone/>
            </a:pPr>
            <a:endParaRPr sz="2400">
              <a:solidFill>
                <a:schemeClr val="dk1"/>
              </a:solidFill>
            </a:endParaRPr>
          </a:p>
          <a:p>
            <a:pPr marL="139700" lvl="0" indent="0" algn="ctr" rtl="0">
              <a:lnSpc>
                <a:spcPct val="90000"/>
              </a:lnSpc>
              <a:spcBef>
                <a:spcPts val="800"/>
              </a:spcBef>
              <a:spcAft>
                <a:spcPts val="0"/>
              </a:spcAft>
              <a:buSzPts val="1800"/>
              <a:buNone/>
            </a:pPr>
            <a:endParaRPr sz="2400">
              <a:solidFill>
                <a:schemeClr val="dk1"/>
              </a:solidFill>
              <a:highlight>
                <a:srgbClr val="FFFF00"/>
              </a:highlight>
            </a:endParaRPr>
          </a:p>
          <a:p>
            <a:pPr marL="139700" lvl="0" indent="0" algn="ctr" rtl="0">
              <a:lnSpc>
                <a:spcPct val="90000"/>
              </a:lnSpc>
              <a:spcBef>
                <a:spcPts val="800"/>
              </a:spcBef>
              <a:spcAft>
                <a:spcPts val="0"/>
              </a:spcAft>
              <a:buSzPts val="1800"/>
              <a:buNone/>
            </a:pPr>
            <a:endParaRPr sz="2400">
              <a:solidFill>
                <a:srgbClr val="00B050"/>
              </a:solidFill>
            </a:endParaRPr>
          </a:p>
        </p:txBody>
      </p:sp>
      <p:sp>
        <p:nvSpPr>
          <p:cNvPr id="194" name="Google Shape;194;g2a0e44ef371_2_5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bg>
      <p:bgPr>
        <a:solidFill>
          <a:schemeClr val="lt1"/>
        </a:solidFill>
        <a:effectLst/>
      </p:bgPr>
    </p:bg>
    <p:spTree>
      <p:nvGrpSpPr>
        <p:cNvPr id="1" name="Shape 199"/>
        <p:cNvGrpSpPr/>
        <p:nvPr/>
      </p:nvGrpSpPr>
      <p:grpSpPr>
        <a:xfrm>
          <a:off x="0" y="0"/>
          <a:ext cx="0" cy="0"/>
          <a:chOff x="0" y="0"/>
          <a:chExt cx="0" cy="0"/>
        </a:xfrm>
      </p:grpSpPr>
      <p:sp>
        <p:nvSpPr>
          <p:cNvPr id="200" name="Google Shape;200;g2a0e44ef371_2_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fontScale="90000"/>
          </a:bodyPr>
          <a:lstStyle/>
          <a:p>
            <a:pPr marL="0" lvl="0" indent="0" algn="l" rtl="0">
              <a:spcBef>
                <a:spcPts val="0"/>
              </a:spcBef>
              <a:spcAft>
                <a:spcPts val="0"/>
              </a:spcAft>
              <a:buSzPct val="50000"/>
              <a:buNone/>
            </a:pPr>
            <a:endParaRPr/>
          </a:p>
          <a:p>
            <a:pPr marL="0" lvl="0" indent="0" algn="l" rtl="0">
              <a:spcBef>
                <a:spcPts val="0"/>
              </a:spcBef>
              <a:spcAft>
                <a:spcPts val="0"/>
              </a:spcAft>
              <a:buSzPct val="50000"/>
              <a:buNone/>
            </a:pPr>
            <a:endParaRPr/>
          </a:p>
          <a:p>
            <a:pPr marL="0" lvl="0" indent="0" algn="l" rtl="0">
              <a:spcBef>
                <a:spcPts val="0"/>
              </a:spcBef>
              <a:spcAft>
                <a:spcPts val="0"/>
              </a:spcAft>
              <a:buSzPct val="50000"/>
              <a:buNone/>
            </a:pPr>
            <a:r>
              <a:rPr lang="en-US">
                <a:solidFill>
                  <a:schemeClr val="dk1"/>
                </a:solidFill>
              </a:rPr>
              <a:t>Early Literacy </a:t>
            </a:r>
            <a:r>
              <a:rPr lang="en-US">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3"/>
                  </a:ext>
                </a:extLst>
              </a:rPr>
              <a:t>Success</a:t>
            </a:r>
            <a:r>
              <a:rPr lang="en-US">
                <a:solidFill>
                  <a:schemeClr val="dk1"/>
                </a:solidFill>
              </a:rPr>
              <a:t> Initiative (HB 3198)</a:t>
            </a:r>
            <a:endParaRPr>
              <a:solidFill>
                <a:schemeClr val="dk1"/>
              </a:solidFill>
            </a:endParaRPr>
          </a:p>
        </p:txBody>
      </p:sp>
      <p:sp>
        <p:nvSpPr>
          <p:cNvPr id="205" name="Google Shape;205;g2a0e44ef371_2_0"/>
          <p:cNvSpPr txBox="1"/>
          <p:nvPr/>
        </p:nvSpPr>
        <p:spPr>
          <a:xfrm>
            <a:off x="366475" y="4097125"/>
            <a:ext cx="4122300" cy="354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700" b="1" u="sng">
                <a:solidFill>
                  <a:schemeClr val="dk1"/>
                </a:solidFill>
                <a:hlinkClick r:id="rId3">
                  <a:extLst>
                    <a:ext uri="{A12FA001-AC4F-418D-AE19-62706E023703}">
                      <ahyp:hlinkClr xmlns:ahyp="http://schemas.microsoft.com/office/drawing/2018/hyperlinkcolor" val="tx"/>
                    </a:ext>
                  </a:extLst>
                </a:hlinkClick>
              </a:rPr>
              <a:t>Early Literacy Success Initiative Webpage</a:t>
            </a:r>
            <a:r>
              <a:rPr lang="en-US" sz="1600" u="sng">
                <a:solidFill>
                  <a:schemeClr val="dk1"/>
                </a:solidFill>
                <a:hlinkClick r:id="rId3">
                  <a:extLst>
                    <a:ext uri="{A12FA001-AC4F-418D-AE19-62706E023703}">
                      <ahyp:hlinkClr xmlns:ahyp="http://schemas.microsoft.com/office/drawing/2018/hyperlinkcolor" val="tx"/>
                    </a:ext>
                  </a:extLst>
                </a:hlinkClick>
              </a:rPr>
              <a:t> </a:t>
            </a:r>
            <a:endParaRPr sz="1600">
              <a:solidFill>
                <a:schemeClr val="dk1"/>
              </a:solidFill>
            </a:endParaRPr>
          </a:p>
        </p:txBody>
      </p:sp>
      <p:sp>
        <p:nvSpPr>
          <p:cNvPr id="202" name="Google Shape;202;g2a0e44ef371_2_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19</a:t>
            </a:fld>
            <a:endParaRPr/>
          </a:p>
        </p:txBody>
      </p:sp>
      <p:pic>
        <p:nvPicPr>
          <p:cNvPr id="3" name="Picture 2" descr="Early Literacy Success Tribal Grants, Early Literacy Success Community Grants, Early Literacy Success School District Grants*, Birth through Five Literacy Plan">
            <a:extLst>
              <a:ext uri="{FF2B5EF4-FFF2-40B4-BE49-F238E27FC236}">
                <a16:creationId xmlns:a16="http://schemas.microsoft.com/office/drawing/2014/main" id="{2A8D5124-2493-6394-AD02-EBFE07A04C66}"/>
              </a:ext>
            </a:extLst>
          </p:cNvPr>
          <p:cNvPicPr>
            <a:picLocks noChangeAspect="1"/>
          </p:cNvPicPr>
          <p:nvPr/>
        </p:nvPicPr>
        <p:blipFill>
          <a:blip r:embed="rId4"/>
          <a:stretch>
            <a:fillRect/>
          </a:stretch>
        </p:blipFill>
        <p:spPr>
          <a:xfrm>
            <a:off x="97972" y="1747147"/>
            <a:ext cx="8716528" cy="2146829"/>
          </a:xfrm>
          <a:prstGeom prst="rect">
            <a:avLst/>
          </a:prstGeom>
        </p:spPr>
      </p:pic>
      <p:sp>
        <p:nvSpPr>
          <p:cNvPr id="204" name="Google Shape;204;g2a0e44ef371_2_0">
            <a:extLst>
              <a:ext uri="{C183D7F6-B498-43B3-948B-1728B52AA6E4}">
                <adec:decorative xmlns:adec="http://schemas.microsoft.com/office/drawing/2017/decorative" val="1"/>
              </a:ext>
            </a:extLst>
          </p:cNvPr>
          <p:cNvSpPr/>
          <p:nvPr/>
        </p:nvSpPr>
        <p:spPr>
          <a:xfrm>
            <a:off x="4582032" y="1466611"/>
            <a:ext cx="2089800" cy="2782800"/>
          </a:xfrm>
          <a:prstGeom prst="ellipse">
            <a:avLst/>
          </a:prstGeom>
          <a:noFill/>
          <a:ln w="9525" cap="flat" cmpd="sng">
            <a:solidFill>
              <a:srgbClr val="9F2065"/>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sp>
        <p:nvSpPr>
          <p:cNvPr id="75" name="Google Shape;75;g2a0e44ef371_1_34"/>
          <p:cNvSpPr txBox="1">
            <a:spLocks noGrp="1"/>
          </p:cNvSpPr>
          <p:nvPr>
            <p:ph type="title"/>
          </p:nvPr>
        </p:nvSpPr>
        <p:spPr>
          <a:xfrm>
            <a:off x="130625" y="318125"/>
            <a:ext cx="8862600" cy="642600"/>
          </a:xfrm>
          <a:prstGeom prst="rect">
            <a:avLst/>
          </a:prstGeom>
          <a:solidFill>
            <a:srgbClr val="EFEFEF"/>
          </a:solidFill>
          <a:ln>
            <a:noFill/>
          </a:ln>
        </p:spPr>
        <p:txBody>
          <a:bodyPr spcFirstLastPara="1" wrap="square" lIns="68575" tIns="34275" rIns="68575" bIns="34275" anchor="b" anchorCtr="0">
            <a:normAutofit fontScale="90000"/>
          </a:bodyPr>
          <a:lstStyle/>
          <a:p>
            <a:pPr marL="0" lvl="0" indent="0" algn="l" rtl="0">
              <a:lnSpc>
                <a:spcPct val="90000"/>
              </a:lnSpc>
              <a:spcBef>
                <a:spcPts val="0"/>
              </a:spcBef>
              <a:spcAft>
                <a:spcPts val="0"/>
              </a:spcAft>
              <a:buSzPct val="65625"/>
              <a:buNone/>
            </a:pPr>
            <a:endParaRPr sz="2133" b="1"/>
          </a:p>
          <a:p>
            <a:pPr marL="0" lvl="0" indent="0" algn="l" rtl="0">
              <a:lnSpc>
                <a:spcPct val="90000"/>
              </a:lnSpc>
              <a:spcBef>
                <a:spcPts val="0"/>
              </a:spcBef>
              <a:spcAft>
                <a:spcPts val="0"/>
              </a:spcAft>
              <a:buSzPct val="47190"/>
              <a:buNone/>
            </a:pPr>
            <a:r>
              <a:rPr lang="en-US" sz="2966" b="1"/>
              <a:t>Background for Presentation:</a:t>
            </a:r>
            <a:r>
              <a:rPr lang="en-US" sz="3633" b="1"/>
              <a:t> </a:t>
            </a:r>
            <a:r>
              <a:rPr lang="en-US" sz="2411" b="1" i="1"/>
              <a:t>Details About Board Approval Requirement</a:t>
            </a:r>
            <a:endParaRPr sz="2411" b="1" i="1">
              <a:solidFill>
                <a:schemeClr val="dk1"/>
              </a:solidFill>
            </a:endParaRPr>
          </a:p>
        </p:txBody>
      </p:sp>
      <p:sp>
        <p:nvSpPr>
          <p:cNvPr id="76" name="Google Shape;76;g2a0e44ef371_1_34"/>
          <p:cNvSpPr txBox="1">
            <a:spLocks noGrp="1"/>
          </p:cNvSpPr>
          <p:nvPr>
            <p:ph type="body" idx="1"/>
          </p:nvPr>
        </p:nvSpPr>
        <p:spPr>
          <a:xfrm>
            <a:off x="130625" y="1060350"/>
            <a:ext cx="8862600" cy="3818400"/>
          </a:xfrm>
          <a:prstGeom prst="rect">
            <a:avLst/>
          </a:prstGeom>
          <a:solidFill>
            <a:srgbClr val="EFEFEF"/>
          </a:solidFill>
          <a:ln>
            <a:noFill/>
          </a:ln>
        </p:spPr>
        <p:txBody>
          <a:bodyPr spcFirstLastPara="1" wrap="square" lIns="68575" tIns="34275" rIns="68575" bIns="34275" anchor="t" anchorCtr="0">
            <a:normAutofit/>
          </a:bodyPr>
          <a:lstStyle/>
          <a:p>
            <a:pPr marL="0" lvl="0" indent="0" algn="l" rtl="0">
              <a:lnSpc>
                <a:spcPct val="70000"/>
              </a:lnSpc>
              <a:spcBef>
                <a:spcPts val="800"/>
              </a:spcBef>
              <a:spcAft>
                <a:spcPts val="0"/>
              </a:spcAft>
              <a:buSzPts val="492"/>
              <a:buNone/>
            </a:pPr>
            <a:endParaRPr/>
          </a:p>
          <a:p>
            <a:pPr marL="0" lvl="0" indent="0" algn="l" rtl="0">
              <a:lnSpc>
                <a:spcPct val="70000"/>
              </a:lnSpc>
              <a:spcBef>
                <a:spcPts val="800"/>
              </a:spcBef>
              <a:spcAft>
                <a:spcPts val="0"/>
              </a:spcAft>
              <a:buClr>
                <a:schemeClr val="dk1"/>
              </a:buClr>
              <a:buSzPts val="492"/>
              <a:buFont typeface="Arial"/>
              <a:buNone/>
            </a:pPr>
            <a:r>
              <a:rPr lang="en-US" sz="1490" b="1" u="sng">
                <a:hlinkClick r:id="rId3"/>
              </a:rPr>
              <a:t>Enrolled House Bill 3198</a:t>
            </a:r>
            <a:endParaRPr sz="1490" u="sng"/>
          </a:p>
          <a:p>
            <a:pPr marL="457200" lvl="0" indent="0" algn="l" rtl="0">
              <a:lnSpc>
                <a:spcPct val="70000"/>
              </a:lnSpc>
              <a:spcBef>
                <a:spcPts val="800"/>
              </a:spcBef>
              <a:spcAft>
                <a:spcPts val="0"/>
              </a:spcAft>
              <a:buClr>
                <a:schemeClr val="dk1"/>
              </a:buClr>
              <a:buSzPts val="492"/>
              <a:buFont typeface="Arial"/>
              <a:buNone/>
            </a:pPr>
            <a:r>
              <a:rPr lang="en-US" sz="1400"/>
              <a:t>SECTION 4. Eligibility for grants</a:t>
            </a:r>
            <a:endParaRPr sz="1400"/>
          </a:p>
          <a:p>
            <a:pPr marL="457200" lvl="0" indent="0" algn="l" rtl="0">
              <a:lnSpc>
                <a:spcPct val="70000"/>
              </a:lnSpc>
              <a:spcBef>
                <a:spcPts val="800"/>
              </a:spcBef>
              <a:spcAft>
                <a:spcPts val="0"/>
              </a:spcAft>
              <a:buClr>
                <a:schemeClr val="dk1"/>
              </a:buClr>
              <a:buSzPts val="492"/>
              <a:buFont typeface="Arial"/>
              <a:buNone/>
            </a:pPr>
            <a:r>
              <a:rPr lang="en-US" sz="1400"/>
              <a:t>(4) An application described in subsection (3) of this section must be presented and approved by the school district board or the governing body of the public charter school at an open meeting following: </a:t>
            </a:r>
            <a:endParaRPr sz="1400"/>
          </a:p>
          <a:p>
            <a:pPr marL="914400" lvl="0" indent="0" algn="l" rtl="0">
              <a:lnSpc>
                <a:spcPct val="70000"/>
              </a:lnSpc>
              <a:spcBef>
                <a:spcPts val="800"/>
              </a:spcBef>
              <a:spcAft>
                <a:spcPts val="0"/>
              </a:spcAft>
              <a:buClr>
                <a:schemeClr val="dk1"/>
              </a:buClr>
              <a:buSzPts val="492"/>
              <a:buFont typeface="Arial"/>
              <a:buNone/>
            </a:pPr>
            <a:r>
              <a:rPr lang="en-US" sz="1400"/>
              <a:t>(a) Oral presentation of the application by an administrator of the school district or public charter school to the school district board or the governing body of the public charter school; and </a:t>
            </a:r>
            <a:endParaRPr sz="1400"/>
          </a:p>
          <a:p>
            <a:pPr marL="457200" lvl="0" indent="457200" algn="l" rtl="0">
              <a:lnSpc>
                <a:spcPct val="70000"/>
              </a:lnSpc>
              <a:spcBef>
                <a:spcPts val="800"/>
              </a:spcBef>
              <a:spcAft>
                <a:spcPts val="0"/>
              </a:spcAft>
              <a:buClr>
                <a:schemeClr val="dk1"/>
              </a:buClr>
              <a:buSzPts val="492"/>
              <a:buFont typeface="Arial"/>
              <a:buNone/>
            </a:pPr>
            <a:r>
              <a:rPr lang="en-US" sz="1400"/>
              <a:t>(b) Opportunity for the public to comment on the application.</a:t>
            </a:r>
            <a:endParaRPr sz="1400"/>
          </a:p>
          <a:p>
            <a:pPr marL="0" lvl="0" indent="0" algn="l" rtl="0">
              <a:lnSpc>
                <a:spcPct val="70000"/>
              </a:lnSpc>
              <a:spcBef>
                <a:spcPts val="800"/>
              </a:spcBef>
              <a:spcAft>
                <a:spcPts val="0"/>
              </a:spcAft>
              <a:buClr>
                <a:schemeClr val="dk1"/>
              </a:buClr>
              <a:buSzPts val="358"/>
              <a:buFont typeface="Arial"/>
              <a:buNone/>
            </a:pPr>
            <a:endParaRPr sz="1460">
              <a:latin typeface="Calibri"/>
              <a:ea typeface="Calibri"/>
              <a:cs typeface="Calibri"/>
              <a:sym typeface="Calibri"/>
            </a:endParaRPr>
          </a:p>
          <a:p>
            <a:pPr marL="0" lvl="0" indent="0" algn="l" rtl="0">
              <a:lnSpc>
                <a:spcPct val="70000"/>
              </a:lnSpc>
              <a:spcBef>
                <a:spcPts val="800"/>
              </a:spcBef>
              <a:spcAft>
                <a:spcPts val="0"/>
              </a:spcAft>
              <a:buSzPts val="492"/>
              <a:buNone/>
            </a:pPr>
            <a:r>
              <a:rPr lang="en-US" sz="1490" b="1"/>
              <a:t>Timeline:</a:t>
            </a:r>
            <a:endParaRPr sz="1490" b="1"/>
          </a:p>
          <a:p>
            <a:pPr marL="457200" lvl="0" indent="-317500" algn="l" rtl="0">
              <a:lnSpc>
                <a:spcPct val="100000"/>
              </a:lnSpc>
              <a:spcBef>
                <a:spcPts val="800"/>
              </a:spcBef>
              <a:spcAft>
                <a:spcPts val="0"/>
              </a:spcAft>
              <a:buSzPts val="1400"/>
              <a:buChar char="•"/>
            </a:pPr>
            <a:r>
              <a:rPr lang="en-US" sz="1400"/>
              <a:t>Applications must be submitted by </a:t>
            </a:r>
            <a:r>
              <a:rPr lang="en-US" sz="1400" b="1"/>
              <a:t>January 8th, 2024.</a:t>
            </a:r>
            <a:endParaRPr sz="1400" b="1"/>
          </a:p>
          <a:p>
            <a:pPr marL="457200" lvl="0" indent="-317500" algn="l" rtl="0">
              <a:lnSpc>
                <a:spcPct val="100000"/>
              </a:lnSpc>
              <a:spcBef>
                <a:spcPts val="0"/>
              </a:spcBef>
              <a:spcAft>
                <a:spcPts val="0"/>
              </a:spcAft>
              <a:buSzPts val="1400"/>
              <a:buChar char="•"/>
            </a:pPr>
            <a:r>
              <a:rPr lang="en-US" sz="1400"/>
              <a:t>Application review may begin before board minutes are approved; however, grant agreements cannot be written until board minutes are approved. </a:t>
            </a:r>
            <a:endParaRPr sz="1400"/>
          </a:p>
          <a:p>
            <a:pPr marL="457200" lvl="0" indent="-317500" algn="l" rtl="0">
              <a:lnSpc>
                <a:spcPct val="100000"/>
              </a:lnSpc>
              <a:spcBef>
                <a:spcPts val="0"/>
              </a:spcBef>
              <a:spcAft>
                <a:spcPts val="0"/>
              </a:spcAft>
              <a:buSzPts val="1400"/>
              <a:buChar char="•"/>
            </a:pPr>
            <a:r>
              <a:rPr lang="en-US" sz="1400"/>
              <a:t>The minutes from Board Approval meeting are due </a:t>
            </a:r>
            <a:r>
              <a:rPr lang="en-US" sz="1400" b="1"/>
              <a:t>February 28, </a:t>
            </a:r>
            <a:r>
              <a:rPr lang="en-US" sz="14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2024</a:t>
            </a:r>
            <a:r>
              <a:rPr lang="en-US" sz="1400" b="1"/>
              <a:t>. </a:t>
            </a:r>
            <a:endParaRPr sz="1400" b="1"/>
          </a:p>
        </p:txBody>
      </p:sp>
      <p:sp>
        <p:nvSpPr>
          <p:cNvPr id="77" name="Google Shape;77;g2a0e44ef371_1_3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bg>
      <p:bgPr>
        <a:solidFill>
          <a:schemeClr val="lt1"/>
        </a:solidFill>
        <a:effectLst/>
      </p:bgPr>
    </p:bg>
    <p:spTree>
      <p:nvGrpSpPr>
        <p:cNvPr id="1" name="Shape 210"/>
        <p:cNvGrpSpPr/>
        <p:nvPr/>
      </p:nvGrpSpPr>
      <p:grpSpPr>
        <a:xfrm>
          <a:off x="0" y="0"/>
          <a:ext cx="0" cy="0"/>
          <a:chOff x="0" y="0"/>
          <a:chExt cx="0" cy="0"/>
        </a:xfrm>
      </p:grpSpPr>
      <p:sp>
        <p:nvSpPr>
          <p:cNvPr id="213" name="Google Shape;213;g2a0e44ef371_2_10"/>
          <p:cNvSpPr txBox="1">
            <a:spLocks noGrp="1"/>
          </p:cNvSpPr>
          <p:nvPr>
            <p:ph type="title"/>
          </p:nvPr>
        </p:nvSpPr>
        <p:spPr>
          <a:xfrm>
            <a:off x="537882" y="342900"/>
            <a:ext cx="8088300" cy="770100"/>
          </a:xfrm>
          <a:prstGeom prst="rect">
            <a:avLst/>
          </a:prstGeom>
        </p:spPr>
        <p:txBody>
          <a:bodyPr spcFirstLastPara="1" wrap="square" lIns="68575" tIns="34275" rIns="68575" bIns="34275" anchor="b" anchorCtr="0">
            <a:normAutofit/>
          </a:bodyPr>
          <a:lstStyle/>
          <a:p>
            <a:pPr marL="0" lvl="0" indent="0" algn="l" rtl="0">
              <a:spcBef>
                <a:spcPts val="0"/>
              </a:spcBef>
              <a:spcAft>
                <a:spcPts val="0"/>
              </a:spcAft>
              <a:buNone/>
            </a:pPr>
            <a:r>
              <a:rPr lang="en-US">
                <a:solidFill>
                  <a:schemeClr val="dk1"/>
                </a:solidFill>
              </a:rPr>
              <a:t>Early Literacy Success School District Grants</a:t>
            </a:r>
            <a:endParaRPr>
              <a:solidFill>
                <a:schemeClr val="dk1"/>
              </a:solidFill>
            </a:endParaRPr>
          </a:p>
        </p:txBody>
      </p:sp>
      <p:sp>
        <p:nvSpPr>
          <p:cNvPr id="211" name="Google Shape;211;g2a0e44ef371_2_10"/>
          <p:cNvSpPr txBox="1">
            <a:spLocks noGrp="1"/>
          </p:cNvSpPr>
          <p:nvPr>
            <p:ph type="body" idx="1"/>
          </p:nvPr>
        </p:nvSpPr>
        <p:spPr>
          <a:xfrm>
            <a:off x="537864" y="1369225"/>
            <a:ext cx="7772100" cy="3081900"/>
          </a:xfrm>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US" sz="1900" b="1"/>
              <a:t>What: </a:t>
            </a:r>
            <a:r>
              <a:rPr lang="en-US" sz="1900"/>
              <a:t>Non-competitive, application-based, annual grant-in-aid</a:t>
            </a:r>
            <a:endParaRPr sz="1900"/>
          </a:p>
          <a:p>
            <a:pPr marL="0" lvl="0" indent="0" algn="l" rtl="0">
              <a:spcBef>
                <a:spcPts val="800"/>
              </a:spcBef>
              <a:spcAft>
                <a:spcPts val="0"/>
              </a:spcAft>
              <a:buNone/>
            </a:pPr>
            <a:r>
              <a:rPr lang="en-US" sz="1900" b="1"/>
              <a:t>Who: </a:t>
            </a:r>
            <a:r>
              <a:rPr lang="en-US" sz="1900"/>
              <a:t>School districts and eligible public charter schools that are elementary schools</a:t>
            </a:r>
            <a:endParaRPr sz="1900"/>
          </a:p>
          <a:p>
            <a:pPr marL="0" lvl="0" indent="0" algn="l" rtl="0">
              <a:spcBef>
                <a:spcPts val="800"/>
              </a:spcBef>
              <a:spcAft>
                <a:spcPts val="0"/>
              </a:spcAft>
              <a:buNone/>
            </a:pPr>
            <a:r>
              <a:rPr lang="en-US" sz="1900" b="1"/>
              <a:t>Why: </a:t>
            </a:r>
            <a:r>
              <a:rPr lang="en-US" sz="1900"/>
              <a:t>To support comprehensive early literacy plans that are research-based and culturally responsive</a:t>
            </a:r>
            <a:endParaRPr sz="1900"/>
          </a:p>
          <a:p>
            <a:pPr marL="0" lvl="0" indent="0" algn="l" rtl="0">
              <a:spcBef>
                <a:spcPts val="800"/>
              </a:spcBef>
              <a:spcAft>
                <a:spcPts val="0"/>
              </a:spcAft>
              <a:buNone/>
            </a:pPr>
            <a:r>
              <a:rPr lang="en-US" sz="1900" b="1"/>
              <a:t>When: </a:t>
            </a:r>
            <a:r>
              <a:rPr lang="en-US" sz="1900"/>
              <a:t>Application deadline January 8, 2024</a:t>
            </a:r>
            <a:endParaRPr sz="1900"/>
          </a:p>
          <a:p>
            <a:pPr marL="0" lvl="0" indent="0" algn="l" rtl="0">
              <a:spcBef>
                <a:spcPts val="800"/>
              </a:spcBef>
              <a:spcAft>
                <a:spcPts val="0"/>
              </a:spcAft>
              <a:buNone/>
            </a:pPr>
            <a:r>
              <a:rPr lang="en-US" sz="1900" b="1"/>
              <a:t>How Much: </a:t>
            </a:r>
            <a:r>
              <a:rPr lang="en-US" sz="1900"/>
              <a:t>$90 million for the 2023-25 biennium funded through the Statewide Education Initiatives Account</a:t>
            </a:r>
            <a:endParaRPr sz="1900"/>
          </a:p>
          <a:p>
            <a:pPr marL="0" lvl="0" indent="0" algn="l" rtl="0">
              <a:spcBef>
                <a:spcPts val="800"/>
              </a:spcBef>
              <a:spcAft>
                <a:spcPts val="0"/>
              </a:spcAft>
              <a:buNone/>
            </a:pPr>
            <a:endParaRPr/>
          </a:p>
        </p:txBody>
      </p:sp>
      <p:sp>
        <p:nvSpPr>
          <p:cNvPr id="212" name="Google Shape;212;g2a0e44ef371_2_10"/>
          <p:cNvSpPr txBox="1">
            <a:spLocks noGrp="1"/>
          </p:cNvSpPr>
          <p:nvPr>
            <p:ph type="sldNum" idx="12"/>
          </p:nvPr>
        </p:nvSpPr>
        <p:spPr>
          <a:xfrm>
            <a:off x="6457950" y="4604845"/>
            <a:ext cx="2168400" cy="273900"/>
          </a:xfrm>
          <a:prstGeom prst="rect">
            <a:avLst/>
          </a:prstGeom>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bg>
      <p:bgPr>
        <a:solidFill>
          <a:schemeClr val="lt1"/>
        </a:solidFill>
        <a:effectLst/>
      </p:bgPr>
    </p:bg>
    <p:spTree>
      <p:nvGrpSpPr>
        <p:cNvPr id="1" name="Shape 218"/>
        <p:cNvGrpSpPr/>
        <p:nvPr/>
      </p:nvGrpSpPr>
      <p:grpSpPr>
        <a:xfrm>
          <a:off x="0" y="0"/>
          <a:ext cx="0" cy="0"/>
          <a:chOff x="0" y="0"/>
          <a:chExt cx="0" cy="0"/>
        </a:xfrm>
      </p:grpSpPr>
      <p:sp>
        <p:nvSpPr>
          <p:cNvPr id="221" name="Google Shape;221;g2a0e44ef371_2_17"/>
          <p:cNvSpPr txBox="1">
            <a:spLocks noGrp="1"/>
          </p:cNvSpPr>
          <p:nvPr>
            <p:ph type="title"/>
          </p:nvPr>
        </p:nvSpPr>
        <p:spPr>
          <a:xfrm>
            <a:off x="537881" y="342900"/>
            <a:ext cx="8195571" cy="770100"/>
          </a:xfrm>
          <a:prstGeom prst="rect">
            <a:avLst/>
          </a:prstGeom>
        </p:spPr>
        <p:txBody>
          <a:bodyPr spcFirstLastPara="1" wrap="square" lIns="68575" tIns="34275" rIns="68575" bIns="34275" anchor="b" anchorCtr="0">
            <a:normAutofit/>
          </a:bodyPr>
          <a:lstStyle/>
          <a:p>
            <a:pPr marL="0" lvl="0" indent="0" algn="l" rtl="0">
              <a:spcBef>
                <a:spcPts val="0"/>
              </a:spcBef>
              <a:spcAft>
                <a:spcPts val="0"/>
              </a:spcAft>
              <a:buNone/>
            </a:pPr>
            <a:r>
              <a:rPr lang="en-US" dirty="0">
                <a:solidFill>
                  <a:schemeClr val="dk1"/>
                </a:solidFill>
              </a:rPr>
              <a:t>Early Literacy Success School District Grants cont.</a:t>
            </a:r>
            <a:endParaRPr dirty="0">
              <a:solidFill>
                <a:schemeClr val="dk1"/>
              </a:solidFill>
            </a:endParaRPr>
          </a:p>
        </p:txBody>
      </p:sp>
      <p:sp>
        <p:nvSpPr>
          <p:cNvPr id="219" name="Google Shape;219;g2a0e44ef371_2_17"/>
          <p:cNvSpPr txBox="1">
            <a:spLocks noGrp="1"/>
          </p:cNvSpPr>
          <p:nvPr>
            <p:ph type="body" idx="1"/>
          </p:nvPr>
        </p:nvSpPr>
        <p:spPr>
          <a:xfrm>
            <a:off x="537863" y="1369225"/>
            <a:ext cx="7945500" cy="3081900"/>
          </a:xfrm>
          <a:prstGeom prst="rect">
            <a:avLst/>
          </a:prstGeom>
        </p:spPr>
        <p:txBody>
          <a:bodyPr spcFirstLastPara="1" wrap="square" lIns="68575" tIns="34275" rIns="68575" bIns="34275" anchor="t" anchorCtr="0">
            <a:normAutofit fontScale="85000" lnSpcReduction="20000"/>
          </a:bodyPr>
          <a:lstStyle/>
          <a:p>
            <a:pPr marL="0" lvl="0" indent="0" algn="l" rtl="0">
              <a:spcBef>
                <a:spcPts val="800"/>
              </a:spcBef>
              <a:spcAft>
                <a:spcPts val="0"/>
              </a:spcAft>
              <a:buNone/>
            </a:pPr>
            <a:r>
              <a:rPr lang="en-US" b="1"/>
              <a:t>Allowable uses include:</a:t>
            </a:r>
            <a:endParaRPr b="1"/>
          </a:p>
          <a:p>
            <a:pPr marL="457200" lvl="0" indent="-304165" algn="l" rtl="0">
              <a:spcBef>
                <a:spcPts val="800"/>
              </a:spcBef>
              <a:spcAft>
                <a:spcPts val="0"/>
              </a:spcAft>
              <a:buClr>
                <a:schemeClr val="dk2"/>
              </a:buClr>
              <a:buSzPct val="77777"/>
              <a:buChar char="•"/>
            </a:pPr>
            <a:r>
              <a:rPr lang="en-US" b="1"/>
              <a:t>Professional development and coaching</a:t>
            </a:r>
            <a:r>
              <a:rPr lang="en-US"/>
              <a:t> in research-aligned literacy strategies for teachers and administrators in early elementary grades. </a:t>
            </a:r>
            <a:endParaRPr/>
          </a:p>
          <a:p>
            <a:pPr marL="457200" lvl="0" indent="-304165" algn="l" rtl="0">
              <a:spcBef>
                <a:spcPts val="800"/>
              </a:spcBef>
              <a:spcAft>
                <a:spcPts val="0"/>
              </a:spcAft>
              <a:buClr>
                <a:schemeClr val="dk2"/>
              </a:buClr>
              <a:buSzPct val="77777"/>
              <a:buChar char="•"/>
            </a:pPr>
            <a:r>
              <a:rPr lang="en-US" b="1"/>
              <a:t>Extended learning programs</a:t>
            </a:r>
            <a:r>
              <a:rPr lang="en-US"/>
              <a:t> that use research-aligned literacy strategies and that are made available to students in early elementary grades by licensed teachers or by qualified tutors; including: </a:t>
            </a:r>
            <a:endParaRPr/>
          </a:p>
          <a:p>
            <a:pPr marL="914400" lvl="1" indent="-304165" algn="l" rtl="0">
              <a:spcBef>
                <a:spcPts val="0"/>
              </a:spcBef>
              <a:spcAft>
                <a:spcPts val="0"/>
              </a:spcAft>
              <a:buClr>
                <a:schemeClr val="dk2"/>
              </a:buClr>
              <a:buSzPct val="100000"/>
              <a:buChar char="•"/>
            </a:pPr>
            <a:r>
              <a:rPr lang="en-US" b="1"/>
              <a:t>Home-based summer reading activities</a:t>
            </a:r>
            <a:r>
              <a:rPr lang="en-US"/>
              <a:t> for students who need additional support and enrichment; </a:t>
            </a:r>
            <a:endParaRPr/>
          </a:p>
          <a:p>
            <a:pPr marL="914400" lvl="1" indent="-304165" algn="l" rtl="0">
              <a:spcBef>
                <a:spcPts val="0"/>
              </a:spcBef>
              <a:spcAft>
                <a:spcPts val="0"/>
              </a:spcAft>
              <a:buClr>
                <a:schemeClr val="dk2"/>
              </a:buClr>
              <a:buSzPct val="100000"/>
              <a:buChar char="•"/>
            </a:pPr>
            <a:r>
              <a:rPr lang="en-US"/>
              <a:t>and </a:t>
            </a:r>
            <a:r>
              <a:rPr lang="en-US" b="1"/>
              <a:t>Intensive summer school program</a:t>
            </a:r>
            <a:r>
              <a:rPr lang="en-US"/>
              <a:t>s for students who need the most additional support and who receive at least 60 hours of direct literacy instruction by an instructional assistant or a licensed teacher trained in research-aligned literacy strategies.</a:t>
            </a:r>
            <a:endParaRPr/>
          </a:p>
          <a:p>
            <a:pPr marL="457200" lvl="0" indent="-304165" algn="l" rtl="0">
              <a:spcBef>
                <a:spcPts val="800"/>
              </a:spcBef>
              <a:spcAft>
                <a:spcPts val="0"/>
              </a:spcAft>
              <a:buClr>
                <a:schemeClr val="dk2"/>
              </a:buClr>
              <a:buSzPct val="77777"/>
              <a:buChar char="•"/>
            </a:pPr>
            <a:r>
              <a:rPr lang="en-US" b="1"/>
              <a:t>High-dosage tutoring</a:t>
            </a:r>
            <a:r>
              <a:rPr lang="en-US"/>
              <a:t> that integrates reading and writing and is delivered by a qualified tutor.</a:t>
            </a:r>
            <a:endParaRPr/>
          </a:p>
          <a:p>
            <a:pPr marL="457200" lvl="0" indent="-304165" algn="l" rtl="0">
              <a:spcBef>
                <a:spcPts val="800"/>
              </a:spcBef>
              <a:spcAft>
                <a:spcPts val="0"/>
              </a:spcAft>
              <a:buClr>
                <a:schemeClr val="dk2"/>
              </a:buClr>
              <a:buSzPct val="77777"/>
              <a:buChar char="•"/>
            </a:pPr>
            <a:r>
              <a:rPr lang="en-US"/>
              <a:t>The adoption and implementation of curricula that uses </a:t>
            </a:r>
            <a:r>
              <a:rPr lang="en-US" b="1"/>
              <a:t>research-aligned literacy strategies</a:t>
            </a:r>
            <a:r>
              <a:rPr lang="en-US"/>
              <a:t>.</a:t>
            </a:r>
            <a:endParaRPr/>
          </a:p>
          <a:p>
            <a:pPr marL="457200" lvl="0" indent="-304165" algn="l" rtl="0">
              <a:spcBef>
                <a:spcPts val="800"/>
              </a:spcBef>
              <a:spcAft>
                <a:spcPts val="0"/>
              </a:spcAft>
              <a:buClr>
                <a:schemeClr val="dk2"/>
              </a:buClr>
              <a:buSzPct val="77777"/>
              <a:buChar char="•"/>
            </a:pPr>
            <a:r>
              <a:rPr lang="en-US" b="1"/>
              <a:t>Literacy specialists, coaches or interventionists</a:t>
            </a:r>
            <a:r>
              <a:rPr lang="en-US"/>
              <a:t> to support all of the above</a:t>
            </a:r>
            <a:endParaRPr/>
          </a:p>
        </p:txBody>
      </p:sp>
      <p:sp>
        <p:nvSpPr>
          <p:cNvPr id="220" name="Google Shape;220;g2a0e44ef371_2_17"/>
          <p:cNvSpPr txBox="1">
            <a:spLocks noGrp="1"/>
          </p:cNvSpPr>
          <p:nvPr>
            <p:ph type="sldNum" idx="12"/>
          </p:nvPr>
        </p:nvSpPr>
        <p:spPr>
          <a:xfrm>
            <a:off x="6457950" y="4604845"/>
            <a:ext cx="2168400" cy="273900"/>
          </a:xfrm>
          <a:prstGeom prst="rect">
            <a:avLst/>
          </a:prstGeom>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chemeClr val="lt1"/>
        </a:solidFill>
        <a:effectLst/>
      </p:bgPr>
    </p:bg>
    <p:spTree>
      <p:nvGrpSpPr>
        <p:cNvPr id="1" name="Shape 226"/>
        <p:cNvGrpSpPr/>
        <p:nvPr/>
      </p:nvGrpSpPr>
      <p:grpSpPr>
        <a:xfrm>
          <a:off x="0" y="0"/>
          <a:ext cx="0" cy="0"/>
          <a:chOff x="0" y="0"/>
          <a:chExt cx="0" cy="0"/>
        </a:xfrm>
      </p:grpSpPr>
      <p:sp>
        <p:nvSpPr>
          <p:cNvPr id="227" name="Google Shape;227;g2a0e44ef371_2_24"/>
          <p:cNvSpPr txBox="1">
            <a:spLocks noGrp="1"/>
          </p:cNvSpPr>
          <p:nvPr>
            <p:ph type="title"/>
          </p:nvPr>
        </p:nvSpPr>
        <p:spPr>
          <a:xfrm>
            <a:off x="537882" y="342900"/>
            <a:ext cx="8088300" cy="770100"/>
          </a:xfrm>
          <a:prstGeom prst="rect">
            <a:avLst/>
          </a:prstGeom>
        </p:spPr>
        <p:txBody>
          <a:bodyPr spcFirstLastPara="1" wrap="square" lIns="68575" tIns="34275" rIns="68575" bIns="34275" anchor="b" anchorCtr="0">
            <a:normAutofit fontScale="90000"/>
          </a:bodyPr>
          <a:lstStyle/>
          <a:p>
            <a:pPr marL="0" lvl="0" indent="0" algn="l" rtl="0">
              <a:spcBef>
                <a:spcPts val="0"/>
              </a:spcBef>
              <a:spcAft>
                <a:spcPts val="0"/>
              </a:spcAft>
              <a:buNone/>
            </a:pPr>
            <a:r>
              <a:rPr lang="en-US" sz="3550">
                <a:solidFill>
                  <a:schemeClr val="dk1"/>
                </a:solidFill>
              </a:rPr>
              <a:t>Early Literacy Success Initiative Resourc</a:t>
            </a:r>
            <a:r>
              <a:rPr lang="en-US" sz="355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4"/>
                  </a:ext>
                </a:extLst>
              </a:rPr>
              <a:t>es</a:t>
            </a:r>
            <a:r>
              <a:rPr lang="en-US" sz="37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5"/>
                  </a:ext>
                </a:extLst>
              </a:rPr>
              <a:t> </a:t>
            </a:r>
            <a:endParaRPr sz="3700">
              <a:solidFill>
                <a:schemeClr val="dk1"/>
              </a:solidFill>
            </a:endParaRPr>
          </a:p>
        </p:txBody>
      </p:sp>
      <p:sp>
        <p:nvSpPr>
          <p:cNvPr id="228" name="Google Shape;228;g2a0e44ef371_2_24"/>
          <p:cNvSpPr txBox="1">
            <a:spLocks noGrp="1"/>
          </p:cNvSpPr>
          <p:nvPr>
            <p:ph type="sldNum" idx="12"/>
          </p:nvPr>
        </p:nvSpPr>
        <p:spPr>
          <a:xfrm>
            <a:off x="6457950" y="4604845"/>
            <a:ext cx="2168400" cy="273900"/>
          </a:xfrm>
          <a:prstGeom prst="rect">
            <a:avLst/>
          </a:prstGeom>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22</a:t>
            </a:fld>
            <a:endParaRPr/>
          </a:p>
        </p:txBody>
      </p:sp>
      <p:sp>
        <p:nvSpPr>
          <p:cNvPr id="229" name="Google Shape;229;g2a0e44ef371_2_24"/>
          <p:cNvSpPr txBox="1"/>
          <p:nvPr/>
        </p:nvSpPr>
        <p:spPr>
          <a:xfrm>
            <a:off x="676975" y="1331875"/>
            <a:ext cx="7814700" cy="3094500"/>
          </a:xfrm>
          <a:prstGeom prst="rect">
            <a:avLst/>
          </a:prstGeom>
          <a:noFill/>
          <a:ln>
            <a:noFill/>
          </a:ln>
        </p:spPr>
        <p:txBody>
          <a:bodyPr spcFirstLastPara="1" wrap="square" lIns="91425" tIns="91425" rIns="91425" bIns="91425" anchor="t" anchorCtr="0">
            <a:noAutofit/>
          </a:bodyPr>
          <a:lstStyle/>
          <a:p>
            <a:pPr marL="457200" lvl="0" indent="-355600" algn="l" rtl="0">
              <a:spcBef>
                <a:spcPts val="0"/>
              </a:spcBef>
              <a:spcAft>
                <a:spcPts val="0"/>
              </a:spcAft>
              <a:buClr>
                <a:schemeClr val="dk2"/>
              </a:buClr>
              <a:buSzPts val="2000"/>
              <a:buChar char="-"/>
            </a:pPr>
            <a:r>
              <a:rPr lang="en-US" sz="2000" u="sng">
                <a:solidFill>
                  <a:schemeClr val="dk2"/>
                </a:solidFill>
                <a:highlight>
                  <a:srgbClr val="FFFFFF"/>
                </a:highlight>
                <a:hlinkClick r:id="rId3">
                  <a:extLst>
                    <a:ext uri="{A12FA001-AC4F-418D-AE19-62706E023703}">
                      <ahyp:hlinkClr xmlns:ahyp="http://schemas.microsoft.com/office/drawing/2018/hyperlinkcolor" val="tx"/>
                    </a:ext>
                  </a:extLst>
                </a:hlinkClick>
              </a:rPr>
              <a:t>The text of House Bill 3198 which created the Early Literacy Success Initiative</a:t>
            </a:r>
            <a:endParaRPr sz="2000">
              <a:solidFill>
                <a:schemeClr val="dk2"/>
              </a:solidFill>
            </a:endParaRPr>
          </a:p>
          <a:p>
            <a:pPr marL="457200" lvl="0" indent="0" algn="l" rtl="0">
              <a:spcBef>
                <a:spcPts val="0"/>
              </a:spcBef>
              <a:spcAft>
                <a:spcPts val="0"/>
              </a:spcAft>
              <a:buNone/>
            </a:pPr>
            <a:endParaRPr sz="2000">
              <a:solidFill>
                <a:schemeClr val="dk2"/>
              </a:solidFill>
            </a:endParaRPr>
          </a:p>
          <a:p>
            <a:pPr marL="457200" lvl="0" indent="-355600" algn="l" rtl="0">
              <a:spcBef>
                <a:spcPts val="0"/>
              </a:spcBef>
              <a:spcAft>
                <a:spcPts val="0"/>
              </a:spcAft>
              <a:buClr>
                <a:schemeClr val="dk2"/>
              </a:buClr>
              <a:buSzPts val="2000"/>
              <a:buChar char="-"/>
            </a:pPr>
            <a:r>
              <a:rPr lang="en-US" sz="2000" u="sng">
                <a:solidFill>
                  <a:schemeClr val="dk2"/>
                </a:solidFill>
                <a:highlight>
                  <a:srgbClr val="FFFFFF"/>
                </a:highlight>
                <a:hlinkClick r:id="rId4">
                  <a:extLst>
                    <a:ext uri="{A12FA001-AC4F-418D-AE19-62706E023703}">
                      <ahyp:hlinkClr xmlns:ahyp="http://schemas.microsoft.com/office/drawing/2018/hyperlinkcolor" val="tx"/>
                    </a:ext>
                  </a:extLst>
                </a:hlinkClick>
              </a:rPr>
              <a:t>Oregon’s Early Literacy Success Initiative Overview</a:t>
            </a:r>
            <a:endParaRPr sz="2000">
              <a:solidFill>
                <a:schemeClr val="dk2"/>
              </a:solidFill>
            </a:endParaRPr>
          </a:p>
          <a:p>
            <a:pPr marL="457200" lvl="0" indent="0" algn="l" rtl="0">
              <a:spcBef>
                <a:spcPts val="0"/>
              </a:spcBef>
              <a:spcAft>
                <a:spcPts val="0"/>
              </a:spcAft>
              <a:buNone/>
            </a:pPr>
            <a:endParaRPr sz="2000">
              <a:solidFill>
                <a:schemeClr val="dk2"/>
              </a:solidFill>
            </a:endParaRPr>
          </a:p>
          <a:p>
            <a:pPr marL="457200" lvl="0" indent="-355600" algn="l" rtl="0">
              <a:spcBef>
                <a:spcPts val="0"/>
              </a:spcBef>
              <a:spcAft>
                <a:spcPts val="0"/>
              </a:spcAft>
              <a:buClr>
                <a:schemeClr val="dk2"/>
              </a:buClr>
              <a:buSzPts val="2000"/>
              <a:buChar char="-"/>
            </a:pPr>
            <a:r>
              <a:rPr lang="en-US" sz="2000" u="sng">
                <a:solidFill>
                  <a:schemeClr val="dk2"/>
                </a:solidFill>
                <a:highlight>
                  <a:srgbClr val="FFFFFF"/>
                </a:highlight>
                <a:hlinkClick r:id="rId5">
                  <a:extLst>
                    <a:ext uri="{A12FA001-AC4F-418D-AE19-62706E023703}">
                      <ahyp:hlinkClr xmlns:ahyp="http://schemas.microsoft.com/office/drawing/2018/hyperlinkcolor" val="tx"/>
                    </a:ext>
                  </a:extLst>
                </a:hlinkClick>
              </a:rPr>
              <a:t>Oregon’s Early Literacy Framework: A Strong Foundation for Readers and Writers (K-5)</a:t>
            </a:r>
            <a:endParaRPr sz="2000">
              <a:solidFill>
                <a:schemeClr val="dk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chemeClr val="lt1"/>
        </a:solidFill>
        <a:effectLst/>
      </p:bgPr>
    </p:bg>
    <p:spTree>
      <p:nvGrpSpPr>
        <p:cNvPr id="1" name="Shape 234"/>
        <p:cNvGrpSpPr/>
        <p:nvPr/>
      </p:nvGrpSpPr>
      <p:grpSpPr>
        <a:xfrm>
          <a:off x="0" y="0"/>
          <a:ext cx="0" cy="0"/>
          <a:chOff x="0" y="0"/>
          <a:chExt cx="0" cy="0"/>
        </a:xfrm>
      </p:grpSpPr>
      <p:sp>
        <p:nvSpPr>
          <p:cNvPr id="237" name="Google Shape;237;g2a0e44ef371_2_31"/>
          <p:cNvSpPr txBox="1">
            <a:spLocks noGrp="1"/>
          </p:cNvSpPr>
          <p:nvPr>
            <p:ph type="title"/>
          </p:nvPr>
        </p:nvSpPr>
        <p:spPr>
          <a:xfrm>
            <a:off x="537882" y="342900"/>
            <a:ext cx="8088300" cy="770100"/>
          </a:xfrm>
          <a:prstGeom prst="rect">
            <a:avLst/>
          </a:prstGeom>
        </p:spPr>
        <p:txBody>
          <a:bodyPr spcFirstLastPara="1" wrap="square" lIns="68575" tIns="34275" rIns="68575" bIns="34275" anchor="b" anchorCtr="0">
            <a:normAutofit fontScale="90000"/>
          </a:bodyPr>
          <a:lstStyle/>
          <a:p>
            <a:pPr marL="0" lvl="0" indent="0" algn="l" rtl="0">
              <a:spcBef>
                <a:spcPts val="0"/>
              </a:spcBef>
              <a:spcAft>
                <a:spcPts val="0"/>
              </a:spcAft>
              <a:buNone/>
            </a:pPr>
            <a:r>
              <a:rPr lang="en-US" sz="3200">
                <a:solidFill>
                  <a:schemeClr val="dk1"/>
                </a:solidFill>
              </a:rPr>
              <a:t>Why the Early Literacy Success School Dist</a:t>
            </a:r>
            <a:r>
              <a:rPr lang="en-US" sz="3200"/>
              <a:t>rict Grant </a:t>
            </a:r>
            <a:r>
              <a:rPr lang="en-US" sz="3200">
                <a:solidFill>
                  <a:schemeClr val="dk1"/>
                </a:solidFill>
              </a:rPr>
              <a:t>Matters</a:t>
            </a:r>
            <a:endParaRPr sz="3200">
              <a:solidFill>
                <a:schemeClr val="dk1"/>
              </a:solidFill>
            </a:endParaRPr>
          </a:p>
        </p:txBody>
      </p:sp>
      <p:sp>
        <p:nvSpPr>
          <p:cNvPr id="235" name="Google Shape;235;g2a0e44ef371_2_31"/>
          <p:cNvSpPr txBox="1">
            <a:spLocks noGrp="1"/>
          </p:cNvSpPr>
          <p:nvPr>
            <p:ph type="body" idx="1"/>
          </p:nvPr>
        </p:nvSpPr>
        <p:spPr>
          <a:xfrm>
            <a:off x="527857" y="1269169"/>
            <a:ext cx="8088300" cy="3081900"/>
          </a:xfrm>
          <a:prstGeom prst="rect">
            <a:avLst/>
          </a:prstGeom>
        </p:spPr>
        <p:txBody>
          <a:bodyPr spcFirstLastPara="1" wrap="square" lIns="68575" tIns="34275" rIns="68575" bIns="34275" anchor="t" anchorCtr="0">
            <a:noAutofit/>
          </a:bodyPr>
          <a:lstStyle/>
          <a:p>
            <a:pPr marL="457200" lvl="0" indent="-304800" algn="l" rtl="0">
              <a:lnSpc>
                <a:spcPct val="140000"/>
              </a:lnSpc>
              <a:spcBef>
                <a:spcPts val="800"/>
              </a:spcBef>
              <a:spcAft>
                <a:spcPts val="0"/>
              </a:spcAft>
              <a:buSzPts val="1200"/>
              <a:buChar char="●"/>
            </a:pPr>
            <a:r>
              <a:rPr lang="en-US" sz="1200">
                <a:solidFill>
                  <a:schemeClr val="dk1"/>
                </a:solidFill>
              </a:rPr>
              <a:t>Literacy is the foundation for learning.</a:t>
            </a:r>
            <a:endParaRPr sz="1200">
              <a:solidFill>
                <a:schemeClr val="dk1"/>
              </a:solidFill>
            </a:endParaRPr>
          </a:p>
          <a:p>
            <a:pPr marL="457200" lvl="0" indent="-304800" algn="l" rtl="0">
              <a:lnSpc>
                <a:spcPct val="115000"/>
              </a:lnSpc>
              <a:spcBef>
                <a:spcPts val="0"/>
              </a:spcBef>
              <a:spcAft>
                <a:spcPts val="0"/>
              </a:spcAft>
              <a:buSzPts val="1200"/>
              <a:buChar char="●"/>
            </a:pPr>
            <a:r>
              <a:rPr lang="en-US" sz="1200">
                <a:solidFill>
                  <a:schemeClr val="dk1"/>
                </a:solidFill>
              </a:rPr>
              <a:t>"Literacy is inseparable from opportunity, and opportunity is inseparable from freedom. The freedom promised by literacy is freedom from—from ignorance, oppression, poverty—and freedom to—to do new things, make choices, and learn." </a:t>
            </a:r>
            <a:r>
              <a:rPr lang="en-US" sz="1000" i="1">
                <a:solidFill>
                  <a:schemeClr val="dk1"/>
                </a:solidFill>
              </a:rPr>
              <a:t>Kōichirō Matsuura, former Director-General of UNESCO.</a:t>
            </a:r>
            <a:endParaRPr sz="1000" i="1">
              <a:solidFill>
                <a:schemeClr val="dk1"/>
              </a:solidFill>
            </a:endParaRPr>
          </a:p>
          <a:p>
            <a:pPr marL="457200" lvl="0" indent="0" algn="l" rtl="0">
              <a:lnSpc>
                <a:spcPct val="140000"/>
              </a:lnSpc>
              <a:spcBef>
                <a:spcPts val="800"/>
              </a:spcBef>
              <a:spcAft>
                <a:spcPts val="0"/>
              </a:spcAft>
              <a:buNone/>
            </a:pPr>
            <a:endParaRPr sz="1200">
              <a:solidFill>
                <a:schemeClr val="dk1"/>
              </a:solidFill>
            </a:endParaRPr>
          </a:p>
          <a:p>
            <a:pPr marL="457200" lvl="0" indent="-304800" algn="l" rtl="0">
              <a:lnSpc>
                <a:spcPct val="140000"/>
              </a:lnSpc>
              <a:spcBef>
                <a:spcPts val="800"/>
              </a:spcBef>
              <a:spcAft>
                <a:spcPts val="0"/>
              </a:spcAft>
              <a:buSzPts val="1200"/>
              <a:buChar char="●"/>
            </a:pPr>
            <a:r>
              <a:rPr lang="en-US" sz="1200">
                <a:solidFill>
                  <a:schemeClr val="dk1"/>
                </a:solidFill>
              </a:rPr>
              <a:t>Securing an Early Literacy Success School District Grant is the best way for our school district to have the resources necessary to boost and enhance our ability to deliver high-quality literacy instruction and interventions. </a:t>
            </a:r>
            <a:endParaRPr sz="1200">
              <a:solidFill>
                <a:schemeClr val="dk1"/>
              </a:solidFill>
            </a:endParaRPr>
          </a:p>
          <a:p>
            <a:pPr marL="914400" lvl="1" indent="-304800" algn="l" rtl="0">
              <a:lnSpc>
                <a:spcPct val="140000"/>
              </a:lnSpc>
              <a:spcBef>
                <a:spcPts val="0"/>
              </a:spcBef>
              <a:spcAft>
                <a:spcPts val="0"/>
              </a:spcAft>
              <a:buSzPts val="1200"/>
              <a:buChar char="○"/>
            </a:pPr>
            <a:r>
              <a:rPr lang="en-US" sz="1200">
                <a:solidFill>
                  <a:schemeClr val="dk1"/>
                </a:solidFill>
              </a:rPr>
              <a:t>We can opt to customize how the funds are spent in many ways, and we plan to use </a:t>
            </a:r>
            <a:r>
              <a:rPr lang="en-US" sz="1200">
                <a:solidFill>
                  <a:schemeClr val="dk1"/>
                </a:solidFill>
                <a:highlight>
                  <a:srgbClr val="FFE599"/>
                </a:highlight>
              </a:rPr>
              <a:t>[insert examples of how your School District will use these funds]</a:t>
            </a:r>
            <a:r>
              <a:rPr lang="en-US" sz="1200">
                <a:solidFill>
                  <a:schemeClr val="dk1"/>
                </a:solidFill>
              </a:rPr>
              <a:t>. </a:t>
            </a:r>
            <a:endParaRPr sz="1200">
              <a:solidFill>
                <a:schemeClr val="dk1"/>
              </a:solidFill>
            </a:endParaRPr>
          </a:p>
          <a:p>
            <a:pPr marL="457200" lvl="0" indent="-304800" algn="l" rtl="0">
              <a:lnSpc>
                <a:spcPct val="140000"/>
              </a:lnSpc>
              <a:spcBef>
                <a:spcPts val="0"/>
              </a:spcBef>
              <a:spcAft>
                <a:spcPts val="0"/>
              </a:spcAft>
              <a:buSzPts val="1200"/>
              <a:buChar char="●"/>
            </a:pPr>
            <a:r>
              <a:rPr lang="en-US" sz="1200">
                <a:solidFill>
                  <a:schemeClr val="dk1"/>
                </a:solidFill>
              </a:rPr>
              <a:t>Through this grant, our students will grow their literacy skills and become stronger readers and writers. This can lead to many benefits, including an increased sense of belonging, improved attendance, and increased graduation rates.</a:t>
            </a:r>
            <a:endParaRPr sz="1200">
              <a:solidFill>
                <a:schemeClr val="dk1"/>
              </a:solidFill>
            </a:endParaRPr>
          </a:p>
          <a:p>
            <a:pPr marL="0" lvl="0" indent="0" algn="l" rtl="0">
              <a:lnSpc>
                <a:spcPct val="115000"/>
              </a:lnSpc>
              <a:spcBef>
                <a:spcPts val="1200"/>
              </a:spcBef>
              <a:spcAft>
                <a:spcPts val="1200"/>
              </a:spcAft>
              <a:buNone/>
            </a:pPr>
            <a:endParaRPr sz="1900">
              <a:solidFill>
                <a:schemeClr val="dk1"/>
              </a:solidFill>
              <a:highlight>
                <a:srgbClr val="FFFF00"/>
              </a:highlight>
            </a:endParaRPr>
          </a:p>
        </p:txBody>
      </p:sp>
      <p:sp>
        <p:nvSpPr>
          <p:cNvPr id="236" name="Google Shape;236;g2a0e44ef371_2_31"/>
          <p:cNvSpPr txBox="1">
            <a:spLocks noGrp="1"/>
          </p:cNvSpPr>
          <p:nvPr>
            <p:ph type="sldNum" idx="12"/>
          </p:nvPr>
        </p:nvSpPr>
        <p:spPr>
          <a:xfrm>
            <a:off x="6457950" y="4604845"/>
            <a:ext cx="2168400" cy="273900"/>
          </a:xfrm>
          <a:prstGeom prst="rect">
            <a:avLst/>
          </a:prstGeom>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23</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1"/>
        <p:cNvGrpSpPr/>
        <p:nvPr/>
      </p:nvGrpSpPr>
      <p:grpSpPr>
        <a:xfrm>
          <a:off x="0" y="0"/>
          <a:ext cx="0" cy="0"/>
          <a:chOff x="0" y="0"/>
          <a:chExt cx="0" cy="0"/>
        </a:xfrm>
      </p:grpSpPr>
      <p:sp>
        <p:nvSpPr>
          <p:cNvPr id="82" name="Google Shape;82;g2a0e44ef371_1_28"/>
          <p:cNvSpPr txBox="1">
            <a:spLocks noGrp="1"/>
          </p:cNvSpPr>
          <p:nvPr>
            <p:ph type="title"/>
          </p:nvPr>
        </p:nvSpPr>
        <p:spPr>
          <a:xfrm>
            <a:off x="527857" y="1219050"/>
            <a:ext cx="8088300" cy="7701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SzPts val="9000"/>
              <a:buNone/>
            </a:pPr>
            <a:r>
              <a:rPr lang="en-US" sz="4400">
                <a:highlight>
                  <a:srgbClr val="FFE599"/>
                </a:highlight>
              </a:rPr>
              <a:t>[Applicant</a:t>
            </a:r>
            <a:r>
              <a:rPr lang="en-US" sz="4400">
                <a:highlight>
                  <a:srgbClr val="FFE599"/>
                </a:highlight>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 </a:t>
            </a:r>
            <a:r>
              <a:rPr lang="en-US" sz="4400">
                <a:highlight>
                  <a:srgbClr val="FFE599"/>
                </a:highlight>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name</a:t>
            </a:r>
            <a:r>
              <a:rPr lang="en-US" sz="4400">
                <a:highlight>
                  <a:srgbClr val="FFE599"/>
                </a:highlight>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(s)</a:t>
            </a:r>
            <a:r>
              <a:rPr lang="en-US" sz="4400">
                <a:highlight>
                  <a:srgbClr val="FFE599"/>
                </a:highlight>
              </a:rPr>
              <a:t>]</a:t>
            </a:r>
            <a:endParaRPr sz="4400">
              <a:highlight>
                <a:srgbClr val="FFE599"/>
              </a:highlight>
            </a:endParaRPr>
          </a:p>
        </p:txBody>
      </p:sp>
      <p:sp>
        <p:nvSpPr>
          <p:cNvPr id="83" name="Google Shape;83;g2a0e44ef371_1_28"/>
          <p:cNvSpPr txBox="1">
            <a:spLocks noGrp="1"/>
          </p:cNvSpPr>
          <p:nvPr>
            <p:ph type="body" idx="1"/>
          </p:nvPr>
        </p:nvSpPr>
        <p:spPr>
          <a:xfrm>
            <a:off x="537875" y="2650500"/>
            <a:ext cx="8088300" cy="1821300"/>
          </a:xfrm>
          <a:prstGeom prst="rect">
            <a:avLst/>
          </a:prstGeom>
          <a:noFill/>
          <a:ln>
            <a:noFill/>
          </a:ln>
        </p:spPr>
        <p:txBody>
          <a:bodyPr spcFirstLastPara="1" wrap="square" lIns="68575" tIns="34275" rIns="68575" bIns="34275" anchor="t" anchorCtr="0">
            <a:noAutofit/>
          </a:bodyPr>
          <a:lstStyle/>
          <a:p>
            <a:pPr marL="139700" lvl="0" indent="0" algn="ctr" rtl="0">
              <a:lnSpc>
                <a:spcPct val="90000"/>
              </a:lnSpc>
              <a:spcBef>
                <a:spcPts val="800"/>
              </a:spcBef>
              <a:spcAft>
                <a:spcPts val="0"/>
              </a:spcAft>
              <a:buSzPts val="1800"/>
              <a:buNone/>
            </a:pPr>
            <a:r>
              <a:rPr lang="en-US" sz="2400">
                <a:solidFill>
                  <a:schemeClr val="dk1"/>
                </a:solidFill>
              </a:rPr>
              <a:t>Early Literacy Success School District Grant Application</a:t>
            </a:r>
            <a:endParaRPr sz="2400">
              <a:solidFill>
                <a:schemeClr val="dk1"/>
              </a:solidFill>
            </a:endParaRPr>
          </a:p>
          <a:p>
            <a:pPr marL="139700" lvl="0" indent="0" algn="ctr" rtl="0">
              <a:lnSpc>
                <a:spcPct val="90000"/>
              </a:lnSpc>
              <a:spcBef>
                <a:spcPts val="800"/>
              </a:spcBef>
              <a:spcAft>
                <a:spcPts val="0"/>
              </a:spcAft>
              <a:buSzPts val="1800"/>
              <a:buNone/>
            </a:pPr>
            <a:endParaRPr sz="2400">
              <a:solidFill>
                <a:schemeClr val="dk1"/>
              </a:solidFill>
            </a:endParaRPr>
          </a:p>
          <a:p>
            <a:pPr marL="139700" lvl="0" indent="0" algn="ctr" rtl="0">
              <a:lnSpc>
                <a:spcPct val="90000"/>
              </a:lnSpc>
              <a:spcBef>
                <a:spcPts val="800"/>
              </a:spcBef>
              <a:spcAft>
                <a:spcPts val="0"/>
              </a:spcAft>
              <a:buSzPts val="1800"/>
              <a:buNone/>
            </a:pPr>
            <a:r>
              <a:rPr lang="en-US" sz="2400">
                <a:solidFill>
                  <a:schemeClr val="dk1"/>
                </a:solidFill>
                <a:highlight>
                  <a:srgbClr val="FFE599"/>
                </a:highlight>
              </a:rPr>
              <a:t>Presenter(s)</a:t>
            </a:r>
            <a:endParaRPr sz="2400">
              <a:solidFill>
                <a:schemeClr val="dk1"/>
              </a:solidFill>
              <a:highlight>
                <a:srgbClr val="FFE599"/>
              </a:highlight>
            </a:endParaRPr>
          </a:p>
          <a:p>
            <a:pPr marL="139700" lvl="0" indent="0" algn="ctr" rtl="0">
              <a:lnSpc>
                <a:spcPct val="90000"/>
              </a:lnSpc>
              <a:spcBef>
                <a:spcPts val="800"/>
              </a:spcBef>
              <a:spcAft>
                <a:spcPts val="0"/>
              </a:spcAft>
              <a:buSzPts val="1800"/>
              <a:buNone/>
            </a:pPr>
            <a:endParaRPr sz="2400">
              <a:solidFill>
                <a:srgbClr val="00B050"/>
              </a:solidFill>
            </a:endParaRPr>
          </a:p>
        </p:txBody>
      </p:sp>
      <p:sp>
        <p:nvSpPr>
          <p:cNvPr id="84" name="Google Shape;84;g2a0e44ef371_1_2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9"/>
        <p:cNvGrpSpPr/>
        <p:nvPr/>
      </p:nvGrpSpPr>
      <p:grpSpPr>
        <a:xfrm>
          <a:off x="0" y="0"/>
          <a:ext cx="0" cy="0"/>
          <a:chOff x="0" y="0"/>
          <a:chExt cx="0" cy="0"/>
        </a:xfrm>
      </p:grpSpPr>
      <p:sp>
        <p:nvSpPr>
          <p:cNvPr id="90" name="Google Shape;90;g26084b3a3b2_0_1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p>
            <a:pPr marL="0" lvl="0" indent="0" algn="l" rtl="0">
              <a:lnSpc>
                <a:spcPct val="90000"/>
              </a:lnSpc>
              <a:spcBef>
                <a:spcPts val="0"/>
              </a:spcBef>
              <a:spcAft>
                <a:spcPts val="0"/>
              </a:spcAft>
              <a:buSzPts val="1400"/>
              <a:buNone/>
            </a:pPr>
            <a:r>
              <a:rPr lang="en-US">
                <a:solidFill>
                  <a:schemeClr val="dk1"/>
                </a:solidFill>
              </a:rPr>
              <a:t>Purpose for Presentation</a:t>
            </a:r>
            <a:endParaRPr>
              <a:solidFill>
                <a:schemeClr val="dk1"/>
              </a:solidFill>
            </a:endParaRPr>
          </a:p>
        </p:txBody>
      </p:sp>
      <p:sp>
        <p:nvSpPr>
          <p:cNvPr id="91" name="Google Shape;91;g26084b3a3b2_0_18"/>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fontScale="25000" lnSpcReduction="20000"/>
          </a:bodyPr>
          <a:lstStyle/>
          <a:p>
            <a:pPr marL="0" lvl="0" indent="457200" algn="l" rtl="0">
              <a:lnSpc>
                <a:spcPct val="90000"/>
              </a:lnSpc>
              <a:spcBef>
                <a:spcPts val="800"/>
              </a:spcBef>
              <a:spcAft>
                <a:spcPts val="0"/>
              </a:spcAft>
              <a:buSzPts val="378"/>
              <a:buNone/>
            </a:pPr>
            <a:endParaRPr sz="7200"/>
          </a:p>
          <a:p>
            <a:pPr marL="457200" lvl="0" indent="-342900" algn="l" rtl="0">
              <a:lnSpc>
                <a:spcPct val="90000"/>
              </a:lnSpc>
              <a:spcBef>
                <a:spcPts val="800"/>
              </a:spcBef>
              <a:spcAft>
                <a:spcPts val="0"/>
              </a:spcAft>
              <a:buSzPct val="100000"/>
              <a:buAutoNum type="arabicPeriod"/>
            </a:pPr>
            <a:r>
              <a:rPr lang="en-US" sz="7200">
                <a:solidFill>
                  <a:schemeClr val="dk1"/>
                </a:solidFill>
              </a:rPr>
              <a:t>To share information about the </a:t>
            </a:r>
            <a:r>
              <a:rPr lang="en-US" sz="7200">
                <a:solidFill>
                  <a:schemeClr val="dk1"/>
                </a:solidFill>
                <a:highlight>
                  <a:srgbClr val="FFE599"/>
                </a:highlight>
              </a:rPr>
              <a:t>[district’s and/or charter school’s]</a:t>
            </a:r>
            <a:r>
              <a:rPr lang="en-US" sz="7200">
                <a:solidFill>
                  <a:schemeClr val="dk1"/>
                </a:solidFill>
              </a:rPr>
              <a:t> </a:t>
            </a:r>
            <a:r>
              <a:rPr lang="en-US" sz="7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Early</a:t>
            </a:r>
            <a:r>
              <a:rPr lang="en-US" sz="7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 </a:t>
            </a:r>
            <a:r>
              <a:rPr lang="en-US" sz="7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Literacy Plan as part of the Early Learning Success School District Grant application, as required by </a:t>
            </a:r>
            <a:r>
              <a:rPr lang="en-US" sz="7200">
                <a:solidFill>
                  <a:schemeClr val="dk1"/>
                </a:solidFill>
              </a:rPr>
              <a:t>the Early Literacy Success Initiative legislation.</a:t>
            </a:r>
            <a:endParaRPr sz="7200">
              <a:solidFill>
                <a:schemeClr val="dk1"/>
              </a:solidFill>
            </a:endParaRPr>
          </a:p>
          <a:p>
            <a:pPr marL="457200" lvl="0" indent="0" algn="l" rtl="0">
              <a:lnSpc>
                <a:spcPct val="90000"/>
              </a:lnSpc>
              <a:spcBef>
                <a:spcPts val="800"/>
              </a:spcBef>
              <a:spcAft>
                <a:spcPts val="0"/>
              </a:spcAft>
              <a:buNone/>
            </a:pPr>
            <a:endParaRPr sz="7200">
              <a:solidFill>
                <a:schemeClr val="dk1"/>
              </a:solidFill>
            </a:endParaRPr>
          </a:p>
          <a:p>
            <a:pPr marL="457200" lvl="0" indent="-342900" algn="l" rtl="0">
              <a:lnSpc>
                <a:spcPct val="90000"/>
              </a:lnSpc>
              <a:spcBef>
                <a:spcPts val="800"/>
              </a:spcBef>
              <a:spcAft>
                <a:spcPts val="0"/>
              </a:spcAft>
              <a:buSzPct val="100000"/>
              <a:buAutoNum type="arabicPeriod"/>
            </a:pPr>
            <a:r>
              <a:rPr lang="en-US" sz="7200">
                <a:solidFill>
                  <a:schemeClr val="dk1"/>
                </a:solidFill>
              </a:rPr>
              <a:t>To provide an opportunity for public comment on the application.</a:t>
            </a:r>
            <a:endParaRPr sz="7200">
              <a:solidFill>
                <a:schemeClr val="dk1"/>
              </a:solidFill>
            </a:endParaRPr>
          </a:p>
          <a:p>
            <a:pPr marL="457200" lvl="0" indent="0" algn="l" rtl="0">
              <a:lnSpc>
                <a:spcPct val="90000"/>
              </a:lnSpc>
              <a:spcBef>
                <a:spcPts val="800"/>
              </a:spcBef>
              <a:spcAft>
                <a:spcPts val="0"/>
              </a:spcAft>
              <a:buNone/>
            </a:pPr>
            <a:endParaRPr sz="7200">
              <a:solidFill>
                <a:schemeClr val="dk1"/>
              </a:solidFill>
            </a:endParaRPr>
          </a:p>
          <a:p>
            <a:pPr marL="457200" lvl="0" indent="-342900" algn="l" rtl="0">
              <a:lnSpc>
                <a:spcPct val="90000"/>
              </a:lnSpc>
              <a:spcBef>
                <a:spcPts val="800"/>
              </a:spcBef>
              <a:spcAft>
                <a:spcPts val="0"/>
              </a:spcAft>
              <a:buSzPct val="100000"/>
              <a:buAutoNum type="arabicPeriod"/>
            </a:pPr>
            <a:r>
              <a:rPr lang="en-US" sz="7200">
                <a:solidFill>
                  <a:schemeClr val="dk1"/>
                </a:solidFill>
              </a:rPr>
              <a:t>To seek board approval for the </a:t>
            </a:r>
            <a:r>
              <a:rPr lang="en-US" sz="7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Early Literacy </a:t>
            </a:r>
            <a:r>
              <a:rPr lang="en-US" sz="7200">
                <a:solidFill>
                  <a:schemeClr val="dk1"/>
                </a:solidFill>
              </a:rPr>
              <a:t>School District Grant application</a:t>
            </a:r>
            <a:r>
              <a:rPr lang="en-US" sz="7200"/>
              <a:t>.</a:t>
            </a:r>
            <a:endParaRPr sz="7200"/>
          </a:p>
          <a:p>
            <a:pPr marL="0" lvl="0" indent="0" algn="l" rtl="0">
              <a:lnSpc>
                <a:spcPct val="90000"/>
              </a:lnSpc>
              <a:spcBef>
                <a:spcPts val="800"/>
              </a:spcBef>
              <a:spcAft>
                <a:spcPts val="0"/>
              </a:spcAft>
              <a:buSzPct val="40360"/>
              <a:buNone/>
            </a:pPr>
            <a:endParaRPr sz="3750">
              <a:highlight>
                <a:srgbClr val="FFFF00"/>
              </a:highlight>
            </a:endParaRPr>
          </a:p>
          <a:p>
            <a:pPr marL="0" lvl="0" indent="0" algn="l" rtl="0">
              <a:lnSpc>
                <a:spcPct val="90000"/>
              </a:lnSpc>
              <a:spcBef>
                <a:spcPts val="800"/>
              </a:spcBef>
              <a:spcAft>
                <a:spcPts val="0"/>
              </a:spcAft>
              <a:buSzPct val="40360"/>
              <a:buNone/>
            </a:pPr>
            <a:endParaRPr sz="3750">
              <a:highlight>
                <a:srgbClr val="FFFF00"/>
              </a:highlight>
            </a:endParaRPr>
          </a:p>
          <a:p>
            <a:pPr marL="0" lvl="0" indent="0" algn="l" rtl="0">
              <a:lnSpc>
                <a:spcPct val="90000"/>
              </a:lnSpc>
              <a:spcBef>
                <a:spcPts val="800"/>
              </a:spcBef>
              <a:spcAft>
                <a:spcPts val="0"/>
              </a:spcAft>
              <a:buSzPct val="40360"/>
              <a:buNone/>
            </a:pPr>
            <a:endParaRPr sz="3750">
              <a:highlight>
                <a:srgbClr val="FFFF00"/>
              </a:highlight>
            </a:endParaRPr>
          </a:p>
          <a:p>
            <a:pPr marL="0" lvl="0" indent="0" algn="l" rtl="0">
              <a:lnSpc>
                <a:spcPct val="90000"/>
              </a:lnSpc>
              <a:spcBef>
                <a:spcPts val="800"/>
              </a:spcBef>
              <a:spcAft>
                <a:spcPts val="0"/>
              </a:spcAft>
              <a:buSzPct val="40360"/>
              <a:buNone/>
            </a:pPr>
            <a:endParaRPr sz="3750">
              <a:highlight>
                <a:srgbClr val="FFFF00"/>
              </a:highlight>
            </a:endParaRPr>
          </a:p>
          <a:p>
            <a:pPr marL="0" lvl="0" indent="0" algn="l" rtl="0">
              <a:lnSpc>
                <a:spcPct val="90000"/>
              </a:lnSpc>
              <a:spcBef>
                <a:spcPts val="800"/>
              </a:spcBef>
              <a:spcAft>
                <a:spcPts val="0"/>
              </a:spcAft>
              <a:buSzPct val="40360"/>
              <a:buNone/>
            </a:pPr>
            <a:endParaRPr sz="3750">
              <a:highlight>
                <a:srgbClr val="FFFF00"/>
              </a:highlight>
            </a:endParaRPr>
          </a:p>
          <a:p>
            <a:pPr marL="0" lvl="0" indent="0" algn="l" rtl="0">
              <a:lnSpc>
                <a:spcPct val="90000"/>
              </a:lnSpc>
              <a:spcBef>
                <a:spcPts val="800"/>
              </a:spcBef>
              <a:spcAft>
                <a:spcPts val="0"/>
              </a:spcAft>
              <a:buSzPct val="84083"/>
              <a:buNone/>
            </a:pPr>
            <a:r>
              <a:rPr lang="en-US"/>
              <a:t> </a:t>
            </a:r>
            <a:endParaRPr/>
          </a:p>
        </p:txBody>
      </p:sp>
      <p:sp>
        <p:nvSpPr>
          <p:cNvPr id="92" name="Google Shape;92;g26084b3a3b2_0_1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6"/>
        <p:cNvGrpSpPr/>
        <p:nvPr/>
      </p:nvGrpSpPr>
      <p:grpSpPr>
        <a:xfrm>
          <a:off x="0" y="0"/>
          <a:ext cx="0" cy="0"/>
          <a:chOff x="0" y="0"/>
          <a:chExt cx="0" cy="0"/>
        </a:xfrm>
      </p:grpSpPr>
      <p:sp>
        <p:nvSpPr>
          <p:cNvPr id="97" name="Google Shape;97;g29c517910a6_1_6"/>
          <p:cNvSpPr txBox="1">
            <a:spLocks noGrp="1"/>
          </p:cNvSpPr>
          <p:nvPr>
            <p:ph type="title"/>
          </p:nvPr>
        </p:nvSpPr>
        <p:spPr>
          <a:xfrm>
            <a:off x="527857" y="385150"/>
            <a:ext cx="8088300" cy="7701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SzPts val="9000"/>
              <a:buNone/>
            </a:pPr>
            <a:r>
              <a:rPr lang="en-US" sz="3200">
                <a:solidFill>
                  <a:srgbClr val="161616"/>
                </a:solidFill>
              </a:rPr>
              <a:t>Early </a:t>
            </a:r>
            <a:r>
              <a:rPr lang="en-US" sz="3200">
                <a:solidFill>
                  <a:srgbClr val="161616"/>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0"/>
                  </a:ext>
                </a:extLst>
              </a:rPr>
              <a:t>Literacy</a:t>
            </a:r>
            <a:r>
              <a:rPr lang="en-US" sz="3200">
                <a:solidFill>
                  <a:srgbClr val="161616"/>
                </a:solidFill>
              </a:rPr>
              <a:t> Plan</a:t>
            </a:r>
            <a:endParaRPr sz="3200">
              <a:solidFill>
                <a:srgbClr val="161616"/>
              </a:solidFill>
            </a:endParaRPr>
          </a:p>
        </p:txBody>
      </p:sp>
      <p:sp>
        <p:nvSpPr>
          <p:cNvPr id="98" name="Google Shape;98;g29c517910a6_1_6"/>
          <p:cNvSpPr txBox="1">
            <a:spLocks noGrp="1"/>
          </p:cNvSpPr>
          <p:nvPr>
            <p:ph type="body" idx="1"/>
          </p:nvPr>
        </p:nvSpPr>
        <p:spPr>
          <a:xfrm>
            <a:off x="527850" y="1818475"/>
            <a:ext cx="8088300" cy="18213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SzPts val="1100"/>
              <a:buNone/>
            </a:pPr>
            <a:r>
              <a:rPr lang="en-US" sz="2200">
                <a:solidFill>
                  <a:schemeClr val="dk1"/>
                </a:solidFill>
              </a:rPr>
              <a:t>Our application for the Early Literacy Success School District Grant covers the initial 2023-2025 biennium and </a:t>
            </a:r>
            <a:r>
              <a:rPr lang="en-US" sz="2200">
                <a:solidFill>
                  <a:schemeClr val="dk1"/>
                </a:solidFill>
                <a:highlight>
                  <a:srgbClr val="FFE599"/>
                </a:highlight>
              </a:rPr>
              <a:t>[was/will be]</a:t>
            </a:r>
            <a:r>
              <a:rPr lang="en-US" sz="2200">
                <a:solidFill>
                  <a:schemeClr val="dk1"/>
                </a:solidFill>
              </a:rPr>
              <a:t> submitted by January 8, 2024. </a:t>
            </a:r>
            <a:endParaRPr sz="2200">
              <a:solidFill>
                <a:schemeClr val="dk1"/>
              </a:solidFill>
            </a:endParaRPr>
          </a:p>
          <a:p>
            <a:pPr marL="0" lvl="0" indent="0" algn="l" rtl="0">
              <a:lnSpc>
                <a:spcPct val="100000"/>
              </a:lnSpc>
              <a:spcBef>
                <a:spcPts val="0"/>
              </a:spcBef>
              <a:spcAft>
                <a:spcPts val="0"/>
              </a:spcAft>
              <a:buSzPts val="1100"/>
              <a:buNone/>
            </a:pPr>
            <a:endParaRPr sz="2200"/>
          </a:p>
          <a:p>
            <a:pPr marL="0" lvl="0" indent="0" algn="l" rtl="0">
              <a:lnSpc>
                <a:spcPct val="100000"/>
              </a:lnSpc>
              <a:spcBef>
                <a:spcPts val="0"/>
              </a:spcBef>
              <a:spcAft>
                <a:spcPts val="0"/>
              </a:spcAft>
              <a:buClr>
                <a:schemeClr val="dk1"/>
              </a:buClr>
              <a:buSzPts val="1100"/>
              <a:buFont typeface="Arial"/>
              <a:buNone/>
            </a:pPr>
            <a:endParaRPr sz="2200"/>
          </a:p>
          <a:p>
            <a:pPr marL="139700" lvl="0" indent="0" algn="ctr" rtl="0">
              <a:lnSpc>
                <a:spcPct val="90000"/>
              </a:lnSpc>
              <a:spcBef>
                <a:spcPts val="800"/>
              </a:spcBef>
              <a:spcAft>
                <a:spcPts val="0"/>
              </a:spcAft>
              <a:buSzPts val="1800"/>
              <a:buNone/>
            </a:pPr>
            <a:endParaRPr sz="2400">
              <a:solidFill>
                <a:srgbClr val="00B050"/>
              </a:solidFill>
            </a:endParaRPr>
          </a:p>
        </p:txBody>
      </p:sp>
      <p:sp>
        <p:nvSpPr>
          <p:cNvPr id="99" name="Google Shape;99;g29c517910a6_1_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sp>
        <p:nvSpPr>
          <p:cNvPr id="105" name="Google Shape;105;g298c6facede_0_1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Allocation</a:t>
            </a:r>
            <a:endParaRPr sz="3200">
              <a:solidFill>
                <a:schemeClr val="dk1"/>
              </a:solidFill>
            </a:endParaRPr>
          </a:p>
        </p:txBody>
      </p:sp>
      <p:sp>
        <p:nvSpPr>
          <p:cNvPr id="106" name="Google Shape;106;g298c6facede_0_16"/>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share your initial allocation amount. </a:t>
            </a:r>
            <a:endParaRPr sz="1200">
              <a:solidFill>
                <a:schemeClr val="dk1"/>
              </a:solidFill>
              <a:highlight>
                <a:srgbClr val="FFE599"/>
              </a:highlight>
            </a:endParaRPr>
          </a:p>
          <a:p>
            <a:pPr marL="22860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None/>
            </a:pPr>
            <a:r>
              <a:rPr lang="en-US" sz="1200">
                <a:solidFill>
                  <a:schemeClr val="dk1"/>
                </a:solidFill>
                <a:highlight>
                  <a:srgbClr val="FFE599"/>
                </a:highlight>
              </a:rPr>
              <a:t>Tip: Allocations may be found in the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2023-2025 Preliminary Allocation</a:t>
            </a:r>
            <a:r>
              <a:rPr lang="en-US" sz="1200">
                <a:solidFill>
                  <a:schemeClr val="dk1"/>
                </a:solidFill>
                <a:highlight>
                  <a:srgbClr val="FFE599"/>
                </a:highlight>
              </a:rPr>
              <a:t> document.</a:t>
            </a:r>
            <a:endParaRPr>
              <a:solidFill>
                <a:schemeClr val="dk1"/>
              </a:solidFill>
              <a:highlight>
                <a:srgbClr val="FFE599"/>
              </a:highlight>
            </a:endParaRPr>
          </a:p>
        </p:txBody>
      </p:sp>
      <p:sp>
        <p:nvSpPr>
          <p:cNvPr id="107" name="Google Shape;107;g298c6facede_0_1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2"/>
        <p:cNvGrpSpPr/>
        <p:nvPr/>
      </p:nvGrpSpPr>
      <p:grpSpPr>
        <a:xfrm>
          <a:off x="0" y="0"/>
          <a:ext cx="0" cy="0"/>
          <a:chOff x="0" y="0"/>
          <a:chExt cx="0" cy="0"/>
        </a:xfrm>
      </p:grpSpPr>
      <p:sp>
        <p:nvSpPr>
          <p:cNvPr id="113" name="Google Shape;113;p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Early </a:t>
            </a:r>
            <a:r>
              <a:rPr lang="en-US" sz="3200"/>
              <a:t>Literacy </a:t>
            </a:r>
            <a:r>
              <a:rPr lang="en-US" sz="3200">
                <a:solidFill>
                  <a:schemeClr val="dk1"/>
                </a:solidFill>
              </a:rPr>
              <a:t>Program Review</a:t>
            </a:r>
            <a:endParaRPr sz="3200">
              <a:solidFill>
                <a:schemeClr val="dk1"/>
              </a:solidFill>
            </a:endParaRPr>
          </a:p>
        </p:txBody>
      </p:sp>
      <p:sp>
        <p:nvSpPr>
          <p:cNvPr id="114" name="Google Shape;114;p4"/>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400"/>
              <a:buFont typeface="Arial"/>
              <a:buNone/>
            </a:pPr>
            <a:r>
              <a:rPr lang="en-US" sz="1200">
                <a:solidFill>
                  <a:schemeClr val="dk1"/>
                </a:solidFill>
                <a:highlight>
                  <a:srgbClr val="FFE599"/>
                </a:highlight>
              </a:rPr>
              <a:t>Placeholder slide for your district/school to summarize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Early Learning Program Review</a:t>
            </a:r>
            <a:r>
              <a:rPr lang="en-US" sz="1200">
                <a:solidFill>
                  <a:schemeClr val="dk1"/>
                </a:solidFill>
                <a:highlight>
                  <a:srgbClr val="FFE599"/>
                </a:highlight>
              </a:rPr>
              <a:t>, focusing on strengths and areas for growth and improvement.</a:t>
            </a:r>
            <a:endParaRPr sz="1200">
              <a:solidFill>
                <a:schemeClr val="dk1"/>
              </a:solidFill>
              <a:highlight>
                <a:srgbClr val="FFE599"/>
              </a:highlight>
            </a:endParaRPr>
          </a:p>
          <a:p>
            <a:pPr marL="457200" lvl="0" indent="0" algn="l" rtl="0">
              <a:lnSpc>
                <a:spcPct val="90000"/>
              </a:lnSpc>
              <a:spcBef>
                <a:spcPts val="1000"/>
              </a:spcBef>
              <a:spcAft>
                <a:spcPts val="0"/>
              </a:spcAft>
              <a:buNone/>
            </a:pPr>
            <a:endParaRPr sz="2000"/>
          </a:p>
        </p:txBody>
      </p:sp>
      <p:sp>
        <p:nvSpPr>
          <p:cNvPr id="115" name="Google Shape;115;p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9"/>
        <p:cNvGrpSpPr/>
        <p:nvPr/>
      </p:nvGrpSpPr>
      <p:grpSpPr>
        <a:xfrm>
          <a:off x="0" y="0"/>
          <a:ext cx="0" cy="0"/>
          <a:chOff x="0" y="0"/>
          <a:chExt cx="0" cy="0"/>
        </a:xfrm>
      </p:grpSpPr>
      <p:sp>
        <p:nvSpPr>
          <p:cNvPr id="120" name="Google Shape;120;p11"/>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1"/>
                  </a:ext>
                </a:extLst>
              </a:rPr>
              <a:t>Professional</a:t>
            </a:r>
            <a:r>
              <a:rPr lang="en-US" sz="3200">
                <a:solidFill>
                  <a:schemeClr val="dk1"/>
                </a:solidFill>
              </a:rPr>
              <a:t> Development &amp; Coaching</a:t>
            </a:r>
            <a:endParaRPr sz="3200">
              <a:solidFill>
                <a:schemeClr val="dk1"/>
              </a:solidFill>
            </a:endParaRPr>
          </a:p>
        </p:txBody>
      </p:sp>
      <p:sp>
        <p:nvSpPr>
          <p:cNvPr id="121" name="Google Shape;121;p11"/>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summarize your current practice or plans for Professional Development and Coaching in research-aligned literacy strategies to teachers and administrators to improve early literacy instruction. </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100" i="1">
                <a:solidFill>
                  <a:schemeClr val="dk1"/>
                </a:solidFill>
                <a:highlight>
                  <a:srgbClr val="FFE599"/>
                </a:highlight>
              </a:rPr>
              <a:t>If you are not yet able to implement, share your rationale and describe how you plan to do so in the future.</a:t>
            </a:r>
            <a:endParaRPr sz="11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None/>
            </a:pPr>
            <a:r>
              <a:rPr lang="en-US" sz="1200">
                <a:solidFill>
                  <a:schemeClr val="dk1"/>
                </a:solidFill>
                <a:highlight>
                  <a:srgbClr val="FFE599"/>
                </a:highlight>
              </a:rPr>
              <a:t>This may be copied and pasted from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Application Planning Template</a:t>
            </a:r>
            <a:r>
              <a:rPr lang="en-US" sz="1200">
                <a:solidFill>
                  <a:schemeClr val="dk1"/>
                </a:solidFill>
              </a:rPr>
              <a:t>. </a:t>
            </a:r>
            <a:endParaRPr sz="1200">
              <a:solidFill>
                <a:schemeClr val="dk1"/>
              </a:solidFill>
            </a:endParaRPr>
          </a:p>
          <a:p>
            <a:pPr marL="0" lvl="0" indent="0" algn="l" rtl="0">
              <a:spcBef>
                <a:spcPts val="800"/>
              </a:spcBef>
              <a:spcAft>
                <a:spcPts val="0"/>
              </a:spcAft>
              <a:buNone/>
            </a:pPr>
            <a:endParaRPr sz="7200"/>
          </a:p>
        </p:txBody>
      </p:sp>
      <p:sp>
        <p:nvSpPr>
          <p:cNvPr id="122" name="Google Shape;122;p11"/>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1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solidFill>
                  <a:schemeClr val="dk1"/>
                </a:solidFill>
              </a:rPr>
              <a:t>Extended Learning Program</a:t>
            </a:r>
            <a:r>
              <a:rPr lang="en-US" sz="3200"/>
              <a:t>s</a:t>
            </a:r>
            <a:endParaRPr sz="3200">
              <a:solidFill>
                <a:schemeClr val="dk1"/>
              </a:solidFill>
            </a:endParaRPr>
          </a:p>
        </p:txBody>
      </p:sp>
      <p:sp>
        <p:nvSpPr>
          <p:cNvPr id="128" name="Google Shape;128;p12"/>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1200">
                <a:solidFill>
                  <a:schemeClr val="dk1"/>
                </a:solidFill>
                <a:highlight>
                  <a:srgbClr val="FFE599"/>
                </a:highlight>
              </a:rPr>
              <a:t>Placeholder slide for your district/school to summarize your current practice or plans for extended learning program that uses research-aligned strategies. </a:t>
            </a:r>
            <a:endParaRPr sz="1200">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Clr>
                <a:schemeClr val="dk1"/>
              </a:buClr>
              <a:buSzPts val="1100"/>
              <a:buFont typeface="Arial"/>
              <a:buNone/>
            </a:pPr>
            <a:r>
              <a:rPr lang="en-US" sz="1100" i="1">
                <a:solidFill>
                  <a:schemeClr val="dk1"/>
                </a:solidFill>
                <a:highlight>
                  <a:srgbClr val="FFE599"/>
                </a:highlight>
              </a:rPr>
              <a:t>If you are not yet able to implement, share your rationale and describe how you plan to do so in the future.</a:t>
            </a:r>
            <a:endParaRPr sz="1100" i="1">
              <a:solidFill>
                <a:schemeClr val="dk1"/>
              </a:solidFill>
              <a:highlight>
                <a:srgbClr val="FFE599"/>
              </a:highlight>
            </a:endParaRPr>
          </a:p>
          <a:p>
            <a:pPr marL="0" lvl="0" indent="0" algn="l" rtl="0">
              <a:lnSpc>
                <a:spcPct val="100000"/>
              </a:lnSpc>
              <a:spcBef>
                <a:spcPts val="0"/>
              </a:spcBef>
              <a:spcAft>
                <a:spcPts val="0"/>
              </a:spcAft>
              <a:buNone/>
            </a:pPr>
            <a:endParaRPr sz="1200">
              <a:solidFill>
                <a:schemeClr val="dk1"/>
              </a:solidFill>
              <a:highlight>
                <a:srgbClr val="FFE599"/>
              </a:highlight>
            </a:endParaRPr>
          </a:p>
          <a:p>
            <a:pPr marL="0" lvl="0" indent="0" algn="l" rtl="0">
              <a:lnSpc>
                <a:spcPct val="100000"/>
              </a:lnSpc>
              <a:spcBef>
                <a:spcPts val="0"/>
              </a:spcBef>
              <a:spcAft>
                <a:spcPts val="0"/>
              </a:spcAft>
              <a:buNone/>
            </a:pPr>
            <a:r>
              <a:rPr lang="en-US" sz="1200">
                <a:solidFill>
                  <a:schemeClr val="dk1"/>
                </a:solidFill>
                <a:highlight>
                  <a:srgbClr val="FFE599"/>
                </a:highlight>
              </a:rPr>
              <a:t>Tip: This may be copied and pasted from your </a:t>
            </a:r>
            <a:r>
              <a:rPr lang="en-US" sz="1200" u="sng">
                <a:solidFill>
                  <a:schemeClr val="dk1"/>
                </a:solidFill>
                <a:highlight>
                  <a:srgbClr val="FFE599"/>
                </a:highlight>
                <a:hlinkClick r:id="rId3">
                  <a:extLst>
                    <a:ext uri="{A12FA001-AC4F-418D-AE19-62706E023703}">
                      <ahyp:hlinkClr xmlns:ahyp="http://schemas.microsoft.com/office/drawing/2018/hyperlinkcolor" val="tx"/>
                    </a:ext>
                  </a:extLst>
                </a:hlinkClick>
              </a:rPr>
              <a:t>Application Planning Template</a:t>
            </a:r>
            <a:endParaRPr sz="1200">
              <a:solidFill>
                <a:schemeClr val="dk1"/>
              </a:solidFill>
              <a:highlight>
                <a:srgbClr val="FFE599"/>
              </a:highlight>
            </a:endParaRPr>
          </a:p>
          <a:p>
            <a:pPr marL="0" lvl="0" indent="0" algn="l" rtl="0">
              <a:lnSpc>
                <a:spcPct val="100000"/>
              </a:lnSpc>
              <a:spcBef>
                <a:spcPts val="1200"/>
              </a:spcBef>
              <a:spcAft>
                <a:spcPts val="0"/>
              </a:spcAft>
              <a:buNone/>
            </a:pPr>
            <a:endParaRPr sz="5000"/>
          </a:p>
          <a:p>
            <a:pPr marL="457200" lvl="0" indent="0" algn="l" rtl="0">
              <a:lnSpc>
                <a:spcPct val="115000"/>
              </a:lnSpc>
              <a:spcBef>
                <a:spcPts val="3000"/>
              </a:spcBef>
              <a:spcAft>
                <a:spcPts val="3000"/>
              </a:spcAft>
              <a:buNone/>
            </a:pPr>
            <a:endParaRPr sz="3050">
              <a:latin typeface="Arial"/>
              <a:ea typeface="Arial"/>
              <a:cs typeface="Arial"/>
              <a:sym typeface="Arial"/>
            </a:endParaRPr>
          </a:p>
        </p:txBody>
      </p:sp>
      <p:sp>
        <p:nvSpPr>
          <p:cNvPr id="129" name="Google Shape;129;p1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1D36BE4F9A1E4D89B7898AD7BC674E" ma:contentTypeVersion="2" ma:contentTypeDescription="Create a new document." ma:contentTypeScope="" ma:versionID="32e1ebd3bd4f353547d2268affbb709e">
  <xsd:schema xmlns:xsd="http://www.w3.org/2001/XMLSchema" xmlns:xs="http://www.w3.org/2001/XMLSchema" xmlns:p="http://schemas.microsoft.com/office/2006/metadata/properties" xmlns:ns1="http://schemas.microsoft.com/sharepoint/v3" xmlns:ns2="54031767-dd6d-417c-ab73-583408f47564" targetNamespace="http://schemas.microsoft.com/office/2006/metadata/properties" ma:root="true" ma:fieldsID="d9458e77cf9d198ba6dbaf0b974a459d" ns1:_="" ns2:_="">
    <xsd:import namespace="http://schemas.microsoft.com/sharepoint/v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151D57-C60C-412C-A3A4-3F9C026F8B44}">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074615EB-7E2B-4E22-B293-05F65BB2A4FE}">
  <ds:schemaRefs>
    <ds:schemaRef ds:uri="http://schemas.microsoft.com/sharepoint/v3/contenttype/forms"/>
  </ds:schemaRefs>
</ds:datastoreItem>
</file>

<file path=customXml/itemProps3.xml><?xml version="1.0" encoding="utf-8"?>
<ds:datastoreItem xmlns:ds="http://schemas.openxmlformats.org/officeDocument/2006/customXml" ds:itemID="{513C4ABB-3E83-49AD-B9A4-B0F80BB7CD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TotalTime>
  <Words>1526</Words>
  <Application>Microsoft Office PowerPoint</Application>
  <PresentationFormat>On-screen Show (16:9)</PresentationFormat>
  <Paragraphs>179</Paragraphs>
  <Slides>23</Slides>
  <Notes>23</Notes>
  <HiddenSlides>6</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Simple Light</vt:lpstr>
      <vt:lpstr>    PPT Template Purpose and Instructions</vt:lpstr>
      <vt:lpstr> Background for Presentation: Details About Board Approval Requirement</vt:lpstr>
      <vt:lpstr>[Applicant name(s)]</vt:lpstr>
      <vt:lpstr>Purpose for Presentation</vt:lpstr>
      <vt:lpstr>Early Literacy Plan</vt:lpstr>
      <vt:lpstr>Allocation</vt:lpstr>
      <vt:lpstr>Early Literacy Program Review</vt:lpstr>
      <vt:lpstr>Professional Development &amp; Coaching</vt:lpstr>
      <vt:lpstr>Extended Learning Programs</vt:lpstr>
      <vt:lpstr>High-Dosage Tutoring</vt:lpstr>
      <vt:lpstr>Research-Aligned Curriculum</vt:lpstr>
      <vt:lpstr>Communication Plan</vt:lpstr>
      <vt:lpstr>Student Growth Assessment </vt:lpstr>
      <vt:lpstr>Matching Funds</vt:lpstr>
      <vt:lpstr>Inventory</vt:lpstr>
      <vt:lpstr>Budget 2023-2024</vt:lpstr>
      <vt:lpstr>Budget 2024-2025</vt:lpstr>
      <vt:lpstr>Optional Background and Context Slides Follow</vt:lpstr>
      <vt:lpstr>  Early Literacy Success Initiative (HB 3198)</vt:lpstr>
      <vt:lpstr>Early Literacy Success School District Grants</vt:lpstr>
      <vt:lpstr>Early Literacy Success School District Grants cont.</vt:lpstr>
      <vt:lpstr>Early Literacy Success Initiative Resources </vt:lpstr>
      <vt:lpstr>Why the Early Literacy Success School District Grant Matters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Template Purpose and Instructions</dc:title>
  <dc:creator>MORAN Shawna * ODE</dc:creator>
  <cp:lastModifiedBy>CLARKE Joey * ODE</cp:lastModifiedBy>
  <cp:revision>3</cp:revision>
  <dcterms:modified xsi:type="dcterms:W3CDTF">2023-12-16T00:29:54Z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0x010100651D36BE4F9A1E4D89B7898AD7BC674E</vt:lpwstr>
  </property>
  <property fmtid="{D5CDD505-2E9C-101B-9397-08002B2CF9AE}" pid="3" name="MSIP_Label_7bc17ad7-299d-49cd-96ef-e496d7817b07_Enabled">
    <vt:lpwstr>true</vt:lpwstr>
  </property>
  <property fmtid="{D5CDD505-2E9C-101B-9397-08002B2CF9AE}" pid="4" name="MSIP_Label_7bc17ad7-299d-49cd-96ef-e496d7817b07_SetDate">
    <vt:lpwstr>2023-11-08T20:34:01Z</vt:lpwstr>
  </property>
  <property fmtid="{D5CDD505-2E9C-101B-9397-08002B2CF9AE}" pid="5" name="MSIP_Label_7bc17ad7-299d-49cd-96ef-e496d7817b07_Method">
    <vt:lpwstr>Privileged</vt:lpwstr>
  </property>
  <property fmtid="{D5CDD505-2E9C-101B-9397-08002B2CF9AE}" pid="6" name="MSIP_Label_7bc17ad7-299d-49cd-96ef-e496d7817b07_Name">
    <vt:lpwstr>Unclassified (Items)</vt:lpwstr>
  </property>
  <property fmtid="{D5CDD505-2E9C-101B-9397-08002B2CF9AE}" pid="7" name="MSIP_Label_7bc17ad7-299d-49cd-96ef-e496d7817b07_SiteId">
    <vt:lpwstr>b4f51418-b269-49a2-935a-fa54bf584fc8</vt:lpwstr>
  </property>
  <property fmtid="{D5CDD505-2E9C-101B-9397-08002B2CF9AE}" pid="8" name="MSIP_Label_7bc17ad7-299d-49cd-96ef-e496d7817b07_ActionId">
    <vt:lpwstr>586dd5bf-2cc4-4646-b7f3-be1728b5b2a5</vt:lpwstr>
  </property>
  <property fmtid="{D5CDD505-2E9C-101B-9397-08002B2CF9AE}" pid="9" name="MSIP_Label_7bc17ad7-299d-49cd-96ef-e496d7817b07_ContentBits">
    <vt:lpwstr>4</vt:lpwstr>
  </property>
  <property fmtid="{D5CDD505-2E9C-101B-9397-08002B2CF9AE}" pid="10" name="ClassificationWatermarkLocations">
    <vt:lpwstr>Blue_2021ODE:3\Blue_2021ODE:3</vt:lpwstr>
  </property>
  <property fmtid="{D5CDD505-2E9C-101B-9397-08002B2CF9AE}" pid="11" name="ClassificationWatermarkText">
    <vt:lpwstr>This asset must be properly classified Level 1, Level 2, Level 3 or Level 4.</vt:lpwstr>
  </property>
</Properties>
</file>