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  <p:sldMasterId id="2147483721" r:id="rId2"/>
  </p:sldMasterIdLst>
  <p:notesMasterIdLst>
    <p:notesMasterId r:id="rId16"/>
  </p:notesMasterIdLst>
  <p:handoutMasterIdLst>
    <p:handoutMasterId r:id="rId17"/>
  </p:handoutMasterIdLst>
  <p:sldIdLst>
    <p:sldId id="257" r:id="rId3"/>
    <p:sldId id="274" r:id="rId4"/>
    <p:sldId id="266" r:id="rId5"/>
    <p:sldId id="268" r:id="rId6"/>
    <p:sldId id="269" r:id="rId7"/>
    <p:sldId id="278" r:id="rId8"/>
    <p:sldId id="279" r:id="rId9"/>
    <p:sldId id="267" r:id="rId10"/>
    <p:sldId id="276" r:id="rId11"/>
    <p:sldId id="277" r:id="rId12"/>
    <p:sldId id="271" r:id="rId13"/>
    <p:sldId id="272" r:id="rId14"/>
    <p:sldId id="273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L Colt - ODE" initials="GC-O" lastIdx="7" clrIdx="0">
    <p:extLst>
      <p:ext uri="{19B8F6BF-5375-455C-9EA6-DF929625EA0E}">
        <p15:presenceInfo xmlns:p15="http://schemas.microsoft.com/office/powerpoint/2012/main" userId="GILL Colt - ODE" providerId="None"/>
      </p:ext>
    </p:extLst>
  </p:cmAuthor>
  <p:cmAuthor id="2" name="Scott Nine" initials="SN" lastIdx="1" clrIdx="1">
    <p:extLst>
      <p:ext uri="{19B8F6BF-5375-455C-9EA6-DF929625EA0E}">
        <p15:presenceInfo xmlns:p15="http://schemas.microsoft.com/office/powerpoint/2012/main" userId="S::snine@npesf.org::77b47ef6-9a92-459c-86a5-2d86181ad4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BC"/>
    <a:srgbClr val="0000FF"/>
    <a:srgbClr val="9F2065"/>
    <a:srgbClr val="E26B2A"/>
    <a:srgbClr val="408740"/>
    <a:srgbClr val="E498B5"/>
    <a:srgbClr val="94D4FC"/>
    <a:srgbClr val="BFF2B8"/>
    <a:srgbClr val="418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6463" autoAdjust="0"/>
  </p:normalViewPr>
  <p:slideViewPr>
    <p:cSldViewPr snapToGrid="0">
      <p:cViewPr varScale="1">
        <p:scale>
          <a:sx n="64" d="100"/>
          <a:sy n="64" d="100"/>
        </p:scale>
        <p:origin x="15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C4F64-0B2C-484B-A3D7-454A8602F3D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62644-F6B0-4B55-BE1D-78A19B8FF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42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E269B5-A450-40E7-A292-22517D9C251B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B63952-BBA8-4838-A0CF-80F92726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E2B63952-BBA8-4838-A0CF-80F9272645AB}" type="slidenum">
              <a:rPr/>
              <a:t>1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577852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sz="13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493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sz="13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78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sz="13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88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sz="13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64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sz="13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82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sz="13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69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sz="13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34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sz="13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504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sz="13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19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sz="13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94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sz="13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02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sz="13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0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5" name="Picture 4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81" y="615148"/>
            <a:ext cx="4296302" cy="21365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597" y="2935982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9" name="Picture 8" descr="Decorative blue swoosh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138"/>
            <a:ext cx="9144000" cy="210353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4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8"/>
            <a:ext cx="2949178" cy="224707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7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2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23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52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6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00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52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9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8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4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5" name="Picture 4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81" y="615148"/>
            <a:ext cx="4296302" cy="21365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597" y="2935982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9" name="Picture 8" descr="Decorative blue swoosh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138"/>
            <a:ext cx="9144000" cy="210353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27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4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748246"/>
            <a:ext cx="7886700" cy="2749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3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0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74" y="3372933"/>
            <a:ext cx="3868340" cy="22402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3884" y="247144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84" y="3372934"/>
            <a:ext cx="3887391" cy="22402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1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77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0178" y="138546"/>
            <a:ext cx="8924544" cy="79358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52" y="5594283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1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7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748246"/>
            <a:ext cx="7886700" cy="274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36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01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8"/>
            <a:ext cx="2949178" cy="224707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0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3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8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74" y="3372933"/>
            <a:ext cx="3868340" cy="22402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3884" y="247144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84" y="3372934"/>
            <a:ext cx="3887391" cy="22402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0178" y="138546"/>
            <a:ext cx="8924544" cy="79358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52" y="5594283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4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7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image" Target="../media/image10.jpg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9.png"/><Relationship Id="rId28" Type="http://schemas.openxmlformats.org/officeDocument/2006/relationships/image" Target="../media/image11.pn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Relationship Id="rId27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blue swoosh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02"/>
            <a:ext cx="9144001" cy="2075283"/>
          </a:xfrm>
          <a:prstGeom prst="rect">
            <a:avLst/>
          </a:prstGeom>
        </p:spPr>
      </p:pic>
      <p:pic>
        <p:nvPicPr>
          <p:cNvPr id="12" name="Picture 11" descr="Decorative blue bar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 descr="Oregon Department of Education Logo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2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Decorative geometric pattern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494854"/>
          </a:xfrm>
          <a:prstGeom prst="rect">
            <a:avLst/>
          </a:prstGeom>
          <a:noFill/>
        </p:spPr>
      </p:pic>
      <p:pic>
        <p:nvPicPr>
          <p:cNvPr id="11" name="Picture 10" descr="Decorative blue swoosh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02"/>
            <a:ext cx="9144001" cy="2075283"/>
          </a:xfrm>
          <a:prstGeom prst="rect">
            <a:avLst/>
          </a:prstGeom>
        </p:spPr>
      </p:pic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0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698" r:id="rId13"/>
    <p:sldLayoutId id="2147483699" r:id="rId14"/>
    <p:sldLayoutId id="2147483701" r:id="rId15"/>
    <p:sldLayoutId id="2147483702" r:id="rId16"/>
    <p:sldLayoutId id="2147483704" r:id="rId17"/>
    <p:sldLayoutId id="2147483709" r:id="rId18"/>
    <p:sldLayoutId id="2147483707" r:id="rId19"/>
    <p:sldLayoutId id="2147483705" r:id="rId20"/>
    <p:sldLayoutId id="2147483706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XXXX@schooldistrict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jpeg"/><Relationship Id="rId4" Type="http://schemas.openxmlformats.org/officeDocument/2006/relationships/hyperlink" Target="https://twitter.com/ordept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935982"/>
            <a:ext cx="8506297" cy="1325563"/>
          </a:xfrm>
        </p:spPr>
        <p:txBody>
          <a:bodyPr>
            <a:noAutofit/>
          </a:bodyPr>
          <a:lstStyle/>
          <a:p>
            <a:pPr rtl="1"/>
            <a:r>
              <a:rPr lang="ar" sz="5600" b="1" i="0" u="none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5600" b="1" i="0" u="non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الطلاب</a:t>
            </a:r>
            <a:r>
              <a:rPr lang="en-US" sz="5600" b="1" i="0" u="non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5600" b="1" i="0" u="non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لدينا</a:t>
            </a:r>
            <a:r>
              <a:rPr lang="ar" sz="5600" b="0" i="0" u="non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5600" b="1" i="0" u="none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هم سر نجاحنا</a:t>
            </a:r>
            <a:endParaRPr lang="ar" sz="5600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2901" y="865167"/>
            <a:ext cx="8678197" cy="2272493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" sz="3200" b="1" i="0" u="non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جلسة مُخصصة للمدخلات المُقدمة من المجتمع المحلي</a:t>
            </a:r>
            <a:endParaRPr lang="ar" alt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" sz="2400" b="0" i="0" u="non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قانون حق كل طالب في إحراز النجاح</a:t>
            </a:r>
            <a:endParaRPr kumimoji="0" lang="a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ar" altLang="en-US" sz="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" sz="2400" b="0" i="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منطقتك التعليمية المحلية</a:t>
            </a:r>
          </a:p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" sz="2400" b="0" i="0" u="non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سبتمبر 2019</a:t>
            </a:r>
            <a:endParaRPr kumimoji="0" lang="ar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Group stock photo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926"/>
            <a:ext cx="9144000" cy="2986074"/>
          </a:xfrm>
          <a:prstGeom prst="rect">
            <a:avLst/>
          </a:prstGeom>
        </p:spPr>
      </p:pic>
      <p:pic>
        <p:nvPicPr>
          <p:cNvPr id="2" name="Picture 1" descr="Student Success Ac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92" y="304800"/>
            <a:ext cx="1618488" cy="22433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1"/>
            <a:fld id="{8A0BAB59-E1FB-40DE-BF54-BC3526BEF81F}" type="slidenum">
              <a:rPr/>
              <a:pPr/>
              <a:t>1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6757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0" y="615696"/>
            <a:ext cx="9143999" cy="872311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r" rtl="1"/>
            <a:r>
              <a:rPr lang="ar" sz="5400" b="1" i="0" u="non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مجالات للمدخلات</a:t>
            </a:r>
            <a:endParaRPr lang="ar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 title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algn="l" rtl="1"/>
            <a:fld id="{8A0BAB59-E1FB-40DE-BF54-BC3526BEF81F}" type="slidenum">
              <a:rPr/>
              <a:pPr lvl="0"/>
              <a:t>10</a:t>
            </a:fld>
            <a:endParaRPr lang="ar" noProof="0" dirty="0"/>
          </a:p>
        </p:txBody>
      </p:sp>
      <p:pic>
        <p:nvPicPr>
          <p:cNvPr id="8" name="Picture 7" descr="student success ac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9" name="Oval 8" descr="4"/>
          <p:cNvSpPr/>
          <p:nvPr/>
        </p:nvSpPr>
        <p:spPr>
          <a:xfrm>
            <a:off x="784202" y="2267270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3600" b="1" i="0" u="none" strike="noStrike" kern="0" cap="none" spc="0" normalizeH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ar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 descr="5"/>
          <p:cNvSpPr/>
          <p:nvPr/>
        </p:nvSpPr>
        <p:spPr>
          <a:xfrm>
            <a:off x="784202" y="4866099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3600" b="1" i="0" u="none" strike="noStrike" kern="0" cap="none" spc="0" normalizeH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ar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6682" y="2384797"/>
            <a:ext cx="63785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" sz="2200" b="0" i="0" u="none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السماح للمعلمين والموظفين بتوفير الوقت الكافي من أجل: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" sz="2200" b="0" i="0" u="none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التعاون مع المعلمين والموظفين الآخرين.</a:t>
            </a:r>
            <a:endParaRPr lang="ar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" sz="2200" b="0" i="0" u="none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مراجعة البيانات المتعلقة بدرجات الطلاب وغيابهم وانضباطهم ، بناءً على مستوى المدرسة ومستوى الصف الدراسي.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" sz="2200" b="0" i="0" u="none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وضع استراتيجيات لضمان بقاء الطلاب المعرضين للخطر على المسار الصحيح للتخرج.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6682" y="4993431"/>
            <a:ext cx="63785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" sz="2200" b="0" i="0" u="none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إقامة وتعزيز الشراكات</a:t>
            </a:r>
            <a:endParaRPr lang="ar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fld id="{8A0BAB59-E1FB-40DE-BF54-BC3526BEF81F}" type="slidenum">
              <a: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10</a:t>
            </a:fld>
            <a:endParaRPr lang="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523291"/>
            <a:ext cx="9144000" cy="854670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r" rtl="1"/>
            <a:r>
              <a:rPr lang="ar" sz="5400" b="1" i="0" u="non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جلسات جانبية (مثال)</a:t>
            </a:r>
            <a:endParaRPr lang="ar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" title="&quot;&quot;"/>
          <p:cNvSpPr txBox="1">
            <a:spLocks noChangeArrowheads="1"/>
          </p:cNvSpPr>
          <p:nvPr/>
        </p:nvSpPr>
        <p:spPr>
          <a:xfrm>
            <a:off x="304800" y="1886552"/>
            <a:ext cx="8701549" cy="3533709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Title 1" title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2" name="Table 1" title="Breakout Session Exampl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049203"/>
              </p:ext>
            </p:extLst>
          </p:nvPr>
        </p:nvGraphicFramePr>
        <p:xfrm>
          <a:off x="915478" y="1558021"/>
          <a:ext cx="7313043" cy="4263991"/>
        </p:xfrm>
        <a:graphic>
          <a:graphicData uri="http://schemas.openxmlformats.org/drawingml/2006/table">
            <a:tbl>
              <a:tblPr firstRow="1"/>
              <a:tblGrid>
                <a:gridCol w="2812208">
                  <a:extLst>
                    <a:ext uri="{9D8B030D-6E8A-4147-A177-3AD203B41FA5}">
                      <a16:colId xmlns="" xmlns:a16="http://schemas.microsoft.com/office/drawing/2014/main" val="2096970501"/>
                    </a:ext>
                  </a:extLst>
                </a:gridCol>
                <a:gridCol w="4500835">
                  <a:extLst>
                    <a:ext uri="{9D8B030D-6E8A-4147-A177-3AD203B41FA5}">
                      <a16:colId xmlns="" xmlns:a16="http://schemas.microsoft.com/office/drawing/2014/main" val="4069567872"/>
                    </a:ext>
                  </a:extLst>
                </a:gridCol>
              </a:tblGrid>
              <a:tr h="58439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28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التوقيت</a:t>
                      </a:r>
                      <a:endParaRPr kumimoji="0" lang="a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2800" b="1" i="0" u="none" strike="noStrike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الموضوع</a:t>
                      </a:r>
                      <a:endParaRPr kumimoji="0" lang="a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2157304"/>
                  </a:ext>
                </a:extLst>
              </a:tr>
              <a:tr h="584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2400" b="0" i="0" u="none" strike="noStrike" cap="none" normalizeH="0">
                          <a:ln>
                            <a:noFill/>
                          </a:ln>
                          <a:effectLst/>
                        </a:rPr>
                        <a:t>6:20 – 6:25</a:t>
                      </a:r>
                      <a:endParaRPr kumimoji="0" lang="a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2400" b="0" i="0" u="none" strike="noStrike" cap="none" normalizeH="0">
                          <a:ln>
                            <a:noFill/>
                          </a:ln>
                          <a:effectLst/>
                        </a:rPr>
                        <a:t>الانتقال إلى الجلسة الجانبية رقم 1</a:t>
                      </a:r>
                      <a:endParaRPr kumimoji="0" lang="a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3492233"/>
                  </a:ext>
                </a:extLst>
              </a:tr>
              <a:tr h="584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2400" b="0" i="0" u="none" strike="noStrike" cap="none" normalizeH="0">
                          <a:ln>
                            <a:noFill/>
                          </a:ln>
                          <a:effectLst/>
                        </a:rPr>
                        <a:t>6:25 – 7:05</a:t>
                      </a:r>
                      <a:endParaRPr kumimoji="0" lang="a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" sz="2400" b="0" i="0" u="none" strike="noStrike" cap="none" normalizeH="0">
                          <a:ln>
                            <a:noFill/>
                          </a:ln>
                          <a:effectLst/>
                        </a:rPr>
                        <a:t>الانتقال إلى الجلسة الجانبية رقم 2</a:t>
                      </a:r>
                      <a:endParaRPr kumimoji="0" lang="a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719357"/>
                  </a:ext>
                </a:extLst>
              </a:tr>
              <a:tr h="578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2400" b="0" i="0" u="none" strike="noStrike" cap="none" normalizeH="0">
                          <a:ln>
                            <a:noFill/>
                          </a:ln>
                          <a:effectLst/>
                        </a:rPr>
                        <a:t>7:05 – 7:10</a:t>
                      </a:r>
                      <a:endParaRPr kumimoji="0" lang="a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2400" b="0" i="0" u="none" strike="noStrike" cap="none" normalizeH="0">
                          <a:ln>
                            <a:noFill/>
                          </a:ln>
                          <a:effectLst/>
                        </a:rPr>
                        <a:t>الانتقال إلى الجلسة الجانبية رقم 2</a:t>
                      </a:r>
                      <a:endParaRPr kumimoji="0" lang="a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6319146"/>
                  </a:ext>
                </a:extLst>
              </a:tr>
              <a:tr h="643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2400" b="0" i="0" u="none" strike="noStrike" cap="none" normalizeH="0">
                          <a:ln>
                            <a:noFill/>
                          </a:ln>
                          <a:effectLst/>
                        </a:rPr>
                        <a:t>7:10 – 7:45</a:t>
                      </a:r>
                      <a:endParaRPr kumimoji="0" lang="a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2400" b="0" i="0" u="none" strike="noStrike" cap="none" normalizeH="0">
                          <a:ln>
                            <a:noFill/>
                          </a:ln>
                          <a:effectLst/>
                        </a:rPr>
                        <a:t>الجلسة الجانبية رقم 2</a:t>
                      </a:r>
                      <a:endParaRPr kumimoji="0" lang="a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2595272"/>
                  </a:ext>
                </a:extLst>
              </a:tr>
              <a:tr h="643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2400" b="0" i="0" u="none" strike="noStrike" cap="none" normalizeH="0">
                          <a:ln>
                            <a:noFill/>
                          </a:ln>
                          <a:effectLst/>
                        </a:rPr>
                        <a:t>7:45 – 7:50</a:t>
                      </a:r>
                      <a:endParaRPr kumimoji="0" lang="a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2400" b="0" i="0" u="none" strike="noStrike" cap="none" normalizeH="0">
                          <a:ln>
                            <a:noFill/>
                          </a:ln>
                          <a:effectLst/>
                        </a:rPr>
                        <a:t>الانتقال إلى الجلسة الختامية</a:t>
                      </a:r>
                      <a:endParaRPr kumimoji="0" lang="a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160209"/>
                  </a:ext>
                </a:extLst>
              </a:tr>
              <a:tr h="643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2400" b="0" i="0" u="none" strike="noStrike" cap="none" normalizeH="0">
                          <a:ln>
                            <a:noFill/>
                          </a:ln>
                          <a:effectLst/>
                        </a:rPr>
                        <a:t>7:50 – 8:00</a:t>
                      </a:r>
                      <a:endParaRPr kumimoji="0" lang="a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2400" b="0" i="0" u="none" strike="noStrike" cap="none" normalizeH="0">
                          <a:ln>
                            <a:noFill/>
                          </a:ln>
                          <a:effectLst/>
                        </a:rPr>
                        <a:t>المجموعة بأكملها:  الجلسة الختامية</a:t>
                      </a:r>
                      <a:endParaRPr kumimoji="0" lang="a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5270774"/>
                  </a:ext>
                </a:extLst>
              </a:tr>
            </a:tbl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algn="l" rtl="1"/>
            <a:fld id="{8A0BAB59-E1FB-40DE-BF54-BC3526BEF81F}" type="slidenum">
              <a:rPr/>
              <a:pPr lvl="0"/>
              <a:t>11</a:t>
            </a:fld>
            <a:endParaRPr lang="ar" noProof="0" dirty="0"/>
          </a:p>
        </p:txBody>
      </p:sp>
      <p:pic>
        <p:nvPicPr>
          <p:cNvPr id="8" name="Picture 7" descr="student success ac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fld id="{8A0BAB59-E1FB-40DE-BF54-BC3526BEF81F}" type="slidenum">
              <a: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11</a:t>
            </a:fld>
            <a:endParaRPr lang="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-4916" y="560768"/>
            <a:ext cx="9144000" cy="914785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r" rtl="1"/>
            <a:r>
              <a:rPr lang="ar" sz="5400" b="1" i="0" u="non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الخطوات التالية</a:t>
            </a:r>
            <a:endParaRPr lang="ar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7819" y="1886553"/>
            <a:ext cx="8878530" cy="221350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" sz="2400" b="0" i="0" u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 </a:t>
            </a:r>
            <a:r>
              <a:rPr lang="ar" sz="2400" b="0" i="0" u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تُخصص هذه الشريحة مع الخطوات التالية لمنطقتك]</a:t>
            </a:r>
          </a:p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" sz="2400" b="0" i="0" u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يرجى أرسال تعليقات إضافية ومزيد من التعليقات أو الاستفسارات إلى:  XXXX@schooldistrict.com  </a:t>
            </a:r>
            <a:r>
              <a:rPr lang="ar" sz="2400" b="0" i="0" u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XXXX@schooldistrict.com</a:t>
            </a:r>
            <a:r>
              <a:rPr lang="ar" sz="2400" b="0" i="0" u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" sz="2400" b="0" i="0" u="non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احفظ التاريخ: [كيف يمكن مواصلة </a:t>
            </a:r>
            <a:r>
              <a:rPr lang="ar-EG" sz="2400" b="0" i="0" u="none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الحوار</a:t>
            </a:r>
            <a:r>
              <a:rPr lang="ar" sz="2400" b="0" i="0" u="none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kumimoji="0" lang="a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algn="l" rtl="1"/>
            <a:fld id="{8A0BAB59-E1FB-40DE-BF54-BC3526BEF81F}" type="slidenum">
              <a:rPr/>
              <a:pPr lvl="0"/>
              <a:t>12</a:t>
            </a:fld>
            <a:endParaRPr lang="ar" noProof="0" dirty="0"/>
          </a:p>
        </p:txBody>
      </p:sp>
      <p:sp>
        <p:nvSpPr>
          <p:cNvPr id="7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7" descr="gears bord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8" b="6784"/>
          <a:stretch/>
        </p:blipFill>
        <p:spPr>
          <a:xfrm>
            <a:off x="-4916" y="4352311"/>
            <a:ext cx="9144000" cy="149134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fld id="{8A0BAB59-E1FB-40DE-BF54-BC3526BEF81F}" type="slidenum">
              <a: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12</a:t>
            </a:fld>
            <a:endParaRPr lang="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student success ac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0" y="645152"/>
            <a:ext cx="9144000" cy="848110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r" rtl="1"/>
            <a:r>
              <a:rPr lang="ar" sz="5400" b="1" i="0" u="non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شكراً لكم!</a:t>
            </a:r>
            <a:endParaRPr lang="ar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1886552"/>
            <a:ext cx="9144000" cy="4042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" sz="5800" b="1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الطلاب لدينا</a:t>
            </a:r>
            <a:r>
              <a:rPr kumimoji="0" lang="ar" sz="5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ar" sz="5800" b="1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هم سر نجاحنا.</a:t>
            </a:r>
            <a:endParaRPr kumimoji="0" lang="ar" altLang="en-US" sz="5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B2D1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ar" altLang="en-US" sz="2400" dirty="0">
              <a:solidFill>
                <a:srgbClr val="9B2D1F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ar" altLang="en-US" sz="2400" dirty="0">
              <a:solidFill>
                <a:srgbClr val="9B2D1F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ar" altLang="en-US" sz="2400" dirty="0">
              <a:solidFill>
                <a:srgbClr val="9B2D1F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ar" altLang="en-US" sz="2200" dirty="0">
              <a:solidFill>
                <a:srgbClr val="9B2D1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" sz="2200" b="0" i="0" u="none">
                <a:latin typeface="Calibri" panose="020F0502020204030204" pitchFamily="34" charset="0"/>
                <a:cs typeface="Calibri" panose="020F0502020204030204" pitchFamily="34" charset="0"/>
              </a:rPr>
              <a:t>[تُخصص هذه المساحة للمعلومات الاتصال الخاصة بالمنطقة التعليمية لديك]</a:t>
            </a:r>
            <a:endParaRPr lang="a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7" descr="hands collabora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19" y="2709045"/>
            <a:ext cx="3651761" cy="2434507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algn="l" rtl="1"/>
            <a:fld id="{8A0BAB59-E1FB-40DE-BF54-BC3526BEF81F}" type="slidenum">
              <a:rPr/>
              <a:pPr lvl="0"/>
              <a:t>13</a:t>
            </a:fld>
            <a:endParaRPr lang="ar" noProof="0" dirty="0"/>
          </a:p>
        </p:txBody>
      </p:sp>
      <p:pic>
        <p:nvPicPr>
          <p:cNvPr id="10" name="Picture 9" descr="student success ac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2" y="6430447"/>
            <a:ext cx="2635509" cy="393290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fld id="{8A0BAB59-E1FB-40DE-BF54-BC3526BEF81F}" type="slidenum">
              <a: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13</a:t>
            </a:fld>
            <a:endParaRPr lang="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94944"/>
            <a:ext cx="9144000" cy="875219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r" rtl="1"/>
            <a:r>
              <a:rPr lang="ar" sz="5400" b="1" i="0" u="non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مرحبًا!</a:t>
            </a:r>
            <a:endParaRPr lang="ar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algn="l" rtl="1"/>
            <a:fld id="{8A0BAB59-E1FB-40DE-BF54-BC3526BEF81F}" type="slidenum">
              <a:rPr/>
              <a:pPr lvl="0"/>
              <a:t>2</a:t>
            </a:fld>
            <a:endParaRPr lang="ar" noProof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6142" y="2018317"/>
            <a:ext cx="8652387" cy="3910535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" sz="3200" b="0" i="0" u="non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شكراً لوجودك هنا.  </a:t>
            </a:r>
          </a:p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" sz="3200" b="0" i="0" u="non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نحن ندعو جميع الأصوات للمساهمة ونرحب بها.</a:t>
            </a:r>
          </a:p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ar" altLang="en-US" sz="3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ar" altLang="en-US" sz="32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ar" altLang="en-US" sz="24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ar" altLang="en-US" sz="2400" dirty="0">
              <a:solidFill>
                <a:schemeClr val="accent2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 descr="collaboration graph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" y="3687097"/>
            <a:ext cx="2537843" cy="2537843"/>
          </a:xfrm>
          <a:prstGeom prst="rect">
            <a:avLst/>
          </a:prstGeom>
        </p:spPr>
      </p:pic>
      <p:sp>
        <p:nvSpPr>
          <p:cNvPr id="8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Rounded Rectangular Callout 11" descr="Your voice matters"/>
          <p:cNvSpPr/>
          <p:nvPr/>
        </p:nvSpPr>
        <p:spPr>
          <a:xfrm rot="5400000">
            <a:off x="4610361" y="1926155"/>
            <a:ext cx="1451578" cy="4882331"/>
          </a:xfrm>
          <a:prstGeom prst="wedgeRoundRectCallout">
            <a:avLst/>
          </a:prstGeom>
          <a:solidFill>
            <a:srgbClr val="9F206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1"/>
            <a:r>
              <a:rPr lang="ar" sz="3600" b="1" i="0" u="non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صوتك يهمنا.</a:t>
            </a:r>
          </a:p>
        </p:txBody>
      </p:sp>
      <p:pic>
        <p:nvPicPr>
          <p:cNvPr id="9" name="Picture 8" descr="Student Success Ac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fld id="{8A0BAB59-E1FB-40DE-BF54-BC3526BEF81F}" type="slidenum">
              <a: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</a:t>
            </a:fld>
            <a:endParaRPr lang="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80076"/>
            <a:ext cx="9143999" cy="888789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r" rtl="1"/>
            <a:r>
              <a:rPr lang="ar" sz="5400" b="1" i="0" u="non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جدول أعمال اليوم</a:t>
            </a:r>
            <a:endParaRPr lang="ar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10422" y="2005601"/>
            <a:ext cx="4750828" cy="3469926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قانون حق كل طالب في إحراز النجاح</a:t>
            </a:r>
            <a:r>
              <a:rPr lang="ar" b="0" i="0" u="non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وحساب الاستثمار الطلابي</a:t>
            </a:r>
            <a:endParaRPr kumimoji="0" lang="ar" altLang="en-US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ar" b="0" i="0" u="non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الجدول الزمني</a:t>
            </a:r>
          </a:p>
          <a:p>
            <a:pPr marR="0" lvl="0" algn="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" b="0" i="0" u="non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b="0" i="0" u="non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يمكننا دعم طلابنا؟</a:t>
            </a:r>
            <a:endParaRPr lang="ar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5 مجالات للمدخلات </a:t>
            </a:r>
          </a:p>
          <a:p>
            <a:pPr marR="0" lvl="0" algn="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ar" b="0" i="0" u="non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جلسات جانبية (اختيارية)</a:t>
            </a:r>
            <a:endParaRPr lang="ar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الخطوات التالية </a:t>
            </a:r>
            <a:endParaRPr kumimoji="0" lang="ar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17" name="Group 16" descr="twitter"/>
          <p:cNvGrpSpPr/>
          <p:nvPr/>
        </p:nvGrpSpPr>
        <p:grpSpPr>
          <a:xfrm>
            <a:off x="5400288" y="2120682"/>
            <a:ext cx="3405208" cy="3412755"/>
            <a:chOff x="5053781" y="2228082"/>
            <a:chExt cx="3925350" cy="3366398"/>
          </a:xfrm>
        </p:grpSpPr>
        <p:sp>
          <p:nvSpPr>
            <p:cNvPr id="13" name="Rectangle 12"/>
            <p:cNvSpPr/>
            <p:nvPr/>
          </p:nvSpPr>
          <p:spPr>
            <a:xfrm>
              <a:off x="5053781" y="2228082"/>
              <a:ext cx="3925350" cy="33663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"/>
            </a:p>
          </p:txBody>
        </p:sp>
        <p:pic>
          <p:nvPicPr>
            <p:cNvPr id="12" name="Picture 11" title="&quot;&quot;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0931" y="3918998"/>
              <a:ext cx="891048" cy="61350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166503" y="2731730"/>
              <a:ext cx="377717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" sz="2200" b="0" i="0" u="none">
                  <a:latin typeface="Calibri" panose="020F0502020204030204" pitchFamily="34" charset="0"/>
                  <a:cs typeface="Calibri" panose="020F0502020204030204" pitchFamily="34" charset="0"/>
                </a:rPr>
                <a:t>إدارة التعليم بولاية أوريغون ترغب في معرفة أخبار عنك!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03041" y="2345702"/>
              <a:ext cx="21041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" sz="2200" b="1" i="0" u="none">
                  <a:latin typeface="Calibri" panose="020F0502020204030204" pitchFamily="34" charset="0"/>
                  <a:cs typeface="Calibri" panose="020F0502020204030204" pitchFamily="34" charset="0"/>
                </a:rPr>
                <a:t>تابع المشاركة!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13389" y="4465191"/>
              <a:ext cx="3683405" cy="1092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" sz="2200" b="0" i="0" u="none">
                  <a:latin typeface="Calibri" panose="020F0502020204030204" pitchFamily="34" charset="0"/>
                  <a:cs typeface="Calibri" panose="020F0502020204030204" pitchFamily="34" charset="0"/>
                </a:rPr>
                <a:t>تابع على تويتر </a:t>
              </a:r>
              <a:r>
                <a:rPr lang="ar" sz="2200" b="0" i="0" u="none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4"/>
                </a:rPr>
                <a:t> @ORDeptEd </a:t>
              </a:r>
              <a:r>
                <a:rPr lang="ar" sz="2200" b="0" i="0" u="none">
                  <a:latin typeface="Calibri" panose="020F0502020204030204" pitchFamily="34" charset="0"/>
                  <a:cs typeface="Calibri" panose="020F0502020204030204" pitchFamily="34" charset="0"/>
                </a:rPr>
                <a:t> #قانون حق كل طالب في إحراز النجاح  </a:t>
              </a:r>
              <a:endParaRPr lang="ar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algn="l" rtl="1"/>
            <a:fld id="{8A0BAB59-E1FB-40DE-BF54-BC3526BEF81F}" type="slidenum">
              <a:rPr/>
              <a:pPr lvl="0"/>
              <a:t>3</a:t>
            </a:fld>
            <a:endParaRPr lang="ar" noProof="0" dirty="0"/>
          </a:p>
        </p:txBody>
      </p:sp>
      <p:pic>
        <p:nvPicPr>
          <p:cNvPr id="20" name="Picture 19" descr="student success ac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18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fld id="{8A0BAB59-E1FB-40DE-BF54-BC3526BEF81F}" type="slidenum">
              <a: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3</a:t>
            </a:fld>
            <a:endParaRPr lang="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7152"/>
            <a:ext cx="9144000" cy="942850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r" rtl="1"/>
            <a:r>
              <a:rPr lang="ar" sz="5400" b="1" i="0" u="non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قانون حق كل طالب في إحراز النجاح</a:t>
            </a:r>
            <a:endParaRPr lang="ar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algn="l" rtl="1"/>
            <a:fld id="{8A0BAB59-E1FB-40DE-BF54-BC3526BEF81F}" type="slidenum">
              <a:rPr/>
              <a:pPr lvl="0"/>
              <a:t>4</a:t>
            </a:fld>
            <a:endParaRPr lang="ar" noProof="0"/>
          </a:p>
        </p:txBody>
      </p:sp>
      <p:sp>
        <p:nvSpPr>
          <p:cNvPr id="6" name="Title 1" title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Picture 6" descr="Elementary students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3" b="18402"/>
          <a:stretch/>
        </p:blipFill>
        <p:spPr>
          <a:xfrm>
            <a:off x="0" y="4619341"/>
            <a:ext cx="9144000" cy="2245659"/>
          </a:xfrm>
          <a:prstGeom prst="rect">
            <a:avLst/>
          </a:prstGeom>
        </p:spPr>
      </p:pic>
      <p:grpSp>
        <p:nvGrpSpPr>
          <p:cNvPr id="14" name="Group 13" descr="$2 Billon Investment"/>
          <p:cNvGrpSpPr/>
          <p:nvPr/>
        </p:nvGrpSpPr>
        <p:grpSpPr>
          <a:xfrm>
            <a:off x="452284" y="2092860"/>
            <a:ext cx="2623127" cy="2732872"/>
            <a:chOff x="-71583" y="968208"/>
            <a:chExt cx="2623127" cy="2732872"/>
          </a:xfrm>
        </p:grpSpPr>
        <p:sp>
          <p:nvSpPr>
            <p:cNvPr id="16" name="Oval 15"/>
            <p:cNvSpPr/>
            <p:nvPr/>
          </p:nvSpPr>
          <p:spPr>
            <a:xfrm>
              <a:off x="120073" y="968208"/>
              <a:ext cx="2239818" cy="2209652"/>
            </a:xfrm>
            <a:prstGeom prst="ellipse">
              <a:avLst/>
            </a:prstGeom>
            <a:solidFill>
              <a:srgbClr val="1E75BC"/>
            </a:solidFill>
            <a:ln w="12700" cap="flat" cmpd="sng" algn="ctr">
              <a:solidFill>
                <a:srgbClr val="1E75B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1763" y="1343723"/>
              <a:ext cx="173643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" sz="2800" b="1" i="0" u="none" strike="noStrike" kern="0" cap="none" spc="0" normalizeH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استثمار بقيمة 2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" sz="2800" b="1" i="0" u="none" strike="noStrike" kern="0" cap="none" spc="0" normalizeH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مليار دولار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71583" y="3177860"/>
              <a:ext cx="2623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" sz="2800" b="1" i="0" u="none" strike="noStrike" kern="0" cap="none" spc="0" normalizeH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rPr>
                <a:t>أمريكي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135448" y="2548186"/>
            <a:ext cx="54950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3600" b="0" i="0" u="none" strike="noStrike" kern="1200" cap="none" spc="0" normalizeH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قانون حق كل طالب في إحراز النجاح يصادف نقطة تحول في مجال التعليم في ولاية أوريغون.  </a:t>
            </a:r>
            <a:endParaRPr kumimoji="0" lang="ar" sz="1600" b="0" i="0" u="none" strike="noStrike" kern="1200" cap="none" spc="0" normalizeH="0" baseline="0" noProof="0" dirty="0">
              <a:ln>
                <a:noFill/>
              </a:ln>
              <a:solidFill>
                <a:srgbClr val="9F20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531545"/>
            <a:ext cx="9144000" cy="996278"/>
          </a:xfrm>
          <a:solidFill>
            <a:srgbClr val="1B75BC"/>
          </a:solidFill>
        </p:spPr>
        <p:txBody>
          <a:bodyPr>
            <a:noAutofit/>
          </a:bodyPr>
          <a:lstStyle/>
          <a:p>
            <a:pPr rtl="1"/>
            <a:r>
              <a:rPr lang="ar" sz="5400" b="1" i="0" u="non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حساب الاستثمار الطلابي</a:t>
            </a:r>
            <a:endParaRPr lang="ar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algn="l" rtl="1"/>
            <a:fld id="{8A0BAB59-E1FB-40DE-BF54-BC3526BEF81F}" type="slidenum">
              <a:rPr/>
              <a:pPr lvl="0"/>
              <a:t>5</a:t>
            </a:fld>
            <a:endParaRPr lang="ar" noProof="0" dirty="0"/>
          </a:p>
        </p:txBody>
      </p:sp>
      <p:sp>
        <p:nvSpPr>
          <p:cNvPr id="6" name="Title 1" title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 descr="colored pencil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4" b="16410"/>
          <a:stretch/>
        </p:blipFill>
        <p:spPr>
          <a:xfrm>
            <a:off x="0" y="5520758"/>
            <a:ext cx="9144000" cy="13369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8797" y="1878405"/>
            <a:ext cx="8487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2800" b="1" i="0" u="none" strike="noStrike" kern="0" cap="none" spc="0" normalizeH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ما هو حساب الاستثمار الطلابي؟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" sz="2800" b="0" i="0" u="none" kern="0">
                <a:latin typeface="Calibri"/>
              </a:rPr>
              <a:t>هو حساب يجمع ما يقرب من 500 مليون دولار من أموال المنح غير التنافسية لجميع المناطق التعليمية في ولاية أوريغون والمدارس المستقلة المؤهلة.</a:t>
            </a:r>
          </a:p>
        </p:txBody>
      </p:sp>
      <p:grpSp>
        <p:nvGrpSpPr>
          <p:cNvPr id="7" name="Group 6" descr="Write our plan"/>
          <p:cNvGrpSpPr/>
          <p:nvPr/>
        </p:nvGrpSpPr>
        <p:grpSpPr>
          <a:xfrm>
            <a:off x="2605308" y="3924321"/>
            <a:ext cx="1736437" cy="1834136"/>
            <a:chOff x="2203363" y="1599537"/>
            <a:chExt cx="1736437" cy="1834136"/>
          </a:xfrm>
          <a:solidFill>
            <a:srgbClr val="408740"/>
          </a:solidFill>
        </p:grpSpPr>
        <p:sp>
          <p:nvSpPr>
            <p:cNvPr id="8" name="Oval 7"/>
            <p:cNvSpPr/>
            <p:nvPr/>
          </p:nvSpPr>
          <p:spPr>
            <a:xfrm>
              <a:off x="2203363" y="1599537"/>
              <a:ext cx="1736437" cy="183413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33731" y="2019960"/>
              <a:ext cx="1463040" cy="7315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" sz="2800" b="1" i="0" u="none" strike="noStrike" kern="0" cap="none" spc="0" normalizeH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صياغة الخطة لدينا</a:t>
              </a:r>
              <a:endParaRPr kumimoji="0" lang="a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1" name="Oval 10" descr="Your input"/>
          <p:cNvSpPr/>
          <p:nvPr/>
        </p:nvSpPr>
        <p:spPr>
          <a:xfrm>
            <a:off x="473420" y="3904881"/>
            <a:ext cx="1736437" cy="1834136"/>
          </a:xfrm>
          <a:prstGeom prst="ellipse">
            <a:avLst/>
          </a:prstGeom>
          <a:solidFill>
            <a:srgbClr val="9F20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436" y="4324135"/>
            <a:ext cx="1736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2800" b="1" i="0" u="none" strike="noStrike" kern="0" cap="none" spc="0" normalizeH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وضع مدخلاتك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797" y="3295296"/>
            <a:ext cx="841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2800" b="1" i="0" u="none" strike="noStrike" kern="0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منطقتنا  تطلع </a:t>
            </a:r>
            <a:r>
              <a:rPr lang="ar" sz="2800" b="1" i="0" u="none" kern="0" dirty="0">
                <a:solidFill>
                  <a:srgbClr val="0070C0"/>
                </a:solidFill>
                <a:latin typeface="Calibri"/>
              </a:rPr>
              <a:t> بدور مهم للتخطيط لأموال حساب الاستثمار الطلابي</a:t>
            </a:r>
            <a:endParaRPr kumimoji="0" lang="ar" sz="2800" b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Oval 14" descr="Apply for SIA Funds"/>
          <p:cNvSpPr/>
          <p:nvPr/>
        </p:nvSpPr>
        <p:spPr>
          <a:xfrm>
            <a:off x="4737196" y="3949804"/>
            <a:ext cx="1736437" cy="1834136"/>
          </a:xfrm>
          <a:prstGeom prst="ellipse">
            <a:avLst/>
          </a:prstGeom>
          <a:solidFill>
            <a:srgbClr val="E26B2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 descr="Put plan into action"/>
          <p:cNvSpPr/>
          <p:nvPr/>
        </p:nvSpPr>
        <p:spPr>
          <a:xfrm>
            <a:off x="6869084" y="3904881"/>
            <a:ext cx="1736437" cy="1834136"/>
          </a:xfrm>
          <a:prstGeom prst="ellipse">
            <a:avLst/>
          </a:prstGeom>
          <a:solidFill>
            <a:srgbClr val="1E75BC"/>
          </a:solidFill>
          <a:ln w="12700" cap="flat" cmpd="sng" algn="ctr">
            <a:solidFill>
              <a:srgbClr val="1E75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7195" y="4341330"/>
            <a:ext cx="1736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b="1" i="0" u="none" strike="noStrike" kern="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التقدم بطلب للحصول على أموال حساب الاستثمار الطلابي</a:t>
            </a:r>
            <a:endParaRPr kumimoji="0" lang="ar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8293" y="4273144"/>
            <a:ext cx="1736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2800" b="1" i="0" u="none" strike="noStrike" kern="0" cap="none" spc="0" normalizeH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وضع الخطة موضع التنفيذ</a:t>
            </a:r>
            <a:endParaRPr kumimoji="0" lang="ar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5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530352"/>
            <a:ext cx="9144000" cy="896088"/>
          </a:xfrm>
          <a:solidFill>
            <a:srgbClr val="1B75BC"/>
          </a:solidFill>
        </p:spPr>
        <p:txBody>
          <a:bodyPr>
            <a:noAutofit/>
          </a:bodyPr>
          <a:lstStyle/>
          <a:p>
            <a:pPr rtl="1"/>
            <a:r>
              <a:rPr lang="ar" sz="5400" b="1" i="0" u="non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حساب الاستثمار الطلابي</a:t>
            </a:r>
            <a:endParaRPr lang="ar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algn="l" rtl="1"/>
            <a:fld id="{8A0BAB59-E1FB-40DE-BF54-BC3526BEF81F}" type="slidenum">
              <a:rPr/>
              <a:pPr lvl="0"/>
              <a:t>6</a:t>
            </a:fld>
            <a:endParaRPr lang="ar" noProof="0" dirty="0"/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510" y="1726584"/>
            <a:ext cx="87529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2800" b="1" i="0" u="none" strike="noStrike" kern="0" cap="none" spc="0" normalizeH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ما هو الغرض من حساب الاستثمار الطلابي؟</a:t>
            </a:r>
          </a:p>
          <a:p>
            <a:pPr marL="971550" marR="0" lvl="1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" sz="2800" b="0" i="0" u="none" strike="noStrike" kern="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تلبية احتياجات الطلاب الصحة العقلية والسلوكية.</a:t>
            </a:r>
          </a:p>
          <a:p>
            <a:pPr marL="971550" marR="0" lvl="1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" sz="2800" b="0" i="0" u="none" strike="noStrike" kern="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زيادة التحصيل الدراسي وتقليل الفروق الأكاديمية  الخاصة: </a:t>
            </a:r>
            <a:endParaRPr kumimoji="0" lang="ar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428750" lvl="2" indent="-514350" algn="r" rtl="1">
              <a:buFont typeface="Arial" panose="020B0604020202020204" pitchFamily="34" charset="0"/>
              <a:buChar char="•"/>
              <a:defRPr/>
            </a:pPr>
            <a:r>
              <a:rPr lang="ar" sz="2400" b="0" i="0" u="none" kern="0">
                <a:solidFill>
                  <a:prstClr val="black"/>
                </a:solidFill>
                <a:latin typeface="Calibri"/>
              </a:rPr>
              <a:t>الطلاب ذوو البشرة الملونة؛  </a:t>
            </a:r>
          </a:p>
          <a:p>
            <a:pPr marL="1428750" lvl="2" indent="-514350" algn="r" rtl="1">
              <a:buFont typeface="Arial" panose="020B0604020202020204" pitchFamily="34" charset="0"/>
              <a:buChar char="•"/>
              <a:defRPr/>
            </a:pPr>
            <a:r>
              <a:rPr lang="ar" sz="2400" b="0" i="0" u="none" kern="0">
                <a:solidFill>
                  <a:prstClr val="black"/>
                </a:solidFill>
                <a:latin typeface="Calibri"/>
              </a:rPr>
              <a:t>الطلاب ذوو الإعاقة؛  </a:t>
            </a:r>
          </a:p>
          <a:p>
            <a:pPr marL="1428750" lvl="2" indent="-514350" algn="r" rtl="1">
              <a:buFont typeface="Arial" panose="020B0604020202020204" pitchFamily="34" charset="0"/>
              <a:buChar char="•"/>
              <a:defRPr/>
            </a:pPr>
            <a:r>
              <a:rPr lang="ar" sz="2400" b="0" i="0" u="none" kern="0">
                <a:solidFill>
                  <a:prstClr val="black"/>
                </a:solidFill>
                <a:latin typeface="Calibri"/>
              </a:rPr>
              <a:t>الطلاب الناطقين بلغتين؛ و  </a:t>
            </a:r>
          </a:p>
          <a:p>
            <a:pPr marL="1428750" lvl="2" indent="-514350" algn="r" rtl="1">
              <a:buFont typeface="Arial" panose="020B0604020202020204" pitchFamily="34" charset="0"/>
              <a:buChar char="•"/>
              <a:defRPr/>
            </a:pPr>
            <a:r>
              <a:rPr lang="ar" sz="2400" b="0" i="0" u="none" kern="0">
                <a:solidFill>
                  <a:prstClr val="black"/>
                </a:solidFill>
                <a:latin typeface="Calibri"/>
              </a:rPr>
              <a:t>الطلاب المدقعون في طيات الفقر والتشرد والرعاية في غير كنف الوالدين؛ وغيرهم من الطلاب الذين عانوا تاريخياً من الفروق في مدارسنا</a:t>
            </a:r>
            <a:endParaRPr kumimoji="0" lang="a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6" descr="student success ac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48" y="6420378"/>
            <a:ext cx="2635509" cy="39329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fld id="{8A0BAB59-E1FB-40DE-BF54-BC3526BEF81F}" type="slidenum">
              <a: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6</a:t>
            </a:fld>
            <a:endParaRPr lang="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04566"/>
            <a:ext cx="9143999" cy="879287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r" rtl="1"/>
            <a:r>
              <a:rPr lang="ar" sz="5400" b="1" i="0" u="non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الجدول الزمني</a:t>
            </a:r>
            <a:endParaRPr lang="ar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 title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 descr="Student Success Act Timelin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r="430"/>
          <a:stretch/>
        </p:blipFill>
        <p:spPr>
          <a:xfrm>
            <a:off x="35560" y="1955543"/>
            <a:ext cx="9072880" cy="3709215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algn="l" rtl="1"/>
            <a:fld id="{8A0BAB59-E1FB-40DE-BF54-BC3526BEF81F}" type="slidenum">
              <a:rPr/>
              <a:pPr lvl="0"/>
              <a:t>7</a:t>
            </a:fld>
            <a:endParaRPr lang="ar" noProof="0" dirty="0"/>
          </a:p>
        </p:txBody>
      </p:sp>
      <p:pic>
        <p:nvPicPr>
          <p:cNvPr id="9" name="Picture 8" descr="student success ac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fld id="{8A0BAB59-E1FB-40DE-BF54-BC3526BEF81F}" type="slidenum">
              <a: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7</a:t>
            </a:fld>
            <a:endParaRPr lang="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00904"/>
            <a:ext cx="9144000" cy="1062190"/>
          </a:xfrm>
          <a:solidFill>
            <a:srgbClr val="1B75BC"/>
          </a:solidFill>
        </p:spPr>
        <p:txBody>
          <a:bodyPr>
            <a:noAutofit/>
          </a:bodyPr>
          <a:lstStyle/>
          <a:p>
            <a:pPr rtl="1"/>
            <a:r>
              <a:rPr lang="ar" sz="5200" b="1" i="0" u="non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يمكننا انفاق أموال جديدة؟</a:t>
            </a:r>
            <a:endParaRPr lang="ar" sz="52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7" name="Group 6" descr="Health and safety"/>
          <p:cNvGrpSpPr/>
          <p:nvPr/>
        </p:nvGrpSpPr>
        <p:grpSpPr>
          <a:xfrm>
            <a:off x="623988" y="4918149"/>
            <a:ext cx="3672709" cy="912308"/>
            <a:chOff x="1904999" y="4481398"/>
            <a:chExt cx="4362840" cy="830832"/>
          </a:xfrm>
        </p:grpSpPr>
        <p:sp>
          <p:nvSpPr>
            <p:cNvPr id="8" name="Chevron 7"/>
            <p:cNvSpPr/>
            <p:nvPr/>
          </p:nvSpPr>
          <p:spPr>
            <a:xfrm>
              <a:off x="2964628" y="4562303"/>
              <a:ext cx="3303211" cy="749927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" sz="2200" b="1" i="0" u="none">
                  <a:solidFill>
                    <a:prstClr val="white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الصحة والسلامة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4999" y="4481398"/>
              <a:ext cx="1655382" cy="830832"/>
            </a:xfrm>
            <a:prstGeom prst="rect">
              <a:avLst/>
            </a:prstGeom>
            <a:solidFill>
              <a:srgbClr val="94D4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" sz="13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 title="&quot;&quot;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6435" t="13114" r="40567" b="13866"/>
            <a:stretch/>
          </p:blipFill>
          <p:spPr>
            <a:xfrm>
              <a:off x="2353684" y="4553026"/>
              <a:ext cx="684889" cy="747848"/>
            </a:xfrm>
            <a:prstGeom prst="rect">
              <a:avLst/>
            </a:prstGeom>
          </p:spPr>
        </p:pic>
      </p:grpSp>
      <p:grpSp>
        <p:nvGrpSpPr>
          <p:cNvPr id="12" name="Group 11" descr="instructional time"/>
          <p:cNvGrpSpPr/>
          <p:nvPr/>
        </p:nvGrpSpPr>
        <p:grpSpPr>
          <a:xfrm>
            <a:off x="629660" y="3817070"/>
            <a:ext cx="3667037" cy="1057514"/>
            <a:chOff x="1905000" y="3511976"/>
            <a:chExt cx="4299918" cy="873490"/>
          </a:xfrm>
        </p:grpSpPr>
        <p:sp>
          <p:nvSpPr>
            <p:cNvPr id="13" name="Chevron 12"/>
            <p:cNvSpPr/>
            <p:nvPr/>
          </p:nvSpPr>
          <p:spPr>
            <a:xfrm>
              <a:off x="2964628" y="3565311"/>
              <a:ext cx="3240290" cy="749927"/>
            </a:xfrm>
            <a:prstGeom prst="chevron">
              <a:avLst/>
            </a:prstGeom>
            <a:solidFill>
              <a:srgbClr val="4087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" sz="2200" b="1" i="0" u="none">
                  <a:solidFill>
                    <a:prstClr val="white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الوقت التعليمي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5000" y="3511976"/>
              <a:ext cx="1627381" cy="873490"/>
            </a:xfrm>
            <a:prstGeom prst="rect">
              <a:avLst/>
            </a:prstGeom>
            <a:solidFill>
              <a:srgbClr val="BFF2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" sz="13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6" name="Picture 15" title="&quot;&quot;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47" y="3614007"/>
              <a:ext cx="652517" cy="652518"/>
            </a:xfrm>
            <a:prstGeom prst="rect">
              <a:avLst/>
            </a:prstGeom>
            <a:noFill/>
          </p:spPr>
        </p:pic>
      </p:grpSp>
      <p:grpSp>
        <p:nvGrpSpPr>
          <p:cNvPr id="17" name="Group 16" descr="class size"/>
          <p:cNvGrpSpPr/>
          <p:nvPr/>
        </p:nvGrpSpPr>
        <p:grpSpPr>
          <a:xfrm>
            <a:off x="623989" y="1774664"/>
            <a:ext cx="3672708" cy="928067"/>
            <a:chOff x="1905000" y="2466064"/>
            <a:chExt cx="4217404" cy="855461"/>
          </a:xfrm>
        </p:grpSpPr>
        <p:sp>
          <p:nvSpPr>
            <p:cNvPr id="18" name="Chevron 17"/>
            <p:cNvSpPr/>
            <p:nvPr/>
          </p:nvSpPr>
          <p:spPr>
            <a:xfrm>
              <a:off x="2977734" y="2516426"/>
              <a:ext cx="3144670" cy="769571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" sz="2200" b="1" i="0" u="none">
                  <a:solidFill>
                    <a:prstClr val="white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حجم الصف الدراسي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05000" y="2466064"/>
              <a:ext cx="1600200" cy="85546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" sz="13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" name="Right Brace 24" title="&quot;&quot;"/>
          <p:cNvSpPr/>
          <p:nvPr/>
        </p:nvSpPr>
        <p:spPr>
          <a:xfrm>
            <a:off x="4600733" y="2024266"/>
            <a:ext cx="348279" cy="3714750"/>
          </a:xfrm>
          <a:prstGeom prst="rightBrac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ar" sz="135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16977" y="1848338"/>
            <a:ext cx="35744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" sz="2200" b="1" i="0" u="none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 فئات لحساب الاستثمار الطلابي</a:t>
            </a:r>
            <a:endParaRPr lang="ar" sz="22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endParaRPr lang="ar" sz="14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" sz="2200" b="0" i="0" u="none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كجزء من قبول أموال حساب الاستثمار الطلابي لمنطقتنا ، يجب علينا  </a:t>
            </a:r>
            <a:r>
              <a:rPr lang="ar" sz="2200" b="0" i="0" u="sng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تحديد احتياجاتنا المحلية والأولويات مع  وضع خطة</a:t>
            </a:r>
            <a:r>
              <a:rPr lang="ar" sz="2200" b="0" i="0" u="none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لإنفاق الموارد الجديدة في أي من الفئات الأربع أو جميعها. </a:t>
            </a:r>
          </a:p>
          <a:p>
            <a:endParaRPr lang="ar" sz="22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 title="Well-Rounded Education"/>
          <p:cNvGrpSpPr/>
          <p:nvPr/>
        </p:nvGrpSpPr>
        <p:grpSpPr>
          <a:xfrm>
            <a:off x="623989" y="2702730"/>
            <a:ext cx="3672708" cy="1062013"/>
            <a:chOff x="1905000" y="1459963"/>
            <a:chExt cx="3982672" cy="928587"/>
          </a:xfrm>
        </p:grpSpPr>
        <p:sp>
          <p:nvSpPr>
            <p:cNvPr id="28" name="Chevron 27" descr="well-rounded education "/>
            <p:cNvSpPr/>
            <p:nvPr/>
          </p:nvSpPr>
          <p:spPr>
            <a:xfrm>
              <a:off x="2964628" y="1600537"/>
              <a:ext cx="2923044" cy="736961"/>
            </a:xfrm>
            <a:prstGeom prst="chevron">
              <a:avLst/>
            </a:prstGeom>
            <a:solidFill>
              <a:srgbClr val="9F206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" sz="2200" b="1" i="0" u="none">
                  <a:solidFill>
                    <a:prstClr val="white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تعليم متكامل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05000" y="1512296"/>
              <a:ext cx="1511136" cy="876254"/>
            </a:xfrm>
            <a:prstGeom prst="rect">
              <a:avLst/>
            </a:prstGeom>
            <a:solidFill>
              <a:srgbClr val="E498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" sz="13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0" name="Picture 29" title="&quot;&quot;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67"/>
            <a:stretch/>
          </p:blipFill>
          <p:spPr>
            <a:xfrm>
              <a:off x="2075645" y="1459963"/>
              <a:ext cx="1097280" cy="917683"/>
            </a:xfrm>
            <a:prstGeom prst="rect">
              <a:avLst/>
            </a:prstGeom>
          </p:spPr>
        </p:pic>
      </p:grpSp>
      <p:pic>
        <p:nvPicPr>
          <p:cNvPr id="31" name="Picture 30" title="&quot;&quot;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>
          <a:xfrm>
            <a:off x="886176" y="1924443"/>
            <a:ext cx="764403" cy="628508"/>
          </a:xfrm>
          <a:prstGeom prst="rect">
            <a:avLst/>
          </a:prstGeom>
        </p:spPr>
      </p:pic>
      <p:sp>
        <p:nvSpPr>
          <p:cNvPr id="24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algn="l" rtl="1"/>
            <a:fld id="{8A0BAB59-E1FB-40DE-BF54-BC3526BEF81F}" type="slidenum">
              <a:rPr/>
              <a:pPr lvl="0"/>
              <a:t>8</a:t>
            </a:fld>
            <a:endParaRPr lang="ar" noProof="0" dirty="0"/>
          </a:p>
        </p:txBody>
      </p:sp>
      <p:pic>
        <p:nvPicPr>
          <p:cNvPr id="32" name="Picture 31" descr="student success ac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33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fld id="{8A0BAB59-E1FB-40DE-BF54-BC3526BEF81F}" type="slidenum">
              <a: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8</a:t>
            </a:fld>
            <a:endParaRPr lang="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7176"/>
            <a:ext cx="9144000" cy="887432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r" rtl="1"/>
            <a:r>
              <a:rPr lang="ar" sz="5400" b="1" i="0" u="none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مجالات للمدخلات</a:t>
            </a:r>
            <a:endParaRPr lang="ar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algn="l" rtl="1"/>
            <a:fld id="{8A0BAB59-E1FB-40DE-BF54-BC3526BEF81F}" type="slidenum">
              <a:rPr/>
              <a:pPr lvl="0"/>
              <a:t>9</a:t>
            </a:fld>
            <a:endParaRPr lang="ar" noProof="0" dirty="0"/>
          </a:p>
        </p:txBody>
      </p:sp>
      <p:pic>
        <p:nvPicPr>
          <p:cNvPr id="8" name="Picture 7" descr="student success ac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9" name="Oval 8" descr="1"/>
          <p:cNvSpPr/>
          <p:nvPr/>
        </p:nvSpPr>
        <p:spPr>
          <a:xfrm>
            <a:off x="772160" y="2206310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3600" b="1" i="0" u="none" strike="noStrike" kern="0" cap="none" spc="0" normalizeH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ar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 descr="2"/>
          <p:cNvSpPr/>
          <p:nvPr/>
        </p:nvSpPr>
        <p:spPr>
          <a:xfrm>
            <a:off x="772160" y="3514753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sz="3600" b="1" i="0" u="none" kern="0">
                <a:solidFill>
                  <a:prstClr val="white"/>
                </a:solidFill>
                <a:latin typeface="Calibri"/>
              </a:rPr>
              <a:t>2</a:t>
            </a:r>
            <a:endParaRPr kumimoji="0" lang="ar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 descr="3"/>
          <p:cNvSpPr/>
          <p:nvPr/>
        </p:nvSpPr>
        <p:spPr>
          <a:xfrm>
            <a:off x="772160" y="4823197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" sz="3600" b="1" i="0" u="none" strike="noStrike" kern="0" cap="none" spc="0" normalizeH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ar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76682" y="2206310"/>
            <a:ext cx="38893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" sz="2200" b="0" i="0" u="none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تقليل الفروق الأكاديمية (الفجوات بين النتائج لمجموعات الطلاب المختلفة)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76682" y="3587045"/>
            <a:ext cx="38893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" sz="2200" b="0" i="0" u="none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تلبية احتياجات الطلاب الصحة العقلية والسلوكية.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76682" y="4823197"/>
            <a:ext cx="38893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" sz="2200" b="0" i="0" u="none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توفير إمكانية الوصول إلى الدورات الأكاديمية</a:t>
            </a:r>
          </a:p>
        </p:txBody>
      </p:sp>
      <p:pic>
        <p:nvPicPr>
          <p:cNvPr id="18" name="Picture 2" descr="sharing and learning together">
            <a:extLst>
              <a:ext uri="{FF2B5EF4-FFF2-40B4-BE49-F238E27FC236}">
                <a16:creationId xmlns="" xmlns:a16="http://schemas.microsoft.com/office/drawing/2014/main" id="{4DBCA0F3-C4B9-9D45-B4DB-32EBFA13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61" y="2047500"/>
            <a:ext cx="2650366" cy="37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fld id="{8A0BAB59-E1FB-40DE-BF54-BC3526BEF81F}" type="slidenum">
              <a:rPr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9</a:t>
            </a:fld>
            <a:endParaRPr lang="ar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DE_Powerpoint">
  <a:themeElements>
    <a:clrScheme name="ODE Color Theme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 Powerpoint Template March 2019.potx" id="{8F04E96B-83B4-4B2F-89B2-3150D294CC40}" vid="{8B20BE8A-E528-4E24-AFBF-70FAB0D74EF1}"/>
    </a:ext>
  </a:extLst>
</a:theme>
</file>

<file path=ppt/theme/theme2.xml><?xml version="1.0" encoding="utf-8"?>
<a:theme xmlns:a="http://schemas.openxmlformats.org/drawingml/2006/main" name="Wood Type">
  <a:themeElements>
    <a:clrScheme name="Custom 7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4031395D90947ABECDA869C06B2A5" ma:contentTypeVersion="7" ma:contentTypeDescription="Create a new document." ma:contentTypeScope="" ma:versionID="a787c52e11333a9464cb0e6fbe9eae54">
  <xsd:schema xmlns:xsd="http://www.w3.org/2001/XMLSchema" xmlns:xs="http://www.w3.org/2001/XMLSchema" xmlns:p="http://schemas.microsoft.com/office/2006/metadata/properties" xmlns:ns1="http://schemas.microsoft.com/sharepoint/v3" xmlns:ns2="3815300f-9bc2-46c5-83e2-2c3e624abb24" xmlns:ns3="54031767-dd6d-417c-ab73-583408f47564" targetNamespace="http://schemas.microsoft.com/office/2006/metadata/properties" ma:root="true" ma:fieldsID="f2e14f5b86c3ce0673d081ad5753ed89" ns1:_="" ns2:_="" ns3:_="">
    <xsd:import namespace="http://schemas.microsoft.com/sharepoint/v3"/>
    <xsd:import namespace="3815300f-9bc2-46c5-83e2-2c3e624abb24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5300f-9bc2-46c5-83e2-2c3e624abb24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stimated_x0020_Creation_x0020_Date xmlns="3815300f-9bc2-46c5-83e2-2c3e624abb24" xsi:nil="true"/>
    <Priority xmlns="3815300f-9bc2-46c5-83e2-2c3e624abb24">New</Priority>
    <Remediation_x0020_Date xmlns="3815300f-9bc2-46c5-83e2-2c3e624abb24">2019-12-04T23:10:48+00:00</Remediation_x0020_Date>
  </documentManagement>
</p:properties>
</file>

<file path=customXml/itemProps1.xml><?xml version="1.0" encoding="utf-8"?>
<ds:datastoreItem xmlns:ds="http://schemas.openxmlformats.org/officeDocument/2006/customXml" ds:itemID="{8CCE7DD1-DC3F-4B4E-A731-B912F205CE55}"/>
</file>

<file path=customXml/itemProps2.xml><?xml version="1.0" encoding="utf-8"?>
<ds:datastoreItem xmlns:ds="http://schemas.openxmlformats.org/officeDocument/2006/customXml" ds:itemID="{B10673AF-40F7-4EFA-8198-427F8605FA61}"/>
</file>

<file path=customXml/itemProps3.xml><?xml version="1.0" encoding="utf-8"?>
<ds:datastoreItem xmlns:ds="http://schemas.openxmlformats.org/officeDocument/2006/customXml" ds:itemID="{025684A4-3E6D-40CE-9AFE-0869272B634A}"/>
</file>

<file path=docProps/app.xml><?xml version="1.0" encoding="utf-8"?>
<Properties xmlns="http://schemas.openxmlformats.org/officeDocument/2006/extended-properties" xmlns:vt="http://schemas.openxmlformats.org/officeDocument/2006/docPropsVTypes">
  <Template>ODE Powerpoint Template March 2019</Template>
  <TotalTime>15350</TotalTime>
  <Words>534</Words>
  <Application>Microsoft Office PowerPoint</Application>
  <PresentationFormat>On-screen Show (4:3)</PresentationFormat>
  <Paragraphs>134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Gill Sans MT</vt:lpstr>
      <vt:lpstr>Rockwell</vt:lpstr>
      <vt:lpstr>Rockwell Condensed</vt:lpstr>
      <vt:lpstr>Tahoma</vt:lpstr>
      <vt:lpstr>Wingdings</vt:lpstr>
      <vt:lpstr>ODE_Powerpoint</vt:lpstr>
      <vt:lpstr>Wood Type</vt:lpstr>
      <vt:lpstr> الطلاب لدينا هم سر نجاحنا</vt:lpstr>
      <vt:lpstr>مرحبًا!</vt:lpstr>
      <vt:lpstr>جدول أعمال اليوم</vt:lpstr>
      <vt:lpstr>قانون حق كل طالب في إحراز النجاح</vt:lpstr>
      <vt:lpstr>حساب الاستثمار الطلابي</vt:lpstr>
      <vt:lpstr>حساب الاستثمار الطلابي</vt:lpstr>
      <vt:lpstr>الجدول الزمني</vt:lpstr>
      <vt:lpstr>كيف يمكننا انفاق أموال جديدة؟</vt:lpstr>
      <vt:lpstr>5 مجالات للمدخلات</vt:lpstr>
      <vt:lpstr>5 مجالات للمدخلات</vt:lpstr>
      <vt:lpstr>جلسات جانبية (مثال)</vt:lpstr>
      <vt:lpstr>الخطوات التالية</vt:lpstr>
      <vt:lpstr>شكراً لكم!</vt:lpstr>
    </vt:vector>
  </TitlesOfParts>
  <Company>Oregon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BOYD Meg - ODE.</dc:creator>
  <cp:lastModifiedBy>Administrator</cp:lastModifiedBy>
  <cp:revision>100</cp:revision>
  <cp:lastPrinted>2019-06-27T18:04:06Z</cp:lastPrinted>
  <dcterms:created xsi:type="dcterms:W3CDTF">2019-06-24T19:10:29Z</dcterms:created>
  <dcterms:modified xsi:type="dcterms:W3CDTF">2019-08-16T19:20:35Z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0x01010022E4031395D90947ABECDA869C06B2A5</vt:lpwstr>
  </property>
</Properties>
</file>