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1"/>
    <p:sldMasterId id="2147483721" r:id="rId2"/>
  </p:sldMasterIdLst>
  <p:notesMasterIdLst>
    <p:notesMasterId r:id="rId16"/>
  </p:notesMasterIdLst>
  <p:handoutMasterIdLst>
    <p:handoutMasterId r:id="rId17"/>
  </p:handoutMasterIdLst>
  <p:sldIdLst>
    <p:sldId id="257" r:id="rId3"/>
    <p:sldId id="274" r:id="rId4"/>
    <p:sldId id="266" r:id="rId5"/>
    <p:sldId id="268" r:id="rId6"/>
    <p:sldId id="269" r:id="rId7"/>
    <p:sldId id="278" r:id="rId8"/>
    <p:sldId id="279" r:id="rId9"/>
    <p:sldId id="267" r:id="rId10"/>
    <p:sldId id="276" r:id="rId11"/>
    <p:sldId id="277" r:id="rId12"/>
    <p:sldId id="271" r:id="rId13"/>
    <p:sldId id="272" r:id="rId14"/>
    <p:sldId id="273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LL Colt - ODE" initials="GC-O" lastIdx="7" clrIdx="0">
    <p:extLst>
      <p:ext uri="{19B8F6BF-5375-455C-9EA6-DF929625EA0E}">
        <p15:presenceInfo xmlns:p15="http://schemas.microsoft.com/office/powerpoint/2012/main" userId="GILL Colt - ODE" providerId="None"/>
      </p:ext>
    </p:extLst>
  </p:cmAuthor>
  <p:cmAuthor id="2" name="Scott Nine" initials="SN" lastIdx="1" clrIdx="1">
    <p:extLst>
      <p:ext uri="{19B8F6BF-5375-455C-9EA6-DF929625EA0E}">
        <p15:presenceInfo xmlns:p15="http://schemas.microsoft.com/office/powerpoint/2012/main" userId="S::snine@npesf.org::77b47ef6-9a92-459c-86a5-2d86181ad4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5BC"/>
    <a:srgbClr val="0000FF"/>
    <a:srgbClr val="9F2065"/>
    <a:srgbClr val="E26B2A"/>
    <a:srgbClr val="408740"/>
    <a:srgbClr val="E498B5"/>
    <a:srgbClr val="94D4FC"/>
    <a:srgbClr val="BFF2B8"/>
    <a:srgbClr val="4181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86463" autoAdjust="0"/>
  </p:normalViewPr>
  <p:slideViewPr>
    <p:cSldViewPr snapToGrid="0">
      <p:cViewPr varScale="1">
        <p:scale>
          <a:sx n="62" d="100"/>
          <a:sy n="62" d="100"/>
        </p:scale>
        <p:origin x="16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C4F64-0B2C-484B-A3D7-454A8602F3D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62644-F6B0-4B55-BE1D-78A19B8FF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42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6E269B5-A450-40E7-A292-22517D9C251B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2B63952-BBA8-4838-A0CF-80F92726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5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52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493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783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88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649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829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692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345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504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191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947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602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905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pattern_Log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ecorative blue ba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pic>
        <p:nvPicPr>
          <p:cNvPr id="5" name="Picture 4" descr="Oregon Department of Education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081" y="615148"/>
            <a:ext cx="4296302" cy="213658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9597" y="2935982"/>
            <a:ext cx="7886700" cy="132556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9" name="Picture 8" descr="Decorative blue swoosh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138"/>
            <a:ext cx="9144000" cy="2103535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45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ttern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999818"/>
            <a:ext cx="4629150" cy="3861237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13978"/>
            <a:ext cx="2949178" cy="224707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11848" y="111581"/>
            <a:ext cx="6322423" cy="1013398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1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71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27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23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52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65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00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52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52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68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tter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9091" y="2809827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39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8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47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og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ecorative geometric patter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94853"/>
          </a:xfrm>
          <a:prstGeom prst="rect">
            <a:avLst/>
          </a:prstGeom>
          <a:noFill/>
        </p:spPr>
      </p:pic>
      <p:pic>
        <p:nvPicPr>
          <p:cNvPr id="13" name="Picture 12" descr="Decorative blue ba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pic>
        <p:nvPicPr>
          <p:cNvPr id="5" name="Picture 4" descr="Oregon Department of Education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081" y="615148"/>
            <a:ext cx="4296302" cy="213658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9597" y="2935982"/>
            <a:ext cx="7886700" cy="132556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9" name="Picture 8" descr="Decorative blue swoosh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138"/>
            <a:ext cx="9144000" cy="2103535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27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9091" y="2809827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245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24" y="2748246"/>
            <a:ext cx="7886700" cy="27497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6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811" y="2558123"/>
            <a:ext cx="3886200" cy="27497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311" y="2558123"/>
            <a:ext cx="3886200" cy="27497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10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574" y="2471440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574" y="3372933"/>
            <a:ext cx="3868340" cy="22402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3884" y="2471440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3884" y="3372934"/>
            <a:ext cx="3887391" cy="22402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81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corative geometric patter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94853"/>
          </a:xfrm>
          <a:prstGeom prst="rect">
            <a:avLst/>
          </a:prstGeom>
          <a:noFill/>
        </p:spPr>
      </p:pic>
      <p:pic>
        <p:nvPicPr>
          <p:cNvPr id="7" name="Picture 6" descr="Decorative blue ba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881838" y="111581"/>
            <a:ext cx="7152434" cy="1013398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Oregon Department of Education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1" y="53562"/>
            <a:ext cx="1972448" cy="980912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771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ecorative geometric patter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94853"/>
          </a:xfrm>
          <a:prstGeom prst="rect">
            <a:avLst/>
          </a:prstGeom>
          <a:noFill/>
        </p:spPr>
      </p:pic>
      <p:pic>
        <p:nvPicPr>
          <p:cNvPr id="7" name="Picture 6" descr="Decorative blue ba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0178" y="138546"/>
            <a:ext cx="8924544" cy="793583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Oregon Department of Education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52" y="5594283"/>
            <a:ext cx="1972448" cy="980912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91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881838" y="111581"/>
            <a:ext cx="7152434" cy="1013398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1" y="53562"/>
            <a:ext cx="1972448" cy="980911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7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ttern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24" y="2748246"/>
            <a:ext cx="7886700" cy="2749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36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92834"/>
            <a:ext cx="4629150" cy="3868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593039"/>
            <a:ext cx="2949178" cy="2275953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11848" y="111581"/>
            <a:ext cx="6322423" cy="1013398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01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999818"/>
            <a:ext cx="4629150" cy="3861237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13978"/>
            <a:ext cx="2949178" cy="224707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11848" y="111581"/>
            <a:ext cx="6322423" cy="1013398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0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ttern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811" y="2558123"/>
            <a:ext cx="3886200" cy="2749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311" y="2558123"/>
            <a:ext cx="3886200" cy="2749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8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ttern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574" y="2471440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574" y="3372933"/>
            <a:ext cx="3868340" cy="22402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3884" y="2471440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3884" y="3372934"/>
            <a:ext cx="3887391" cy="22402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6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pattern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corative blue ba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881838" y="111581"/>
            <a:ext cx="7152434" cy="1013398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Oregon Department of Education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1" y="53562"/>
            <a:ext cx="1972448" cy="980912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0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pattern_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corative blue ba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0178" y="138546"/>
            <a:ext cx="8924544" cy="793583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Oregon Department of Education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52" y="5594283"/>
            <a:ext cx="1972448" cy="980912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4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pattern_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881838" y="111581"/>
            <a:ext cx="7152434" cy="1013398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1" y="53562"/>
            <a:ext cx="1972448" cy="980911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4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ttern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92834"/>
            <a:ext cx="4629150" cy="3868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593039"/>
            <a:ext cx="2949178" cy="2275953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11848" y="111581"/>
            <a:ext cx="6322423" cy="1013398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7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image" Target="../media/image10.jpg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microsoft.com/office/2007/relationships/hdphoto" Target="../media/hdphoto1.wdp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image" Target="../media/image9.png"/><Relationship Id="rId28" Type="http://schemas.openxmlformats.org/officeDocument/2006/relationships/image" Target="../media/image11.png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theme" Target="../theme/theme2.xml"/><Relationship Id="rId27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corative blue swoosh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02"/>
            <a:ext cx="9144001" cy="2075283"/>
          </a:xfrm>
          <a:prstGeom prst="rect">
            <a:avLst/>
          </a:prstGeom>
        </p:spPr>
      </p:pic>
      <p:pic>
        <p:nvPicPr>
          <p:cNvPr id="12" name="Picture 11" descr="Decorative blue bar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9848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427255"/>
            <a:ext cx="7886700" cy="2749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pic>
        <p:nvPicPr>
          <p:cNvPr id="6" name="Picture 5" descr="Oregon Department of Education Logo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2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2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Decorative geometric pattern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494854"/>
          </a:xfrm>
          <a:prstGeom prst="rect">
            <a:avLst/>
          </a:prstGeom>
          <a:noFill/>
        </p:spPr>
      </p:pic>
      <p:pic>
        <p:nvPicPr>
          <p:cNvPr id="11" name="Picture 10" descr="Decorative blue swoosh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02"/>
            <a:ext cx="9144001" cy="2075283"/>
          </a:xfrm>
          <a:prstGeom prst="rect">
            <a:avLst/>
          </a:prstGeom>
        </p:spPr>
      </p:pic>
      <p:pic>
        <p:nvPicPr>
          <p:cNvPr id="13" name="Picture 12" descr="Decorative blue bar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0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698" r:id="rId13"/>
    <p:sldLayoutId id="2147483699" r:id="rId14"/>
    <p:sldLayoutId id="2147483701" r:id="rId15"/>
    <p:sldLayoutId id="2147483702" r:id="rId16"/>
    <p:sldLayoutId id="2147483704" r:id="rId17"/>
    <p:sldLayoutId id="2147483709" r:id="rId18"/>
    <p:sldLayoutId id="2147483707" r:id="rId19"/>
    <p:sldLayoutId id="2147483705" r:id="rId20"/>
    <p:sldLayoutId id="2147483706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XXXX@schooldistrict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6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6.jpeg"/><Relationship Id="rId4" Type="http://schemas.openxmlformats.org/officeDocument/2006/relationships/hyperlink" Target="https://twitter.com/ordept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935982"/>
            <a:ext cx="8506297" cy="1325563"/>
          </a:xfrm>
        </p:spPr>
        <p:txBody>
          <a:bodyPr>
            <a:noAutofit/>
          </a:bodyPr>
          <a:lstStyle/>
          <a:p>
            <a:r>
              <a:rPr lang="zh-TW" altLang="en-US" sz="5600" b="1" cap="none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學生是我們的成功</a:t>
            </a:r>
            <a:endParaRPr lang="en-US" sz="5600" b="1" cap="none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32901" y="865167"/>
            <a:ext cx="8678197" cy="2272493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社區意見調查會</a:t>
            </a:r>
            <a:endParaRPr lang="en-US" altLang="en-US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學生成功法案</a:t>
            </a:r>
            <a:endParaRPr kumimoji="0" lang="en-US" altLang="en-US" sz="2400" b="1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你的學區</a:t>
            </a:r>
            <a:endParaRPr lang="en-US" altLang="en-US" sz="2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r>
              <a:rPr lang="zh-TW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年</a:t>
            </a:r>
            <a:r>
              <a:rPr lang="en-US" altLang="zh-TW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zh-TW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月</a:t>
            </a:r>
            <a:endParaRPr kumimoji="0" lang="en-US" altLang="en-US" sz="240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 descr="Group stock photo" title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926"/>
            <a:ext cx="9144000" cy="2986074"/>
          </a:xfrm>
          <a:prstGeom prst="rect">
            <a:avLst/>
          </a:prstGeom>
        </p:spPr>
      </p:pic>
      <p:pic>
        <p:nvPicPr>
          <p:cNvPr id="2" name="Picture 1" descr="Student Success Ac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392" y="304800"/>
            <a:ext cx="1618488" cy="22433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79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0" y="615696"/>
            <a:ext cx="9143999" cy="872311"/>
          </a:xfrm>
          <a:solidFill>
            <a:srgbClr val="1B75BC"/>
          </a:solidFill>
        </p:spPr>
        <p:txBody>
          <a:bodyPr>
            <a:normAutofit/>
          </a:bodyPr>
          <a:lstStyle/>
          <a:p>
            <a:pPr algn="l"/>
            <a:r>
              <a:rPr lang="zh-TW" altLang="en-US" sz="5400" b="1" cap="none" dirty="0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</a:rPr>
              <a:t>五大領域意見</a:t>
            </a:r>
            <a:endParaRPr lang="en-US" sz="5400" b="1" cap="none" dirty="0">
              <a:solidFill>
                <a:schemeClr val="bg1"/>
              </a:solidFill>
              <a:latin typeface="+mn-ea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itle 1" title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/>
              <a:pPr lvl="0"/>
              <a:t>10</a:t>
            </a:fld>
            <a:endParaRPr lang="en-US" noProof="0" dirty="0"/>
          </a:p>
        </p:txBody>
      </p:sp>
      <p:pic>
        <p:nvPicPr>
          <p:cNvPr id="8" name="Picture 7" descr="student success ac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01" y="6385386"/>
            <a:ext cx="2635509" cy="393290"/>
          </a:xfrm>
          <a:prstGeom prst="rect">
            <a:avLst/>
          </a:prstGeom>
        </p:spPr>
      </p:pic>
      <p:sp>
        <p:nvSpPr>
          <p:cNvPr id="9" name="Oval 8" descr="4"/>
          <p:cNvSpPr/>
          <p:nvPr/>
        </p:nvSpPr>
        <p:spPr>
          <a:xfrm>
            <a:off x="784202" y="2267270"/>
            <a:ext cx="701040" cy="685552"/>
          </a:xfrm>
          <a:prstGeom prst="ellipse">
            <a:avLst/>
          </a:prstGeom>
          <a:solidFill>
            <a:srgbClr val="4087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 descr="5"/>
          <p:cNvSpPr/>
          <p:nvPr/>
        </p:nvSpPr>
        <p:spPr>
          <a:xfrm>
            <a:off x="784202" y="4866099"/>
            <a:ext cx="701040" cy="685552"/>
          </a:xfrm>
          <a:prstGeom prst="ellipse">
            <a:avLst/>
          </a:prstGeom>
          <a:solidFill>
            <a:srgbClr val="4087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87073" y="2384797"/>
            <a:ext cx="63785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讓教職員有足夠時間</a:t>
            </a:r>
            <a:r>
              <a:rPr lang="en-US" sz="2200" dirty="0"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：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配合其他教職員</a:t>
            </a:r>
            <a:r>
              <a:rPr lang="en-US" sz="2200" dirty="0">
                <a:latin typeface="+mn-ea"/>
                <a:cs typeface="Calibri" panose="020F0502020204030204" pitchFamily="34" charset="0"/>
              </a:rPr>
              <a:t>。</a:t>
            </a:r>
            <a:r>
              <a:rPr lang="zh-TW" altLang="en-US" sz="2200" dirty="0">
                <a:latin typeface="+mn-ea"/>
                <a:cs typeface="Calibri" panose="020F0502020204030204" pitchFamily="34" charset="0"/>
              </a:rPr>
              <a:t>根據學校及年級課程</a:t>
            </a:r>
            <a:r>
              <a:rPr lang="en-US" altLang="zh-TW" sz="2200" dirty="0">
                <a:latin typeface="+mn-ea"/>
                <a:cs typeface="Calibri" panose="020F0502020204030204" pitchFamily="34" charset="0"/>
              </a:rPr>
              <a:t>，</a:t>
            </a:r>
            <a:r>
              <a:rPr lang="zh-TW" altLang="en-US" sz="2200" dirty="0">
                <a:latin typeface="+mn-ea"/>
                <a:cs typeface="Calibri" panose="020F0502020204030204" pitchFamily="34" charset="0"/>
              </a:rPr>
              <a:t>審查</a:t>
            </a:r>
            <a:r>
              <a:rPr lang="zh-TW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學生的分數</a:t>
            </a:r>
            <a:r>
              <a:rPr lang="en-US" sz="2200" dirty="0"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、</a:t>
            </a:r>
            <a:r>
              <a:rPr lang="zh-TW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曠課及懲處科</a:t>
            </a:r>
            <a:r>
              <a:rPr lang="en-US" altLang="zh-TW" sz="2200" dirty="0">
                <a:latin typeface="+mn-ea"/>
                <a:cs typeface="Calibri" panose="020F0502020204030204" pitchFamily="34" charset="0"/>
              </a:rPr>
              <a:t>。</a:t>
            </a:r>
            <a:r>
              <a:rPr lang="zh-TW" altLang="en-US" sz="2200" dirty="0">
                <a:latin typeface="+mn-ea"/>
                <a:cs typeface="Calibri" panose="020F0502020204030204" pitchFamily="34" charset="0"/>
              </a:rPr>
              <a:t>制定策略確保高危險</a:t>
            </a:r>
            <a:r>
              <a:rPr lang="zh-TW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學生順利畢業</a:t>
            </a:r>
            <a:r>
              <a:rPr lang="en-US" altLang="zh-TW" sz="2200" dirty="0"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。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76682" y="4993431"/>
            <a:ext cx="63785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>
                <a:latin typeface="+mn-ea"/>
                <a:cs typeface="Calibri" panose="020F0502020204030204" pitchFamily="34" charset="0"/>
              </a:rPr>
              <a:t>建立並加強夥伴關係</a:t>
            </a:r>
            <a:endParaRPr lang="en-US" sz="2200" dirty="0">
              <a:latin typeface="+mn-ea"/>
              <a:cs typeface="Calibri" panose="020F0502020204030204" pitchFamily="34" charset="0"/>
            </a:endParaRP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0BAB59-E1FB-40DE-BF54-BC3526BEF81F}" type="slidenum">
              <a:rPr lang="en-US" b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10</a:t>
            </a:fld>
            <a:endParaRPr lang="en-US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081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0" y="523291"/>
            <a:ext cx="9144000" cy="854670"/>
          </a:xfrm>
          <a:solidFill>
            <a:srgbClr val="1B75BC"/>
          </a:solidFill>
        </p:spPr>
        <p:txBody>
          <a:bodyPr>
            <a:normAutofit/>
          </a:bodyPr>
          <a:lstStyle/>
          <a:p>
            <a:pPr algn="l"/>
            <a:r>
              <a:rPr lang="zh-TW" altLang="en-US" sz="5400" b="1" cap="none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分組討論</a:t>
            </a:r>
            <a:r>
              <a:rPr lang="en-US" sz="5400" b="1" cap="none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5400" b="1" cap="none" dirty="0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</a:rPr>
              <a:t>（</a:t>
            </a:r>
            <a:r>
              <a:rPr lang="zh-TW" altLang="en-US" sz="5400" b="1" cap="none" dirty="0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</a:rPr>
              <a:t>範例</a:t>
            </a:r>
            <a:r>
              <a:rPr lang="en-US" altLang="zh-TW" sz="5400" b="1" cap="none" dirty="0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</a:rPr>
              <a:t>）</a:t>
            </a:r>
            <a:endParaRPr lang="en-US" sz="5400" b="1" cap="none" dirty="0">
              <a:solidFill>
                <a:schemeClr val="bg1"/>
              </a:solidFill>
              <a:latin typeface="+mn-ea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Rectangle 3" title="&quot;&quot;"/>
          <p:cNvSpPr txBox="1">
            <a:spLocks noChangeArrowheads="1"/>
          </p:cNvSpPr>
          <p:nvPr/>
        </p:nvSpPr>
        <p:spPr>
          <a:xfrm>
            <a:off x="304800" y="1886552"/>
            <a:ext cx="8701549" cy="3533709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6" name="Title 1" title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2" name="Table 1" title="Breakout Session Example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811243"/>
              </p:ext>
            </p:extLst>
          </p:nvPr>
        </p:nvGraphicFramePr>
        <p:xfrm>
          <a:off x="915478" y="1558021"/>
          <a:ext cx="7313043" cy="4263991"/>
        </p:xfrm>
        <a:graphic>
          <a:graphicData uri="http://schemas.openxmlformats.org/drawingml/2006/table">
            <a:tbl>
              <a:tblPr firstRow="1"/>
              <a:tblGrid>
                <a:gridCol w="2812208">
                  <a:extLst>
                    <a:ext uri="{9D8B030D-6E8A-4147-A177-3AD203B41FA5}">
                      <a16:colId xmlns:a16="http://schemas.microsoft.com/office/drawing/2014/main" val="2096970501"/>
                    </a:ext>
                  </a:extLst>
                </a:gridCol>
                <a:gridCol w="4500835">
                  <a:extLst>
                    <a:ext uri="{9D8B030D-6E8A-4147-A177-3AD203B41FA5}">
                      <a16:colId xmlns:a16="http://schemas.microsoft.com/office/drawing/2014/main" val="4069567872"/>
                    </a:ext>
                  </a:extLst>
                </a:gridCol>
              </a:tblGrid>
              <a:tr h="5843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時間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ap="flat" cmpd="sng" algn="ctr">
                      <a:solidFill>
                        <a:srgbClr val="324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主題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24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157304"/>
                  </a:ext>
                </a:extLst>
              </a:tr>
              <a:tr h="5843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6:20 – 6:25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ap="flat" cmpd="sng" algn="ctr">
                      <a:solidFill>
                        <a:srgbClr val="324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準備分組討論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ap="flat" cmpd="sng" algn="ctr">
                      <a:solidFill>
                        <a:srgbClr val="324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492233"/>
                  </a:ext>
                </a:extLst>
              </a:tr>
              <a:tr h="5843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6:25 – 7:05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分組討論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19357"/>
                  </a:ext>
                </a:extLst>
              </a:tr>
              <a:tr h="578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7:05 – 7:10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準備分組討論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319146"/>
                  </a:ext>
                </a:extLst>
              </a:tr>
              <a:tr h="6439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7:10 – 7:45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分組討論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595272"/>
                  </a:ext>
                </a:extLst>
              </a:tr>
              <a:tr h="6439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7:45 – 7:50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準備結束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60209"/>
                  </a:ext>
                </a:extLst>
              </a:tr>
              <a:tr h="6439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7:50 – 8:00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全體學員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：</a:t>
                      </a:r>
                      <a:r>
                        <a:rPr kumimoji="0" lang="zh-TW" alt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結束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270774"/>
                  </a:ext>
                </a:extLst>
              </a:tr>
            </a:tbl>
          </a:graphicData>
        </a:graphic>
      </p:graphicFrame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/>
              <a:pPr lvl="0"/>
              <a:t>11</a:t>
            </a:fld>
            <a:endParaRPr lang="en-US" noProof="0" dirty="0"/>
          </a:p>
        </p:txBody>
      </p:sp>
      <p:pic>
        <p:nvPicPr>
          <p:cNvPr id="8" name="Picture 7" descr="student success ac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01" y="6385386"/>
            <a:ext cx="2635509" cy="39329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0BAB59-E1FB-40DE-BF54-BC3526BEF81F}" type="slidenum">
              <a:rPr lang="en-US" b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11</a:t>
            </a:fld>
            <a:endParaRPr lang="en-US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34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-4916" y="560768"/>
            <a:ext cx="9144000" cy="914785"/>
          </a:xfrm>
          <a:solidFill>
            <a:srgbClr val="1B75BC"/>
          </a:solidFill>
        </p:spPr>
        <p:txBody>
          <a:bodyPr>
            <a:normAutofit/>
          </a:bodyPr>
          <a:lstStyle/>
          <a:p>
            <a:pPr algn="l"/>
            <a:r>
              <a:rPr lang="zh-TW" altLang="en-US" sz="5400" b="1" cap="none" dirty="0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</a:rPr>
              <a:t>後續步驟</a:t>
            </a:r>
            <a:endParaRPr lang="en-US" sz="5400" b="1" cap="none" dirty="0">
              <a:solidFill>
                <a:schemeClr val="bg1"/>
              </a:solidFill>
              <a:latin typeface="+mn-ea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27819" y="1886553"/>
            <a:ext cx="8878530" cy="2213500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本頁自訂學區後續步驟</a:t>
            </a: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2400" baseline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若有其他意見或問題請寄到</a:t>
            </a:r>
            <a:r>
              <a:rPr lang="en-US" altLang="en-US" sz="2400" dirty="0">
                <a:solidFill>
                  <a:prstClr val="black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：</a:t>
            </a: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XXXX@schooldistrict.com</a:t>
            </a: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  <a:defRPr/>
            </a:pPr>
            <a:r>
              <a:rPr lang="zh-TW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重要日期</a:t>
            </a:r>
            <a:r>
              <a:rPr lang="en-US" altLang="en-US" sz="2400" dirty="0">
                <a:solidFill>
                  <a:prstClr val="black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：</a:t>
            </a: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zh-TW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溝通將如何繼續</a:t>
            </a: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/>
              <a:pPr lvl="0"/>
              <a:t>12</a:t>
            </a:fld>
            <a:endParaRPr lang="en-US" noProof="0" dirty="0"/>
          </a:p>
        </p:txBody>
      </p:sp>
      <p:sp>
        <p:nvSpPr>
          <p:cNvPr id="7" name="Title 1" descr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8" name="Picture 7" descr="gears border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8" b="6784"/>
          <a:stretch/>
        </p:blipFill>
        <p:spPr>
          <a:xfrm>
            <a:off x="-4916" y="4352311"/>
            <a:ext cx="9144000" cy="1491344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0BAB59-E1FB-40DE-BF54-BC3526BEF81F}" type="slidenum">
              <a:rPr lang="en-US" b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12</a:t>
            </a:fld>
            <a:endParaRPr lang="en-US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student success ac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01" y="6385386"/>
            <a:ext cx="2635509" cy="3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3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0" y="645152"/>
            <a:ext cx="9144000" cy="848110"/>
          </a:xfrm>
          <a:solidFill>
            <a:srgbClr val="1B75BC"/>
          </a:solidFill>
        </p:spPr>
        <p:txBody>
          <a:bodyPr>
            <a:normAutofit/>
          </a:bodyPr>
          <a:lstStyle/>
          <a:p>
            <a:pPr algn="l"/>
            <a:r>
              <a:rPr lang="zh-TW" altLang="en-US" sz="5400" b="1" cap="none" dirty="0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</a:rPr>
              <a:t>感謝你</a:t>
            </a:r>
            <a:r>
              <a:rPr lang="en-US" sz="5400" b="1" cap="none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！</a:t>
            </a:r>
            <a:endParaRPr lang="en-US" sz="5400" b="1" cap="none" dirty="0">
              <a:solidFill>
                <a:schemeClr val="bg1"/>
              </a:solidFill>
              <a:latin typeface="+mn-ea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0" y="1886552"/>
            <a:ext cx="9144000" cy="4042300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學生是我們的成功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B2D1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2400" dirty="0">
              <a:solidFill>
                <a:srgbClr val="9B2D1F"/>
              </a:solidFill>
              <a:latin typeface="Gill Sans MT" panose="020B0502020104020203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2400" dirty="0">
              <a:solidFill>
                <a:srgbClr val="9B2D1F"/>
              </a:solidFill>
              <a:latin typeface="Gill Sans MT" panose="020B0502020104020203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2400" dirty="0">
              <a:solidFill>
                <a:srgbClr val="9B2D1F"/>
              </a:solidFill>
              <a:latin typeface="Gill Sans MT" panose="020B0502020104020203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2200" dirty="0">
              <a:solidFill>
                <a:srgbClr val="9B2D1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zh-TW" altLang="en-US" sz="2200">
                <a:latin typeface="Calibri" panose="020F0502020204030204" pitchFamily="34" charset="0"/>
                <a:cs typeface="Calibri" panose="020F0502020204030204" pitchFamily="34" charset="0"/>
              </a:rPr>
              <a:t>自訂學區聯絡資料</a:t>
            </a: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 descr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8" name="Picture 7" descr="hands collaborati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119" y="2709045"/>
            <a:ext cx="3651761" cy="2434507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/>
              <a:pPr lvl="0"/>
              <a:t>13</a:t>
            </a:fld>
            <a:endParaRPr lang="en-US" noProof="0" dirty="0"/>
          </a:p>
        </p:txBody>
      </p:sp>
      <p:pic>
        <p:nvPicPr>
          <p:cNvPr id="10" name="Picture 9" descr="student success ac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82" y="6430447"/>
            <a:ext cx="2635509" cy="393290"/>
          </a:xfrm>
          <a:prstGeom prst="rect">
            <a:avLst/>
          </a:prstGeom>
        </p:spPr>
      </p:pic>
      <p:sp>
        <p:nvSpPr>
          <p:cNvPr id="12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0BAB59-E1FB-40DE-BF54-BC3526BEF81F}" type="slidenum">
              <a:rPr lang="en-US" b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13</a:t>
            </a:fld>
            <a:endParaRPr lang="en-US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357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694944"/>
            <a:ext cx="9144000" cy="875219"/>
          </a:xfrm>
          <a:solidFill>
            <a:srgbClr val="1B75BC"/>
          </a:solidFill>
        </p:spPr>
        <p:txBody>
          <a:bodyPr>
            <a:normAutofit/>
          </a:bodyPr>
          <a:lstStyle/>
          <a:p>
            <a:pPr algn="l"/>
            <a:r>
              <a:rPr lang="zh-TW" altLang="en-US" sz="5400" b="1" cap="none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歡迎</a:t>
            </a:r>
            <a:r>
              <a:rPr lang="en-US" sz="5400" b="1" cap="none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！</a:t>
            </a:r>
            <a:endParaRPr lang="en-US" sz="5400" b="1" cap="none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/>
              <a:pPr lvl="0"/>
              <a:t>2</a:t>
            </a:fld>
            <a:endParaRPr lang="en-US" noProof="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6142" y="2018317"/>
            <a:ext cx="8652387" cy="3910535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感謝你的參加</a:t>
            </a:r>
            <a:r>
              <a:rPr lang="en-US" altLang="en-US" sz="3200" dirty="0">
                <a:solidFill>
                  <a:prstClr val="black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。</a:t>
            </a:r>
            <a:r>
              <a:rPr lang="en-US" alt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lvl="0" indent="0" algn="ctr">
              <a:buNone/>
              <a:defRPr/>
            </a:pPr>
            <a:r>
              <a:rPr lang="zh-TW" alt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我們邀請並歡迎所有意見</a:t>
            </a:r>
            <a:r>
              <a:rPr lang="en-US" altLang="en-US" sz="3200" dirty="0">
                <a:solidFill>
                  <a:prstClr val="black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。</a:t>
            </a:r>
            <a:endParaRPr lang="en-US" altLang="en-US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2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collaboration graphic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0" y="3687097"/>
            <a:ext cx="2537843" cy="2537843"/>
          </a:xfrm>
          <a:prstGeom prst="rect">
            <a:avLst/>
          </a:prstGeom>
        </p:spPr>
      </p:pic>
      <p:sp>
        <p:nvSpPr>
          <p:cNvPr id="8" name="Title 1" descr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2" name="Rounded Rectangular Callout 11" descr="Your voice matters"/>
          <p:cNvSpPr/>
          <p:nvPr/>
        </p:nvSpPr>
        <p:spPr>
          <a:xfrm rot="5400000">
            <a:off x="4610361" y="1926155"/>
            <a:ext cx="1451578" cy="4882331"/>
          </a:xfrm>
          <a:prstGeom prst="wedgeRoundRectCallout">
            <a:avLst/>
          </a:prstGeom>
          <a:solidFill>
            <a:srgbClr val="9F2065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zh-TW" altLang="en-US" sz="3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你的意見很重要</a:t>
            </a:r>
            <a:r>
              <a:rPr lang="zh-TW" altLang="en-US" sz="3600" b="1" dirty="0">
                <a:solidFill>
                  <a:srgbClr val="FFFFFF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。</a:t>
            </a:r>
            <a:endParaRPr lang="en-US" sz="36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Student Success Ac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01" y="6385386"/>
            <a:ext cx="2635509" cy="393290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0BAB59-E1FB-40DE-BF54-BC3526BEF81F}" type="slidenum">
              <a:rPr lang="en-US" b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2</a:t>
            </a:fld>
            <a:endParaRPr lang="en-US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299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680076"/>
            <a:ext cx="9143999" cy="888789"/>
          </a:xfrm>
          <a:solidFill>
            <a:srgbClr val="1B75BC"/>
          </a:solidFill>
        </p:spPr>
        <p:txBody>
          <a:bodyPr>
            <a:normAutofit/>
          </a:bodyPr>
          <a:lstStyle/>
          <a:p>
            <a:pPr algn="l"/>
            <a:r>
              <a:rPr lang="zh-TW" altLang="en-US" sz="5400" b="1" cap="none" dirty="0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</a:rPr>
              <a:t>今天的議程</a:t>
            </a:r>
            <a:endParaRPr lang="en-US" sz="5400" b="1" cap="none" dirty="0">
              <a:solidFill>
                <a:schemeClr val="bg1"/>
              </a:solidFill>
              <a:latin typeface="+mn-ea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10422" y="2005601"/>
            <a:ext cx="4750828" cy="3469926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 </a:t>
            </a:r>
            <a:r>
              <a:rPr kumimoji="0" lang="zh-TW" alt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學生成功法案及學生投資  </a:t>
            </a:r>
            <a:r>
              <a:rPr lang="zh-TW" altLang="en-US" b="1" dirty="0">
                <a:solidFill>
                  <a:prstClr val="black"/>
                </a:solidFill>
                <a:latin typeface="Gill Sans MT" panose="020B0502020104020203" pitchFamily="34" charset="0"/>
              </a:rPr>
              <a:t>          </a:t>
            </a:r>
            <a:r>
              <a:rPr kumimoji="0" lang="zh-TW" alt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帳戶</a:t>
            </a:r>
            <a:endParaRPr kumimoji="0" lang="en-US" altLang="en-US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altLang="en-US" b="1" baseline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TW" altLang="en-US" b="1" baseline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時間表</a:t>
            </a:r>
            <a:endParaRPr lang="en-US" alt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zh-TW" alt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能如何支持學生</a:t>
            </a:r>
            <a:r>
              <a:rPr lang="en-US" altLang="en-US" noProof="0" dirty="0">
                <a:solidFill>
                  <a:prstClr val="black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？</a:t>
            </a:r>
            <a:endParaRPr lang="en-US" alt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zh-TW" alt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五大領域意見</a:t>
            </a:r>
            <a:r>
              <a:rPr kumimoji="0" lang="en-US" alt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buFont typeface="Wingdings" panose="05000000000000000000" pitchFamily="2" charset="2"/>
              <a:buChar char="q"/>
              <a:defRPr/>
            </a:pPr>
            <a:r>
              <a:rPr lang="en-US" alt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TW" alt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分組討論</a:t>
            </a:r>
            <a:r>
              <a:rPr lang="en-US" altLang="en-US" b="1" dirty="0">
                <a:solidFill>
                  <a:prstClr val="black"/>
                </a:solidFill>
                <a:latin typeface="+mn-ea"/>
                <a:cs typeface="Calibri" panose="020F0502020204030204" pitchFamily="34" charset="0"/>
              </a:rPr>
              <a:t>（</a:t>
            </a:r>
            <a:r>
              <a:rPr lang="zh-TW" altLang="en-US" b="1" dirty="0">
                <a:solidFill>
                  <a:prstClr val="black"/>
                </a:solidFill>
                <a:latin typeface="+mn-ea"/>
                <a:cs typeface="Calibri" panose="020F0502020204030204" pitchFamily="34" charset="0"/>
              </a:rPr>
              <a:t>可選擇</a:t>
            </a:r>
            <a:r>
              <a:rPr lang="en-US" altLang="en-US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）</a:t>
            </a:r>
            <a:r>
              <a:rPr kumimoji="0" lang="en-US" alt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buFont typeface="Wingdings" panose="05000000000000000000" pitchFamily="2" charset="2"/>
              <a:buChar char="q"/>
              <a:defRPr/>
            </a:pPr>
            <a:r>
              <a:rPr lang="zh-TW" alt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後續步驟</a:t>
            </a:r>
            <a:r>
              <a:rPr kumimoji="0" lang="en-US" alt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1" descr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pSp>
        <p:nvGrpSpPr>
          <p:cNvPr id="17" name="Group 16" descr="twitter"/>
          <p:cNvGrpSpPr/>
          <p:nvPr/>
        </p:nvGrpSpPr>
        <p:grpSpPr>
          <a:xfrm>
            <a:off x="5400288" y="2120682"/>
            <a:ext cx="3405208" cy="3412755"/>
            <a:chOff x="5053781" y="2228082"/>
            <a:chExt cx="3925350" cy="3366398"/>
          </a:xfrm>
        </p:grpSpPr>
        <p:sp>
          <p:nvSpPr>
            <p:cNvPr id="13" name="Rectangle 12"/>
            <p:cNvSpPr/>
            <p:nvPr/>
          </p:nvSpPr>
          <p:spPr>
            <a:xfrm>
              <a:off x="5053781" y="2228082"/>
              <a:ext cx="3925350" cy="336639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title="&quot;&quot;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0931" y="3918998"/>
              <a:ext cx="891048" cy="61350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166503" y="2731730"/>
              <a:ext cx="3777179" cy="758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俄勒岡州教育部</a:t>
              </a:r>
              <a:endParaRPr lang="en-US" altLang="zh-TW" sz="2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zh-TW" altLang="en-US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希望聽見你的意見</a:t>
              </a:r>
              <a:r>
                <a:rPr lang="en-US" sz="2200" dirty="0">
                  <a:latin typeface="PMingLiU" panose="02020500000000000000" pitchFamily="18" charset="-120"/>
                  <a:ea typeface="PMingLiU" panose="02020500000000000000" pitchFamily="18" charset="-120"/>
                  <a:cs typeface="Calibri" panose="020F0502020204030204" pitchFamily="34" charset="0"/>
                </a:rPr>
                <a:t>！</a:t>
              </a:r>
              <a:endParaRPr lang="en-US" sz="2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003041" y="2345702"/>
              <a:ext cx="2104103" cy="425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保持參與</a:t>
              </a:r>
              <a:r>
                <a:rPr lang="en-US" sz="2200" b="1" dirty="0">
                  <a:latin typeface="PMingLiU" panose="02020500000000000000" pitchFamily="18" charset="-120"/>
                  <a:ea typeface="PMingLiU" panose="02020500000000000000" pitchFamily="18" charset="-120"/>
                  <a:cs typeface="Calibri" panose="020F0502020204030204" pitchFamily="34" charset="0"/>
                </a:rPr>
                <a:t>！</a:t>
              </a:r>
              <a:endParaRPr lang="en-US" sz="2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13389" y="4465191"/>
              <a:ext cx="3683405" cy="7589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追蹤推特</a:t>
              </a:r>
              <a:r>
                <a:rPr lang="en-US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  <a:hlinkClick r:id="rId4"/>
                </a:rPr>
                <a:t>@</a:t>
              </a:r>
              <a:r>
                <a:rPr lang="en-US" sz="2200" dirty="0" err="1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  <a:hlinkClick r:id="rId4"/>
                </a:rPr>
                <a:t>ORDeptEd</a:t>
              </a:r>
              <a:r>
                <a:rPr lang="en-US" sz="22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  <a:hlinkClick r:id="rId4"/>
                </a:rPr>
                <a:t> </a:t>
              </a:r>
              <a:r>
                <a:rPr lang="en-US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#</a:t>
              </a:r>
              <a:r>
                <a:rPr lang="zh-TW" altLang="en-US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學生</a:t>
              </a:r>
              <a:r>
                <a:rPr lang="en-US" sz="2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uccessact</a:t>
              </a:r>
              <a:r>
                <a:rPr lang="en-US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/>
              <a:pPr lvl="0"/>
              <a:t>3</a:t>
            </a:fld>
            <a:endParaRPr lang="en-US" noProof="0" dirty="0"/>
          </a:p>
        </p:txBody>
      </p:sp>
      <p:pic>
        <p:nvPicPr>
          <p:cNvPr id="20" name="Picture 19" descr="student success ac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01" y="6385386"/>
            <a:ext cx="2635509" cy="393290"/>
          </a:xfrm>
          <a:prstGeom prst="rect">
            <a:avLst/>
          </a:prstGeom>
        </p:spPr>
      </p:pic>
      <p:sp>
        <p:nvSpPr>
          <p:cNvPr id="18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0BAB59-E1FB-40DE-BF54-BC3526BEF81F}" type="slidenum">
              <a:rPr lang="en-US" b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3</a:t>
            </a:fld>
            <a:endParaRPr lang="en-US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58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07152"/>
            <a:ext cx="9144000" cy="942850"/>
          </a:xfrm>
          <a:solidFill>
            <a:srgbClr val="1B75BC"/>
          </a:solidFill>
        </p:spPr>
        <p:txBody>
          <a:bodyPr>
            <a:normAutofit/>
          </a:bodyPr>
          <a:lstStyle/>
          <a:p>
            <a:pPr algn="l"/>
            <a:r>
              <a:rPr lang="zh-TW" altLang="en-US" sz="5400" b="1" cap="none" dirty="0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</a:rPr>
              <a:t>學生成功法案</a:t>
            </a:r>
            <a:endParaRPr lang="en-US" sz="5400" b="1" cap="none" dirty="0">
              <a:solidFill>
                <a:schemeClr val="bg1"/>
              </a:solidFill>
              <a:latin typeface="+mn-ea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/>
              <a:pPr lvl="0"/>
              <a:t>4</a:t>
            </a:fld>
            <a:endParaRPr lang="en-US" noProof="0"/>
          </a:p>
        </p:txBody>
      </p:sp>
      <p:sp>
        <p:nvSpPr>
          <p:cNvPr id="6" name="Title 1" title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7" name="Picture 6" descr="Elementary students 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93" b="18402"/>
          <a:stretch/>
        </p:blipFill>
        <p:spPr>
          <a:xfrm>
            <a:off x="0" y="4619341"/>
            <a:ext cx="9144000" cy="2245659"/>
          </a:xfrm>
          <a:prstGeom prst="rect">
            <a:avLst/>
          </a:prstGeom>
        </p:spPr>
      </p:pic>
      <p:grpSp>
        <p:nvGrpSpPr>
          <p:cNvPr id="14" name="Group 13" descr="$2 Billon Investment"/>
          <p:cNvGrpSpPr/>
          <p:nvPr/>
        </p:nvGrpSpPr>
        <p:grpSpPr>
          <a:xfrm>
            <a:off x="452284" y="2092860"/>
            <a:ext cx="2623127" cy="2732872"/>
            <a:chOff x="-71583" y="968208"/>
            <a:chExt cx="2623127" cy="2732872"/>
          </a:xfrm>
        </p:grpSpPr>
        <p:sp>
          <p:nvSpPr>
            <p:cNvPr id="16" name="Oval 15"/>
            <p:cNvSpPr/>
            <p:nvPr/>
          </p:nvSpPr>
          <p:spPr>
            <a:xfrm>
              <a:off x="120073" y="968208"/>
              <a:ext cx="2239818" cy="2209652"/>
            </a:xfrm>
            <a:prstGeom prst="ellipse">
              <a:avLst/>
            </a:prstGeom>
            <a:solidFill>
              <a:srgbClr val="1E75BC"/>
            </a:solidFill>
            <a:ln w="12700" cap="flat" cmpd="sng" algn="ctr">
              <a:solidFill>
                <a:srgbClr val="1E75B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1761" y="1753663"/>
              <a:ext cx="17364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$2</a:t>
              </a:r>
              <a:r>
                <a:rPr kumimoji="0" lang="en-US" altLang="zh-TW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kumimoji="0" lang="zh-TW" alt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億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-71583" y="3177860"/>
              <a:ext cx="26231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ea"/>
                </a:rPr>
                <a:t>投資</a:t>
              </a:r>
              <a:endParaRPr kumimoji="0" lang="en-US" sz="2800" b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3135448" y="2548186"/>
            <a:ext cx="54950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zh-TW" alt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學生成功法案是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俄勒岡州教育的轉捩點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。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9F2065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93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531545"/>
            <a:ext cx="9144000" cy="996278"/>
          </a:xfrm>
          <a:solidFill>
            <a:srgbClr val="1B75BC"/>
          </a:solidFill>
        </p:spPr>
        <p:txBody>
          <a:bodyPr>
            <a:noAutofit/>
          </a:bodyPr>
          <a:lstStyle/>
          <a:p>
            <a:r>
              <a:rPr lang="zh-TW" altLang="en-US" sz="5400" b="1" cap="none" dirty="0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</a:rPr>
              <a:t>學生投資帳戶</a:t>
            </a:r>
            <a:endParaRPr lang="en-US" sz="5400" b="1" cap="none" dirty="0">
              <a:solidFill>
                <a:schemeClr val="bg1"/>
              </a:solidFill>
              <a:latin typeface="+mn-ea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/>
              <a:pPr lvl="0"/>
              <a:t>5</a:t>
            </a:fld>
            <a:endParaRPr lang="en-US" noProof="0" dirty="0"/>
          </a:p>
        </p:txBody>
      </p:sp>
      <p:sp>
        <p:nvSpPr>
          <p:cNvPr id="6" name="Title 1" title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Picture 1" descr="colored pencil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4" b="16410"/>
          <a:stretch/>
        </p:blipFill>
        <p:spPr>
          <a:xfrm>
            <a:off x="0" y="5520758"/>
            <a:ext cx="9144000" cy="133690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8797" y="1878405"/>
            <a:ext cx="84878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學生投資帳戶是什麼</a:t>
            </a:r>
            <a:r>
              <a:rPr kumimoji="0" lang="en-US" sz="2800" b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？</a:t>
            </a:r>
            <a:endParaRPr kumimoji="0" lang="en-US" sz="2800" b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zh-TW" altLang="en-US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將近</a:t>
            </a:r>
            <a:r>
              <a:rPr lang="en-US" sz="2800" kern="0" noProof="0" dirty="0">
                <a:latin typeface="Calibri" panose="020F0502020204030204" pitchFamily="34" charset="0"/>
                <a:cs typeface="Calibri" panose="020F0502020204030204" pitchFamily="34" charset="0"/>
              </a:rPr>
              <a:t>$5</a:t>
            </a:r>
            <a:r>
              <a:rPr lang="zh-TW" altLang="en-US" sz="2800" kern="0" noProof="0" dirty="0">
                <a:latin typeface="Calibri" panose="020F0502020204030204" pitchFamily="34" charset="0"/>
                <a:cs typeface="Calibri" panose="020F0502020204030204" pitchFamily="34" charset="0"/>
              </a:rPr>
              <a:t>億非競爭性補助金撥予</a:t>
            </a:r>
            <a:r>
              <a:rPr lang="zh-TW" altLang="en-US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俄勒岡州學區及合格特許學校</a:t>
            </a:r>
            <a:r>
              <a:rPr lang="en-US" sz="2800" kern="0" noProof="0" dirty="0"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。</a:t>
            </a:r>
            <a:endParaRPr lang="en-US" sz="2800" kern="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 descr="Write our plan"/>
          <p:cNvGrpSpPr/>
          <p:nvPr/>
        </p:nvGrpSpPr>
        <p:grpSpPr>
          <a:xfrm>
            <a:off x="2605308" y="3924321"/>
            <a:ext cx="1736437" cy="1834136"/>
            <a:chOff x="2203363" y="1599537"/>
            <a:chExt cx="1736437" cy="1834136"/>
          </a:xfrm>
          <a:solidFill>
            <a:srgbClr val="408740"/>
          </a:solidFill>
        </p:grpSpPr>
        <p:sp>
          <p:nvSpPr>
            <p:cNvPr id="8" name="Oval 7"/>
            <p:cNvSpPr/>
            <p:nvPr/>
          </p:nvSpPr>
          <p:spPr>
            <a:xfrm>
              <a:off x="2203363" y="1599537"/>
              <a:ext cx="1736437" cy="183413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33731" y="2019960"/>
              <a:ext cx="1463040" cy="9541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rPr>
                <a:t>撰寫</a:t>
              </a:r>
              <a:endPara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rPr>
                <a:t>計劃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11" name="Oval 10" descr="Your input"/>
          <p:cNvSpPr/>
          <p:nvPr/>
        </p:nvSpPr>
        <p:spPr>
          <a:xfrm>
            <a:off x="473420" y="3904881"/>
            <a:ext cx="1736437" cy="1834136"/>
          </a:xfrm>
          <a:prstGeom prst="ellipse">
            <a:avLst/>
          </a:prstGeom>
          <a:solidFill>
            <a:srgbClr val="9F20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760" y="4293645"/>
            <a:ext cx="1736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你的</a:t>
            </a:r>
            <a:endParaRPr kumimoji="0" lang="en-US" altLang="zh-TW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意見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8797" y="3295296"/>
            <a:ext cx="8416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TW" altLang="en-US" sz="2800" b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學區在</a:t>
            </a:r>
            <a:r>
              <a:rPr lang="en-US" altLang="zh-TW" sz="28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SIA</a:t>
            </a:r>
            <a:r>
              <a:rPr lang="zh-TW" altLang="en-US" sz="28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資金計劃扮演重要角色</a:t>
            </a:r>
            <a:endParaRPr kumimoji="0" lang="en-US" sz="2800" b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al 14" descr="Apply for SIA Funds"/>
          <p:cNvSpPr/>
          <p:nvPr/>
        </p:nvSpPr>
        <p:spPr>
          <a:xfrm>
            <a:off x="4737196" y="3949804"/>
            <a:ext cx="1736437" cy="1834136"/>
          </a:xfrm>
          <a:prstGeom prst="ellipse">
            <a:avLst/>
          </a:prstGeom>
          <a:solidFill>
            <a:srgbClr val="E26B2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 descr="Put plan into action"/>
          <p:cNvSpPr/>
          <p:nvPr/>
        </p:nvSpPr>
        <p:spPr>
          <a:xfrm>
            <a:off x="6869084" y="3904881"/>
            <a:ext cx="1736437" cy="1834136"/>
          </a:xfrm>
          <a:prstGeom prst="ellipse">
            <a:avLst/>
          </a:prstGeom>
          <a:solidFill>
            <a:srgbClr val="1E75BC"/>
          </a:solidFill>
          <a:ln w="12700" cap="flat" cmpd="sng" algn="ctr">
            <a:solidFill>
              <a:srgbClr val="1E75B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37195" y="4341330"/>
            <a:ext cx="1736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申請</a:t>
            </a:r>
            <a:endParaRPr kumimoji="0" lang="en-US" altLang="zh-TW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SIA</a:t>
            </a: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資金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98293" y="4273144"/>
            <a:ext cx="1736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實行</a:t>
            </a:r>
            <a:endParaRPr kumimoji="0" lang="en-US" altLang="zh-TW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b="1" kern="0" dirty="0">
                <a:solidFill>
                  <a:prstClr val="white"/>
                </a:solidFill>
                <a:latin typeface="+mn-ea"/>
              </a:rPr>
              <a:t>計劃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64528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530352"/>
            <a:ext cx="9144000" cy="896088"/>
          </a:xfrm>
          <a:solidFill>
            <a:srgbClr val="1B75BC"/>
          </a:solidFill>
        </p:spPr>
        <p:txBody>
          <a:bodyPr>
            <a:noAutofit/>
          </a:bodyPr>
          <a:lstStyle/>
          <a:p>
            <a:r>
              <a:rPr lang="zh-TW" altLang="en-US" sz="5400" b="1" cap="none" dirty="0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</a:rPr>
              <a:t>學生投資帳戶</a:t>
            </a:r>
            <a:endParaRPr lang="en-US" sz="5400" b="1" cap="none" dirty="0">
              <a:solidFill>
                <a:schemeClr val="bg1"/>
              </a:solidFill>
              <a:latin typeface="+mn-ea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/>
              <a:pPr lvl="0"/>
              <a:t>6</a:t>
            </a:fld>
            <a:endParaRPr lang="en-US" noProof="0" dirty="0"/>
          </a:p>
        </p:txBody>
      </p:sp>
      <p:sp>
        <p:nvSpPr>
          <p:cNvPr id="6" name="Title 1" descr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5510" y="1726584"/>
            <a:ext cx="87529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學生投資帳戶的目的是什麼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？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符合學生的心理及行為健康需求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。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增加學術成就並減少學術差異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8750" lvl="2" indent="-514350">
              <a:buFont typeface="Arial" panose="020B0604020202020204" pitchFamily="34" charset="0"/>
              <a:buChar char="•"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有色人種學生</a:t>
            </a:r>
            <a:r>
              <a:rPr lang="en-US" sz="24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；</a:t>
            </a:r>
          </a:p>
          <a:p>
            <a:pPr marL="1428750" lvl="2" indent="-514350">
              <a:buFont typeface="Arial" panose="020B0604020202020204" pitchFamily="34" charset="0"/>
              <a:buChar char="•"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殘障學生</a:t>
            </a:r>
            <a:r>
              <a:rPr lang="en-US" sz="24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；</a:t>
            </a:r>
          </a:p>
          <a:p>
            <a:pPr marL="1428750" lvl="2" indent="-514350">
              <a:buFont typeface="Arial" panose="020B0604020202020204" pitchFamily="34" charset="0"/>
              <a:buChar char="•"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初期雙語學生</a:t>
            </a:r>
            <a:r>
              <a:rPr lang="en-US" sz="24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；</a:t>
            </a:r>
            <a:r>
              <a:rPr lang="zh-TW" altLang="en-US" sz="24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及</a:t>
            </a:r>
            <a:r>
              <a:rPr lang="en-US" sz="24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428750" lvl="2" indent="-514350">
              <a:buFont typeface="Arial" panose="020B0604020202020204" pitchFamily="34" charset="0"/>
              <a:buChar char="•"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貧窮</a:t>
            </a:r>
            <a:r>
              <a:rPr lang="en-US" sz="2400" kern="0" dirty="0">
                <a:solidFill>
                  <a:prstClr val="black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、</a:t>
            </a:r>
            <a:r>
              <a:rPr lang="zh-TW" altLang="en-US" sz="24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無家可歸及寄養學生</a:t>
            </a:r>
            <a:r>
              <a:rPr lang="en-US" sz="24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；</a:t>
            </a:r>
            <a:r>
              <a:rPr lang="zh-TW" altLang="en-US" sz="24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及其他過去在學校曾被差異對待的學生</a:t>
            </a:r>
            <a:r>
              <a:rPr lang="en-US" sz="2400" kern="0" dirty="0">
                <a:solidFill>
                  <a:prstClr val="black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。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student success ac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48" y="6420378"/>
            <a:ext cx="2635509" cy="39329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0BAB59-E1FB-40DE-BF54-BC3526BEF81F}" type="slidenum">
              <a:rPr lang="en-US" b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6</a:t>
            </a:fld>
            <a:endParaRPr lang="en-US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243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504904"/>
            <a:ext cx="9143999" cy="879287"/>
          </a:xfrm>
          <a:solidFill>
            <a:srgbClr val="1B75BC"/>
          </a:solidFill>
        </p:spPr>
        <p:txBody>
          <a:bodyPr>
            <a:normAutofit/>
          </a:bodyPr>
          <a:lstStyle/>
          <a:p>
            <a:pPr algn="l"/>
            <a:r>
              <a:rPr lang="zh-TW" altLang="en-US" sz="5400" b="1" cap="none" dirty="0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</a:rPr>
              <a:t>時間表</a:t>
            </a:r>
            <a:endParaRPr lang="en-US" sz="5400" b="1" cap="none" dirty="0">
              <a:solidFill>
                <a:schemeClr val="bg1"/>
              </a:solidFill>
              <a:latin typeface="+mn-ea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itle 1" title="&quot;&quot;"/>
          <p:cNvSpPr txBox="1">
            <a:spLocks/>
          </p:cNvSpPr>
          <p:nvPr/>
        </p:nvSpPr>
        <p:spPr>
          <a:xfrm>
            <a:off x="0" y="5929190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Picture 1" descr="Student Success Act Timelin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r="430"/>
          <a:stretch/>
        </p:blipFill>
        <p:spPr>
          <a:xfrm>
            <a:off x="35560" y="1955881"/>
            <a:ext cx="9072880" cy="3709215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57950" y="6492875"/>
            <a:ext cx="2057400" cy="365125"/>
          </a:xfrm>
        </p:spPr>
        <p:txBody>
          <a:bodyPr/>
          <a:lstStyle/>
          <a:p>
            <a:pPr lvl="0"/>
            <a:fld id="{8A0BAB59-E1FB-40DE-BF54-BC3526BEF81F}" type="slidenum">
              <a:rPr lang="en-US" noProof="0" smtClean="0"/>
              <a:pPr lvl="0"/>
              <a:t>7</a:t>
            </a:fld>
            <a:endParaRPr lang="en-US" noProof="0" dirty="0"/>
          </a:p>
        </p:txBody>
      </p:sp>
      <p:pic>
        <p:nvPicPr>
          <p:cNvPr id="9" name="Picture 8" descr="student success ac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01" y="6385724"/>
            <a:ext cx="2635509" cy="39329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6748616" y="63998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0BAB59-E1FB-40DE-BF54-BC3526BEF81F}" type="slidenum">
              <a:rPr lang="en-US" b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7</a:t>
            </a:fld>
            <a:endParaRPr lang="en-US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38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00904"/>
            <a:ext cx="9144000" cy="1062190"/>
          </a:xfrm>
          <a:solidFill>
            <a:srgbClr val="1B75BC"/>
          </a:solidFill>
        </p:spPr>
        <p:txBody>
          <a:bodyPr>
            <a:noAutofit/>
          </a:bodyPr>
          <a:lstStyle/>
          <a:p>
            <a:r>
              <a:rPr lang="zh-TW" altLang="en-US" sz="5200" b="1" cap="none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能如何花費新資金</a:t>
            </a:r>
            <a:r>
              <a:rPr lang="en-US" sz="5200" b="1" cap="none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？</a:t>
            </a:r>
            <a:endParaRPr lang="en-US" sz="5200" b="1" cap="none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itle 1" descr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pSp>
        <p:nvGrpSpPr>
          <p:cNvPr id="7" name="Group 6" descr="Health and safety"/>
          <p:cNvGrpSpPr/>
          <p:nvPr/>
        </p:nvGrpSpPr>
        <p:grpSpPr>
          <a:xfrm>
            <a:off x="623988" y="4918149"/>
            <a:ext cx="3672709" cy="912308"/>
            <a:chOff x="1904999" y="4481398"/>
            <a:chExt cx="4362840" cy="830832"/>
          </a:xfrm>
        </p:grpSpPr>
        <p:sp>
          <p:nvSpPr>
            <p:cNvPr id="8" name="Chevron 7"/>
            <p:cNvSpPr/>
            <p:nvPr/>
          </p:nvSpPr>
          <p:spPr>
            <a:xfrm>
              <a:off x="2964628" y="4562303"/>
              <a:ext cx="3303211" cy="749927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b="1" dirty="0">
                  <a:solidFill>
                    <a:prstClr val="white"/>
                  </a:solidFill>
                  <a:latin typeface="+mn-ea"/>
                  <a:cs typeface="Calibri" panose="020F0502020204030204" pitchFamily="34" charset="0"/>
                </a:rPr>
                <a:t>健康安全</a:t>
              </a:r>
              <a:endParaRPr lang="en-US" sz="2200" b="1" dirty="0">
                <a:solidFill>
                  <a:prstClr val="white"/>
                </a:solidFill>
                <a:latin typeface="+mn-ea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904999" y="4481398"/>
              <a:ext cx="1655382" cy="830832"/>
            </a:xfrm>
            <a:prstGeom prst="rect">
              <a:avLst/>
            </a:prstGeom>
            <a:solidFill>
              <a:srgbClr val="94D4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0" name="Picture 9" title="&quot;&quot;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26435" t="13114" r="40567" b="13866"/>
            <a:stretch/>
          </p:blipFill>
          <p:spPr>
            <a:xfrm>
              <a:off x="2353684" y="4553026"/>
              <a:ext cx="684889" cy="747848"/>
            </a:xfrm>
            <a:prstGeom prst="rect">
              <a:avLst/>
            </a:prstGeom>
          </p:spPr>
        </p:pic>
      </p:grpSp>
      <p:grpSp>
        <p:nvGrpSpPr>
          <p:cNvPr id="12" name="Group 11" descr="instructional time"/>
          <p:cNvGrpSpPr/>
          <p:nvPr/>
        </p:nvGrpSpPr>
        <p:grpSpPr>
          <a:xfrm>
            <a:off x="629660" y="3817070"/>
            <a:ext cx="3667037" cy="1057514"/>
            <a:chOff x="1905000" y="3511976"/>
            <a:chExt cx="4299918" cy="873490"/>
          </a:xfrm>
        </p:grpSpPr>
        <p:sp>
          <p:nvSpPr>
            <p:cNvPr id="13" name="Chevron 12"/>
            <p:cNvSpPr/>
            <p:nvPr/>
          </p:nvSpPr>
          <p:spPr>
            <a:xfrm>
              <a:off x="2964628" y="3565311"/>
              <a:ext cx="3240290" cy="749927"/>
            </a:xfrm>
            <a:prstGeom prst="chevron">
              <a:avLst/>
            </a:prstGeom>
            <a:solidFill>
              <a:srgbClr val="4087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b="1" dirty="0">
                  <a:solidFill>
                    <a:prstClr val="white"/>
                  </a:solidFill>
                  <a:latin typeface="+mn-ea"/>
                  <a:cs typeface="Calibri" panose="020F0502020204030204" pitchFamily="34" charset="0"/>
                </a:rPr>
                <a:t>教學時間</a:t>
              </a:r>
              <a:endParaRPr lang="en-US" sz="2200" b="1" dirty="0">
                <a:solidFill>
                  <a:prstClr val="white"/>
                </a:solidFill>
                <a:latin typeface="+mn-ea"/>
                <a:cs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05000" y="3511976"/>
              <a:ext cx="1627381" cy="873490"/>
            </a:xfrm>
            <a:prstGeom prst="rect">
              <a:avLst/>
            </a:prstGeom>
            <a:solidFill>
              <a:srgbClr val="BFF2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6" name="Picture 15" title="&quot;&quot;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247" y="3614007"/>
              <a:ext cx="652517" cy="652518"/>
            </a:xfrm>
            <a:prstGeom prst="rect">
              <a:avLst/>
            </a:prstGeom>
            <a:noFill/>
          </p:spPr>
        </p:pic>
      </p:grpSp>
      <p:grpSp>
        <p:nvGrpSpPr>
          <p:cNvPr id="17" name="Group 16" descr="class size"/>
          <p:cNvGrpSpPr/>
          <p:nvPr/>
        </p:nvGrpSpPr>
        <p:grpSpPr>
          <a:xfrm>
            <a:off x="623989" y="1774664"/>
            <a:ext cx="3672709" cy="928067"/>
            <a:chOff x="1905000" y="2466064"/>
            <a:chExt cx="4217405" cy="855461"/>
          </a:xfrm>
        </p:grpSpPr>
        <p:sp>
          <p:nvSpPr>
            <p:cNvPr id="18" name="Chevron 17"/>
            <p:cNvSpPr/>
            <p:nvPr/>
          </p:nvSpPr>
          <p:spPr>
            <a:xfrm>
              <a:off x="2977734" y="2516426"/>
              <a:ext cx="3144671" cy="769571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b="1" dirty="0">
                  <a:solidFill>
                    <a:prstClr val="white"/>
                  </a:solidFill>
                  <a:latin typeface="+mn-ea"/>
                  <a:cs typeface="Calibri" panose="020F0502020204030204" pitchFamily="34" charset="0"/>
                </a:rPr>
                <a:t>班級人數</a:t>
              </a:r>
              <a:endParaRPr lang="en-US" sz="2200" b="1" dirty="0">
                <a:solidFill>
                  <a:prstClr val="white"/>
                </a:solidFill>
                <a:latin typeface="+mn-ea"/>
                <a:cs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05000" y="2466064"/>
              <a:ext cx="1600200" cy="85546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5" name="Right Brace 24" title="&quot;&quot;"/>
          <p:cNvSpPr/>
          <p:nvPr/>
        </p:nvSpPr>
        <p:spPr>
          <a:xfrm>
            <a:off x="4600733" y="2024266"/>
            <a:ext cx="348279" cy="3714750"/>
          </a:xfrm>
          <a:prstGeom prst="rightBrace">
            <a:avLst/>
          </a:prstGeom>
          <a:ln w="285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16977" y="1848338"/>
            <a:ext cx="357443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學生投資帳戶四大類別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zh-TW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學區接受學生投資帳戶資金</a:t>
            </a:r>
            <a:r>
              <a:rPr lang="en-US" sz="2200" dirty="0">
                <a:latin typeface="+mn-ea"/>
                <a:cs typeface="Calibri" panose="020F0502020204030204" pitchFamily="34" charset="0"/>
              </a:rPr>
              <a:t>，</a:t>
            </a:r>
            <a:r>
              <a:rPr lang="zh-TW" altLang="en-US" sz="2200" dirty="0">
                <a:latin typeface="+mn-ea"/>
                <a:cs typeface="Calibri" panose="020F0502020204030204" pitchFamily="34" charset="0"/>
              </a:rPr>
              <a:t>必須</a:t>
            </a:r>
            <a:r>
              <a:rPr lang="zh-TW" altLang="en-US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確定地方需求及優先順序</a:t>
            </a:r>
            <a:r>
              <a:rPr lang="zh-TW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並</a:t>
            </a:r>
            <a:r>
              <a:rPr lang="zh-TW" altLang="en-US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制定計劃</a:t>
            </a:r>
            <a:r>
              <a:rPr lang="zh-TW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花費四大類別的新資源</a:t>
            </a:r>
            <a:r>
              <a:rPr lang="en-US" sz="2200" dirty="0"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。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7" name="Group 26" title="Well-Rounded Education"/>
          <p:cNvGrpSpPr/>
          <p:nvPr/>
        </p:nvGrpSpPr>
        <p:grpSpPr>
          <a:xfrm>
            <a:off x="623989" y="2702730"/>
            <a:ext cx="3672708" cy="1062013"/>
            <a:chOff x="1905000" y="1459963"/>
            <a:chExt cx="3982672" cy="928587"/>
          </a:xfrm>
        </p:grpSpPr>
        <p:sp>
          <p:nvSpPr>
            <p:cNvPr id="28" name="Chevron 27" descr="well-rounded education "/>
            <p:cNvSpPr/>
            <p:nvPr/>
          </p:nvSpPr>
          <p:spPr>
            <a:xfrm>
              <a:off x="2964628" y="1600537"/>
              <a:ext cx="2923044" cy="736961"/>
            </a:xfrm>
            <a:prstGeom prst="chevron">
              <a:avLst/>
            </a:prstGeom>
            <a:solidFill>
              <a:srgbClr val="9F206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全面教育</a:t>
              </a:r>
              <a:endParaRPr lang="en-US" sz="2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905000" y="1512296"/>
              <a:ext cx="1511136" cy="876254"/>
            </a:xfrm>
            <a:prstGeom prst="rect">
              <a:avLst/>
            </a:prstGeom>
            <a:solidFill>
              <a:srgbClr val="E498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0" name="Picture 29" title="&quot;&quot;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367"/>
            <a:stretch/>
          </p:blipFill>
          <p:spPr>
            <a:xfrm>
              <a:off x="2075645" y="1459963"/>
              <a:ext cx="1097280" cy="917683"/>
            </a:xfrm>
            <a:prstGeom prst="rect">
              <a:avLst/>
            </a:prstGeom>
          </p:spPr>
        </p:pic>
      </p:grpSp>
      <p:pic>
        <p:nvPicPr>
          <p:cNvPr id="31" name="Picture 30" title="&quot;&quot;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8"/>
          <a:stretch/>
        </p:blipFill>
        <p:spPr>
          <a:xfrm>
            <a:off x="886176" y="1924443"/>
            <a:ext cx="764403" cy="628508"/>
          </a:xfrm>
          <a:prstGeom prst="rect">
            <a:avLst/>
          </a:prstGeom>
        </p:spPr>
      </p:pic>
      <p:sp>
        <p:nvSpPr>
          <p:cNvPr id="24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/>
              <a:pPr lvl="0"/>
              <a:t>8</a:t>
            </a:fld>
            <a:endParaRPr lang="en-US" noProof="0" dirty="0"/>
          </a:p>
        </p:txBody>
      </p:sp>
      <p:pic>
        <p:nvPicPr>
          <p:cNvPr id="32" name="Picture 31" descr="student success ac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01" y="6385386"/>
            <a:ext cx="2635509" cy="393290"/>
          </a:xfrm>
          <a:prstGeom prst="rect">
            <a:avLst/>
          </a:prstGeom>
        </p:spPr>
      </p:pic>
      <p:sp>
        <p:nvSpPr>
          <p:cNvPr id="33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0BAB59-E1FB-40DE-BF54-BC3526BEF81F}" type="slidenum">
              <a:rPr lang="en-US" b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8</a:t>
            </a:fld>
            <a:endParaRPr lang="en-US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39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37176"/>
            <a:ext cx="9144000" cy="887432"/>
          </a:xfrm>
          <a:solidFill>
            <a:srgbClr val="1B75BC"/>
          </a:solidFill>
        </p:spPr>
        <p:txBody>
          <a:bodyPr>
            <a:normAutofit/>
          </a:bodyPr>
          <a:lstStyle/>
          <a:p>
            <a:pPr algn="l"/>
            <a:r>
              <a:rPr lang="zh-TW" altLang="en-US" sz="5400" b="1" cap="none" dirty="0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</a:rPr>
              <a:t>五大領域意見</a:t>
            </a:r>
            <a:endParaRPr lang="en-US" sz="5400" b="1" cap="none" dirty="0">
              <a:solidFill>
                <a:schemeClr val="bg1"/>
              </a:solidFill>
              <a:latin typeface="+mn-ea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itle 1" descr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/>
              <a:pPr lvl="0"/>
              <a:t>9</a:t>
            </a:fld>
            <a:endParaRPr lang="en-US" noProof="0" dirty="0"/>
          </a:p>
        </p:txBody>
      </p:sp>
      <p:pic>
        <p:nvPicPr>
          <p:cNvPr id="8" name="Picture 7" descr="student success ac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01" y="6385386"/>
            <a:ext cx="2635509" cy="393290"/>
          </a:xfrm>
          <a:prstGeom prst="rect">
            <a:avLst/>
          </a:prstGeom>
        </p:spPr>
      </p:pic>
      <p:sp>
        <p:nvSpPr>
          <p:cNvPr id="9" name="Oval 8" descr="1"/>
          <p:cNvSpPr/>
          <p:nvPr/>
        </p:nvSpPr>
        <p:spPr>
          <a:xfrm>
            <a:off x="772160" y="2206310"/>
            <a:ext cx="701040" cy="685552"/>
          </a:xfrm>
          <a:prstGeom prst="ellipse">
            <a:avLst/>
          </a:prstGeom>
          <a:solidFill>
            <a:srgbClr val="4087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 descr="2"/>
          <p:cNvSpPr/>
          <p:nvPr/>
        </p:nvSpPr>
        <p:spPr>
          <a:xfrm>
            <a:off x="772160" y="3514753"/>
            <a:ext cx="701040" cy="685552"/>
          </a:xfrm>
          <a:prstGeom prst="ellipse">
            <a:avLst/>
          </a:prstGeom>
          <a:solidFill>
            <a:srgbClr val="4087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prstClr val="white"/>
                </a:solidFill>
                <a:latin typeface="Calibri"/>
              </a:rPr>
              <a:t>2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 descr="3"/>
          <p:cNvSpPr/>
          <p:nvPr/>
        </p:nvSpPr>
        <p:spPr>
          <a:xfrm>
            <a:off x="772160" y="4823197"/>
            <a:ext cx="701040" cy="685552"/>
          </a:xfrm>
          <a:prstGeom prst="ellipse">
            <a:avLst/>
          </a:prstGeom>
          <a:solidFill>
            <a:srgbClr val="4087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76682" y="2206310"/>
            <a:ext cx="38893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減少學術差異</a:t>
            </a:r>
            <a:r>
              <a:rPr lang="en-US" sz="2200" dirty="0">
                <a:latin typeface="+mn-ea"/>
                <a:cs typeface="Calibri" panose="020F0502020204030204" pitchFamily="34" charset="0"/>
              </a:rPr>
              <a:t>（</a:t>
            </a:r>
            <a:r>
              <a:rPr lang="zh-TW" altLang="en-US" sz="2200" dirty="0">
                <a:latin typeface="+mn-ea"/>
                <a:cs typeface="Calibri" panose="020F0502020204030204" pitchFamily="34" charset="0"/>
              </a:rPr>
              <a:t>不同學生群成果之間的差距</a:t>
            </a:r>
            <a:r>
              <a:rPr lang="en-US" altLang="zh-TW" sz="2200" dirty="0">
                <a:latin typeface="標楷體" panose="03000509000000000000" pitchFamily="65" charset="-120"/>
                <a:cs typeface="Calibri" panose="020F0502020204030204" pitchFamily="34" charset="0"/>
              </a:rPr>
              <a:t>）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76682" y="3587045"/>
            <a:ext cx="38893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滿足學生的心理及行為健康需要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76682" y="4823197"/>
            <a:ext cx="38893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提供使用學術課程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2" descr="sharing and learning together">
            <a:extLst>
              <a:ext uri="{FF2B5EF4-FFF2-40B4-BE49-F238E27FC236}">
                <a16:creationId xmlns:a16="http://schemas.microsoft.com/office/drawing/2014/main" id="{4DBCA0F3-C4B9-9D45-B4DB-32EBFA13E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61" y="2047500"/>
            <a:ext cx="2650366" cy="377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0BAB59-E1FB-40DE-BF54-BC3526BEF81F}" type="slidenum">
              <a:rPr lang="en-US" b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9</a:t>
            </a:fld>
            <a:endParaRPr lang="en-US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62128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ODE_Powerpoint">
  <a:themeElements>
    <a:clrScheme name="ODE Color Theme">
      <a:dk1>
        <a:sysClr val="windowText" lastClr="000000"/>
      </a:dk1>
      <a:lt1>
        <a:sysClr val="window" lastClr="FFFFFF"/>
      </a:lt1>
      <a:dk2>
        <a:srgbClr val="344654"/>
      </a:dk2>
      <a:lt2>
        <a:srgbClr val="E2F4FC"/>
      </a:lt2>
      <a:accent1>
        <a:srgbClr val="1B75BC"/>
      </a:accent1>
      <a:accent2>
        <a:srgbClr val="9F2065"/>
      </a:accent2>
      <a:accent3>
        <a:srgbClr val="E26B2A"/>
      </a:accent3>
      <a:accent4>
        <a:srgbClr val="72C9F1"/>
      </a:accent4>
      <a:accent5>
        <a:srgbClr val="408740"/>
      </a:accent5>
      <a:accent6>
        <a:srgbClr val="1B75BC"/>
      </a:accent6>
      <a:hlink>
        <a:srgbClr val="1B75BC"/>
      </a:hlink>
      <a:folHlink>
        <a:srgbClr val="21AAE8"/>
      </a:folHlink>
    </a:clrScheme>
    <a:fontScheme name="OD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 Powerpoint Template March 2019.potx" id="{8F04E96B-83B4-4B2F-89B2-3150D294CC40}" vid="{8B20BE8A-E528-4E24-AFBF-70FAB0D74EF1}"/>
    </a:ext>
  </a:extLst>
</a:theme>
</file>

<file path=ppt/theme/theme2.xml><?xml version="1.0" encoding="utf-8"?>
<a:theme xmlns:a="http://schemas.openxmlformats.org/drawingml/2006/main" name="Wood Type">
  <a:themeElements>
    <a:clrScheme name="Custom 7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000FF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E4031395D90947ABECDA869C06B2A5" ma:contentTypeVersion="7" ma:contentTypeDescription="Create a new document." ma:contentTypeScope="" ma:versionID="a787c52e11333a9464cb0e6fbe9eae54">
  <xsd:schema xmlns:xsd="http://www.w3.org/2001/XMLSchema" xmlns:xs="http://www.w3.org/2001/XMLSchema" xmlns:p="http://schemas.microsoft.com/office/2006/metadata/properties" xmlns:ns1="http://schemas.microsoft.com/sharepoint/v3" xmlns:ns2="3815300f-9bc2-46c5-83e2-2c3e624abb24" xmlns:ns3="54031767-dd6d-417c-ab73-583408f47564" targetNamespace="http://schemas.microsoft.com/office/2006/metadata/properties" ma:root="true" ma:fieldsID="f2e14f5b86c3ce0673d081ad5753ed89" ns1:_="" ns2:_="" ns3:_="">
    <xsd:import namespace="http://schemas.microsoft.com/sharepoint/v3"/>
    <xsd:import namespace="3815300f-9bc2-46c5-83e2-2c3e624abb24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15300f-9bc2-46c5-83e2-2c3e624abb24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stimated_x0020_Creation_x0020_Date xmlns="3815300f-9bc2-46c5-83e2-2c3e624abb24" xsi:nil="true"/>
    <Priority xmlns="3815300f-9bc2-46c5-83e2-2c3e624abb24">New</Priority>
    <Remediation_x0020_Date xmlns="3815300f-9bc2-46c5-83e2-2c3e624abb24">2019-10-18T07:00:00+00:00</Remediation_x0020_Date>
  </documentManagement>
</p:properties>
</file>

<file path=customXml/itemProps1.xml><?xml version="1.0" encoding="utf-8"?>
<ds:datastoreItem xmlns:ds="http://schemas.openxmlformats.org/officeDocument/2006/customXml" ds:itemID="{9EE9F74E-012B-42D8-AA6F-87491201F733}"/>
</file>

<file path=customXml/itemProps2.xml><?xml version="1.0" encoding="utf-8"?>
<ds:datastoreItem xmlns:ds="http://schemas.openxmlformats.org/officeDocument/2006/customXml" ds:itemID="{AB14F558-E32B-484A-BCCD-D58312E6F846}"/>
</file>

<file path=customXml/itemProps3.xml><?xml version="1.0" encoding="utf-8"?>
<ds:datastoreItem xmlns:ds="http://schemas.openxmlformats.org/officeDocument/2006/customXml" ds:itemID="{385E92EB-6A9A-4CD0-BB8D-1A7C0C7A245F}"/>
</file>

<file path=docProps/app.xml><?xml version="1.0" encoding="utf-8"?>
<Properties xmlns="http://schemas.openxmlformats.org/officeDocument/2006/extended-properties" xmlns:vt="http://schemas.openxmlformats.org/officeDocument/2006/docPropsVTypes">
  <Template>ODE Powerpoint Template March 2019</Template>
  <TotalTime>15406</TotalTime>
  <Words>724</Words>
  <Application>Microsoft Office PowerPoint</Application>
  <PresentationFormat>On-screen Show (4:3)</PresentationFormat>
  <Paragraphs>135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標楷體</vt:lpstr>
      <vt:lpstr>PMingLiU</vt:lpstr>
      <vt:lpstr>Arial</vt:lpstr>
      <vt:lpstr>Calibri</vt:lpstr>
      <vt:lpstr>Gill Sans MT</vt:lpstr>
      <vt:lpstr>Rockwell</vt:lpstr>
      <vt:lpstr>Rockwell Condensed</vt:lpstr>
      <vt:lpstr>Tahoma</vt:lpstr>
      <vt:lpstr>Wingdings</vt:lpstr>
      <vt:lpstr>ODE_Powerpoint</vt:lpstr>
      <vt:lpstr>Wood Type</vt:lpstr>
      <vt:lpstr>學生是我們的成功</vt:lpstr>
      <vt:lpstr>歡迎！</vt:lpstr>
      <vt:lpstr>今天的議程</vt:lpstr>
      <vt:lpstr>學生成功法案</vt:lpstr>
      <vt:lpstr>學生投資帳戶</vt:lpstr>
      <vt:lpstr>學生投資帳戶</vt:lpstr>
      <vt:lpstr>時間表</vt:lpstr>
      <vt:lpstr>能如何花費新資金？</vt:lpstr>
      <vt:lpstr>五大領域意見</vt:lpstr>
      <vt:lpstr>五大領域意見</vt:lpstr>
      <vt:lpstr>分組討論 （範例）</vt:lpstr>
      <vt:lpstr>後續步驟</vt:lpstr>
      <vt:lpstr>感謝你！</vt:lpstr>
    </vt:vector>
  </TitlesOfParts>
  <Company>Oregon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BOYD Meg - ODE.</dc:creator>
  <cp:lastModifiedBy>AV1 Station</cp:lastModifiedBy>
  <cp:revision>182</cp:revision>
  <cp:lastPrinted>2019-06-27T18:04:06Z</cp:lastPrinted>
  <dcterms:created xsi:type="dcterms:W3CDTF">2019-06-24T19:10:29Z</dcterms:created>
  <dcterms:modified xsi:type="dcterms:W3CDTF">2019-10-23T04:23:20Z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0x01010022E4031395D90947ABECDA869C06B2A5</vt:lpwstr>
  </property>
</Properties>
</file>