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315200" cy="9601200"/>
  <p:embeddedFontLst>
    <p:embeddedFont>
      <p:font typeface="Rockwell" panose="020606030202050204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izeNU3ZoM9MgLjiZCS7ZKirqt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Phan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D12183-DE72-4AF4-83AD-DFEC46142A20}">
  <a:tblStyle styleId="{CBD12183-DE72-4AF4-83AD-DFEC46142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only">
  <p:cSld name="Logo onl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5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9081" y="615148"/>
            <a:ext cx="4296302" cy="2136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619597" y="293598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ckwel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5" descr="Decorative blue swoos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0138"/>
            <a:ext cx="9144000" cy="2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grpSp>
        <p:nvGrpSpPr>
          <p:cNvPr id="97" name="Google Shape;97;p24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98" name="Google Shape;98;p24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 rot="5400000">
            <a:off x="2546604" y="260604"/>
            <a:ext cx="4050792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 rot="5400000">
            <a:off x="4681537" y="2395538"/>
            <a:ext cx="5638800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 rot="5400000">
            <a:off x="795337" y="538163"/>
            <a:ext cx="5638800" cy="562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692024" y="2748246"/>
            <a:ext cx="78867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655811" y="2558123"/>
            <a:ext cx="38862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2"/>
          </p:nvPr>
        </p:nvSpPr>
        <p:spPr>
          <a:xfrm>
            <a:off x="4656311" y="2558123"/>
            <a:ext cx="38862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2"/>
          </p:nvPr>
        </p:nvSpPr>
        <p:spPr>
          <a:xfrm>
            <a:off x="584574" y="3372933"/>
            <a:ext cx="3868340" cy="22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4583884" y="2471440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4"/>
          </p:nvPr>
        </p:nvSpPr>
        <p:spPr>
          <a:xfrm>
            <a:off x="4583884" y="3372934"/>
            <a:ext cx="3887391" cy="224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1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1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434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31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0611" y="53562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Blank">
  <p:cSld name="3_Blank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2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2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120178" y="138546"/>
            <a:ext cx="8924544" cy="79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2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1552" y="5594283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lank">
  <p:cSld name="2_Blank">
    <p:bg>
      <p:bgPr>
        <a:solidFill>
          <a:schemeClr val="accen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434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611" y="53562"/>
            <a:ext cx="1972448" cy="98091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3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6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6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16"/>
          <p:cNvGrpSpPr/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33" name="Google Shape;33;p16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16"/>
          <p:cNvSpPr txBox="1"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Rockwell"/>
              <a:buNone/>
              <a:defRPr sz="6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812805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7244280" y="4227195"/>
            <a:ext cx="895401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>
            <a:spLocks noGrp="1"/>
          </p:cNvSpPr>
          <p:nvPr>
            <p:ph type="body" idx="1"/>
          </p:nvPr>
        </p:nvSpPr>
        <p:spPr>
          <a:xfrm>
            <a:off x="3887391" y="1992834"/>
            <a:ext cx="4629150" cy="386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▪"/>
              <a:defRPr sz="3200"/>
            </a:lvl1pPr>
            <a:lvl2pPr marL="914400" lvl="1" indent="-37973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Char char="▪"/>
              <a:defRPr sz="2800"/>
            </a:lvl2pPr>
            <a:lvl3pPr marL="1371600" lvl="2" indent="-3581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  <a:defRPr sz="24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2"/>
          </p:nvPr>
        </p:nvSpPr>
        <p:spPr>
          <a:xfrm>
            <a:off x="629841" y="3593039"/>
            <a:ext cx="2949178" cy="227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85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423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>
            <a:spLocks noGrp="1"/>
          </p:cNvSpPr>
          <p:nvPr>
            <p:ph type="pic" idx="2"/>
          </p:nvPr>
        </p:nvSpPr>
        <p:spPr>
          <a:xfrm>
            <a:off x="3887391" y="1999818"/>
            <a:ext cx="4629150" cy="386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1"/>
          </p:nvPr>
        </p:nvSpPr>
        <p:spPr>
          <a:xfrm>
            <a:off x="629841" y="3613978"/>
            <a:ext cx="2949178" cy="22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850"/>
              <a:buNone/>
              <a:defRPr sz="1000"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423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Logo only">
  <p:cSld name="no pattern_Logo only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7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7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081" y="615148"/>
            <a:ext cx="4296302" cy="213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619597" y="293598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3" name="Google Shape;173;p37" descr="Decorative blue swoos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400138"/>
            <a:ext cx="9144000" cy="2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7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Title Slide">
  <p:cSld name="no pattern_Title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Title and Content">
  <p:cSld name="no pattern_Title and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>
            <a:spLocks noGrp="1"/>
          </p:cNvSpPr>
          <p:nvPr>
            <p:ph type="body" idx="1"/>
          </p:nvPr>
        </p:nvSpPr>
        <p:spPr>
          <a:xfrm>
            <a:off x="692024" y="2748246"/>
            <a:ext cx="78867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Two Content">
  <p:cSld name="no pattern_Two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>
            <a:spLocks noGrp="1"/>
          </p:cNvSpPr>
          <p:nvPr>
            <p:ph type="body" idx="1"/>
          </p:nvPr>
        </p:nvSpPr>
        <p:spPr>
          <a:xfrm>
            <a:off x="655811" y="2558123"/>
            <a:ext cx="38862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body" idx="2"/>
          </p:nvPr>
        </p:nvSpPr>
        <p:spPr>
          <a:xfrm>
            <a:off x="4656311" y="2558123"/>
            <a:ext cx="38862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Comparison">
  <p:cSld name="no pattern_Comparis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body" idx="2"/>
          </p:nvPr>
        </p:nvSpPr>
        <p:spPr>
          <a:xfrm>
            <a:off x="584574" y="3372933"/>
            <a:ext cx="3868340" cy="22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body" idx="3"/>
          </p:nvPr>
        </p:nvSpPr>
        <p:spPr>
          <a:xfrm>
            <a:off x="4583884" y="2471440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body" idx="4"/>
          </p:nvPr>
        </p:nvSpPr>
        <p:spPr>
          <a:xfrm>
            <a:off x="4583884" y="3372934"/>
            <a:ext cx="3887391" cy="224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Blank">
  <p:cSld name="no pattern_Blank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2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434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8" name="Google Shape;198;p42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611" y="53562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2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3_Blank">
  <p:cSld name="no pattern_3_Blank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3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120178" y="138546"/>
            <a:ext cx="8924544" cy="79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p43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552" y="5594283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3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1_Blank">
  <p:cSld name="no pattern_1_Blank">
    <p:bg>
      <p:bgPr>
        <a:solidFill>
          <a:schemeClr val="accen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434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611" y="53562"/>
            <a:ext cx="1972448" cy="98091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4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Content with Caption">
  <p:cSld name="no pattern_Content with Captio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 txBox="1">
            <a:spLocks noGrp="1"/>
          </p:cNvSpPr>
          <p:nvPr>
            <p:ph type="body" idx="1"/>
          </p:nvPr>
        </p:nvSpPr>
        <p:spPr>
          <a:xfrm>
            <a:off x="3887391" y="1992834"/>
            <a:ext cx="4629150" cy="386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body" idx="2"/>
          </p:nvPr>
        </p:nvSpPr>
        <p:spPr>
          <a:xfrm>
            <a:off x="629841" y="3593039"/>
            <a:ext cx="2949178" cy="227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423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Picture with Caption">
  <p:cSld name="no pattern_Picture with Ca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>
            <a:spLocks noGrp="1"/>
          </p:cNvSpPr>
          <p:nvPr>
            <p:ph type="pic" idx="2"/>
          </p:nvPr>
        </p:nvSpPr>
        <p:spPr>
          <a:xfrm>
            <a:off x="3887391" y="1999818"/>
            <a:ext cx="4629150" cy="386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body" idx="1"/>
          </p:nvPr>
        </p:nvSpPr>
        <p:spPr>
          <a:xfrm>
            <a:off x="629841" y="3613978"/>
            <a:ext cx="2949178" cy="22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6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423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Rockwell"/>
              <a:buNone/>
              <a:defRPr sz="6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6445251" y="6272785"/>
            <a:ext cx="1983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1636099" y="6272784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8"/>
          <p:cNvGrpSpPr/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53" name="Google Shape;53;p1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45450" y="2508607"/>
            <a:ext cx="891224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4792218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2"/>
          </p:nvPr>
        </p:nvSpPr>
        <p:spPr>
          <a:xfrm>
            <a:off x="685800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3"/>
          </p:nvPr>
        </p:nvSpPr>
        <p:spPr>
          <a:xfrm>
            <a:off x="4820793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4"/>
          </p:nvPr>
        </p:nvSpPr>
        <p:spPr>
          <a:xfrm>
            <a:off x="4820793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628650" y="685800"/>
            <a:ext cx="5033772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2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grpSp>
        <p:nvGrpSpPr>
          <p:cNvPr id="86" name="Google Shape;86;p23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7" name="Google Shape;87;p23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1" name="Google Shape;11;p14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2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  <a:defRPr sz="42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4" descr="Decorative geometric patter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1"/>
            <a:ext cx="9144000" cy="649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 descr="Decorative blue swoosh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1" y="-902"/>
            <a:ext cx="9144001" cy="207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 descr="Decorative blue bar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6" descr="Decorative blue swoosh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" y="-902"/>
            <a:ext cx="9144001" cy="207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6" descr="Decorative blue ba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6"/>
          <p:cNvSpPr txBox="1"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5" name="Google Shape;165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5173" y="186164"/>
            <a:ext cx="2710888" cy="134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5173" y="186164"/>
            <a:ext cx="2710888" cy="134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6" descr="Oregon Department of Education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5173" y="186164"/>
            <a:ext cx="2710888" cy="134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schooldistric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hyperlink" Target="https://twitter.com/ordep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" descr="Group stock photo" title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0960"/>
            <a:ext cx="9144000" cy="2987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"/>
          <p:cNvSpPr txBox="1">
            <a:spLocks noGrp="1"/>
          </p:cNvSpPr>
          <p:nvPr>
            <p:ph type="title"/>
          </p:nvPr>
        </p:nvSpPr>
        <p:spPr>
          <a:xfrm>
            <a:off x="9053" y="2810892"/>
            <a:ext cx="8506297" cy="181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n-US" sz="4000" b="1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Học Sinh của Chúng Ta. Thành Công của Chúng </a:t>
            </a:r>
            <a:r>
              <a:rPr lang="en-US" sz="4000" b="1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Ta</a:t>
            </a:r>
            <a:endParaRPr sz="4000" b="1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9053" y="871966"/>
            <a:ext cx="8678197" cy="227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Buổi Đóng Góp Ý Kiến Cộng Đồng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Đạo Luật Thành Công của Học Sinh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Học Khu của QUÝ VỊ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Tháng Chín 2019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" descr="Student Success A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392" y="304800"/>
            <a:ext cx="1618488" cy="22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"/>
          <p:cNvSpPr txBox="1">
            <a:spLocks noGrp="1"/>
          </p:cNvSpPr>
          <p:nvPr>
            <p:ph type="title"/>
          </p:nvPr>
        </p:nvSpPr>
        <p:spPr>
          <a:xfrm>
            <a:off x="0" y="615696"/>
            <a:ext cx="9143999" cy="872311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Calibri"/>
              <a:buNone/>
            </a:pPr>
            <a:r>
              <a:rPr lang="en-US" sz="486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Lĩnh Vực Cần Đóng Góp Ý Kiến</a:t>
            </a:r>
            <a:endParaRPr/>
          </a:p>
        </p:txBody>
      </p:sp>
      <p:sp>
        <p:nvSpPr>
          <p:cNvPr id="367" name="Google Shape;367;p10" title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0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69" name="Google Shape;369;p10" descr="student success 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0" descr="4"/>
          <p:cNvSpPr/>
          <p:nvPr/>
        </p:nvSpPr>
        <p:spPr>
          <a:xfrm>
            <a:off x="784202" y="2267270"/>
            <a:ext cx="701040" cy="685552"/>
          </a:xfrm>
          <a:prstGeom prst="ellipse">
            <a:avLst/>
          </a:prstGeom>
          <a:solidFill>
            <a:srgbClr val="408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0" descr="5"/>
          <p:cNvSpPr/>
          <p:nvPr/>
        </p:nvSpPr>
        <p:spPr>
          <a:xfrm>
            <a:off x="784202" y="4866099"/>
            <a:ext cx="701040" cy="685552"/>
          </a:xfrm>
          <a:prstGeom prst="ellipse">
            <a:avLst/>
          </a:prstGeom>
          <a:solidFill>
            <a:srgbClr val="408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1576682" y="2384797"/>
            <a:ext cx="637859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phép giáo viên và nhân viên có đủ thời gian để: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Cộng tác với các giáo viên và nhân viên khác.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 giá dữ liệu về cấp lớp, tình trạng vắng mặt và kỷ luật của học sinh, dựa trên khóa học và cấp lớp.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Phát triển chiến lược để đảm bảo rằng những học sinh học kém tập trung học để tốt nghiệp.</a:t>
            </a:r>
            <a:endParaRPr/>
          </a:p>
        </p:txBody>
      </p:sp>
      <p:sp>
        <p:nvSpPr>
          <p:cNvPr id="373" name="Google Shape;373;p10"/>
          <p:cNvSpPr/>
          <p:nvPr/>
        </p:nvSpPr>
        <p:spPr>
          <a:xfrm>
            <a:off x="1576682" y="4993431"/>
            <a:ext cx="637859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 lập và tăng cường các mối quan hệ đối tác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"/>
          <p:cNvSpPr txBox="1">
            <a:spLocks noGrp="1"/>
          </p:cNvSpPr>
          <p:nvPr>
            <p:ph type="title"/>
          </p:nvPr>
        </p:nvSpPr>
        <p:spPr>
          <a:xfrm>
            <a:off x="-1" y="275755"/>
            <a:ext cx="9144000" cy="85467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Buổi Nói Chuyện Riêng (mẫu)</a:t>
            </a:r>
            <a:endParaRPr/>
          </a:p>
        </p:txBody>
      </p:sp>
      <p:sp>
        <p:nvSpPr>
          <p:cNvPr id="381" name="Google Shape;381;p11" title="&quot;&quot;"/>
          <p:cNvSpPr txBox="1"/>
          <p:nvPr/>
        </p:nvSpPr>
        <p:spPr>
          <a:xfrm>
            <a:off x="304800" y="1886552"/>
            <a:ext cx="8701549" cy="353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2" name="Google Shape;382;p11" title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3" name="Google Shape;383;p11" title="Breakout Session Examples"/>
          <p:cNvGraphicFramePr/>
          <p:nvPr>
            <p:extLst>
              <p:ext uri="{D42A27DB-BD31-4B8C-83A1-F6EECF244321}">
                <p14:modId xmlns:p14="http://schemas.microsoft.com/office/powerpoint/2010/main" val="3430578513"/>
              </p:ext>
            </p:extLst>
          </p:nvPr>
        </p:nvGraphicFramePr>
        <p:xfrm>
          <a:off x="915477" y="1135797"/>
          <a:ext cx="7313025" cy="4746515"/>
        </p:xfrm>
        <a:graphic>
          <a:graphicData uri="http://schemas.openxmlformats.org/drawingml/2006/table">
            <a:tbl>
              <a:tblPr firstRow="1">
                <a:noFill/>
                <a:tableStyleId>{CBD12183-DE72-4AF4-83AD-DFEC46142A20}</a:tableStyleId>
              </a:tblPr>
              <a:tblGrid>
                <a:gridCol w="28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Thời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gian</a:t>
                      </a:r>
                      <a:endParaRPr sz="28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Chủ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đề</a:t>
                      </a:r>
                      <a:endParaRPr sz="28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6:20 – 6:25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Chuyển sang buổi nói chuyện riêng 1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6:25 – 7:05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Buổi nói chuyện riêng 1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7:05 – 7:10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Chuyển sang buổi nói chuyện riêng 2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7:10 – 7:45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Buổi nói chuyện riêng 2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7:45 – 7:50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Chuẩn bị kết thúc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/>
                        <a:t>7:50 – 8:00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n-US" sz="2400" u="none" strike="noStrike" cap="none" dirty="0" err="1"/>
                        <a:t>Nguyên</a:t>
                      </a:r>
                      <a:r>
                        <a:rPr lang="en-US" sz="2400" u="none" strike="noStrike" cap="none" dirty="0"/>
                        <a:t> </a:t>
                      </a:r>
                      <a:r>
                        <a:rPr lang="en-US" sz="2400" u="none" strike="noStrike" cap="none" dirty="0" err="1"/>
                        <a:t>nhóm</a:t>
                      </a:r>
                      <a:r>
                        <a:rPr lang="en-US" sz="2400" u="none" strike="noStrike" cap="none" dirty="0"/>
                        <a:t>: </a:t>
                      </a:r>
                      <a:r>
                        <a:rPr lang="en-US" sz="2400" u="none" strike="noStrike" cap="none" dirty="0" err="1"/>
                        <a:t>Kết</a:t>
                      </a:r>
                      <a:r>
                        <a:rPr lang="en-US" sz="2400" u="none" strike="noStrike" cap="none" dirty="0"/>
                        <a:t> </a:t>
                      </a:r>
                      <a:r>
                        <a:rPr lang="en-US" sz="2400" u="none" strike="noStrike" cap="none" dirty="0" err="1"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        </a:ext>
                          </a:extLst>
                        </a:rPr>
                        <a:t>thúc</a:t>
                      </a: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4B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4" name="Google Shape;384;p11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85" name="Google Shape;385;p11" descr="student success 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1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"/>
          <p:cNvSpPr txBox="1">
            <a:spLocks noGrp="1"/>
          </p:cNvSpPr>
          <p:nvPr>
            <p:ph type="title"/>
          </p:nvPr>
        </p:nvSpPr>
        <p:spPr>
          <a:xfrm>
            <a:off x="-4916" y="560768"/>
            <a:ext cx="9144000" cy="914785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Các Bước Kế Tiếp</a:t>
            </a:r>
            <a:endParaRPr/>
          </a:p>
        </p:txBody>
      </p:sp>
      <p:sp>
        <p:nvSpPr>
          <p:cNvPr id="393" name="Google Shape;393;p12"/>
          <p:cNvSpPr txBox="1"/>
          <p:nvPr/>
        </p:nvSpPr>
        <p:spPr>
          <a:xfrm>
            <a:off x="127819" y="1886553"/>
            <a:ext cx="8878530" cy="2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customize this slide with your district’s next steps]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Vui lòng gửi ý kiến, phản hồi hoặc câu hỏi thêm cho: </a:t>
            </a:r>
            <a:r>
              <a:rPr lang="en-US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XXXX@schooldistrict.com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Ghi nhớ ngày: [how will the conversation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continue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95" name="Google Shape;395;p12" descr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2" descr="gears border"/>
          <p:cNvPicPr preferRelativeResize="0"/>
          <p:nvPr/>
        </p:nvPicPr>
        <p:blipFill rotWithShape="1">
          <a:blip r:embed="rId4">
            <a:alphaModFix/>
          </a:blip>
          <a:srcRect t="8627" b="6784"/>
          <a:stretch/>
        </p:blipFill>
        <p:spPr>
          <a:xfrm>
            <a:off x="-4916" y="4352311"/>
            <a:ext cx="9144000" cy="149134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2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12" descr="student success a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"/>
          <p:cNvSpPr txBox="1">
            <a:spLocks noGrp="1"/>
          </p:cNvSpPr>
          <p:nvPr>
            <p:ph type="title"/>
          </p:nvPr>
        </p:nvSpPr>
        <p:spPr>
          <a:xfrm>
            <a:off x="0" y="645152"/>
            <a:ext cx="9144000" cy="84811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Cảm Ơn Quý Vị!</a:t>
            </a:r>
            <a:endParaRPr/>
          </a:p>
        </p:txBody>
      </p:sp>
      <p:sp>
        <p:nvSpPr>
          <p:cNvPr id="405" name="Google Shape;405;p13"/>
          <p:cNvSpPr txBox="1"/>
          <p:nvPr/>
        </p:nvSpPr>
        <p:spPr>
          <a:xfrm>
            <a:off x="0" y="1714448"/>
            <a:ext cx="9144000" cy="421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7"/>
              <a:buFont typeface="Arial"/>
              <a:buNone/>
            </a:pPr>
            <a:r>
              <a:rPr lang="en-US" sz="3977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 Sinh của Chúng Ta. Thành Công của Chúng </a:t>
            </a:r>
            <a:r>
              <a:rPr lang="en-US" sz="3977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Ta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rgbClr val="9B2D1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>
              <a:solidFill>
                <a:srgbClr val="9B2D1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>
              <a:solidFill>
                <a:srgbClr val="9B2D1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>
              <a:solidFill>
                <a:srgbClr val="9B2D1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endParaRPr sz="2035">
              <a:solidFill>
                <a:srgbClr val="9B2D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rPr lang="en-US" sz="20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[Customize with Your School District Contact Information]</a:t>
            </a:r>
            <a:endParaRPr/>
          </a:p>
        </p:txBody>
      </p:sp>
      <p:sp>
        <p:nvSpPr>
          <p:cNvPr id="406" name="Google Shape;406;p13" descr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3" descr="hands collabo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120" y="2812202"/>
            <a:ext cx="3497026" cy="23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3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409" name="Google Shape;409;p13" descr="student success a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7782" y="6430447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3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>
            <a:spLocks noGrp="1"/>
          </p:cNvSpPr>
          <p:nvPr>
            <p:ph type="title"/>
          </p:nvPr>
        </p:nvSpPr>
        <p:spPr>
          <a:xfrm>
            <a:off x="0" y="694944"/>
            <a:ext cx="9144000" cy="87521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Chào Mừng!</a:t>
            </a:r>
            <a:endParaRPr/>
          </a:p>
        </p:txBody>
      </p:sp>
      <p:sp>
        <p:nvSpPr>
          <p:cNvPr id="235" name="Google Shape;235;p2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36" name="Google Shape;236;p2"/>
          <p:cNvSpPr txBox="1"/>
          <p:nvPr/>
        </p:nvSpPr>
        <p:spPr>
          <a:xfrm>
            <a:off x="226142" y="2018317"/>
            <a:ext cx="8652387" cy="391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Cảm ơn quý vị đã đến.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Chúng tôi mời và hoan nghênh mọi ý kiến đóng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góp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7" name="Google Shape;237;p2" descr="collaboration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0" y="3687097"/>
            <a:ext cx="2537843" cy="253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" descr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" descr="Your voice matters"/>
          <p:cNvSpPr/>
          <p:nvPr/>
        </p:nvSpPr>
        <p:spPr>
          <a:xfrm rot="5400000">
            <a:off x="4610361" y="1926155"/>
            <a:ext cx="1451578" cy="4882331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F2065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 txBox="1"/>
          <p:nvPr/>
        </p:nvSpPr>
        <p:spPr>
          <a:xfrm>
            <a:off x="2965832" y="3712385"/>
            <a:ext cx="4740613" cy="130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Tiếng nói của quý vị rất quan trọng.</a:t>
            </a:r>
            <a:endParaRPr/>
          </a:p>
        </p:txBody>
      </p:sp>
      <p:pic>
        <p:nvPicPr>
          <p:cNvPr id="241" name="Google Shape;241;p2" descr="Student Success A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"/>
          <p:cNvSpPr txBox="1">
            <a:spLocks noGrp="1"/>
          </p:cNvSpPr>
          <p:nvPr>
            <p:ph type="title"/>
          </p:nvPr>
        </p:nvSpPr>
        <p:spPr>
          <a:xfrm>
            <a:off x="0" y="680076"/>
            <a:ext cx="9143999" cy="88878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 Trình Hôm Nay</a:t>
            </a:r>
            <a:endParaRPr/>
          </a:p>
        </p:txBody>
      </p:sp>
      <p:sp>
        <p:nvSpPr>
          <p:cNvPr id="249" name="Google Shape;249;p3"/>
          <p:cNvSpPr txBox="1"/>
          <p:nvPr/>
        </p:nvSpPr>
        <p:spPr>
          <a:xfrm>
            <a:off x="310422" y="2005601"/>
            <a:ext cx="4750828" cy="346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marR="0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Đạo Luật Thành Công của Học Sinh &amp; Tài Khoản Đầu Tư vào Học Sinh </a:t>
            </a:r>
            <a:endParaRPr/>
          </a:p>
          <a:p>
            <a:pPr marL="228594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Trình tự thời gian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94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Chúng ta có thể hỗ trợ học sinh của chúng ta bằng cách nào?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94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Lĩnh vực cần đóng góp ý kiến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94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Các buổi nói chuyện riêng (tùy chọn)</a:t>
            </a:r>
            <a:endParaRPr/>
          </a:p>
          <a:p>
            <a:pPr marL="228594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bước kế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tiếp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" descr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3" descr="twitter"/>
          <p:cNvGrpSpPr/>
          <p:nvPr/>
        </p:nvGrpSpPr>
        <p:grpSpPr>
          <a:xfrm>
            <a:off x="5329168" y="1917482"/>
            <a:ext cx="3405208" cy="3412755"/>
            <a:chOff x="5053781" y="2228082"/>
            <a:chExt cx="3925350" cy="3366398"/>
          </a:xfrm>
        </p:grpSpPr>
        <p:sp>
          <p:nvSpPr>
            <p:cNvPr id="252" name="Google Shape;252;p3"/>
            <p:cNvSpPr/>
            <p:nvPr/>
          </p:nvSpPr>
          <p:spPr>
            <a:xfrm>
              <a:off x="5053781" y="2228082"/>
              <a:ext cx="3925350" cy="3366398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pic>
          <p:nvPicPr>
            <p:cNvPr id="253" name="Google Shape;253;p3" title="&quot;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9567" y="3647742"/>
              <a:ext cx="891048" cy="613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"/>
            <p:cNvSpPr txBox="1"/>
            <p:nvPr/>
          </p:nvSpPr>
          <p:spPr>
            <a:xfrm>
              <a:off x="5166503" y="2731730"/>
              <a:ext cx="3777179" cy="758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Bộ Giáo Dục Oregon muốn nghe ý kiến của quý vị!</a:t>
              </a:r>
              <a:endParaRPr/>
            </a:p>
          </p:txBody>
        </p:sp>
        <p:sp>
          <p:nvSpPr>
            <p:cNvPr id="255" name="Google Shape;255;p3"/>
            <p:cNvSpPr txBox="1"/>
            <p:nvPr/>
          </p:nvSpPr>
          <p:spPr>
            <a:xfrm>
              <a:off x="5434133" y="2345702"/>
              <a:ext cx="3362788" cy="425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Hãy tiếp tục tham gia!</a:t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213389" y="4465191"/>
              <a:ext cx="3683405" cy="1092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Chọn theo dõi trên Twitter </a:t>
              </a:r>
              <a:r>
                <a:rPr lang="en-US" sz="22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@ORDeptEd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#studentsuccessact </a:t>
              </a:r>
              <a:endParaRPr/>
            </a:p>
          </p:txBody>
        </p:sp>
      </p:grpSp>
      <p:sp>
        <p:nvSpPr>
          <p:cNvPr id="257" name="Google Shape;257;p3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58" name="Google Shape;258;p3" descr="student success a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"/>
          <p:cNvSpPr txBox="1">
            <a:spLocks noGrp="1"/>
          </p:cNvSpPr>
          <p:nvPr>
            <p:ph type="title"/>
          </p:nvPr>
        </p:nvSpPr>
        <p:spPr>
          <a:xfrm>
            <a:off x="0" y="623855"/>
            <a:ext cx="9144000" cy="94285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</a:pPr>
            <a:r>
              <a:rPr lang="en-US" sz="46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Đạo Luật Thành Công của Học Sinh</a:t>
            </a:r>
            <a:endParaRPr/>
          </a:p>
        </p:txBody>
      </p:sp>
      <p:sp>
        <p:nvSpPr>
          <p:cNvPr id="266" name="Google Shape;266;p4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67" name="Google Shape;267;p4" title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" descr="Elementary students "/>
          <p:cNvPicPr preferRelativeResize="0"/>
          <p:nvPr/>
        </p:nvPicPr>
        <p:blipFill rotWithShape="1">
          <a:blip r:embed="rId3">
            <a:alphaModFix/>
          </a:blip>
          <a:srcRect t="32193" b="18402"/>
          <a:stretch/>
        </p:blipFill>
        <p:spPr>
          <a:xfrm>
            <a:off x="0" y="4619341"/>
            <a:ext cx="9144000" cy="2245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4" descr="$2 Billon Investment"/>
          <p:cNvGrpSpPr/>
          <p:nvPr/>
        </p:nvGrpSpPr>
        <p:grpSpPr>
          <a:xfrm>
            <a:off x="452284" y="2092860"/>
            <a:ext cx="2623127" cy="2783682"/>
            <a:chOff x="-71583" y="968208"/>
            <a:chExt cx="2623127" cy="2783682"/>
          </a:xfrm>
        </p:grpSpPr>
        <p:sp>
          <p:nvSpPr>
            <p:cNvPr id="270" name="Google Shape;270;p4"/>
            <p:cNvSpPr/>
            <p:nvPr/>
          </p:nvSpPr>
          <p:spPr>
            <a:xfrm>
              <a:off x="120073" y="968208"/>
              <a:ext cx="2239818" cy="2209652"/>
            </a:xfrm>
            <a:prstGeom prst="ellipse">
              <a:avLst/>
            </a:prstGeom>
            <a:solidFill>
              <a:srgbClr val="1E75BC"/>
            </a:solidFill>
            <a:ln w="12700" cap="flat" cmpd="sng">
              <a:solidFill>
                <a:srgbClr val="1E75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371763" y="1343723"/>
              <a:ext cx="1736437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alibri"/>
                <a:buNone/>
              </a:pPr>
              <a:r>
                <a:rPr lang="en-US" sz="4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$2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alibri"/>
                <a:buNone/>
              </a:pPr>
              <a:r>
                <a:rPr lang="en-US" sz="4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Tỷ</a:t>
              </a:r>
              <a:endParaRPr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-71583" y="3228670"/>
              <a:ext cx="26231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800"/>
                <a:buFont typeface="Calibri"/>
                <a:buNone/>
              </a:pPr>
              <a:r>
                <a:rPr lang="en-US" sz="2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Đầu Tư</a:t>
              </a:r>
              <a:endParaRPr sz="2800" b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4"/>
          <p:cNvSpPr/>
          <p:nvPr/>
        </p:nvSpPr>
        <p:spPr>
          <a:xfrm>
            <a:off x="3135448" y="2548186"/>
            <a:ext cx="549503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 Luật Thành Công của Học Sinh đánh dấu một bước ngoặt về giáo dục tại </a:t>
            </a:r>
            <a:r>
              <a:rPr lang="en-US" sz="3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Oregon</a:t>
            </a:r>
            <a:r>
              <a:rPr lang="en-US" sz="3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b="0" i="0" u="none" strike="noStrike" cap="none">
              <a:solidFill>
                <a:srgbClr val="9F20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0" y="531545"/>
            <a:ext cx="9144000" cy="996278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Tài Khoản Đầu Tư Vào Học Sinh</a:t>
            </a:r>
            <a:endParaRPr sz="54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81" name="Google Shape;281;p5" title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5" descr="colored pencils"/>
          <p:cNvPicPr preferRelativeResize="0"/>
          <p:nvPr/>
        </p:nvPicPr>
        <p:blipFill rotWithShape="1">
          <a:blip r:embed="rId3">
            <a:alphaModFix/>
          </a:blip>
          <a:srcRect t="57563" b="16410"/>
          <a:stretch/>
        </p:blipFill>
        <p:spPr>
          <a:xfrm>
            <a:off x="0" y="5520758"/>
            <a:ext cx="9144000" cy="133690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"/>
          <p:cNvSpPr txBox="1"/>
          <p:nvPr/>
        </p:nvSpPr>
        <p:spPr>
          <a:xfrm>
            <a:off x="188797" y="1892358"/>
            <a:ext cx="848784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800" b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Tài Khoản Đầu Tư Vào Học Sinh là gì?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Gần $500 triệu tiền phụ cấp không cạnh tranh cho tất cả học khu và trường công đặc cách đủ điều kiện ở Oregon.</a:t>
            </a:r>
            <a:endParaRPr/>
          </a:p>
        </p:txBody>
      </p:sp>
      <p:grpSp>
        <p:nvGrpSpPr>
          <p:cNvPr id="284" name="Google Shape;284;p5" descr="Write our plan"/>
          <p:cNvGrpSpPr/>
          <p:nvPr/>
        </p:nvGrpSpPr>
        <p:grpSpPr>
          <a:xfrm>
            <a:off x="2605308" y="3924321"/>
            <a:ext cx="1736437" cy="1834136"/>
            <a:chOff x="2203363" y="1599537"/>
            <a:chExt cx="1736437" cy="1834136"/>
          </a:xfrm>
        </p:grpSpPr>
        <p:sp>
          <p:nvSpPr>
            <p:cNvPr id="285" name="Google Shape;285;p5"/>
            <p:cNvSpPr/>
            <p:nvPr/>
          </p:nvSpPr>
          <p:spPr>
            <a:xfrm>
              <a:off x="2203363" y="1599537"/>
              <a:ext cx="1736437" cy="1834136"/>
            </a:xfrm>
            <a:prstGeom prst="ellipse">
              <a:avLst/>
            </a:prstGeom>
            <a:solidFill>
              <a:srgbClr val="4087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 txBox="1"/>
            <p:nvPr/>
          </p:nvSpPr>
          <p:spPr>
            <a:xfrm>
              <a:off x="2354666" y="2002494"/>
              <a:ext cx="1442106" cy="1015663"/>
            </a:xfrm>
            <a:prstGeom prst="rect">
              <a:avLst/>
            </a:prstGeom>
            <a:solidFill>
              <a:srgbClr val="4087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Viết ra kế hoạch của chúng ta</a:t>
              </a:r>
              <a:endParaRPr/>
            </a:p>
          </p:txBody>
        </p:sp>
      </p:grpSp>
      <p:sp>
        <p:nvSpPr>
          <p:cNvPr id="287" name="Google Shape;287;p5" descr="Your input"/>
          <p:cNvSpPr/>
          <p:nvPr/>
        </p:nvSpPr>
        <p:spPr>
          <a:xfrm>
            <a:off x="473420" y="3904881"/>
            <a:ext cx="1736437" cy="1834136"/>
          </a:xfrm>
          <a:prstGeom prst="ellipse">
            <a:avLst/>
          </a:prstGeom>
          <a:solidFill>
            <a:srgbClr val="9F20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"/>
          <p:cNvSpPr txBox="1"/>
          <p:nvPr/>
        </p:nvSpPr>
        <p:spPr>
          <a:xfrm>
            <a:off x="466952" y="4327278"/>
            <a:ext cx="17364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Ý kiến đóng góp của quý vị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"/>
          <p:cNvSpPr txBox="1"/>
          <p:nvPr/>
        </p:nvSpPr>
        <p:spPr>
          <a:xfrm>
            <a:off x="98626" y="3295946"/>
            <a:ext cx="84167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lang="en-US" sz="2000" b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Học </a:t>
            </a:r>
            <a:r>
              <a:rPr lang="en-US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hu của chúng ta đóng một vai trò quan trọng trong việc lên kế hoạch cho quỹ </a:t>
            </a:r>
            <a:r>
              <a:rPr lang="en-US" sz="2000" b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SIA</a:t>
            </a:r>
            <a:endParaRPr/>
          </a:p>
        </p:txBody>
      </p:sp>
      <p:sp>
        <p:nvSpPr>
          <p:cNvPr id="290" name="Google Shape;290;p5" descr="Apply for SIA Funds"/>
          <p:cNvSpPr/>
          <p:nvPr/>
        </p:nvSpPr>
        <p:spPr>
          <a:xfrm>
            <a:off x="4737196" y="3949804"/>
            <a:ext cx="1736437" cy="1834136"/>
          </a:xfrm>
          <a:prstGeom prst="ellipse">
            <a:avLst/>
          </a:prstGeom>
          <a:solidFill>
            <a:srgbClr val="E26B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5" descr="Put plan into action"/>
          <p:cNvSpPr/>
          <p:nvPr/>
        </p:nvSpPr>
        <p:spPr>
          <a:xfrm>
            <a:off x="6869084" y="3904881"/>
            <a:ext cx="1736437" cy="1834136"/>
          </a:xfrm>
          <a:prstGeom prst="ellipse">
            <a:avLst/>
          </a:prstGeom>
          <a:solidFill>
            <a:srgbClr val="1E75BC"/>
          </a:solidFill>
          <a:ln w="12700" cap="flat" cmpd="sng">
            <a:solidFill>
              <a:srgbClr val="1E75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4751800" y="4220411"/>
            <a:ext cx="173643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Nộp đơn xin </a:t>
            </a: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uỹ SIA</a:t>
            </a:r>
            <a:endParaRPr/>
          </a:p>
        </p:txBody>
      </p:sp>
      <p:sp>
        <p:nvSpPr>
          <p:cNvPr id="293" name="Google Shape;293;p5"/>
          <p:cNvSpPr txBox="1"/>
          <p:nvPr/>
        </p:nvSpPr>
        <p:spPr>
          <a:xfrm>
            <a:off x="6869084" y="4103850"/>
            <a:ext cx="17364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Đưa kế hoạch vào hành động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0" y="530352"/>
            <a:ext cx="9144000" cy="896088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Tài Khoản Đầu Tư Vào Học Sinh</a:t>
            </a:r>
            <a:endParaRPr sz="54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01" name="Google Shape;301;p6" descr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195510" y="1726584"/>
            <a:ext cx="875298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Mục đích của Tài Khoản Đầu Tư Vào Học Sinh là gì</a:t>
            </a: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Đáp ứng nhu cầu sức khỏe tinh thần và hành vi của học sinh.</a:t>
            </a:r>
            <a:endParaRPr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Tăng thành tích học tập và giảm chênh lệch trong học tập đối với:</a:t>
            </a:r>
            <a:endParaRPr/>
          </a:p>
          <a:p>
            <a:pPr marL="1371600" marR="0" lvl="1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 sinh da màu; </a:t>
            </a:r>
            <a:endParaRPr/>
          </a:p>
          <a:p>
            <a:pPr marL="1371600" marR="0" lvl="1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 sinh khuyết tật; </a:t>
            </a:r>
            <a:endParaRPr/>
          </a:p>
          <a:p>
            <a:pPr marL="1371600" marR="0" lvl="1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 sinh song ngữ; và </a:t>
            </a:r>
            <a:endParaRPr/>
          </a:p>
          <a:p>
            <a:pPr marL="1371600" marR="0" lvl="1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 sinh nghèo, vô gia cư và được nuôi dưỡng tạm thời; và những học sinh khác đã từng gặp sự chênh lệch trong các trường học của chúng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ta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303" name="Google Shape;303;p6" descr="student success 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148" y="6420378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"/>
          <p:cNvSpPr txBox="1">
            <a:spLocks noGrp="1"/>
          </p:cNvSpPr>
          <p:nvPr>
            <p:ph type="title"/>
          </p:nvPr>
        </p:nvSpPr>
        <p:spPr>
          <a:xfrm>
            <a:off x="1" y="504566"/>
            <a:ext cx="9143999" cy="879287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Trình Tự Thời Gian</a:t>
            </a:r>
            <a:endParaRPr/>
          </a:p>
        </p:txBody>
      </p:sp>
      <p:sp>
        <p:nvSpPr>
          <p:cNvPr id="311" name="Google Shape;311;p7" title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7" descr="Student Success Act Timeline"/>
          <p:cNvPicPr preferRelativeResize="0"/>
          <p:nvPr/>
        </p:nvPicPr>
        <p:blipFill rotWithShape="1">
          <a:blip r:embed="rId3">
            <a:alphaModFix/>
          </a:blip>
          <a:srcRect l="3486" r="429"/>
          <a:stretch/>
        </p:blipFill>
        <p:spPr>
          <a:xfrm>
            <a:off x="35560" y="1955543"/>
            <a:ext cx="9072880" cy="370921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14" name="Google Shape;314;p7" descr="student success a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 txBox="1">
            <a:spLocks noGrp="1"/>
          </p:cNvSpPr>
          <p:nvPr>
            <p:ph type="title"/>
          </p:nvPr>
        </p:nvSpPr>
        <p:spPr>
          <a:xfrm>
            <a:off x="0" y="500904"/>
            <a:ext cx="9144000" cy="10621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 sz="4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Chúng Ta Chi Tiền Mới Như Thế Nào?</a:t>
            </a:r>
            <a:endParaRPr/>
          </a:p>
        </p:txBody>
      </p:sp>
      <p:sp>
        <p:nvSpPr>
          <p:cNvPr id="322" name="Google Shape;322;p8" descr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8" descr="Health and safety"/>
          <p:cNvGrpSpPr/>
          <p:nvPr/>
        </p:nvGrpSpPr>
        <p:grpSpPr>
          <a:xfrm>
            <a:off x="623988" y="4918149"/>
            <a:ext cx="3672709" cy="912308"/>
            <a:chOff x="1904999" y="4481398"/>
            <a:chExt cx="4362840" cy="830832"/>
          </a:xfrm>
        </p:grpSpPr>
        <p:sp>
          <p:nvSpPr>
            <p:cNvPr id="324" name="Google Shape;324;p8"/>
            <p:cNvSpPr/>
            <p:nvPr/>
          </p:nvSpPr>
          <p:spPr>
            <a:xfrm>
              <a:off x="2964628" y="4562303"/>
              <a:ext cx="3303211" cy="749927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Sức khoẻ và An toàn</a:t>
              </a:r>
              <a:endPara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1904999" y="4481398"/>
              <a:ext cx="1655382" cy="830832"/>
            </a:xfrm>
            <a:prstGeom prst="rect">
              <a:avLst/>
            </a:prstGeom>
            <a:solidFill>
              <a:srgbClr val="94D4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26" name="Google Shape;326;p8" title="&quot;&quot;"/>
            <p:cNvPicPr preferRelativeResize="0"/>
            <p:nvPr/>
          </p:nvPicPr>
          <p:blipFill rotWithShape="1">
            <a:blip r:embed="rId3">
              <a:alphaModFix/>
            </a:blip>
            <a:srcRect l="26435" t="13114" r="40567" b="13866"/>
            <a:stretch/>
          </p:blipFill>
          <p:spPr>
            <a:xfrm>
              <a:off x="2353684" y="4553026"/>
              <a:ext cx="684889" cy="7478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" name="Google Shape;327;p8" descr="instructional time"/>
          <p:cNvGrpSpPr/>
          <p:nvPr/>
        </p:nvGrpSpPr>
        <p:grpSpPr>
          <a:xfrm>
            <a:off x="629660" y="3817070"/>
            <a:ext cx="3667037" cy="1057514"/>
            <a:chOff x="1905000" y="3511976"/>
            <a:chExt cx="4299918" cy="873490"/>
          </a:xfrm>
        </p:grpSpPr>
        <p:sp>
          <p:nvSpPr>
            <p:cNvPr id="328" name="Google Shape;328;p8"/>
            <p:cNvSpPr/>
            <p:nvPr/>
          </p:nvSpPr>
          <p:spPr>
            <a:xfrm>
              <a:off x="2964628" y="3565311"/>
              <a:ext cx="3240290" cy="749927"/>
            </a:xfrm>
            <a:prstGeom prst="chevron">
              <a:avLst>
                <a:gd name="adj" fmla="val 50000"/>
              </a:avLst>
            </a:prstGeom>
            <a:solidFill>
              <a:srgbClr val="4087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Thời gian giảng dạy</a:t>
              </a:r>
              <a:endPara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1905000" y="3511976"/>
              <a:ext cx="1627381" cy="873490"/>
            </a:xfrm>
            <a:prstGeom prst="rect">
              <a:avLst/>
            </a:prstGeom>
            <a:solidFill>
              <a:srgbClr val="BFF2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30" name="Google Shape;330;p8" title="&quot;&quot;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41247" y="3614007"/>
              <a:ext cx="652517" cy="6525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Google Shape;331;p8" descr="class size"/>
          <p:cNvGrpSpPr/>
          <p:nvPr/>
        </p:nvGrpSpPr>
        <p:grpSpPr>
          <a:xfrm>
            <a:off x="623989" y="1774664"/>
            <a:ext cx="3672708" cy="928067"/>
            <a:chOff x="1905000" y="2466064"/>
            <a:chExt cx="4217404" cy="855461"/>
          </a:xfrm>
        </p:grpSpPr>
        <p:sp>
          <p:nvSpPr>
            <p:cNvPr id="332" name="Google Shape;332;p8"/>
            <p:cNvSpPr/>
            <p:nvPr/>
          </p:nvSpPr>
          <p:spPr>
            <a:xfrm>
              <a:off x="2977734" y="2516426"/>
              <a:ext cx="3144670" cy="76957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Số học sinh trong lớp</a:t>
              </a:r>
              <a:endPara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905000" y="2466064"/>
              <a:ext cx="1600200" cy="855461"/>
            </a:xfrm>
            <a:prstGeom prst="rect">
              <a:avLst/>
            </a:prstGeom>
            <a:solidFill>
              <a:srgbClr val="F4B1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34" name="Google Shape;334;p8" title="&quot;&quot;"/>
          <p:cNvSpPr/>
          <p:nvPr/>
        </p:nvSpPr>
        <p:spPr>
          <a:xfrm>
            <a:off x="4600733" y="2024266"/>
            <a:ext cx="348279" cy="371475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5316977" y="1848338"/>
            <a:ext cx="357443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mục dành cho Tài Khoản Đầu Tư Vào Học Sinh 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một phần của việc nhận tiền cho Tài Khoản Đầu Tư Vào Học Sinh cho học khu của chúng ta, chúng ta phải 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xác định các nhu cầu và ưu tiên ở địa phương của chúng ta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và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phát triển một kế hoạch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để chi tiêu các nguồn tiền mới trong bất kỳ hoặc tất cả bốn mục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này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8" title="Well-Rounded Education"/>
          <p:cNvGrpSpPr/>
          <p:nvPr/>
        </p:nvGrpSpPr>
        <p:grpSpPr>
          <a:xfrm>
            <a:off x="623989" y="2702730"/>
            <a:ext cx="3672708" cy="1062013"/>
            <a:chOff x="1905000" y="1459963"/>
            <a:chExt cx="3982672" cy="928587"/>
          </a:xfrm>
        </p:grpSpPr>
        <p:sp>
          <p:nvSpPr>
            <p:cNvPr id="337" name="Google Shape;337;p8" descr="well-rounded education "/>
            <p:cNvSpPr/>
            <p:nvPr/>
          </p:nvSpPr>
          <p:spPr>
            <a:xfrm>
              <a:off x="2964628" y="1600537"/>
              <a:ext cx="2923044" cy="736961"/>
            </a:xfrm>
            <a:prstGeom prst="chevron">
              <a:avLst>
                <a:gd name="adj" fmla="val 50000"/>
              </a:avLst>
            </a:prstGeom>
            <a:solidFill>
              <a:srgbClr val="9F20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Nền giáo dục toàn diện</a:t>
              </a:r>
              <a:endPara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905000" y="1512296"/>
              <a:ext cx="1511136" cy="876254"/>
            </a:xfrm>
            <a:prstGeom prst="rect">
              <a:avLst/>
            </a:prstGeom>
            <a:solidFill>
              <a:srgbClr val="E498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39" name="Google Shape;339;p8" title="&quot;&quot;"/>
            <p:cNvPicPr preferRelativeResize="0"/>
            <p:nvPr/>
          </p:nvPicPr>
          <p:blipFill rotWithShape="1">
            <a:blip r:embed="rId5">
              <a:alphaModFix/>
            </a:blip>
            <a:srcRect b="16367"/>
            <a:stretch/>
          </p:blipFill>
          <p:spPr>
            <a:xfrm>
              <a:off x="2075645" y="1459963"/>
              <a:ext cx="1097280" cy="917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0" name="Google Shape;340;p8" title="&quot;&quot;"/>
          <p:cNvPicPr preferRelativeResize="0"/>
          <p:nvPr/>
        </p:nvPicPr>
        <p:blipFill rotWithShape="1">
          <a:blip r:embed="rId6">
            <a:alphaModFix/>
          </a:blip>
          <a:srcRect b="17778"/>
          <a:stretch/>
        </p:blipFill>
        <p:spPr>
          <a:xfrm>
            <a:off x="886176" y="1924443"/>
            <a:ext cx="764403" cy="62850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8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42" name="Google Shape;342;p8" descr="student success a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8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"/>
          <p:cNvSpPr txBox="1">
            <a:spLocks noGrp="1"/>
          </p:cNvSpPr>
          <p:nvPr>
            <p:ph type="title"/>
          </p:nvPr>
        </p:nvSpPr>
        <p:spPr>
          <a:xfrm>
            <a:off x="0" y="537176"/>
            <a:ext cx="9144000" cy="887432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Calibri"/>
              <a:buNone/>
            </a:pPr>
            <a:r>
              <a:rPr lang="en-US" sz="486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Lĩnh Vực Cần Đóng Góp Ý Kiến</a:t>
            </a:r>
            <a:endParaRPr/>
          </a:p>
        </p:txBody>
      </p:sp>
      <p:sp>
        <p:nvSpPr>
          <p:cNvPr id="350" name="Google Shape;350;p9" descr="&quot;&quot;"/>
          <p:cNvSpPr txBox="1"/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Rockwell"/>
              <a:buNone/>
            </a:pPr>
            <a:endParaRPr sz="2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9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52" name="Google Shape;352;p9" descr="student success 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801" y="6385386"/>
            <a:ext cx="2635509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9" descr="1"/>
          <p:cNvSpPr/>
          <p:nvPr/>
        </p:nvSpPr>
        <p:spPr>
          <a:xfrm>
            <a:off x="772160" y="2047500"/>
            <a:ext cx="701040" cy="685552"/>
          </a:xfrm>
          <a:prstGeom prst="ellipse">
            <a:avLst/>
          </a:prstGeom>
          <a:solidFill>
            <a:srgbClr val="408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 descr="2"/>
          <p:cNvSpPr/>
          <p:nvPr/>
        </p:nvSpPr>
        <p:spPr>
          <a:xfrm>
            <a:off x="772160" y="3514753"/>
            <a:ext cx="701040" cy="685552"/>
          </a:xfrm>
          <a:prstGeom prst="ellipse">
            <a:avLst/>
          </a:prstGeom>
          <a:solidFill>
            <a:srgbClr val="408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 descr="3"/>
          <p:cNvSpPr/>
          <p:nvPr/>
        </p:nvSpPr>
        <p:spPr>
          <a:xfrm>
            <a:off x="772160" y="4823197"/>
            <a:ext cx="701040" cy="685552"/>
          </a:xfrm>
          <a:prstGeom prst="ellipse">
            <a:avLst/>
          </a:prstGeom>
          <a:solidFill>
            <a:srgbClr val="408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1576682" y="1782551"/>
            <a:ext cx="38893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Giảm chênh lệch trong học tập (chênh lệch về kết quả học tập giữa các nhóm học sinh khác nhau)</a:t>
            </a: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1576682" y="3587045"/>
            <a:ext cx="38893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ứng nhu cầu về sức khoẻ tinh thần và hành vi của học sinh </a:t>
            </a: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1576682" y="4823197"/>
            <a:ext cx="38893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Cung cấp việc tiếp cận đến các khoá học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9" descr="sharing and learning toget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801" y="1814457"/>
            <a:ext cx="2650366" cy="377818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9"/>
          <p:cNvSpPr txBox="1"/>
          <p:nvPr/>
        </p:nvSpPr>
        <p:spPr>
          <a:xfrm>
            <a:off x="6748616" y="63994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Custom 7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DE_Powerpoint">
  <a:themeElements>
    <a:clrScheme name="ODE Color Theme">
      <a:dk1>
        <a:srgbClr val="000000"/>
      </a:dk1>
      <a:lt1>
        <a:srgbClr val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31395D90947ABECDA869C06B2A5" ma:contentTypeVersion="7" ma:contentTypeDescription="Create a new document." ma:contentTypeScope="" ma:versionID="a787c52e11333a9464cb0e6fbe9eae54">
  <xsd:schema xmlns:xsd="http://www.w3.org/2001/XMLSchema" xmlns:xs="http://www.w3.org/2001/XMLSchema" xmlns:p="http://schemas.microsoft.com/office/2006/metadata/properties" xmlns:ns1="http://schemas.microsoft.com/sharepoint/v3" xmlns:ns2="3815300f-9bc2-46c5-83e2-2c3e624abb24" xmlns:ns3="54031767-dd6d-417c-ab73-583408f47564" targetNamespace="http://schemas.microsoft.com/office/2006/metadata/properties" ma:root="true" ma:fieldsID="f2e14f5b86c3ce0673d081ad5753ed89" ns1:_="" ns2:_="" ns3:_="">
    <xsd:import namespace="http://schemas.microsoft.com/sharepoint/v3"/>
    <xsd:import namespace="3815300f-9bc2-46c5-83e2-2c3e624abb24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5300f-9bc2-46c5-83e2-2c3e624abb24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3815300f-9bc2-46c5-83e2-2c3e624abb24" xsi:nil="true"/>
    <Priority xmlns="3815300f-9bc2-46c5-83e2-2c3e624abb24">New</Priority>
    <Remediation_x0020_Date xmlns="3815300f-9bc2-46c5-83e2-2c3e624abb24">2019-10-20T22:10:17+00:00</Remediation_x0020_Date>
  </documentManagement>
</p:properties>
</file>

<file path=customXml/itemProps1.xml><?xml version="1.0" encoding="utf-8"?>
<ds:datastoreItem xmlns:ds="http://schemas.openxmlformats.org/officeDocument/2006/customXml" ds:itemID="{54CC8511-307F-4867-9101-55DE6A172EAE}"/>
</file>

<file path=customXml/itemProps2.xml><?xml version="1.0" encoding="utf-8"?>
<ds:datastoreItem xmlns:ds="http://schemas.openxmlformats.org/officeDocument/2006/customXml" ds:itemID="{44C0A1D6-EEA2-4384-939E-29474CF5E828}"/>
</file>

<file path=customXml/itemProps3.xml><?xml version="1.0" encoding="utf-8"?>
<ds:datastoreItem xmlns:ds="http://schemas.openxmlformats.org/officeDocument/2006/customXml" ds:itemID="{96CC2F0E-BE98-4704-8A29-CBE2C776709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Noto Sans Symbols</vt:lpstr>
      <vt:lpstr>Arial</vt:lpstr>
      <vt:lpstr>Rockwell</vt:lpstr>
      <vt:lpstr>Calibri</vt:lpstr>
      <vt:lpstr>Gill Sans</vt:lpstr>
      <vt:lpstr>Tahoma</vt:lpstr>
      <vt:lpstr>Wood Type</vt:lpstr>
      <vt:lpstr>ODE_Powerpoint</vt:lpstr>
      <vt:lpstr>Học Sinh của Chúng Ta. Thành Công của Chúng Ta</vt:lpstr>
      <vt:lpstr>Chào Mừng!</vt:lpstr>
      <vt:lpstr>Chương Trình Hôm Nay</vt:lpstr>
      <vt:lpstr>Đạo Luật Thành Công của Học Sinh</vt:lpstr>
      <vt:lpstr>Tài Khoản Đầu Tư Vào Học Sinh</vt:lpstr>
      <vt:lpstr>Tài Khoản Đầu Tư Vào Học Sinh</vt:lpstr>
      <vt:lpstr>Trình Tự Thời Gian</vt:lpstr>
      <vt:lpstr>Chúng Ta Chi Tiền Mới Như Thế Nào?</vt:lpstr>
      <vt:lpstr>5 Lĩnh Vực Cần Đóng Góp Ý Kiến</vt:lpstr>
      <vt:lpstr>5 Lĩnh Vực Cần Đóng Góp Ý Kiến</vt:lpstr>
      <vt:lpstr>Buổi Nói Chuyện Riêng (mẫu)</vt:lpstr>
      <vt:lpstr>Các Bước Kế Tiếp</vt:lpstr>
      <vt:lpstr>Cảm Ơn Quý Vị!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Sinh của Chúng Ta. Thành Công của Chúng Ta</dc:title>
  <dc:creator>BOYD Meg - ODE.</dc:creator>
  <cp:lastModifiedBy>RUDY Peter - ODE</cp:lastModifiedBy>
  <cp:revision>2</cp:revision>
  <dcterms:created xsi:type="dcterms:W3CDTF">2019-06-24T19:10:29Z</dcterms:created>
  <dcterms:modified xsi:type="dcterms:W3CDTF">2019-08-23T15:37:17Z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0x01010022E4031395D90947ABECDA869C06B2A5</vt:lpwstr>
  </property>
</Properties>
</file>